
<file path=[Content_Types].xml><?xml version="1.0" encoding="utf-8"?>
<Types xmlns="http://schemas.openxmlformats.org/package/2006/content-types">
  <Default Extension="xlsb" ContentType="application/vnd.ms-excel.sheet.binary.macroEnabled.12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84" r:id="rId3"/>
  </p:sldIdLst>
  <p:sldSz cx="12192000" cy="6858000"/>
  <p:notesSz cx="6889750" cy="10018395"/>
  <p:embeddedFontLst>
    <p:embeddedFont>
      <p:font typeface="Roboto" panose="02000000000000000000"/>
      <p:regular r:id="rId8"/>
    </p:embeddedFont>
    <p:embeddedFont>
      <p:font typeface="Helvetica Neue" panose="02000503000000020004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01801096319499"/>
          <c:y val="0.0430694570821959"/>
          <c:w val="0.9796397807361"/>
          <c:h val="0.91386108583560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142D5C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</c:dLbl>
            <c:dLbl>
              <c:idx val="2"/>
              <c:layout>
                <c:manualLayout>
                  <c:x val="0"/>
                  <c:y val="-0.001213224143160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layout>
                <c:manualLayout>
                  <c:x val="0"/>
                  <c:y val="-0.001213224143160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val>
            <c:numRef>
              <c:f>Sheet1!$A$1:$F$1</c:f>
              <c:numCache>
                <c:formatCode>General</c:formatCode>
                <c:ptCount val="6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</c:numCache>
            </c:numRef>
          </c:val>
        </c:ser>
        <c:ser>
          <c:idx val="1"/>
          <c:order val="1"/>
          <c:spPr>
            <a:solidFill>
              <a:srgbClr val="0AA0A9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delete val="1"/>
            </c:dLbl>
            <c:dLbl>
              <c:idx val="4"/>
              <c:layout>
                <c:manualLayout>
                  <c:x val="0"/>
                  <c:y val="-0.001213224143160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001213224143160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val>
            <c:numRef>
              <c:f>Sheet1!$A$2:$F$2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1</c:v>
                </c:pt>
                <c:pt idx="4">
                  <c:v>3</c:v>
                </c:pt>
                <c:pt idx="5">
                  <c:v>7</c:v>
                </c:pt>
              </c:numCache>
            </c:numRef>
          </c:val>
        </c:ser>
        <c:ser>
          <c:idx val="2"/>
          <c:order val="2"/>
          <c:spPr>
            <a:solidFill>
              <a:srgbClr val="E935A8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001213224143160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001213224143160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val>
            <c:numRef>
              <c:f>Sheet1!$A$3:$F$3</c:f>
              <c:numCache>
                <c:formatCode>General</c:formatCode>
                <c:ptCount val="6"/>
                <c:pt idx="0">
                  <c:v>15</c:v>
                </c:pt>
                <c:pt idx="1">
                  <c:v>15</c:v>
                </c:pt>
                <c:pt idx="2">
                  <c:v>11</c:v>
                </c:pt>
                <c:pt idx="3">
                  <c:v>9</c:v>
                </c:pt>
                <c:pt idx="4">
                  <c:v>12</c:v>
                </c:pt>
                <c:pt idx="5">
                  <c:v>23</c:v>
                </c:pt>
              </c:numCache>
            </c:numRef>
          </c:val>
        </c:ser>
        <c:ser>
          <c:idx val="3"/>
          <c:order val="3"/>
          <c:spPr>
            <a:solidFill>
              <a:srgbClr val="43A7D0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001213224143160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val>
            <c:numRef>
              <c:f>Sheet1!$A$4:$F$4</c:f>
              <c:numCache>
                <c:formatCode>General</c:formatCode>
                <c:ptCount val="6"/>
                <c:pt idx="0">
                  <c:v>9</c:v>
                </c:pt>
                <c:pt idx="1">
                  <c:v>8</c:v>
                </c:pt>
                <c:pt idx="2">
                  <c:v>20</c:v>
                </c:pt>
                <c:pt idx="3">
                  <c:v>5</c:v>
                </c:pt>
                <c:pt idx="4">
                  <c:v>10</c:v>
                </c:pt>
                <c:pt idx="5">
                  <c:v>6</c:v>
                </c:pt>
              </c:numCache>
            </c:numRef>
          </c:val>
        </c:ser>
        <c:ser>
          <c:idx val="4"/>
          <c:order val="4"/>
          <c:spPr>
            <a:solidFill>
              <a:srgbClr val="BEBEBE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001213224143160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001213224143160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val>
            <c:numRef>
              <c:f>Sheet1!$A$5:$F$5</c:f>
              <c:numCache>
                <c:formatCode>General</c:formatCode>
                <c:ptCount val="6"/>
                <c:pt idx="0">
                  <c:v>26</c:v>
                </c:pt>
                <c:pt idx="1">
                  <c:v>31</c:v>
                </c:pt>
                <c:pt idx="2">
                  <c:v>28</c:v>
                </c:pt>
                <c:pt idx="3">
                  <c:v>51</c:v>
                </c:pt>
                <c:pt idx="4">
                  <c:v>39</c:v>
                </c:pt>
                <c:pt idx="5">
                  <c:v>37</c:v>
                </c:pt>
              </c:numCache>
            </c:numRef>
          </c:val>
        </c:ser>
        <c:ser>
          <c:idx val="5"/>
          <c:order val="5"/>
          <c:spPr>
            <a:solidFill>
              <a:srgbClr val="4E5AFF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val>
            <c:numRef>
              <c:f>Sheet1!$A$6:$F$6</c:f>
              <c:numCache>
                <c:formatCode>General</c:formatCode>
                <c:ptCount val="6"/>
                <c:pt idx="0">
                  <c:v>16</c:v>
                </c:pt>
                <c:pt idx="1">
                  <c:v>19</c:v>
                </c:pt>
                <c:pt idx="2">
                  <c:v>17</c:v>
                </c:pt>
                <c:pt idx="3">
                  <c:v>5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ser>
          <c:idx val="6"/>
          <c:order val="6"/>
          <c:spPr>
            <a:solidFill>
              <a:srgbClr val="FF0000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001213224143160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001213224143160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val>
            <c:numRef>
              <c:f>Sheet1!$A$7:$F$7</c:f>
              <c:numCache>
                <c:formatCode>General</c:formatCode>
                <c:ptCount val="6"/>
                <c:pt idx="0">
                  <c:v>26</c:v>
                </c:pt>
                <c:pt idx="1">
                  <c:v>20</c:v>
                </c:pt>
                <c:pt idx="2">
                  <c:v>16</c:v>
                </c:pt>
                <c:pt idx="3">
                  <c:v>28</c:v>
                </c:pt>
                <c:pt idx="4">
                  <c:v>15</c:v>
                </c:pt>
                <c:pt idx="5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490657584"/>
        <c:axId val="1"/>
      </c:barChart>
      <c:catAx>
        <c:axId val="149065758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tx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490657584"/>
        <c:crosses val="min"/>
        <c:crossBetween val="between"/>
      </c:valAx>
    </c:plotArea>
    <c:plotVisOnly val="0"/>
    <c:dispBlanksAs val="gap"/>
    <c:showDLblsOverMax val="1"/>
    <c:extLst>
      <c:ext uri="{0b15fc19-7d7d-44ad-8c2d-2c3a37ce22c3}">
        <chartProps xmlns="https://web.wps.cn/et/2018/main" chartId="{907f272d-46fd-4895-b138-c82e048e18ad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29:notes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6" name="Google Shape;1576;p29:notes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rgbClr val="161616"/>
        </a:soli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0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60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34" name="Google Shape;34;p60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5" name="Google Shape;35;p60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36" name="Google Shape;36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50381" y="1470283"/>
            <a:ext cx="1364163" cy="43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0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2263" y="1361623"/>
            <a:ext cx="2347896" cy="6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0"/>
          <p:cNvSpPr txBox="1"/>
          <p:nvPr/>
        </p:nvSpPr>
        <p:spPr>
          <a:xfrm>
            <a:off x="3206039" y="1665315"/>
            <a:ext cx="358100" cy="25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25" rIns="0" bIns="0" anchor="t" anchorCtr="0">
            <a:spAutoFit/>
          </a:bodyPr>
          <a:lstStyle/>
          <a:p>
            <a:pPr marL="76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90204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for</a:t>
            </a:r>
            <a:endParaRPr sz="16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9" name="Google Shape;39;p60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1" descr="Shape&#10;&#10;Description automatically generated with medium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1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" name="Google Shape;44;p61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th">
  <p:cSld name="Mont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2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2"/>
          <p:cNvSpPr txBox="1"/>
          <p:nvPr/>
        </p:nvSpPr>
        <p:spPr>
          <a:xfrm>
            <a:off x="517887" y="6273220"/>
            <a:ext cx="327967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results shown refer to August 2025.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8" name="Google Shape;48;p62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9" name="Google Shape;49;p62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0" name="Google Shape;50;p6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Appendix">
  <p:cSld name="5_Appendix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3" name="Google Shape;53;p63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4" name="Google Shape;54;p63"/>
          <p:cNvSpPr/>
          <p:nvPr/>
        </p:nvSpPr>
        <p:spPr>
          <a:xfrm>
            <a:off x="293955" y="3274614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5" name="Google Shape;55;p63"/>
          <p:cNvSpPr/>
          <p:nvPr/>
        </p:nvSpPr>
        <p:spPr>
          <a:xfrm>
            <a:off x="293955" y="4649796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56" name="Google Shape;56;p63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3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TOP 5 WITHOUT AFFILIATED INFLUENCERS AND OFFICIAL ACCOUNTS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58" name="Google Shape;58;p63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59" name="Google Shape;59;p63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60" name="Google Shape;60;p6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63"/>
          <p:cNvSpPr txBox="1"/>
          <p:nvPr/>
        </p:nvSpPr>
        <p:spPr>
          <a:xfrm>
            <a:off x="889000" y="1882125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Author*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2" name="Google Shape;62;p63"/>
          <p:cNvSpPr txBox="1"/>
          <p:nvPr/>
        </p:nvSpPr>
        <p:spPr>
          <a:xfrm>
            <a:off x="2245576" y="1882125"/>
            <a:ext cx="74918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Channel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3" name="Google Shape;63;p63"/>
          <p:cNvSpPr txBox="1"/>
          <p:nvPr/>
        </p:nvSpPr>
        <p:spPr>
          <a:xfrm>
            <a:off x="3603625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Posts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4" name="Google Shape;64;p63"/>
          <p:cNvSpPr txBox="1"/>
          <p:nvPr/>
        </p:nvSpPr>
        <p:spPr>
          <a:xfrm>
            <a:off x="5699919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Sentiment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5" name="Google Shape;65;p63"/>
          <p:cNvSpPr txBox="1"/>
          <p:nvPr/>
        </p:nvSpPr>
        <p:spPr>
          <a:xfrm>
            <a:off x="7796213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Reach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6" name="Google Shape;66;p63"/>
          <p:cNvSpPr txBox="1"/>
          <p:nvPr/>
        </p:nvSpPr>
        <p:spPr>
          <a:xfrm>
            <a:off x="9066213" y="1882125"/>
            <a:ext cx="9017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7" name="Google Shape;67;p63"/>
          <p:cNvSpPr txBox="1"/>
          <p:nvPr/>
        </p:nvSpPr>
        <p:spPr>
          <a:xfrm>
            <a:off x="10537825" y="1805181"/>
            <a:ext cx="968375" cy="40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impact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8" name="Google Shape;68;p63"/>
          <p:cNvSpPr txBox="1"/>
          <p:nvPr/>
        </p:nvSpPr>
        <p:spPr>
          <a:xfrm>
            <a:off x="7796213" y="1287108"/>
            <a:ext cx="7493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people reached by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" name="Google Shape;69;p63"/>
          <p:cNvSpPr txBox="1"/>
          <p:nvPr/>
        </p:nvSpPr>
        <p:spPr>
          <a:xfrm>
            <a:off x="9028113" y="1287108"/>
            <a:ext cx="9779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interactions per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0" name="Google Shape;70;p63"/>
          <p:cNvSpPr txBox="1"/>
          <p:nvPr/>
        </p:nvSpPr>
        <p:spPr>
          <a:xfrm>
            <a:off x="10488613" y="1210164"/>
            <a:ext cx="10668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of the author on the overall brand eng.</a:t>
            </a:r>
            <a:endParaRPr sz="900" b="1" i="0" u="none" strike="noStrike" cap="none">
              <a:solidFill>
                <a:srgbClr val="3E3E3E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Appendix">
  <p:cSld name="6_Appendix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3" name="Google Shape;73;p64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74" name="Google Shape;74;p64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4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76" name="Google Shape;76;p64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77" name="Google Shape;77;p64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78" name="Google Shape;78;p6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64"/>
          <p:cNvSpPr/>
          <p:nvPr/>
        </p:nvSpPr>
        <p:spPr>
          <a:xfrm>
            <a:off x="293955" y="2952750"/>
            <a:ext cx="11638654" cy="611188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" name="Google Shape;80;p64"/>
          <p:cNvSpPr/>
          <p:nvPr/>
        </p:nvSpPr>
        <p:spPr>
          <a:xfrm>
            <a:off x="293955" y="4479925"/>
            <a:ext cx="11638654" cy="612775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" name="Google Shape;81;p64"/>
          <p:cNvSpPr txBox="1"/>
          <p:nvPr/>
        </p:nvSpPr>
        <p:spPr>
          <a:xfrm>
            <a:off x="889000" y="1357027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2" name="Google Shape;82;p64"/>
          <p:cNvSpPr txBox="1"/>
          <p:nvPr/>
        </p:nvSpPr>
        <p:spPr>
          <a:xfrm>
            <a:off x="4463706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1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3" name="Google Shape;83;p64"/>
          <p:cNvSpPr txBox="1"/>
          <p:nvPr/>
        </p:nvSpPr>
        <p:spPr>
          <a:xfrm>
            <a:off x="8975725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2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appendix">
  <p:cSld name="Cover_appendix">
    <p:bg>
      <p:bgPr>
        <a:solidFill>
          <a:srgbClr val="161616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5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65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87" name="Google Shape;87;p65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88" name="Google Shape;88;p65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89" name="Google Shape;89;p65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0" name="Google Shape;90;p6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33081" y="1216733"/>
            <a:ext cx="847805" cy="2712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5"/>
          <p:cNvSpPr txBox="1"/>
          <p:nvPr/>
        </p:nvSpPr>
        <p:spPr>
          <a:xfrm>
            <a:off x="2286313" y="1297788"/>
            <a:ext cx="263781" cy="19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2" name="Google Shape;92;p65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5000" y="1099488"/>
            <a:ext cx="1591426" cy="41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sldNum" idx="12"/>
          </p:nvPr>
        </p:nvSpPr>
        <p:spPr>
          <a:xfrm>
            <a:off x="11695092" y="6504029"/>
            <a:ext cx="26064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" name="Google Shape;29;p59"/>
          <p:cNvSpPr txBox="1"/>
          <p:nvPr>
            <p:ph type="title"/>
          </p:nvPr>
        </p:nvSpPr>
        <p:spPr>
          <a:xfrm>
            <a:off x="564225" y="365125"/>
            <a:ext cx="10515601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1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29"/>
          <p:cNvSpPr/>
          <p:nvPr/>
        </p:nvSpPr>
        <p:spPr>
          <a:xfrm>
            <a:off x="8519160" y="0"/>
            <a:ext cx="367284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579" name="Google Shape;1579;p29"/>
          <p:cNvSpPr txBox="1"/>
          <p:nvPr/>
        </p:nvSpPr>
        <p:spPr>
          <a:xfrm>
            <a:off x="335471" y="157390"/>
            <a:ext cx="11664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6800" rIns="46800" bIns="46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Arial" panose="020B0604020202090204"/>
              <a:buNone/>
            </a:pPr>
            <a:r>
              <a:rPr lang="en-GB" sz="2400" b="0" i="0" u="none" strike="noStrike" cap="none">
                <a:solidFill>
                  <a:srgbClr val="292929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– Media Channels Share of Voice – August '25</a:t>
            </a:r>
            <a:endParaRPr sz="2400" b="0" i="0" u="none" strike="noStrike" cap="none">
              <a:solidFill>
                <a:srgbClr val="292929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1580" name="Google Shape;1580;p29" descr="Picture 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294116" y="1400176"/>
            <a:ext cx="714701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1" name="Google Shape;1581;p29" descr="Logo Apple PNG HD Images Free Download - Free Transparent PNG Logos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17669" y="2724150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2" name="Google Shape;1582;p2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417669" y="3438525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3" name="Google Shape;1583;p29" descr="Asus Logo PNG Transparent &amp; SVG Vector - Freebie Supply"/>
          <p:cNvPicPr preferRelativeResize="0"/>
          <p:nvPr/>
        </p:nvPicPr>
        <p:blipFill rotWithShape="1">
          <a:blip r:embed="rId5"/>
          <a:srcRect l="2879" r="3329" b="33633"/>
          <a:stretch>
            <a:fillRect/>
          </a:stretch>
        </p:blipFill>
        <p:spPr>
          <a:xfrm>
            <a:off x="9246032" y="4298950"/>
            <a:ext cx="810482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4" name="Google Shape;1584;p29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208917" y="4964113"/>
            <a:ext cx="883918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5" name="Google Shape;1585;p29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159636" y="5721321"/>
            <a:ext cx="985969" cy="193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6" name="Google Shape;1586;p29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9464774" y="2057400"/>
            <a:ext cx="374650" cy="3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7" name="Google Shape;1587;p29"/>
          <p:cNvSpPr txBox="1"/>
          <p:nvPr/>
        </p:nvSpPr>
        <p:spPr>
          <a:xfrm>
            <a:off x="8890503" y="636405"/>
            <a:ext cx="2816357" cy="33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Arial" panose="020B0604020202090204"/>
              <a:buNone/>
            </a:pPr>
            <a:r>
              <a:rPr lang="en-GB" sz="1600" b="1" i="0" u="none" strike="noStrike" cap="none">
                <a:solidFill>
                  <a:srgbClr val="292929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Share of Voice – Aug '25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aphicFrame>
        <p:nvGraphicFramePr>
          <p:cNvPr id="1588" name="Google Shape;1588;p29"/>
          <p:cNvGraphicFramePr/>
          <p:nvPr/>
        </p:nvGraphicFramePr>
        <p:xfrm>
          <a:off x="252413" y="744538"/>
          <a:ext cx="8108950" cy="5233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589" name="Google Shape;1589;p29"/>
          <p:cNvSpPr txBox="1"/>
          <p:nvPr/>
        </p:nvSpPr>
        <p:spPr>
          <a:xfrm>
            <a:off x="769939" y="5848350"/>
            <a:ext cx="454025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Forum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90" name="Google Shape;1590;p29"/>
          <p:cNvSpPr txBox="1"/>
          <p:nvPr/>
        </p:nvSpPr>
        <p:spPr>
          <a:xfrm>
            <a:off x="2220913" y="5637214"/>
            <a:ext cx="200025" cy="136525"/>
          </a:xfrm>
          <a:prstGeom prst="rect">
            <a:avLst/>
          </a:prstGeom>
          <a:solidFill>
            <a:srgbClr val="142D5C"/>
          </a:solidFill>
          <a:ln>
            <a:noFill/>
          </a:ln>
        </p:spPr>
        <p:txBody>
          <a:bodyPr spcFirstLastPara="1" wrap="square" lIns="17450" tIns="0" rIns="1745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2%</a:t>
            </a:r>
            <a:endParaRPr sz="10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91" name="Google Shape;1591;p29"/>
          <p:cNvSpPr txBox="1"/>
          <p:nvPr/>
        </p:nvSpPr>
        <p:spPr>
          <a:xfrm>
            <a:off x="1890713" y="5848350"/>
            <a:ext cx="860425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Online News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92" name="Google Shape;1592;p29"/>
          <p:cNvSpPr txBox="1"/>
          <p:nvPr/>
        </p:nvSpPr>
        <p:spPr>
          <a:xfrm>
            <a:off x="3486150" y="5848350"/>
            <a:ext cx="317500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Blog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93" name="Google Shape;1593;p29"/>
          <p:cNvSpPr txBox="1"/>
          <p:nvPr/>
        </p:nvSpPr>
        <p:spPr>
          <a:xfrm>
            <a:off x="5053013" y="5613401"/>
            <a:ext cx="200025" cy="136525"/>
          </a:xfrm>
          <a:prstGeom prst="rect">
            <a:avLst/>
          </a:prstGeom>
          <a:solidFill>
            <a:srgbClr val="0AA0A9"/>
          </a:solidFill>
          <a:ln>
            <a:noFill/>
          </a:ln>
        </p:spPr>
        <p:txBody>
          <a:bodyPr spcFirstLastPara="1" wrap="square" lIns="17450" tIns="0" rIns="1745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1%</a:t>
            </a:r>
            <a:endParaRPr sz="10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94" name="Google Shape;1594;p29"/>
          <p:cNvSpPr txBox="1"/>
          <p:nvPr/>
        </p:nvSpPr>
        <p:spPr>
          <a:xfrm>
            <a:off x="4684713" y="5661025"/>
            <a:ext cx="200025" cy="136525"/>
          </a:xfrm>
          <a:prstGeom prst="rect">
            <a:avLst/>
          </a:prstGeom>
          <a:solidFill>
            <a:srgbClr val="142D5C"/>
          </a:solidFill>
          <a:ln>
            <a:noFill/>
          </a:ln>
        </p:spPr>
        <p:txBody>
          <a:bodyPr spcFirstLastPara="1" wrap="square" lIns="17450" tIns="0" rIns="1745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1%</a:t>
            </a:r>
            <a:endParaRPr sz="10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95" name="Google Shape;1595;p29"/>
          <p:cNvSpPr txBox="1"/>
          <p:nvPr/>
        </p:nvSpPr>
        <p:spPr>
          <a:xfrm>
            <a:off x="4914900" y="5848350"/>
            <a:ext cx="107950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X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96" name="Google Shape;1596;p29"/>
          <p:cNvSpPr txBox="1"/>
          <p:nvPr/>
        </p:nvSpPr>
        <p:spPr>
          <a:xfrm>
            <a:off x="6192838" y="5637214"/>
            <a:ext cx="200025" cy="136525"/>
          </a:xfrm>
          <a:prstGeom prst="rect">
            <a:avLst/>
          </a:prstGeom>
          <a:solidFill>
            <a:srgbClr val="142D5C"/>
          </a:solidFill>
          <a:ln>
            <a:noFill/>
          </a:ln>
        </p:spPr>
        <p:txBody>
          <a:bodyPr spcFirstLastPara="1" wrap="square" lIns="17450" tIns="0" rIns="1745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2%</a:t>
            </a:r>
            <a:endParaRPr sz="10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97" name="Google Shape;1597;p29"/>
          <p:cNvSpPr txBox="1"/>
          <p:nvPr/>
        </p:nvSpPr>
        <p:spPr>
          <a:xfrm>
            <a:off x="5942014" y="5848350"/>
            <a:ext cx="703263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Instagram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98" name="Google Shape;1598;p29"/>
          <p:cNvSpPr txBox="1"/>
          <p:nvPr/>
        </p:nvSpPr>
        <p:spPr>
          <a:xfrm>
            <a:off x="7308850" y="5848350"/>
            <a:ext cx="617538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YouTube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99" name="Google Shape;1599;p29"/>
          <p:cNvSpPr/>
          <p:nvPr/>
        </p:nvSpPr>
        <p:spPr>
          <a:xfrm>
            <a:off x="1754188" y="6240463"/>
            <a:ext cx="214313" cy="1603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00" name="Google Shape;1600;p29"/>
          <p:cNvSpPr/>
          <p:nvPr/>
        </p:nvSpPr>
        <p:spPr>
          <a:xfrm>
            <a:off x="2617788" y="6240463"/>
            <a:ext cx="214313" cy="160338"/>
          </a:xfrm>
          <a:prstGeom prst="rect">
            <a:avLst/>
          </a:prstGeom>
          <a:solidFill>
            <a:srgbClr val="4E5A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01" name="Google Shape;1601;p29"/>
          <p:cNvSpPr/>
          <p:nvPr/>
        </p:nvSpPr>
        <p:spPr>
          <a:xfrm>
            <a:off x="3238500" y="6240463"/>
            <a:ext cx="214313" cy="160338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02" name="Google Shape;1602;p29"/>
          <p:cNvSpPr/>
          <p:nvPr/>
        </p:nvSpPr>
        <p:spPr>
          <a:xfrm>
            <a:off x="3994150" y="6240463"/>
            <a:ext cx="214313" cy="160338"/>
          </a:xfrm>
          <a:prstGeom prst="rect">
            <a:avLst/>
          </a:prstGeom>
          <a:solidFill>
            <a:srgbClr val="43A7D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03" name="Google Shape;1603;p29"/>
          <p:cNvSpPr/>
          <p:nvPr/>
        </p:nvSpPr>
        <p:spPr>
          <a:xfrm>
            <a:off x="4565650" y="6240463"/>
            <a:ext cx="214313" cy="160338"/>
          </a:xfrm>
          <a:prstGeom prst="rect">
            <a:avLst/>
          </a:prstGeom>
          <a:solidFill>
            <a:srgbClr val="E935A8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04" name="Google Shape;1604;p29"/>
          <p:cNvSpPr/>
          <p:nvPr/>
        </p:nvSpPr>
        <p:spPr>
          <a:xfrm>
            <a:off x="5275263" y="6240463"/>
            <a:ext cx="214313" cy="160338"/>
          </a:xfrm>
          <a:prstGeom prst="rect">
            <a:avLst/>
          </a:prstGeom>
          <a:solidFill>
            <a:srgbClr val="0AA0A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05" name="Google Shape;1605;p29"/>
          <p:cNvSpPr/>
          <p:nvPr/>
        </p:nvSpPr>
        <p:spPr>
          <a:xfrm>
            <a:off x="5954713" y="6240463"/>
            <a:ext cx="214313" cy="160338"/>
          </a:xfrm>
          <a:prstGeom prst="rect">
            <a:avLst/>
          </a:prstGeom>
          <a:solidFill>
            <a:srgbClr val="142D5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06" name="Google Shape;1606;p29"/>
          <p:cNvSpPr txBox="1"/>
          <p:nvPr/>
        </p:nvSpPr>
        <p:spPr>
          <a:xfrm>
            <a:off x="2019300" y="6248400"/>
            <a:ext cx="496888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Lenovo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07" name="Google Shape;1607;p29"/>
          <p:cNvSpPr txBox="1"/>
          <p:nvPr/>
        </p:nvSpPr>
        <p:spPr>
          <a:xfrm>
            <a:off x="2882900" y="6248400"/>
            <a:ext cx="265430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Dell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08" name="Google Shape;1608;p29"/>
          <p:cNvSpPr txBox="1"/>
          <p:nvPr/>
        </p:nvSpPr>
        <p:spPr>
          <a:xfrm>
            <a:off x="3503613" y="6248400"/>
            <a:ext cx="388938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Apple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09" name="Google Shape;1609;p29"/>
          <p:cNvSpPr txBox="1"/>
          <p:nvPr/>
        </p:nvSpPr>
        <p:spPr>
          <a:xfrm>
            <a:off x="4259263" y="6248400"/>
            <a:ext cx="204788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HP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10" name="Google Shape;1610;p29"/>
          <p:cNvSpPr txBox="1"/>
          <p:nvPr/>
        </p:nvSpPr>
        <p:spPr>
          <a:xfrm>
            <a:off x="4830763" y="6248400"/>
            <a:ext cx="342900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Asus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11" name="Google Shape;1611;p29"/>
          <p:cNvSpPr txBox="1"/>
          <p:nvPr/>
        </p:nvSpPr>
        <p:spPr>
          <a:xfrm>
            <a:off x="5540375" y="6248400"/>
            <a:ext cx="312738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Acer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12" name="Google Shape;1612;p29"/>
          <p:cNvSpPr txBox="1"/>
          <p:nvPr/>
        </p:nvSpPr>
        <p:spPr>
          <a:xfrm>
            <a:off x="6219825" y="6248400"/>
            <a:ext cx="71501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Samsung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13" name="Google Shape;1613;p29"/>
          <p:cNvSpPr txBox="1"/>
          <p:nvPr/>
        </p:nvSpPr>
        <p:spPr>
          <a:xfrm>
            <a:off x="10655300" y="1411288"/>
            <a:ext cx="70326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100" rIns="0" bIns="12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23%</a:t>
            </a:r>
            <a:endParaRPr sz="14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14" name="Google Shape;1614;p29"/>
          <p:cNvSpPr txBox="1"/>
          <p:nvPr/>
        </p:nvSpPr>
        <p:spPr>
          <a:xfrm>
            <a:off x="10655300" y="2149475"/>
            <a:ext cx="703263" cy="1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11%</a:t>
            </a:r>
            <a:endParaRPr sz="14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15" name="Google Shape;1615;p29"/>
          <p:cNvSpPr txBox="1"/>
          <p:nvPr/>
        </p:nvSpPr>
        <p:spPr>
          <a:xfrm>
            <a:off x="10655300" y="2863850"/>
            <a:ext cx="703263" cy="1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41%</a:t>
            </a:r>
            <a:endParaRPr sz="14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16" name="Google Shape;1616;p29"/>
          <p:cNvSpPr txBox="1"/>
          <p:nvPr/>
        </p:nvSpPr>
        <p:spPr>
          <a:xfrm>
            <a:off x="10655300" y="3578225"/>
            <a:ext cx="703263" cy="1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8%</a:t>
            </a:r>
            <a:endParaRPr sz="14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17" name="Google Shape;1617;p29"/>
          <p:cNvSpPr txBox="1"/>
          <p:nvPr/>
        </p:nvSpPr>
        <p:spPr>
          <a:xfrm>
            <a:off x="10655300" y="4292600"/>
            <a:ext cx="703263" cy="1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12%</a:t>
            </a:r>
            <a:endParaRPr sz="14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18" name="Google Shape;1618;p29"/>
          <p:cNvSpPr txBox="1"/>
          <p:nvPr/>
        </p:nvSpPr>
        <p:spPr>
          <a:xfrm>
            <a:off x="10655300" y="5006975"/>
            <a:ext cx="703263" cy="1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3%</a:t>
            </a:r>
            <a:endParaRPr sz="14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19" name="Google Shape;1619;p29"/>
          <p:cNvSpPr txBox="1"/>
          <p:nvPr/>
        </p:nvSpPr>
        <p:spPr>
          <a:xfrm>
            <a:off x="10655300" y="5721350"/>
            <a:ext cx="703263" cy="1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2%</a:t>
            </a:r>
            <a:endParaRPr sz="14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WPS 演示</Application>
  <PresentationFormat/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Arial</vt:lpstr>
      <vt:lpstr>Roboto</vt:lpstr>
      <vt:lpstr>Helvetica Neue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Roboto</vt:lpstr>
      <vt:lpstr>4_Office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Del Grosso</dc:creator>
  <cp:lastModifiedBy>肖景海</cp:lastModifiedBy>
  <cp:revision>2</cp:revision>
  <dcterms:created xsi:type="dcterms:W3CDTF">2025-11-01T02:17:59Z</dcterms:created>
  <dcterms:modified xsi:type="dcterms:W3CDTF">2025-11-01T02:17:59Z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D51268F4A91D3B3CD1E20469E62444B3_42</vt:lpwstr>
  </property>
  <property fmtid="{D5CDD505-2E9C-101B-9397-08002B2CF9AE}" pid="3" name="KSOProductBuildVer">
    <vt:lpwstr>2052-12.1.23540.23540</vt:lpwstr>
  </property>
</Properties>
</file>