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906000" cy="6858000" type="A4"/>
  <p:notesSz cx="6888163" cy="100218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17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50A5C9-153E-413E-A0E7-C8EAF1FFCE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25551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0A5C9-153E-413E-A0E7-C8EAF1FFCE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395348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0A5C9-153E-413E-A0E7-C8EAF1FFCE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138834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0A5C9-153E-413E-A0E7-C8EAF1FFCE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12407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0A5C9-153E-413E-A0E7-C8EAF1FFCEE6}"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149802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0A5C9-153E-413E-A0E7-C8EAF1FFCE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24740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0A5C9-153E-413E-A0E7-C8EAF1FFCEE6}"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390367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0A5C9-153E-413E-A0E7-C8EAF1FFCEE6}"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326381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0A5C9-153E-413E-A0E7-C8EAF1FFCEE6}"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126649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0A5C9-153E-413E-A0E7-C8EAF1FFCE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355389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0A5C9-153E-413E-A0E7-C8EAF1FFCEE6}"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5898B-D0CF-489A-9E58-8B1C3181026D}" type="slidenum">
              <a:rPr lang="en-US" smtClean="0"/>
              <a:t>‹#›</a:t>
            </a:fld>
            <a:endParaRPr lang="en-US"/>
          </a:p>
        </p:txBody>
      </p:sp>
    </p:spTree>
    <p:extLst>
      <p:ext uri="{BB962C8B-B14F-4D97-AF65-F5344CB8AC3E}">
        <p14:creationId xmlns:p14="http://schemas.microsoft.com/office/powerpoint/2010/main" val="130000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0A5C9-153E-413E-A0E7-C8EAF1FFCEE6}" type="datetimeFigureOut">
              <a:rPr lang="en-US" smtClean="0"/>
              <a:t>11/3/2019</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5898B-D0CF-489A-9E58-8B1C3181026D}" type="slidenum">
              <a:rPr lang="en-US" smtClean="0"/>
              <a:t>‹#›</a:t>
            </a:fld>
            <a:endParaRPr lang="en-US"/>
          </a:p>
        </p:txBody>
      </p:sp>
    </p:spTree>
    <p:extLst>
      <p:ext uri="{BB962C8B-B14F-4D97-AF65-F5344CB8AC3E}">
        <p14:creationId xmlns:p14="http://schemas.microsoft.com/office/powerpoint/2010/main" val="409520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gif"/><Relationship Id="rId1" Type="http://schemas.openxmlformats.org/officeDocument/2006/relationships/slideLayout" Target="../slideLayouts/slideLayout2.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7A79E5-4E2D-4631-8307-909D2CC135EA}"/>
              </a:ext>
            </a:extLst>
          </p:cNvPr>
          <p:cNvPicPr>
            <a:picLocks noChangeAspect="1"/>
          </p:cNvPicPr>
          <p:nvPr/>
        </p:nvPicPr>
        <p:blipFill>
          <a:blip r:embed="rId2"/>
          <a:stretch>
            <a:fillRect/>
          </a:stretch>
        </p:blipFill>
        <p:spPr>
          <a:xfrm>
            <a:off x="0" y="461665"/>
            <a:ext cx="1158789" cy="953543"/>
          </a:xfrm>
          <a:prstGeom prst="rect">
            <a:avLst/>
          </a:prstGeom>
        </p:spPr>
      </p:pic>
      <p:sp>
        <p:nvSpPr>
          <p:cNvPr id="5" name="TextBox 4">
            <a:extLst>
              <a:ext uri="{FF2B5EF4-FFF2-40B4-BE49-F238E27FC236}">
                <a16:creationId xmlns:a16="http://schemas.microsoft.com/office/drawing/2014/main" id="{99D49096-791C-4154-8A12-39000A81D6A1}"/>
              </a:ext>
            </a:extLst>
          </p:cNvPr>
          <p:cNvSpPr txBox="1"/>
          <p:nvPr/>
        </p:nvSpPr>
        <p:spPr>
          <a:xfrm>
            <a:off x="0" y="0"/>
            <a:ext cx="2640723" cy="461665"/>
          </a:xfrm>
          <a:prstGeom prst="rect">
            <a:avLst/>
          </a:prstGeom>
          <a:noFill/>
        </p:spPr>
        <p:txBody>
          <a:bodyPr wrap="none" rtlCol="0">
            <a:spAutoFit/>
          </a:bodyPr>
          <a:lstStyle/>
          <a:p>
            <a:r>
              <a:rPr lang="en-SG" sz="1200" dirty="0"/>
              <a:t>Information resolves uncertainty</a:t>
            </a:r>
          </a:p>
          <a:p>
            <a:r>
              <a:rPr lang="en-SG" sz="1200" dirty="0"/>
              <a:t>Encoding-assign representations of info</a:t>
            </a:r>
            <a:endParaRPr lang="en-US" sz="1200" dirty="0"/>
          </a:p>
        </p:txBody>
      </p:sp>
      <p:pic>
        <p:nvPicPr>
          <p:cNvPr id="14" name="Picture 13">
            <a:extLst>
              <a:ext uri="{FF2B5EF4-FFF2-40B4-BE49-F238E27FC236}">
                <a16:creationId xmlns:a16="http://schemas.microsoft.com/office/drawing/2014/main" id="{876A61B5-B295-4130-BE29-9844402174D1}"/>
              </a:ext>
            </a:extLst>
          </p:cNvPr>
          <p:cNvPicPr>
            <a:picLocks noChangeAspect="1"/>
          </p:cNvPicPr>
          <p:nvPr/>
        </p:nvPicPr>
        <p:blipFill>
          <a:blip r:embed="rId3"/>
          <a:stretch>
            <a:fillRect/>
          </a:stretch>
        </p:blipFill>
        <p:spPr>
          <a:xfrm>
            <a:off x="1193662" y="461665"/>
            <a:ext cx="2029935" cy="953543"/>
          </a:xfrm>
          <a:prstGeom prst="rect">
            <a:avLst/>
          </a:prstGeom>
        </p:spPr>
      </p:pic>
      <p:sp>
        <p:nvSpPr>
          <p:cNvPr id="15" name="Rectangle 14">
            <a:extLst>
              <a:ext uri="{FF2B5EF4-FFF2-40B4-BE49-F238E27FC236}">
                <a16:creationId xmlns:a16="http://schemas.microsoft.com/office/drawing/2014/main" id="{B288EF7F-1885-492E-8669-66BA763E7ACC}"/>
              </a:ext>
            </a:extLst>
          </p:cNvPr>
          <p:cNvSpPr/>
          <p:nvPr/>
        </p:nvSpPr>
        <p:spPr>
          <a:xfrm>
            <a:off x="1255807" y="1415208"/>
            <a:ext cx="2144342" cy="646331"/>
          </a:xfrm>
          <a:prstGeom prst="rect">
            <a:avLst/>
          </a:prstGeom>
        </p:spPr>
        <p:txBody>
          <a:bodyPr wrap="square">
            <a:spAutoFit/>
          </a:bodyPr>
          <a:lstStyle/>
          <a:p>
            <a:r>
              <a:rPr lang="en-US" sz="1200" dirty="0"/>
              <a:t>Entropy is the </a:t>
            </a:r>
            <a:r>
              <a:rPr lang="en-US" sz="1200" b="1" dirty="0">
                <a:solidFill>
                  <a:schemeClr val="accent1"/>
                </a:solidFill>
              </a:rPr>
              <a:t>lower bound</a:t>
            </a:r>
            <a:r>
              <a:rPr lang="en-US" sz="1200" dirty="0"/>
              <a:t> on the number of bits we need to represent this information.</a:t>
            </a:r>
          </a:p>
        </p:txBody>
      </p:sp>
      <p:pic>
        <p:nvPicPr>
          <p:cNvPr id="16" name="Picture 15">
            <a:extLst>
              <a:ext uri="{FF2B5EF4-FFF2-40B4-BE49-F238E27FC236}">
                <a16:creationId xmlns:a16="http://schemas.microsoft.com/office/drawing/2014/main" id="{D1935B04-0A3A-455F-9321-027AE7AFDCA1}"/>
              </a:ext>
            </a:extLst>
          </p:cNvPr>
          <p:cNvPicPr>
            <a:picLocks noChangeAspect="1"/>
          </p:cNvPicPr>
          <p:nvPr/>
        </p:nvPicPr>
        <p:blipFill>
          <a:blip r:embed="rId4"/>
          <a:stretch>
            <a:fillRect/>
          </a:stretch>
        </p:blipFill>
        <p:spPr>
          <a:xfrm>
            <a:off x="71313" y="2061539"/>
            <a:ext cx="3152284" cy="1054667"/>
          </a:xfrm>
          <a:prstGeom prst="rect">
            <a:avLst/>
          </a:prstGeom>
        </p:spPr>
      </p:pic>
      <p:pic>
        <p:nvPicPr>
          <p:cNvPr id="17" name="Picture 16">
            <a:extLst>
              <a:ext uri="{FF2B5EF4-FFF2-40B4-BE49-F238E27FC236}">
                <a16:creationId xmlns:a16="http://schemas.microsoft.com/office/drawing/2014/main" id="{163273B8-EE42-4D20-965B-C5F0B7CB65DD}"/>
              </a:ext>
            </a:extLst>
          </p:cNvPr>
          <p:cNvPicPr>
            <a:picLocks noChangeAspect="1"/>
          </p:cNvPicPr>
          <p:nvPr/>
        </p:nvPicPr>
        <p:blipFill>
          <a:blip r:embed="rId5"/>
          <a:stretch>
            <a:fillRect/>
          </a:stretch>
        </p:blipFill>
        <p:spPr>
          <a:xfrm>
            <a:off x="0" y="3116206"/>
            <a:ext cx="3600773" cy="1024800"/>
          </a:xfrm>
          <a:prstGeom prst="rect">
            <a:avLst/>
          </a:prstGeom>
        </p:spPr>
      </p:pic>
      <p:sp>
        <p:nvSpPr>
          <p:cNvPr id="18" name="Rectangle 17">
            <a:extLst>
              <a:ext uri="{FF2B5EF4-FFF2-40B4-BE49-F238E27FC236}">
                <a16:creationId xmlns:a16="http://schemas.microsoft.com/office/drawing/2014/main" id="{279EC35E-236A-49DF-BFEE-E5FD64B43774}"/>
              </a:ext>
            </a:extLst>
          </p:cNvPr>
          <p:cNvSpPr/>
          <p:nvPr/>
        </p:nvSpPr>
        <p:spPr>
          <a:xfrm>
            <a:off x="-10610" y="4120890"/>
            <a:ext cx="1566454" cy="261610"/>
          </a:xfrm>
          <a:prstGeom prst="rect">
            <a:avLst/>
          </a:prstGeom>
        </p:spPr>
        <p:txBody>
          <a:bodyPr wrap="none">
            <a:spAutoFit/>
          </a:bodyPr>
          <a:lstStyle/>
          <a:p>
            <a:r>
              <a:rPr lang="en-GB" sz="1100" dirty="0">
                <a:latin typeface="Segoe UI Light" panose="020B0502040204020203" pitchFamily="34" charset="0"/>
                <a:ea typeface="Segoe UI Emoji" panose="020B0502040204020203" pitchFamily="34" charset="0"/>
                <a:cs typeface="Segoe UI Light" panose="020B0502040204020203" pitchFamily="34" charset="0"/>
              </a:rPr>
              <a:t>Gain = (</a:t>
            </a:r>
            <a:r>
              <a:rPr lang="en-GB" sz="1100" dirty="0" err="1">
                <a:latin typeface="Segoe UI Light" panose="020B0502040204020203" pitchFamily="34" charset="0"/>
                <a:ea typeface="Segoe UI Emoji" panose="020B0502040204020203" pitchFamily="34" charset="0"/>
                <a:cs typeface="Segoe UI Light" panose="020B0502040204020203" pitchFamily="34" charset="0"/>
              </a:rPr>
              <a:t>V</a:t>
            </a:r>
            <a:r>
              <a:rPr lang="en-GB" sz="1100" baseline="-25000" dirty="0" err="1">
                <a:latin typeface="Segoe UI Light" panose="020B0502040204020203" pitchFamily="34" charset="0"/>
                <a:ea typeface="Segoe UI Emoji" panose="020B0502040204020203" pitchFamily="34" charset="0"/>
                <a:cs typeface="Segoe UI Light" panose="020B0502040204020203" pitchFamily="34" charset="0"/>
              </a:rPr>
              <a:t>oh</a:t>
            </a:r>
            <a:r>
              <a:rPr lang="en-GB" sz="1100" dirty="0">
                <a:latin typeface="Segoe UI Light" panose="020B0502040204020203" pitchFamily="34" charset="0"/>
                <a:ea typeface="Segoe UI Emoji" panose="020B0502040204020203" pitchFamily="34" charset="0"/>
                <a:cs typeface="Segoe UI Light" panose="020B0502040204020203" pitchFamily="34" charset="0"/>
              </a:rPr>
              <a:t>-V</a:t>
            </a:r>
            <a:r>
              <a:rPr lang="en-GB" sz="1100" baseline="-25000" dirty="0">
                <a:latin typeface="Segoe UI Light" panose="020B0502040204020203" pitchFamily="34" charset="0"/>
                <a:ea typeface="Segoe UI Emoji" panose="020B0502040204020203" pitchFamily="34" charset="0"/>
                <a:cs typeface="Segoe UI Light" panose="020B0502040204020203" pitchFamily="34" charset="0"/>
              </a:rPr>
              <a:t>ol</a:t>
            </a:r>
            <a:r>
              <a:rPr lang="en-GB" sz="1100" dirty="0">
                <a:latin typeface="Segoe UI Light" panose="020B0502040204020203" pitchFamily="34" charset="0"/>
                <a:ea typeface="Segoe UI Emoji" panose="020B0502040204020203" pitchFamily="34" charset="0"/>
                <a:cs typeface="Segoe UI Light" panose="020B0502040204020203" pitchFamily="34" charset="0"/>
              </a:rPr>
              <a:t>)/(</a:t>
            </a:r>
            <a:r>
              <a:rPr lang="en-GB" sz="1100" dirty="0" err="1">
                <a:latin typeface="Segoe UI Light" panose="020B0502040204020203" pitchFamily="34" charset="0"/>
                <a:ea typeface="Segoe UI Emoji" panose="020B0502040204020203" pitchFamily="34" charset="0"/>
                <a:cs typeface="Segoe UI Light" panose="020B0502040204020203" pitchFamily="34" charset="0"/>
              </a:rPr>
              <a:t>V</a:t>
            </a:r>
            <a:r>
              <a:rPr lang="en-GB" sz="1100" baseline="-25000" dirty="0" err="1">
                <a:latin typeface="Segoe UI Light" panose="020B0502040204020203" pitchFamily="34" charset="0"/>
                <a:ea typeface="Segoe UI Emoji" panose="020B0502040204020203" pitchFamily="34" charset="0"/>
                <a:cs typeface="Segoe UI Light" panose="020B0502040204020203" pitchFamily="34" charset="0"/>
              </a:rPr>
              <a:t>ih</a:t>
            </a:r>
            <a:r>
              <a:rPr lang="en-GB" sz="1100" dirty="0" err="1">
                <a:latin typeface="Segoe UI Light" panose="020B0502040204020203" pitchFamily="34" charset="0"/>
                <a:ea typeface="Segoe UI Emoji" panose="020B0502040204020203" pitchFamily="34" charset="0"/>
                <a:cs typeface="Segoe UI Light" panose="020B0502040204020203" pitchFamily="34" charset="0"/>
              </a:rPr>
              <a:t>-V</a:t>
            </a:r>
            <a:r>
              <a:rPr lang="en-GB" sz="1100" baseline="-25000" dirty="0" err="1">
                <a:latin typeface="Segoe UI Light" panose="020B0502040204020203" pitchFamily="34" charset="0"/>
                <a:ea typeface="Segoe UI Emoji" panose="020B0502040204020203" pitchFamily="34" charset="0"/>
                <a:cs typeface="Segoe UI Light" panose="020B0502040204020203" pitchFamily="34" charset="0"/>
              </a:rPr>
              <a:t>il</a:t>
            </a:r>
            <a:r>
              <a:rPr lang="en-GB" sz="1100" dirty="0">
                <a:latin typeface="Segoe UI Light" panose="020B0502040204020203" pitchFamily="34" charset="0"/>
                <a:ea typeface="Segoe UI Emoji" panose="020B0502040204020203" pitchFamily="34" charset="0"/>
                <a:cs typeface="Segoe UI Light" panose="020B0502040204020203" pitchFamily="34" charset="0"/>
              </a:rPr>
              <a:t>)</a:t>
            </a:r>
            <a:endParaRPr lang="en-US" sz="1100" dirty="0"/>
          </a:p>
        </p:txBody>
      </p:sp>
      <p:pic>
        <p:nvPicPr>
          <p:cNvPr id="19" name="Picture 18">
            <a:extLst>
              <a:ext uri="{FF2B5EF4-FFF2-40B4-BE49-F238E27FC236}">
                <a16:creationId xmlns:a16="http://schemas.microsoft.com/office/drawing/2014/main" id="{0C00E504-D217-44D8-B433-7BADA3C93F27}"/>
              </a:ext>
            </a:extLst>
          </p:cNvPr>
          <p:cNvPicPr>
            <a:picLocks noChangeAspect="1"/>
          </p:cNvPicPr>
          <p:nvPr/>
        </p:nvPicPr>
        <p:blipFill>
          <a:blip r:embed="rId6"/>
          <a:stretch>
            <a:fillRect/>
          </a:stretch>
        </p:blipFill>
        <p:spPr>
          <a:xfrm>
            <a:off x="1" y="4382233"/>
            <a:ext cx="2148910" cy="1148555"/>
          </a:xfrm>
          <a:prstGeom prst="rect">
            <a:avLst/>
          </a:prstGeom>
        </p:spPr>
      </p:pic>
      <p:pic>
        <p:nvPicPr>
          <p:cNvPr id="20" name="Picture 19">
            <a:extLst>
              <a:ext uri="{FF2B5EF4-FFF2-40B4-BE49-F238E27FC236}">
                <a16:creationId xmlns:a16="http://schemas.microsoft.com/office/drawing/2014/main" id="{0D07E45F-BF0A-4A26-A794-C9F2D4BFB9FF}"/>
              </a:ext>
            </a:extLst>
          </p:cNvPr>
          <p:cNvPicPr>
            <a:picLocks noChangeAspect="1"/>
          </p:cNvPicPr>
          <p:nvPr/>
        </p:nvPicPr>
        <p:blipFill>
          <a:blip r:embed="rId7"/>
          <a:stretch>
            <a:fillRect/>
          </a:stretch>
        </p:blipFill>
        <p:spPr>
          <a:xfrm>
            <a:off x="1" y="5668998"/>
            <a:ext cx="2148910" cy="1189002"/>
          </a:xfrm>
          <a:prstGeom prst="rect">
            <a:avLst/>
          </a:prstGeom>
        </p:spPr>
      </p:pic>
      <p:pic>
        <p:nvPicPr>
          <p:cNvPr id="21" name="Picture 20">
            <a:extLst>
              <a:ext uri="{FF2B5EF4-FFF2-40B4-BE49-F238E27FC236}">
                <a16:creationId xmlns:a16="http://schemas.microsoft.com/office/drawing/2014/main" id="{26838604-8FA1-4C02-9227-FD3F79392C08}"/>
              </a:ext>
            </a:extLst>
          </p:cNvPr>
          <p:cNvPicPr>
            <a:picLocks noChangeAspect="1"/>
          </p:cNvPicPr>
          <p:nvPr/>
        </p:nvPicPr>
        <p:blipFill>
          <a:blip r:embed="rId8"/>
          <a:stretch>
            <a:fillRect/>
          </a:stretch>
        </p:blipFill>
        <p:spPr>
          <a:xfrm>
            <a:off x="2208629" y="4078860"/>
            <a:ext cx="1228892" cy="883431"/>
          </a:xfrm>
          <a:prstGeom prst="rect">
            <a:avLst/>
          </a:prstGeom>
        </p:spPr>
      </p:pic>
      <p:sp>
        <p:nvSpPr>
          <p:cNvPr id="22" name="TextBox 21">
            <a:extLst>
              <a:ext uri="{FF2B5EF4-FFF2-40B4-BE49-F238E27FC236}">
                <a16:creationId xmlns:a16="http://schemas.microsoft.com/office/drawing/2014/main" id="{8BE4CE05-8617-4C6D-8EC3-076D327E8483}"/>
              </a:ext>
            </a:extLst>
          </p:cNvPr>
          <p:cNvSpPr txBox="1"/>
          <p:nvPr/>
        </p:nvSpPr>
        <p:spPr>
          <a:xfrm>
            <a:off x="2137605" y="4885486"/>
            <a:ext cx="1370440" cy="461665"/>
          </a:xfrm>
          <a:prstGeom prst="rect">
            <a:avLst/>
          </a:prstGeom>
          <a:noFill/>
        </p:spPr>
        <p:txBody>
          <a:bodyPr wrap="none" rtlCol="0">
            <a:spAutoFit/>
          </a:bodyPr>
          <a:lstStyle/>
          <a:p>
            <a:r>
              <a:rPr lang="en-SG" sz="1200" dirty="0"/>
              <a:t>Pullup: All </a:t>
            </a:r>
            <a:r>
              <a:rPr lang="en-SG" sz="1200" dirty="0" err="1"/>
              <a:t>Pfets</a:t>
            </a:r>
            <a:endParaRPr lang="en-SG" sz="1200" dirty="0"/>
          </a:p>
          <a:p>
            <a:r>
              <a:rPr lang="en-SG" sz="1200" dirty="0"/>
              <a:t>Pulldown: All </a:t>
            </a:r>
            <a:r>
              <a:rPr lang="en-SG" sz="1200" dirty="0" err="1"/>
              <a:t>Nfets</a:t>
            </a:r>
            <a:endParaRPr lang="en-US" sz="1200" dirty="0"/>
          </a:p>
        </p:txBody>
      </p:sp>
      <p:pic>
        <p:nvPicPr>
          <p:cNvPr id="23" name="Picture 22">
            <a:extLst>
              <a:ext uri="{FF2B5EF4-FFF2-40B4-BE49-F238E27FC236}">
                <a16:creationId xmlns:a16="http://schemas.microsoft.com/office/drawing/2014/main" id="{7A82FF9F-3279-47CA-A484-F811DB88DFED}"/>
              </a:ext>
            </a:extLst>
          </p:cNvPr>
          <p:cNvPicPr>
            <a:picLocks noChangeAspect="1"/>
          </p:cNvPicPr>
          <p:nvPr/>
        </p:nvPicPr>
        <p:blipFill>
          <a:blip r:embed="rId9"/>
          <a:stretch>
            <a:fillRect/>
          </a:stretch>
        </p:blipFill>
        <p:spPr>
          <a:xfrm>
            <a:off x="2129169" y="5347152"/>
            <a:ext cx="1471603" cy="151084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531186C-F1E5-45A0-B0BD-8AA105AC0014}"/>
                  </a:ext>
                </a:extLst>
              </p:cNvPr>
              <p:cNvSpPr txBox="1"/>
              <p:nvPr/>
            </p:nvSpPr>
            <p:spPr>
              <a:xfrm>
                <a:off x="3098306" y="-52476"/>
                <a:ext cx="3285130" cy="411972"/>
              </a:xfrm>
              <a:prstGeom prst="rect">
                <a:avLst/>
              </a:prstGeom>
              <a:noFill/>
            </p:spPr>
            <p:txBody>
              <a:bodyPr wrap="none" rtlCol="0">
                <a:spAutoFit/>
              </a:bodyPr>
              <a:lstStyle/>
              <a:p>
                <a14:m>
                  <m:oMath xmlns:m="http://schemas.openxmlformats.org/officeDocument/2006/math">
                    <m:sSub>
                      <m:sSubPr>
                        <m:ctrlPr>
                          <a:rPr lang="en-SG" sz="1000" i="1" smtClean="0">
                            <a:latin typeface="Cambria Math" panose="02040503050406030204" pitchFamily="18" charset="0"/>
                          </a:rPr>
                        </m:ctrlPr>
                      </m:sSubPr>
                      <m:e>
                        <m:r>
                          <a:rPr lang="en-SG" sz="1000" b="0" i="1" smtClean="0">
                            <a:latin typeface="Cambria Math" panose="02040503050406030204" pitchFamily="18" charset="0"/>
                          </a:rPr>
                          <m:t>𝑡</m:t>
                        </m:r>
                      </m:e>
                      <m:sub>
                        <m:r>
                          <a:rPr lang="en-SG" sz="1000" b="0" i="1" smtClean="0">
                            <a:latin typeface="Cambria Math" panose="02040503050406030204" pitchFamily="18" charset="0"/>
                          </a:rPr>
                          <m:t>𝑝𝑑</m:t>
                        </m:r>
                      </m:sub>
                    </m:sSub>
                    <m:r>
                      <a:rPr lang="en-SG" sz="1000" b="0" i="0" smtClean="0">
                        <a:latin typeface="Cambria Math" panose="02040503050406030204" pitchFamily="18" charset="0"/>
                      </a:rPr>
                      <m:t>:</m:t>
                    </m:r>
                    <m:r>
                      <m:rPr>
                        <m:sty m:val="p"/>
                      </m:rPr>
                      <a:rPr lang="en-SG" sz="1000" b="0" i="0" smtClean="0">
                        <a:latin typeface="Cambria Math" panose="02040503050406030204" pitchFamily="18" charset="0"/>
                      </a:rPr>
                      <m:t>time</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delay</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from</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valid</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input</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to</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valid</m:t>
                    </m:r>
                    <m:r>
                      <a:rPr lang="en-SG" sz="1000" b="0" i="0" smtClean="0">
                        <a:latin typeface="Cambria Math" panose="02040503050406030204" pitchFamily="18" charset="0"/>
                      </a:rPr>
                      <m:t> </m:t>
                    </m:r>
                    <m:r>
                      <m:rPr>
                        <m:sty m:val="p"/>
                      </m:rPr>
                      <a:rPr lang="en-SG" sz="1000" b="0" i="0" smtClean="0">
                        <a:latin typeface="Cambria Math" panose="02040503050406030204" pitchFamily="18" charset="0"/>
                      </a:rPr>
                      <m:t>output</m:t>
                    </m:r>
                  </m:oMath>
                </a14:m>
                <a:r>
                  <a:rPr lang="en-US" sz="1000" dirty="0"/>
                  <a:t>(max)</a:t>
                </a:r>
              </a:p>
              <a:p>
                <a:pPr/>
                <a14:m>
                  <m:oMathPara xmlns:m="http://schemas.openxmlformats.org/officeDocument/2006/math">
                    <m:oMathParaPr>
                      <m:jc m:val="centerGroup"/>
                    </m:oMathParaPr>
                    <m:oMath xmlns:m="http://schemas.openxmlformats.org/officeDocument/2006/math">
                      <m:sSub>
                        <m:sSubPr>
                          <m:ctrlPr>
                            <a:rPr lang="en-SG" sz="1000" i="1">
                              <a:latin typeface="Cambria Math" panose="02040503050406030204" pitchFamily="18" charset="0"/>
                            </a:rPr>
                          </m:ctrlPr>
                        </m:sSubPr>
                        <m:e>
                          <m:r>
                            <a:rPr lang="en-SG" sz="1000" i="1">
                              <a:latin typeface="Cambria Math" panose="02040503050406030204" pitchFamily="18" charset="0"/>
                            </a:rPr>
                            <m:t>𝑡</m:t>
                          </m:r>
                        </m:e>
                        <m:sub>
                          <m:r>
                            <a:rPr lang="en-SG" sz="1000" b="0" i="1" smtClean="0">
                              <a:latin typeface="Cambria Math" panose="02040503050406030204" pitchFamily="18" charset="0"/>
                            </a:rPr>
                            <m:t>𝑐</m:t>
                          </m:r>
                          <m:r>
                            <a:rPr lang="en-SG" sz="1000" i="1">
                              <a:latin typeface="Cambria Math" panose="02040503050406030204" pitchFamily="18" charset="0"/>
                            </a:rPr>
                            <m:t>𝑑</m:t>
                          </m:r>
                        </m:sub>
                      </m:sSub>
                      <m:r>
                        <a:rPr lang="en-SG" sz="1000">
                          <a:latin typeface="Cambria Math" panose="02040503050406030204" pitchFamily="18" charset="0"/>
                        </a:rPr>
                        <m:t>:</m:t>
                      </m:r>
                      <m:r>
                        <m:rPr>
                          <m:sty m:val="p"/>
                        </m:rPr>
                        <a:rPr lang="en-SG" sz="1000">
                          <a:latin typeface="Cambria Math" panose="02040503050406030204" pitchFamily="18" charset="0"/>
                        </a:rPr>
                        <m:t>time</m:t>
                      </m:r>
                      <m:r>
                        <a:rPr lang="en-SG" sz="1000">
                          <a:latin typeface="Cambria Math" panose="02040503050406030204" pitchFamily="18" charset="0"/>
                        </a:rPr>
                        <m:t> </m:t>
                      </m:r>
                      <m:r>
                        <m:rPr>
                          <m:sty m:val="p"/>
                        </m:rPr>
                        <a:rPr lang="en-SG" sz="1000">
                          <a:latin typeface="Cambria Math" panose="02040503050406030204" pitchFamily="18" charset="0"/>
                        </a:rPr>
                        <m:t>delay</m:t>
                      </m:r>
                      <m:r>
                        <a:rPr lang="en-SG" sz="1000">
                          <a:latin typeface="Cambria Math" panose="02040503050406030204" pitchFamily="18" charset="0"/>
                        </a:rPr>
                        <m:t> </m:t>
                      </m:r>
                      <m:r>
                        <m:rPr>
                          <m:sty m:val="p"/>
                        </m:rPr>
                        <a:rPr lang="en-SG" sz="1000">
                          <a:latin typeface="Cambria Math" panose="02040503050406030204" pitchFamily="18" charset="0"/>
                        </a:rPr>
                        <m:t>from</m:t>
                      </m:r>
                      <m:r>
                        <a:rPr lang="en-SG" sz="1000">
                          <a:latin typeface="Cambria Math" panose="02040503050406030204" pitchFamily="18" charset="0"/>
                        </a:rPr>
                        <m:t> </m:t>
                      </m:r>
                      <m:r>
                        <m:rPr>
                          <m:sty m:val="p"/>
                        </m:rPr>
                        <a:rPr lang="en-SG" sz="1000" b="0" i="0" smtClean="0">
                          <a:latin typeface="Cambria Math" panose="02040503050406030204" pitchFamily="18" charset="0"/>
                        </a:rPr>
                        <m:t>in</m:t>
                      </m:r>
                      <m:r>
                        <m:rPr>
                          <m:sty m:val="p"/>
                        </m:rPr>
                        <a:rPr lang="en-SG" sz="1000">
                          <a:latin typeface="Cambria Math" panose="02040503050406030204" pitchFamily="18" charset="0"/>
                        </a:rPr>
                        <m:t>valid</m:t>
                      </m:r>
                      <m:r>
                        <a:rPr lang="en-SG" sz="1000">
                          <a:latin typeface="Cambria Math" panose="02040503050406030204" pitchFamily="18" charset="0"/>
                        </a:rPr>
                        <m:t> </m:t>
                      </m:r>
                      <m:r>
                        <m:rPr>
                          <m:sty m:val="p"/>
                        </m:rPr>
                        <a:rPr lang="en-SG" sz="1000">
                          <a:latin typeface="Cambria Math" panose="02040503050406030204" pitchFamily="18" charset="0"/>
                        </a:rPr>
                        <m:t>input</m:t>
                      </m:r>
                      <m:r>
                        <a:rPr lang="en-SG" sz="1000">
                          <a:latin typeface="Cambria Math" panose="02040503050406030204" pitchFamily="18" charset="0"/>
                        </a:rPr>
                        <m:t> </m:t>
                      </m:r>
                      <m:r>
                        <m:rPr>
                          <m:sty m:val="p"/>
                        </m:rPr>
                        <a:rPr lang="en-SG" sz="1000">
                          <a:latin typeface="Cambria Math" panose="02040503050406030204" pitchFamily="18" charset="0"/>
                        </a:rPr>
                        <m:t>to</m:t>
                      </m:r>
                      <m:r>
                        <a:rPr lang="en-SG" sz="1000">
                          <a:latin typeface="Cambria Math" panose="02040503050406030204" pitchFamily="18" charset="0"/>
                        </a:rPr>
                        <m:t> </m:t>
                      </m:r>
                      <m:r>
                        <m:rPr>
                          <m:sty m:val="p"/>
                        </m:rPr>
                        <a:rPr lang="en-SG" sz="1000" b="0" i="0" smtClean="0">
                          <a:latin typeface="Cambria Math" panose="02040503050406030204" pitchFamily="18" charset="0"/>
                        </a:rPr>
                        <m:t>in</m:t>
                      </m:r>
                      <m:r>
                        <m:rPr>
                          <m:sty m:val="p"/>
                        </m:rPr>
                        <a:rPr lang="en-SG" sz="1000">
                          <a:latin typeface="Cambria Math" panose="02040503050406030204" pitchFamily="18" charset="0"/>
                        </a:rPr>
                        <m:t>valid</m:t>
                      </m:r>
                      <m:r>
                        <a:rPr lang="en-SG" sz="1000">
                          <a:latin typeface="Cambria Math" panose="02040503050406030204" pitchFamily="18" charset="0"/>
                        </a:rPr>
                        <m:t> </m:t>
                      </m:r>
                      <m:r>
                        <m:rPr>
                          <m:sty m:val="p"/>
                        </m:rPr>
                        <a:rPr lang="en-SG" sz="1000">
                          <a:latin typeface="Cambria Math" panose="02040503050406030204" pitchFamily="18" charset="0"/>
                        </a:rPr>
                        <m:t>output</m:t>
                      </m:r>
                      <m:r>
                        <a:rPr lang="en-SG" sz="1000" b="0" i="0" smtClean="0">
                          <a:latin typeface="Cambria Math" panose="02040503050406030204" pitchFamily="18" charset="0"/>
                        </a:rPr>
                        <m:t>(</m:t>
                      </m:r>
                      <m:r>
                        <m:rPr>
                          <m:sty m:val="p"/>
                        </m:rPr>
                        <a:rPr lang="en-SG" sz="1000" b="0" i="0" smtClean="0">
                          <a:latin typeface="Cambria Math" panose="02040503050406030204" pitchFamily="18" charset="0"/>
                        </a:rPr>
                        <m:t>min</m:t>
                      </m:r>
                      <m:r>
                        <a:rPr lang="en-SG" sz="1000" b="0" i="0" smtClean="0">
                          <a:latin typeface="Cambria Math" panose="02040503050406030204" pitchFamily="18" charset="0"/>
                        </a:rPr>
                        <m:t>)</m:t>
                      </m:r>
                    </m:oMath>
                  </m:oMathPara>
                </a14:m>
                <a:endParaRPr lang="en-US" sz="1000" dirty="0"/>
              </a:p>
            </p:txBody>
          </p:sp>
        </mc:Choice>
        <mc:Fallback xmlns="">
          <p:sp>
            <p:nvSpPr>
              <p:cNvPr id="24" name="TextBox 23">
                <a:extLst>
                  <a:ext uri="{FF2B5EF4-FFF2-40B4-BE49-F238E27FC236}">
                    <a16:creationId xmlns:a16="http://schemas.microsoft.com/office/drawing/2014/main" id="{B531186C-F1E5-45A0-B0BD-8AA105AC0014}"/>
                  </a:ext>
                </a:extLst>
              </p:cNvPr>
              <p:cNvSpPr txBox="1">
                <a:spLocks noRot="1" noChangeAspect="1" noMove="1" noResize="1" noEditPoints="1" noAdjustHandles="1" noChangeArrowheads="1" noChangeShapeType="1" noTextEdit="1"/>
              </p:cNvSpPr>
              <p:nvPr/>
            </p:nvSpPr>
            <p:spPr>
              <a:xfrm>
                <a:off x="3098306" y="-52476"/>
                <a:ext cx="3285130" cy="411972"/>
              </a:xfrm>
              <a:prstGeom prst="rect">
                <a:avLst/>
              </a:prstGeom>
              <a:blipFill>
                <a:blip r:embed="rId10"/>
                <a:stretch>
                  <a:fillRect b="-1471"/>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789D4732-E2DD-4ED7-8DFF-619771168ADD}"/>
              </a:ext>
            </a:extLst>
          </p:cNvPr>
          <p:cNvPicPr>
            <a:picLocks noChangeAspect="1"/>
          </p:cNvPicPr>
          <p:nvPr/>
        </p:nvPicPr>
        <p:blipFill>
          <a:blip r:embed="rId11"/>
          <a:stretch>
            <a:fillRect/>
          </a:stretch>
        </p:blipFill>
        <p:spPr>
          <a:xfrm>
            <a:off x="3294910" y="360198"/>
            <a:ext cx="2715273" cy="1636071"/>
          </a:xfrm>
          <a:prstGeom prst="rect">
            <a:avLst/>
          </a:prstGeom>
        </p:spPr>
      </p:pic>
      <p:pic>
        <p:nvPicPr>
          <p:cNvPr id="26" name="Picture 25">
            <a:extLst>
              <a:ext uri="{FF2B5EF4-FFF2-40B4-BE49-F238E27FC236}">
                <a16:creationId xmlns:a16="http://schemas.microsoft.com/office/drawing/2014/main" id="{03819AE1-0012-479D-AF61-4782176928B6}"/>
              </a:ext>
            </a:extLst>
          </p:cNvPr>
          <p:cNvPicPr>
            <a:picLocks noChangeAspect="1"/>
          </p:cNvPicPr>
          <p:nvPr/>
        </p:nvPicPr>
        <p:blipFill>
          <a:blip r:embed="rId12"/>
          <a:stretch>
            <a:fillRect/>
          </a:stretch>
        </p:blipFill>
        <p:spPr>
          <a:xfrm>
            <a:off x="3281363" y="1968323"/>
            <a:ext cx="1876564" cy="556019"/>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E62B376-5AC7-442A-90F5-ED7CDA9C974F}"/>
                  </a:ext>
                </a:extLst>
              </p:cNvPr>
              <p:cNvSpPr txBox="1"/>
              <p:nvPr/>
            </p:nvSpPr>
            <p:spPr>
              <a:xfrm flipH="1">
                <a:off x="3200338" y="2484568"/>
                <a:ext cx="4891597" cy="277064"/>
              </a:xfrm>
              <a:prstGeom prst="rect">
                <a:avLst/>
              </a:prstGeom>
              <a:noFill/>
            </p:spPr>
            <p:txBody>
              <a:bodyPr wrap="square" rtlCol="0">
                <a:spAutoFit/>
              </a:bodyPr>
              <a:lstStyle/>
              <a:p>
                <a:r>
                  <a:rPr lang="en-SG" sz="1100" dirty="0"/>
                  <a:t>For x-input devices-</a:t>
                </a:r>
                <a14:m>
                  <m:oMath xmlns:m="http://schemas.openxmlformats.org/officeDocument/2006/math">
                    <m:sSup>
                      <m:sSupPr>
                        <m:ctrlPr>
                          <a:rPr lang="en-SG" sz="1100" i="1" smtClean="0">
                            <a:latin typeface="Cambria Math" panose="02040503050406030204" pitchFamily="18" charset="0"/>
                          </a:rPr>
                        </m:ctrlPr>
                      </m:sSupPr>
                      <m:e>
                        <m:r>
                          <a:rPr lang="en-SG" sz="1100" b="0" i="1" smtClean="0">
                            <a:latin typeface="Cambria Math" panose="02040503050406030204" pitchFamily="18" charset="0"/>
                          </a:rPr>
                          <m:t>2</m:t>
                        </m:r>
                      </m:e>
                      <m:sup>
                        <m:sSup>
                          <m:sSupPr>
                            <m:ctrlPr>
                              <a:rPr lang="en-SG" sz="1100" i="1">
                                <a:latin typeface="Cambria Math" panose="02040503050406030204" pitchFamily="18" charset="0"/>
                              </a:rPr>
                            </m:ctrlPr>
                          </m:sSupPr>
                          <m:e>
                            <m:r>
                              <a:rPr lang="en-SG" sz="1100" i="1">
                                <a:latin typeface="Cambria Math" panose="02040503050406030204" pitchFamily="18" charset="0"/>
                              </a:rPr>
                              <m:t>2</m:t>
                            </m:r>
                          </m:e>
                          <m:sup>
                            <m:r>
                              <a:rPr lang="en-SG" sz="1100" b="0" i="1" smtClean="0">
                                <a:latin typeface="Cambria Math" panose="02040503050406030204" pitchFamily="18" charset="0"/>
                              </a:rPr>
                              <m:t>𝑥</m:t>
                            </m:r>
                            <m:r>
                              <a:rPr lang="en-SG" sz="1100" b="0" i="1" smtClean="0">
                                <a:latin typeface="Cambria Math" panose="02040503050406030204" pitchFamily="18" charset="0"/>
                              </a:rPr>
                              <m:t> </m:t>
                            </m:r>
                          </m:sup>
                        </m:sSup>
                      </m:sup>
                    </m:sSup>
                    <m:r>
                      <a:rPr lang="en-SG" sz="1100" b="0" i="1" smtClean="0">
                        <a:latin typeface="Cambria Math" panose="02040503050406030204" pitchFamily="18" charset="0"/>
                      </a:rPr>
                      <m:t>𝑝𝑜𝑠𝑠𝑖𝑏𝑙𝑒</m:t>
                    </m:r>
                    <m:r>
                      <a:rPr lang="en-SG" sz="1100" b="0" i="1" smtClean="0">
                        <a:latin typeface="Cambria Math" panose="02040503050406030204" pitchFamily="18" charset="0"/>
                      </a:rPr>
                      <m:t> </m:t>
                    </m:r>
                    <m:r>
                      <a:rPr lang="en-SG" sz="1100" b="0" i="1" smtClean="0">
                        <a:latin typeface="Cambria Math" panose="02040503050406030204" pitchFamily="18" charset="0"/>
                      </a:rPr>
                      <m:t>𝑑𝑒𝑣𝑖𝑐𝑒𝑠</m:t>
                    </m:r>
                    <m:r>
                      <a:rPr lang="en-SG" sz="1100" b="0" i="1" smtClean="0">
                        <a:latin typeface="Cambria Math" panose="02040503050406030204" pitchFamily="18" charset="0"/>
                      </a:rPr>
                      <m:t>(</m:t>
                    </m:r>
                    <m:r>
                      <a:rPr lang="en-SG" sz="1100" b="0" i="1" smtClean="0">
                        <a:latin typeface="Cambria Math" panose="02040503050406030204" pitchFamily="18" charset="0"/>
                      </a:rPr>
                      <m:t>𝑔𝑎𝑡𝑒𝑠</m:t>
                    </m:r>
                    <m:r>
                      <a:rPr lang="en-SG" sz="1100" b="0" i="1" smtClean="0">
                        <a:latin typeface="Cambria Math" panose="02040503050406030204" pitchFamily="18" charset="0"/>
                      </a:rPr>
                      <m:t>)</m:t>
                    </m:r>
                  </m:oMath>
                </a14:m>
                <a:endParaRPr lang="en-US" sz="1100" dirty="0"/>
              </a:p>
            </p:txBody>
          </p:sp>
        </mc:Choice>
        <mc:Fallback xmlns="">
          <p:sp>
            <p:nvSpPr>
              <p:cNvPr id="27" name="TextBox 26">
                <a:extLst>
                  <a:ext uri="{FF2B5EF4-FFF2-40B4-BE49-F238E27FC236}">
                    <a16:creationId xmlns:a16="http://schemas.microsoft.com/office/drawing/2014/main" id="{DE62B376-5AC7-442A-90F5-ED7CDA9C974F}"/>
                  </a:ext>
                </a:extLst>
              </p:cNvPr>
              <p:cNvSpPr txBox="1">
                <a:spLocks noRot="1" noChangeAspect="1" noMove="1" noResize="1" noEditPoints="1" noAdjustHandles="1" noChangeArrowheads="1" noChangeShapeType="1" noTextEdit="1"/>
              </p:cNvSpPr>
              <p:nvPr/>
            </p:nvSpPr>
            <p:spPr>
              <a:xfrm flipH="1">
                <a:off x="3200338" y="2484568"/>
                <a:ext cx="4891597" cy="277064"/>
              </a:xfrm>
              <a:prstGeom prst="rect">
                <a:avLst/>
              </a:prstGeom>
              <a:blipFill>
                <a:blip r:embed="rId13"/>
                <a:stretch>
                  <a:fillRect b="-15556"/>
                </a:stretch>
              </a:blipFill>
            </p:spPr>
            <p:txBody>
              <a:bodyPr/>
              <a:lstStyle/>
              <a:p>
                <a:r>
                  <a:rPr lang="en-US">
                    <a:noFill/>
                  </a:rPr>
                  <a:t> </a:t>
                </a:r>
              </a:p>
            </p:txBody>
          </p:sp>
        </mc:Fallback>
      </mc:AlternateContent>
      <p:pic>
        <p:nvPicPr>
          <p:cNvPr id="28" name="Picture 27">
            <a:extLst>
              <a:ext uri="{FF2B5EF4-FFF2-40B4-BE49-F238E27FC236}">
                <a16:creationId xmlns:a16="http://schemas.microsoft.com/office/drawing/2014/main" id="{78BD73CB-D1A8-42EF-A8DB-EF0B68A90251}"/>
              </a:ext>
            </a:extLst>
          </p:cNvPr>
          <p:cNvPicPr>
            <a:picLocks noChangeAspect="1"/>
          </p:cNvPicPr>
          <p:nvPr/>
        </p:nvPicPr>
        <p:blipFill>
          <a:blip r:embed="rId14"/>
          <a:stretch>
            <a:fillRect/>
          </a:stretch>
        </p:blipFill>
        <p:spPr>
          <a:xfrm>
            <a:off x="3609208" y="4256130"/>
            <a:ext cx="1995576" cy="1317228"/>
          </a:xfrm>
          <a:prstGeom prst="rect">
            <a:avLst/>
          </a:prstGeom>
        </p:spPr>
      </p:pic>
      <p:pic>
        <p:nvPicPr>
          <p:cNvPr id="29" name="Picture 28">
            <a:extLst>
              <a:ext uri="{FF2B5EF4-FFF2-40B4-BE49-F238E27FC236}">
                <a16:creationId xmlns:a16="http://schemas.microsoft.com/office/drawing/2014/main" id="{CCAF2993-40C8-4406-80EE-B7AA57311531}"/>
              </a:ext>
            </a:extLst>
          </p:cNvPr>
          <p:cNvPicPr>
            <a:picLocks noChangeAspect="1"/>
          </p:cNvPicPr>
          <p:nvPr/>
        </p:nvPicPr>
        <p:blipFill>
          <a:blip r:embed="rId15"/>
          <a:stretch>
            <a:fillRect/>
          </a:stretch>
        </p:blipFill>
        <p:spPr>
          <a:xfrm>
            <a:off x="3609208" y="5626966"/>
            <a:ext cx="1973562" cy="1231034"/>
          </a:xfrm>
          <a:prstGeom prst="rect">
            <a:avLst/>
          </a:prstGeom>
        </p:spPr>
      </p:pic>
      <p:pic>
        <p:nvPicPr>
          <p:cNvPr id="2" name="Picture 1">
            <a:extLst>
              <a:ext uri="{FF2B5EF4-FFF2-40B4-BE49-F238E27FC236}">
                <a16:creationId xmlns:a16="http://schemas.microsoft.com/office/drawing/2014/main" id="{96601637-7B12-4E73-BC3F-BD312BA1D3DB}"/>
              </a:ext>
            </a:extLst>
          </p:cNvPr>
          <p:cNvPicPr>
            <a:picLocks noChangeAspect="1"/>
          </p:cNvPicPr>
          <p:nvPr/>
        </p:nvPicPr>
        <p:blipFill>
          <a:blip r:embed="rId16"/>
          <a:stretch>
            <a:fillRect/>
          </a:stretch>
        </p:blipFill>
        <p:spPr>
          <a:xfrm>
            <a:off x="3600772" y="2730122"/>
            <a:ext cx="3714028" cy="1499204"/>
          </a:xfrm>
          <a:prstGeom prst="rect">
            <a:avLst/>
          </a:prstGeom>
        </p:spPr>
      </p:pic>
      <p:sp>
        <p:nvSpPr>
          <p:cNvPr id="3" name="AutoShape 2" descr="blob:https://web.telegram.org/00ba8b4c-d549-4e94-8305-ea7f17344fef">
            <a:extLst>
              <a:ext uri="{FF2B5EF4-FFF2-40B4-BE49-F238E27FC236}">
                <a16:creationId xmlns:a16="http://schemas.microsoft.com/office/drawing/2014/main" id="{9D67C737-7BA6-4172-A571-78CEA5771A8F}"/>
              </a:ext>
            </a:extLst>
          </p:cNvPr>
          <p:cNvSpPr>
            <a:spLocks noChangeAspect="1" noChangeArrowheads="1"/>
          </p:cNvSpPr>
          <p:nvPr/>
        </p:nvSpPr>
        <p:spPr bwMode="auto">
          <a:xfrm>
            <a:off x="4800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blob:https://web.telegram.org/00ba8b4c-d549-4e94-8305-ea7f17344fef">
            <a:extLst>
              <a:ext uri="{FF2B5EF4-FFF2-40B4-BE49-F238E27FC236}">
                <a16:creationId xmlns:a16="http://schemas.microsoft.com/office/drawing/2014/main" id="{9CE9C24C-B024-44A9-8850-31788F2C22FC}"/>
              </a:ext>
            </a:extLst>
          </p:cNvPr>
          <p:cNvSpPr>
            <a:spLocks noChangeAspect="1" noChangeArrowheads="1"/>
          </p:cNvSpPr>
          <p:nvPr/>
        </p:nvSpPr>
        <p:spPr bwMode="auto">
          <a:xfrm>
            <a:off x="4953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5DD386F-6800-4297-8279-68A4140A4DF9}"/>
              </a:ext>
            </a:extLst>
          </p:cNvPr>
          <p:cNvPicPr>
            <a:picLocks noChangeAspect="1"/>
          </p:cNvPicPr>
          <p:nvPr/>
        </p:nvPicPr>
        <p:blipFill rotWithShape="1">
          <a:blip r:embed="rId17"/>
          <a:srcRect l="57964" t="7779" r="-1" b="-1"/>
          <a:stretch/>
        </p:blipFill>
        <p:spPr>
          <a:xfrm>
            <a:off x="8972447" y="3951613"/>
            <a:ext cx="929295" cy="2906387"/>
          </a:xfrm>
          <a:prstGeom prst="rect">
            <a:avLst/>
          </a:prstGeom>
        </p:spPr>
      </p:pic>
      <p:pic>
        <p:nvPicPr>
          <p:cNvPr id="31" name="Picture 30">
            <a:extLst>
              <a:ext uri="{FF2B5EF4-FFF2-40B4-BE49-F238E27FC236}">
                <a16:creationId xmlns:a16="http://schemas.microsoft.com/office/drawing/2014/main" id="{A4A80B27-EDC5-476D-A8BC-8AD7AF7EA12B}"/>
              </a:ext>
            </a:extLst>
          </p:cNvPr>
          <p:cNvPicPr>
            <a:picLocks noChangeAspect="1"/>
          </p:cNvPicPr>
          <p:nvPr/>
        </p:nvPicPr>
        <p:blipFill rotWithShape="1">
          <a:blip r:embed="rId17"/>
          <a:srcRect l="13589" t="12276" r="76162"/>
          <a:stretch/>
        </p:blipFill>
        <p:spPr>
          <a:xfrm>
            <a:off x="8745879" y="4093346"/>
            <a:ext cx="226568" cy="2764654"/>
          </a:xfrm>
          <a:prstGeom prst="rect">
            <a:avLst/>
          </a:prstGeom>
        </p:spPr>
      </p:pic>
      <p:sp>
        <p:nvSpPr>
          <p:cNvPr id="8" name="TextBox 7">
            <a:extLst>
              <a:ext uri="{FF2B5EF4-FFF2-40B4-BE49-F238E27FC236}">
                <a16:creationId xmlns:a16="http://schemas.microsoft.com/office/drawing/2014/main" id="{ACA4B165-51CA-4A40-8ADD-EBE4309CA25A}"/>
              </a:ext>
            </a:extLst>
          </p:cNvPr>
          <p:cNvSpPr txBox="1"/>
          <p:nvPr/>
        </p:nvSpPr>
        <p:spPr>
          <a:xfrm>
            <a:off x="8699763" y="3951613"/>
            <a:ext cx="322524" cy="184666"/>
          </a:xfrm>
          <a:prstGeom prst="rect">
            <a:avLst/>
          </a:prstGeom>
          <a:noFill/>
        </p:spPr>
        <p:txBody>
          <a:bodyPr wrap="none" rtlCol="0">
            <a:spAutoFit/>
          </a:bodyPr>
          <a:lstStyle/>
          <a:p>
            <a:r>
              <a:rPr lang="en-SG" sz="600" dirty="0"/>
              <a:t>NOT</a:t>
            </a:r>
            <a:endParaRPr lang="en-US" sz="600" dirty="0"/>
          </a:p>
        </p:txBody>
      </p:sp>
      <p:sp>
        <p:nvSpPr>
          <p:cNvPr id="32" name="TextBox 31">
            <a:extLst>
              <a:ext uri="{FF2B5EF4-FFF2-40B4-BE49-F238E27FC236}">
                <a16:creationId xmlns:a16="http://schemas.microsoft.com/office/drawing/2014/main" id="{9449476C-68A6-417C-B290-80C70356D3DD}"/>
              </a:ext>
            </a:extLst>
          </p:cNvPr>
          <p:cNvSpPr txBox="1"/>
          <p:nvPr/>
        </p:nvSpPr>
        <p:spPr>
          <a:xfrm>
            <a:off x="8719800" y="4795835"/>
            <a:ext cx="277640" cy="184666"/>
          </a:xfrm>
          <a:prstGeom prst="rect">
            <a:avLst/>
          </a:prstGeom>
          <a:noFill/>
        </p:spPr>
        <p:txBody>
          <a:bodyPr wrap="none" rtlCol="0">
            <a:spAutoFit/>
          </a:bodyPr>
          <a:lstStyle/>
          <a:p>
            <a:r>
              <a:rPr lang="en-SG" sz="600" dirty="0"/>
              <a:t>OR</a:t>
            </a:r>
            <a:endParaRPr lang="en-US" sz="600" dirty="0"/>
          </a:p>
        </p:txBody>
      </p:sp>
      <p:sp>
        <p:nvSpPr>
          <p:cNvPr id="33" name="TextBox 32">
            <a:extLst>
              <a:ext uri="{FF2B5EF4-FFF2-40B4-BE49-F238E27FC236}">
                <a16:creationId xmlns:a16="http://schemas.microsoft.com/office/drawing/2014/main" id="{D543D09F-F176-4081-9F83-3B033C219C33}"/>
              </a:ext>
            </a:extLst>
          </p:cNvPr>
          <p:cNvSpPr txBox="1"/>
          <p:nvPr/>
        </p:nvSpPr>
        <p:spPr>
          <a:xfrm>
            <a:off x="8694953" y="4373724"/>
            <a:ext cx="327334" cy="184666"/>
          </a:xfrm>
          <a:prstGeom prst="rect">
            <a:avLst/>
          </a:prstGeom>
          <a:noFill/>
        </p:spPr>
        <p:txBody>
          <a:bodyPr wrap="none" rtlCol="0">
            <a:spAutoFit/>
          </a:bodyPr>
          <a:lstStyle/>
          <a:p>
            <a:r>
              <a:rPr lang="en-SG" sz="600" dirty="0"/>
              <a:t>AND</a:t>
            </a:r>
            <a:endParaRPr lang="en-US" sz="600" dirty="0"/>
          </a:p>
        </p:txBody>
      </p:sp>
      <p:sp>
        <p:nvSpPr>
          <p:cNvPr id="34" name="TextBox 33">
            <a:extLst>
              <a:ext uri="{FF2B5EF4-FFF2-40B4-BE49-F238E27FC236}">
                <a16:creationId xmlns:a16="http://schemas.microsoft.com/office/drawing/2014/main" id="{1BE4F4E8-E6A4-4932-9900-1E19AE2CCCC0}"/>
              </a:ext>
            </a:extLst>
          </p:cNvPr>
          <p:cNvSpPr txBox="1"/>
          <p:nvPr/>
        </p:nvSpPr>
        <p:spPr>
          <a:xfrm>
            <a:off x="8677901" y="5193751"/>
            <a:ext cx="377026" cy="184666"/>
          </a:xfrm>
          <a:prstGeom prst="rect">
            <a:avLst/>
          </a:prstGeom>
          <a:noFill/>
        </p:spPr>
        <p:txBody>
          <a:bodyPr wrap="none" rtlCol="0">
            <a:spAutoFit/>
          </a:bodyPr>
          <a:lstStyle/>
          <a:p>
            <a:r>
              <a:rPr lang="en-SG" sz="600" dirty="0"/>
              <a:t>NAND</a:t>
            </a:r>
            <a:endParaRPr lang="en-US" sz="600" dirty="0"/>
          </a:p>
        </p:txBody>
      </p:sp>
      <p:sp>
        <p:nvSpPr>
          <p:cNvPr id="35" name="TextBox 34">
            <a:extLst>
              <a:ext uri="{FF2B5EF4-FFF2-40B4-BE49-F238E27FC236}">
                <a16:creationId xmlns:a16="http://schemas.microsoft.com/office/drawing/2014/main" id="{0E72682D-39CD-4F92-92B7-EE9E10883372}"/>
              </a:ext>
            </a:extLst>
          </p:cNvPr>
          <p:cNvSpPr txBox="1"/>
          <p:nvPr/>
        </p:nvSpPr>
        <p:spPr>
          <a:xfrm>
            <a:off x="8672438" y="5610708"/>
            <a:ext cx="327334" cy="184666"/>
          </a:xfrm>
          <a:prstGeom prst="rect">
            <a:avLst/>
          </a:prstGeom>
          <a:noFill/>
        </p:spPr>
        <p:txBody>
          <a:bodyPr wrap="none" rtlCol="0">
            <a:spAutoFit/>
          </a:bodyPr>
          <a:lstStyle/>
          <a:p>
            <a:r>
              <a:rPr lang="en-SG" sz="600" dirty="0"/>
              <a:t>NOR</a:t>
            </a:r>
            <a:endParaRPr lang="en-US" sz="600" dirty="0"/>
          </a:p>
        </p:txBody>
      </p:sp>
      <p:sp>
        <p:nvSpPr>
          <p:cNvPr id="36" name="TextBox 35">
            <a:extLst>
              <a:ext uri="{FF2B5EF4-FFF2-40B4-BE49-F238E27FC236}">
                <a16:creationId xmlns:a16="http://schemas.microsoft.com/office/drawing/2014/main" id="{724F9362-B5EF-4C57-ADC3-DB83F45EE950}"/>
              </a:ext>
            </a:extLst>
          </p:cNvPr>
          <p:cNvSpPr txBox="1"/>
          <p:nvPr/>
        </p:nvSpPr>
        <p:spPr>
          <a:xfrm>
            <a:off x="8692316" y="6032946"/>
            <a:ext cx="317716" cy="184666"/>
          </a:xfrm>
          <a:prstGeom prst="rect">
            <a:avLst/>
          </a:prstGeom>
          <a:noFill/>
        </p:spPr>
        <p:txBody>
          <a:bodyPr wrap="none" rtlCol="0">
            <a:spAutoFit/>
          </a:bodyPr>
          <a:lstStyle/>
          <a:p>
            <a:r>
              <a:rPr lang="en-SG" sz="600" dirty="0"/>
              <a:t>XOR</a:t>
            </a:r>
            <a:endParaRPr lang="en-US" sz="600" dirty="0"/>
          </a:p>
        </p:txBody>
      </p:sp>
      <p:sp>
        <p:nvSpPr>
          <p:cNvPr id="37" name="TextBox 36">
            <a:extLst>
              <a:ext uri="{FF2B5EF4-FFF2-40B4-BE49-F238E27FC236}">
                <a16:creationId xmlns:a16="http://schemas.microsoft.com/office/drawing/2014/main" id="{297EBDC5-B58E-46F0-AB24-ED186D52D787}"/>
              </a:ext>
            </a:extLst>
          </p:cNvPr>
          <p:cNvSpPr txBox="1"/>
          <p:nvPr/>
        </p:nvSpPr>
        <p:spPr>
          <a:xfrm>
            <a:off x="8682981" y="6435889"/>
            <a:ext cx="367408" cy="184666"/>
          </a:xfrm>
          <a:prstGeom prst="rect">
            <a:avLst/>
          </a:prstGeom>
          <a:noFill/>
        </p:spPr>
        <p:txBody>
          <a:bodyPr wrap="none" rtlCol="0">
            <a:spAutoFit/>
          </a:bodyPr>
          <a:lstStyle/>
          <a:p>
            <a:r>
              <a:rPr lang="en-SG" sz="600" dirty="0"/>
              <a:t>XNOR</a:t>
            </a:r>
            <a:endParaRPr lang="en-US" sz="600" dirty="0"/>
          </a:p>
        </p:txBody>
      </p:sp>
      <p:sp>
        <p:nvSpPr>
          <p:cNvPr id="9" name="Rectangle 8">
            <a:extLst>
              <a:ext uri="{FF2B5EF4-FFF2-40B4-BE49-F238E27FC236}">
                <a16:creationId xmlns:a16="http://schemas.microsoft.com/office/drawing/2014/main" id="{DE121F35-75CB-4FCF-9394-F1B00A38A4A3}"/>
              </a:ext>
            </a:extLst>
          </p:cNvPr>
          <p:cNvSpPr/>
          <p:nvPr/>
        </p:nvSpPr>
        <p:spPr>
          <a:xfrm>
            <a:off x="8745879" y="3951613"/>
            <a:ext cx="1155863" cy="2906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FDFCA2-A1B9-4796-A038-96E9C942A4F5}"/>
              </a:ext>
            </a:extLst>
          </p:cNvPr>
          <p:cNvSpPr txBox="1"/>
          <p:nvPr/>
        </p:nvSpPr>
        <p:spPr>
          <a:xfrm>
            <a:off x="-67454" y="1451243"/>
            <a:ext cx="457176" cy="307777"/>
          </a:xfrm>
          <a:prstGeom prst="rect">
            <a:avLst/>
          </a:prstGeom>
          <a:noFill/>
        </p:spPr>
        <p:txBody>
          <a:bodyPr wrap="none" rtlCol="0">
            <a:spAutoFit/>
          </a:bodyPr>
          <a:lstStyle/>
          <a:p>
            <a:pPr algn="ctr"/>
            <a:r>
              <a:rPr lang="en-SG" sz="700" dirty="0"/>
              <a:t>N</a:t>
            </a:r>
          </a:p>
          <a:p>
            <a:pPr algn="ctr"/>
            <a:r>
              <a:rPr lang="en-SG" sz="700" dirty="0"/>
              <a:t>choices</a:t>
            </a:r>
            <a:endParaRPr lang="en-US" sz="700" dirty="0"/>
          </a:p>
        </p:txBody>
      </p:sp>
      <p:sp>
        <p:nvSpPr>
          <p:cNvPr id="38" name="TextBox 37">
            <a:extLst>
              <a:ext uri="{FF2B5EF4-FFF2-40B4-BE49-F238E27FC236}">
                <a16:creationId xmlns:a16="http://schemas.microsoft.com/office/drawing/2014/main" id="{DAA97004-C55B-4AAC-9277-F8296D0B7274}"/>
              </a:ext>
            </a:extLst>
          </p:cNvPr>
          <p:cNvSpPr txBox="1"/>
          <p:nvPr/>
        </p:nvSpPr>
        <p:spPr>
          <a:xfrm>
            <a:off x="558240" y="1440756"/>
            <a:ext cx="457176" cy="307777"/>
          </a:xfrm>
          <a:prstGeom prst="rect">
            <a:avLst/>
          </a:prstGeom>
          <a:noFill/>
        </p:spPr>
        <p:txBody>
          <a:bodyPr wrap="none" rtlCol="0">
            <a:spAutoFit/>
          </a:bodyPr>
          <a:lstStyle/>
          <a:p>
            <a:pPr algn="ctr"/>
            <a:r>
              <a:rPr lang="en-SG" sz="700" dirty="0"/>
              <a:t>M</a:t>
            </a:r>
          </a:p>
          <a:p>
            <a:pPr algn="ctr"/>
            <a:r>
              <a:rPr lang="en-SG" sz="700" dirty="0"/>
              <a:t>choices</a:t>
            </a:r>
            <a:endParaRPr lang="en-US" sz="700" dirty="0"/>
          </a:p>
        </p:txBody>
      </p:sp>
      <p:sp>
        <p:nvSpPr>
          <p:cNvPr id="39" name="TextBox 38">
            <a:extLst>
              <a:ext uri="{FF2B5EF4-FFF2-40B4-BE49-F238E27FC236}">
                <a16:creationId xmlns:a16="http://schemas.microsoft.com/office/drawing/2014/main" id="{204BC155-3BBF-4F22-AB5D-43988162FC0E}"/>
              </a:ext>
            </a:extLst>
          </p:cNvPr>
          <p:cNvSpPr txBox="1"/>
          <p:nvPr/>
        </p:nvSpPr>
        <p:spPr>
          <a:xfrm>
            <a:off x="220874" y="1452652"/>
            <a:ext cx="461986" cy="307777"/>
          </a:xfrm>
          <a:prstGeom prst="rect">
            <a:avLst/>
          </a:prstGeom>
          <a:noFill/>
        </p:spPr>
        <p:txBody>
          <a:bodyPr wrap="none" rtlCol="0">
            <a:spAutoFit/>
          </a:bodyPr>
          <a:lstStyle/>
          <a:p>
            <a:pPr algn="ctr"/>
            <a:r>
              <a:rPr lang="en-SG" sz="700" dirty="0"/>
              <a:t>Narrow</a:t>
            </a:r>
          </a:p>
          <a:p>
            <a:pPr algn="ctr"/>
            <a:r>
              <a:rPr lang="en-SG" sz="700" dirty="0"/>
              <a:t>to</a:t>
            </a:r>
            <a:endParaRPr lang="en-US" sz="700" dirty="0"/>
          </a:p>
        </p:txBody>
      </p:sp>
      <p:cxnSp>
        <p:nvCxnSpPr>
          <p:cNvPr id="12" name="Straight Arrow Connector 11">
            <a:extLst>
              <a:ext uri="{FF2B5EF4-FFF2-40B4-BE49-F238E27FC236}">
                <a16:creationId xmlns:a16="http://schemas.microsoft.com/office/drawing/2014/main" id="{978C3EF3-2C75-4E0C-A25C-7BA6C8EC5D0F}"/>
              </a:ext>
            </a:extLst>
          </p:cNvPr>
          <p:cNvCxnSpPr/>
          <p:nvPr/>
        </p:nvCxnSpPr>
        <p:spPr>
          <a:xfrm>
            <a:off x="249108" y="1605131"/>
            <a:ext cx="405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395B9D1-EED7-453E-9002-45EB19724158}"/>
                  </a:ext>
                </a:extLst>
              </p:cNvPr>
              <p:cNvSpPr/>
              <p:nvPr/>
            </p:nvSpPr>
            <p:spPr>
              <a:xfrm>
                <a:off x="179196" y="1718920"/>
                <a:ext cx="573106" cy="3343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700" i="1">
                              <a:latin typeface="Cambria Math" panose="02040503050406030204" pitchFamily="18" charset="0"/>
                            </a:rPr>
                          </m:ctrlPr>
                        </m:funcPr>
                        <m:fName>
                          <m:sSub>
                            <m:sSubPr>
                              <m:ctrlPr>
                                <a:rPr lang="en-US" sz="700" i="1">
                                  <a:latin typeface="Cambria Math" panose="02040503050406030204" pitchFamily="18" charset="0"/>
                                </a:rPr>
                              </m:ctrlPr>
                            </m:sSubPr>
                            <m:e>
                              <m:r>
                                <a:rPr lang="en-US" sz="700" i="1">
                                  <a:latin typeface="Cambria Math" panose="02040503050406030204" pitchFamily="18" charset="0"/>
                                </a:rPr>
                                <m:t>𝑙𝑜𝑔</m:t>
                              </m:r>
                            </m:e>
                            <m:sub>
                              <m:r>
                                <a:rPr lang="en-US" sz="700" i="0">
                                  <a:latin typeface="Cambria Math" panose="02040503050406030204" pitchFamily="18" charset="0"/>
                                </a:rPr>
                                <m:t>2</m:t>
                              </m:r>
                            </m:sub>
                          </m:sSub>
                        </m:fName>
                        <m:e>
                          <m:d>
                            <m:dPr>
                              <m:ctrlPr>
                                <a:rPr lang="en-US" sz="700" i="1">
                                  <a:latin typeface="Cambria Math" panose="02040503050406030204" pitchFamily="18" charset="0"/>
                                </a:rPr>
                              </m:ctrlPr>
                            </m:dPr>
                            <m:e>
                              <m:f>
                                <m:fPr>
                                  <m:ctrlPr>
                                    <a:rPr lang="en-US" sz="700" i="1">
                                      <a:latin typeface="Cambria Math" panose="02040503050406030204" pitchFamily="18" charset="0"/>
                                    </a:rPr>
                                  </m:ctrlPr>
                                </m:fPr>
                                <m:num>
                                  <m:r>
                                    <a:rPr lang="en-US" sz="700" i="1">
                                      <a:latin typeface="Cambria Math" panose="02040503050406030204" pitchFamily="18" charset="0"/>
                                    </a:rPr>
                                    <m:t>𝑁</m:t>
                                  </m:r>
                                </m:num>
                                <m:den>
                                  <m:r>
                                    <a:rPr lang="en-US" sz="700" i="1">
                                      <a:latin typeface="Cambria Math" panose="02040503050406030204" pitchFamily="18" charset="0"/>
                                    </a:rPr>
                                    <m:t>𝑀</m:t>
                                  </m:r>
                                </m:den>
                              </m:f>
                            </m:e>
                          </m:d>
                        </m:e>
                      </m:func>
                    </m:oMath>
                  </m:oMathPara>
                </a14:m>
                <a:endParaRPr lang="en-US" dirty="0"/>
              </a:p>
            </p:txBody>
          </p:sp>
        </mc:Choice>
        <mc:Fallback xmlns="">
          <p:sp>
            <p:nvSpPr>
              <p:cNvPr id="13" name="Rectangle 12">
                <a:extLst>
                  <a:ext uri="{FF2B5EF4-FFF2-40B4-BE49-F238E27FC236}">
                    <a16:creationId xmlns:a16="http://schemas.microsoft.com/office/drawing/2014/main" id="{1395B9D1-EED7-453E-9002-45EB19724158}"/>
                  </a:ext>
                </a:extLst>
              </p:cNvPr>
              <p:cNvSpPr>
                <a:spLocks noRot="1" noChangeAspect="1" noMove="1" noResize="1" noEditPoints="1" noAdjustHandles="1" noChangeArrowheads="1" noChangeShapeType="1" noTextEdit="1"/>
              </p:cNvSpPr>
              <p:nvPr/>
            </p:nvSpPr>
            <p:spPr>
              <a:xfrm>
                <a:off x="179196" y="1718920"/>
                <a:ext cx="573106" cy="334387"/>
              </a:xfrm>
              <a:prstGeom prst="rect">
                <a:avLst/>
              </a:prstGeom>
              <a:blipFill>
                <a:blip r:embed="rId18"/>
                <a:stretch>
                  <a:fillRect/>
                </a:stretch>
              </a:blipFill>
            </p:spPr>
            <p:txBody>
              <a:bodyPr/>
              <a:lstStyle/>
              <a:p>
                <a:r>
                  <a:rPr lang="en-US">
                    <a:noFill/>
                  </a:rPr>
                  <a:t> </a:t>
                </a:r>
              </a:p>
            </p:txBody>
          </p:sp>
        </mc:Fallback>
      </mc:AlternateContent>
      <p:pic>
        <p:nvPicPr>
          <p:cNvPr id="1026" name="Picture 2" descr="Image result for hexadecimal">
            <a:extLst>
              <a:ext uri="{FF2B5EF4-FFF2-40B4-BE49-F238E27FC236}">
                <a16:creationId xmlns:a16="http://schemas.microsoft.com/office/drawing/2014/main" id="{2398E5E7-BFF2-40E6-83DF-D54B38015B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78563" t="1172" r="13663"/>
          <a:stretch/>
        </p:blipFill>
        <p:spPr bwMode="auto">
          <a:xfrm>
            <a:off x="8494808" y="3962204"/>
            <a:ext cx="226568" cy="29063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exadecimal">
            <a:extLst>
              <a:ext uri="{FF2B5EF4-FFF2-40B4-BE49-F238E27FC236}">
                <a16:creationId xmlns:a16="http://schemas.microsoft.com/office/drawing/2014/main" id="{07BF0BA9-B5F8-4C5A-92D7-4EB514AF1098}"/>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15526" t="1171" r="79734"/>
          <a:stretch/>
        </p:blipFill>
        <p:spPr bwMode="auto">
          <a:xfrm>
            <a:off x="8276185" y="3961363"/>
            <a:ext cx="138137" cy="290638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hexadecimal">
            <a:extLst>
              <a:ext uri="{FF2B5EF4-FFF2-40B4-BE49-F238E27FC236}">
                <a16:creationId xmlns:a16="http://schemas.microsoft.com/office/drawing/2014/main" id="{6E32A810-6003-459F-8906-36B73646F758}"/>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47077" t="1172" r="46762"/>
          <a:stretch/>
        </p:blipFill>
        <p:spPr bwMode="auto">
          <a:xfrm>
            <a:off x="8358666" y="3962204"/>
            <a:ext cx="179571" cy="290638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F484EDD0-09CC-4B31-A7E1-22652BB0DC38}"/>
              </a:ext>
            </a:extLst>
          </p:cNvPr>
          <p:cNvPicPr>
            <a:picLocks noChangeAspect="1"/>
          </p:cNvPicPr>
          <p:nvPr/>
        </p:nvPicPr>
        <p:blipFill>
          <a:blip r:embed="rId20"/>
          <a:stretch>
            <a:fillRect/>
          </a:stretch>
        </p:blipFill>
        <p:spPr>
          <a:xfrm>
            <a:off x="5629287" y="4115303"/>
            <a:ext cx="875647" cy="756627"/>
          </a:xfrm>
          <a:prstGeom prst="rect">
            <a:avLst/>
          </a:prstGeom>
        </p:spPr>
      </p:pic>
      <p:sp>
        <p:nvSpPr>
          <p:cNvPr id="43" name="TextBox 42">
            <a:extLst>
              <a:ext uri="{FF2B5EF4-FFF2-40B4-BE49-F238E27FC236}">
                <a16:creationId xmlns:a16="http://schemas.microsoft.com/office/drawing/2014/main" id="{A4B4E2A3-182E-4895-8155-1B06CB81957B}"/>
              </a:ext>
            </a:extLst>
          </p:cNvPr>
          <p:cNvSpPr txBox="1"/>
          <p:nvPr/>
        </p:nvSpPr>
        <p:spPr>
          <a:xfrm>
            <a:off x="5582771" y="4838416"/>
            <a:ext cx="1482310" cy="2031325"/>
          </a:xfrm>
          <a:prstGeom prst="rect">
            <a:avLst/>
          </a:prstGeom>
          <a:noFill/>
        </p:spPr>
        <p:txBody>
          <a:bodyPr wrap="square" rtlCol="0">
            <a:spAutoFit/>
          </a:bodyPr>
          <a:lstStyle/>
          <a:p>
            <a:r>
              <a:rPr lang="en-SG" sz="900" dirty="0"/>
              <a:t>D-latch</a:t>
            </a:r>
          </a:p>
          <a:p>
            <a:r>
              <a:rPr lang="en-SG" sz="900" dirty="0"/>
              <a:t>1: Write mode, input D</a:t>
            </a:r>
          </a:p>
          <a:p>
            <a:r>
              <a:rPr lang="en-SG" sz="900" dirty="0"/>
              <a:t>0: Memory mode, input Q’</a:t>
            </a:r>
          </a:p>
          <a:p>
            <a:r>
              <a:rPr lang="en-SG" sz="900" dirty="0"/>
              <a:t>Dynamic discipline:</a:t>
            </a:r>
          </a:p>
          <a:p>
            <a:r>
              <a:rPr lang="en-SG" sz="900" dirty="0" err="1"/>
              <a:t>t</a:t>
            </a:r>
            <a:r>
              <a:rPr lang="en-SG" sz="900" baseline="-25000" dirty="0" err="1"/>
              <a:t>setup</a:t>
            </a:r>
            <a:r>
              <a:rPr lang="en-SG" sz="900" dirty="0"/>
              <a:t>= 2t</a:t>
            </a:r>
            <a:r>
              <a:rPr lang="en-SG" sz="900" baseline="-25000" dirty="0"/>
              <a:t>PD</a:t>
            </a:r>
          </a:p>
          <a:p>
            <a:r>
              <a:rPr lang="en-SG" sz="900" dirty="0" err="1"/>
              <a:t>t</a:t>
            </a:r>
            <a:r>
              <a:rPr lang="en-SG" sz="900" baseline="-25000" dirty="0" err="1"/>
              <a:t>hold</a:t>
            </a:r>
            <a:r>
              <a:rPr lang="en-SG" sz="900" dirty="0"/>
              <a:t>= </a:t>
            </a:r>
            <a:r>
              <a:rPr lang="en-SG" sz="900" dirty="0" err="1"/>
              <a:t>t</a:t>
            </a:r>
            <a:r>
              <a:rPr lang="en-SG" sz="900" baseline="-25000" dirty="0" err="1"/>
              <a:t>PD</a:t>
            </a:r>
            <a:endParaRPr lang="en-US" sz="900" dirty="0"/>
          </a:p>
          <a:p>
            <a:r>
              <a:rPr lang="en-SG" sz="900" dirty="0" err="1"/>
              <a:t>t</a:t>
            </a:r>
            <a:r>
              <a:rPr lang="en-SG" sz="900" baseline="-25000" dirty="0" err="1"/>
              <a:t>setup</a:t>
            </a:r>
            <a:r>
              <a:rPr lang="en-US" sz="900" dirty="0"/>
              <a:t>=min. time the voltage on wire D needs to be stable before the clock edge changes from 1 to 0</a:t>
            </a:r>
          </a:p>
          <a:p>
            <a:r>
              <a:rPr lang="en-SG" sz="900" dirty="0" err="1"/>
              <a:t>t</a:t>
            </a:r>
            <a:r>
              <a:rPr lang="en-SG" sz="900" baseline="-25000" dirty="0" err="1"/>
              <a:t>hold</a:t>
            </a:r>
            <a:r>
              <a:rPr lang="en-SG" sz="900" baseline="-25000" dirty="0"/>
              <a:t> </a:t>
            </a:r>
            <a:r>
              <a:rPr lang="en-US" sz="900" dirty="0"/>
              <a:t>=min. time the voltage on wire D needs to be stable after the clock edge changes from 1 to 0.</a:t>
            </a:r>
          </a:p>
        </p:txBody>
      </p:sp>
      <p:pic>
        <p:nvPicPr>
          <p:cNvPr id="44" name="Picture 43">
            <a:extLst>
              <a:ext uri="{FF2B5EF4-FFF2-40B4-BE49-F238E27FC236}">
                <a16:creationId xmlns:a16="http://schemas.microsoft.com/office/drawing/2014/main" id="{B8DEFBAC-96DC-4CCE-B146-B76520EC5B8E}"/>
              </a:ext>
            </a:extLst>
          </p:cNvPr>
          <p:cNvPicPr>
            <a:picLocks noChangeAspect="1"/>
          </p:cNvPicPr>
          <p:nvPr/>
        </p:nvPicPr>
        <p:blipFill>
          <a:blip r:embed="rId21"/>
          <a:stretch>
            <a:fillRect/>
          </a:stretch>
        </p:blipFill>
        <p:spPr>
          <a:xfrm>
            <a:off x="6281333" y="992"/>
            <a:ext cx="1810602" cy="411973"/>
          </a:xfrm>
          <a:prstGeom prst="rect">
            <a:avLst/>
          </a:prstGeom>
        </p:spPr>
      </p:pic>
      <p:pic>
        <p:nvPicPr>
          <p:cNvPr id="45" name="Picture 44">
            <a:extLst>
              <a:ext uri="{FF2B5EF4-FFF2-40B4-BE49-F238E27FC236}">
                <a16:creationId xmlns:a16="http://schemas.microsoft.com/office/drawing/2014/main" id="{57B77814-8F04-4431-BC14-8C4F51CAD0DC}"/>
              </a:ext>
            </a:extLst>
          </p:cNvPr>
          <p:cNvPicPr>
            <a:picLocks noChangeAspect="1"/>
          </p:cNvPicPr>
          <p:nvPr/>
        </p:nvPicPr>
        <p:blipFill>
          <a:blip r:embed="rId22"/>
          <a:stretch>
            <a:fillRect/>
          </a:stretch>
        </p:blipFill>
        <p:spPr>
          <a:xfrm>
            <a:off x="5682939" y="399622"/>
            <a:ext cx="1400993" cy="977857"/>
          </a:xfrm>
          <a:prstGeom prst="rect">
            <a:avLst/>
          </a:prstGeom>
        </p:spPr>
      </p:pic>
      <p:sp>
        <p:nvSpPr>
          <p:cNvPr id="47" name="Rectangle 46">
            <a:extLst>
              <a:ext uri="{FF2B5EF4-FFF2-40B4-BE49-F238E27FC236}">
                <a16:creationId xmlns:a16="http://schemas.microsoft.com/office/drawing/2014/main" id="{DE2D7742-0480-43E1-AF36-6F57EFCA3503}"/>
              </a:ext>
            </a:extLst>
          </p:cNvPr>
          <p:cNvSpPr/>
          <p:nvPr/>
        </p:nvSpPr>
        <p:spPr>
          <a:xfrm>
            <a:off x="6985571" y="277215"/>
            <a:ext cx="3022573" cy="1061829"/>
          </a:xfrm>
          <a:prstGeom prst="rect">
            <a:avLst/>
          </a:prstGeom>
        </p:spPr>
        <p:txBody>
          <a:bodyPr wrap="square">
            <a:spAutoFit/>
          </a:bodyPr>
          <a:lstStyle/>
          <a:p>
            <a:r>
              <a:rPr lang="en-SG" sz="900" dirty="0" err="1"/>
              <a:t>t</a:t>
            </a:r>
            <a:r>
              <a:rPr lang="en-SG" sz="900" baseline="-25000" dirty="0" err="1"/>
              <a:t>CD</a:t>
            </a:r>
            <a:r>
              <a:rPr lang="en-SG" sz="900" baseline="-25000" dirty="0"/>
              <a:t> </a:t>
            </a:r>
            <a:r>
              <a:rPr lang="en-US" sz="900" dirty="0"/>
              <a:t>of a Register (or sequential logic unit with registers and CLs in it) is the time taken for invalid CLK input to produce an invalid final output</a:t>
            </a:r>
          </a:p>
          <a:p>
            <a:endParaRPr lang="en-US" sz="900" dirty="0"/>
          </a:p>
          <a:p>
            <a:r>
              <a:rPr lang="en-SG" sz="900" dirty="0" err="1"/>
              <a:t>t</a:t>
            </a:r>
            <a:r>
              <a:rPr lang="en-SG" sz="900" baseline="-25000" dirty="0" err="1"/>
              <a:t>PD</a:t>
            </a:r>
            <a:r>
              <a:rPr lang="en-SG" sz="900" baseline="-25000" dirty="0"/>
              <a:t> </a:t>
            </a:r>
            <a:r>
              <a:rPr lang="en-US" sz="900" dirty="0"/>
              <a:t>of a Register (or sequential logic unit with registers and CLs in it) is the time taken for valid CLK input to produce a valid final output</a:t>
            </a:r>
          </a:p>
        </p:txBody>
      </p:sp>
      <p:sp>
        <p:nvSpPr>
          <p:cNvPr id="48" name="TextBox 47">
            <a:extLst>
              <a:ext uri="{FF2B5EF4-FFF2-40B4-BE49-F238E27FC236}">
                <a16:creationId xmlns:a16="http://schemas.microsoft.com/office/drawing/2014/main" id="{25B69CF3-8A8D-4E27-8F68-82D2676FB675}"/>
              </a:ext>
            </a:extLst>
          </p:cNvPr>
          <p:cNvSpPr txBox="1"/>
          <p:nvPr/>
        </p:nvSpPr>
        <p:spPr>
          <a:xfrm>
            <a:off x="8362109" y="39643"/>
            <a:ext cx="1008609" cy="230832"/>
          </a:xfrm>
          <a:prstGeom prst="rect">
            <a:avLst/>
          </a:prstGeom>
          <a:noFill/>
        </p:spPr>
        <p:txBody>
          <a:bodyPr wrap="none" rtlCol="0">
            <a:spAutoFit/>
          </a:bodyPr>
          <a:lstStyle/>
          <a:p>
            <a:r>
              <a:rPr lang="en-SG" sz="900" dirty="0"/>
              <a:t>Register/Flip Flop</a:t>
            </a:r>
            <a:endParaRPr lang="en-US" sz="900" dirty="0"/>
          </a:p>
        </p:txBody>
      </p:sp>
      <p:pic>
        <p:nvPicPr>
          <p:cNvPr id="49" name="Picture 48">
            <a:extLst>
              <a:ext uri="{FF2B5EF4-FFF2-40B4-BE49-F238E27FC236}">
                <a16:creationId xmlns:a16="http://schemas.microsoft.com/office/drawing/2014/main" id="{0EFE4FAF-4A4C-4A99-85FD-1282D39D83FA}"/>
              </a:ext>
            </a:extLst>
          </p:cNvPr>
          <p:cNvPicPr>
            <a:picLocks noChangeAspect="1"/>
          </p:cNvPicPr>
          <p:nvPr/>
        </p:nvPicPr>
        <p:blipFill>
          <a:blip r:embed="rId23"/>
          <a:stretch>
            <a:fillRect/>
          </a:stretch>
        </p:blipFill>
        <p:spPr>
          <a:xfrm>
            <a:off x="8200957" y="656166"/>
            <a:ext cx="964048" cy="175281"/>
          </a:xfrm>
          <a:prstGeom prst="rect">
            <a:avLst/>
          </a:prstGeom>
        </p:spPr>
      </p:pic>
      <p:pic>
        <p:nvPicPr>
          <p:cNvPr id="50" name="Picture 49">
            <a:extLst>
              <a:ext uri="{FF2B5EF4-FFF2-40B4-BE49-F238E27FC236}">
                <a16:creationId xmlns:a16="http://schemas.microsoft.com/office/drawing/2014/main" id="{66C8E6E1-5DE2-4DFE-BCA4-208FF88EB671}"/>
              </a:ext>
            </a:extLst>
          </p:cNvPr>
          <p:cNvPicPr>
            <a:picLocks noChangeAspect="1"/>
          </p:cNvPicPr>
          <p:nvPr/>
        </p:nvPicPr>
        <p:blipFill>
          <a:blip r:embed="rId24"/>
          <a:stretch>
            <a:fillRect/>
          </a:stretch>
        </p:blipFill>
        <p:spPr>
          <a:xfrm>
            <a:off x="5994281" y="1341500"/>
            <a:ext cx="1491678" cy="506287"/>
          </a:xfrm>
          <a:prstGeom prst="rect">
            <a:avLst/>
          </a:prstGeom>
        </p:spPr>
      </p:pic>
      <p:pic>
        <p:nvPicPr>
          <p:cNvPr id="51" name="Picture 50">
            <a:extLst>
              <a:ext uri="{FF2B5EF4-FFF2-40B4-BE49-F238E27FC236}">
                <a16:creationId xmlns:a16="http://schemas.microsoft.com/office/drawing/2014/main" id="{7EC065C2-A6E7-4DAC-90FE-C6F0FA93F16D}"/>
              </a:ext>
            </a:extLst>
          </p:cNvPr>
          <p:cNvPicPr>
            <a:picLocks noChangeAspect="1"/>
          </p:cNvPicPr>
          <p:nvPr/>
        </p:nvPicPr>
        <p:blipFill>
          <a:blip r:embed="rId25"/>
          <a:stretch>
            <a:fillRect/>
          </a:stretch>
        </p:blipFill>
        <p:spPr>
          <a:xfrm>
            <a:off x="5819978" y="1865778"/>
            <a:ext cx="1363505" cy="365721"/>
          </a:xfrm>
          <a:prstGeom prst="rect">
            <a:avLst/>
          </a:prstGeom>
        </p:spPr>
      </p:pic>
      <p:sp>
        <p:nvSpPr>
          <p:cNvPr id="53" name="Rectangle 52">
            <a:extLst>
              <a:ext uri="{FF2B5EF4-FFF2-40B4-BE49-F238E27FC236}">
                <a16:creationId xmlns:a16="http://schemas.microsoft.com/office/drawing/2014/main" id="{6ACDECA9-6D8D-432D-8AB5-5D1864D86F81}"/>
              </a:ext>
            </a:extLst>
          </p:cNvPr>
          <p:cNvSpPr/>
          <p:nvPr/>
        </p:nvSpPr>
        <p:spPr>
          <a:xfrm>
            <a:off x="7485959" y="1316691"/>
            <a:ext cx="2489913" cy="369332"/>
          </a:xfrm>
          <a:prstGeom prst="rect">
            <a:avLst/>
          </a:prstGeom>
        </p:spPr>
        <p:txBody>
          <a:bodyPr wrap="square">
            <a:spAutoFit/>
          </a:bodyPr>
          <a:lstStyle/>
          <a:p>
            <a:r>
              <a:rPr lang="en-US" sz="900" dirty="0"/>
              <a:t>Event of storing invalid value is called the metastable state, as shown in the figure below</a:t>
            </a:r>
          </a:p>
        </p:txBody>
      </p:sp>
      <p:pic>
        <p:nvPicPr>
          <p:cNvPr id="54" name="Picture 53">
            <a:extLst>
              <a:ext uri="{FF2B5EF4-FFF2-40B4-BE49-F238E27FC236}">
                <a16:creationId xmlns:a16="http://schemas.microsoft.com/office/drawing/2014/main" id="{CFD4BC32-2780-4201-B85D-090774C4DF10}"/>
              </a:ext>
            </a:extLst>
          </p:cNvPr>
          <p:cNvPicPr>
            <a:picLocks noChangeAspect="1"/>
          </p:cNvPicPr>
          <p:nvPr/>
        </p:nvPicPr>
        <p:blipFill>
          <a:blip r:embed="rId26"/>
          <a:stretch>
            <a:fillRect/>
          </a:stretch>
        </p:blipFill>
        <p:spPr>
          <a:xfrm rot="16200000">
            <a:off x="6942439" y="2107014"/>
            <a:ext cx="2066477" cy="1317228"/>
          </a:xfrm>
          <a:prstGeom prst="rect">
            <a:avLst/>
          </a:prstGeom>
        </p:spPr>
      </p:pic>
      <p:pic>
        <p:nvPicPr>
          <p:cNvPr id="55" name="Picture 54">
            <a:extLst>
              <a:ext uri="{FF2B5EF4-FFF2-40B4-BE49-F238E27FC236}">
                <a16:creationId xmlns:a16="http://schemas.microsoft.com/office/drawing/2014/main" id="{A1232544-48E7-4579-9D7C-B146443F0783}"/>
              </a:ext>
            </a:extLst>
          </p:cNvPr>
          <p:cNvPicPr>
            <a:picLocks noChangeAspect="1"/>
          </p:cNvPicPr>
          <p:nvPr/>
        </p:nvPicPr>
        <p:blipFill>
          <a:blip r:embed="rId27"/>
          <a:stretch>
            <a:fillRect/>
          </a:stretch>
        </p:blipFill>
        <p:spPr>
          <a:xfrm rot="16200000">
            <a:off x="8210738" y="2106058"/>
            <a:ext cx="2152835" cy="1232781"/>
          </a:xfrm>
          <a:prstGeom prst="rect">
            <a:avLst/>
          </a:prstGeom>
        </p:spPr>
      </p:pic>
      <p:sp>
        <p:nvSpPr>
          <p:cNvPr id="56" name="TextBox 55">
            <a:extLst>
              <a:ext uri="{FF2B5EF4-FFF2-40B4-BE49-F238E27FC236}">
                <a16:creationId xmlns:a16="http://schemas.microsoft.com/office/drawing/2014/main" id="{0C0B0DBE-C30E-4F13-815F-6C286D0F925A}"/>
              </a:ext>
            </a:extLst>
          </p:cNvPr>
          <p:cNvSpPr txBox="1"/>
          <p:nvPr/>
        </p:nvSpPr>
        <p:spPr>
          <a:xfrm>
            <a:off x="7071488" y="3771674"/>
            <a:ext cx="1204697" cy="369332"/>
          </a:xfrm>
          <a:prstGeom prst="rect">
            <a:avLst/>
          </a:prstGeom>
          <a:noFill/>
        </p:spPr>
        <p:txBody>
          <a:bodyPr wrap="square" rtlCol="0">
            <a:spAutoFit/>
          </a:bodyPr>
          <a:lstStyle/>
          <a:p>
            <a:r>
              <a:rPr lang="en-SG" sz="900" dirty="0"/>
              <a:t>To fix metastable, introduce more delay</a:t>
            </a:r>
            <a:endParaRPr lang="en-US" sz="900" dirty="0"/>
          </a:p>
        </p:txBody>
      </p:sp>
      <p:pic>
        <p:nvPicPr>
          <p:cNvPr id="57" name="Picture 56">
            <a:extLst>
              <a:ext uri="{FF2B5EF4-FFF2-40B4-BE49-F238E27FC236}">
                <a16:creationId xmlns:a16="http://schemas.microsoft.com/office/drawing/2014/main" id="{FB863A80-BFE5-423E-A2BF-075D1B6D260E}"/>
              </a:ext>
            </a:extLst>
          </p:cNvPr>
          <p:cNvPicPr>
            <a:picLocks noChangeAspect="1"/>
          </p:cNvPicPr>
          <p:nvPr/>
        </p:nvPicPr>
        <p:blipFill>
          <a:blip r:embed="rId28"/>
          <a:stretch>
            <a:fillRect/>
          </a:stretch>
        </p:blipFill>
        <p:spPr>
          <a:xfrm rot="16200000">
            <a:off x="6837234" y="5326922"/>
            <a:ext cx="2438097" cy="354913"/>
          </a:xfrm>
          <a:prstGeom prst="rect">
            <a:avLst/>
          </a:prstGeom>
        </p:spPr>
      </p:pic>
      <p:sp>
        <p:nvSpPr>
          <p:cNvPr id="58" name="TextBox 57">
            <a:extLst>
              <a:ext uri="{FF2B5EF4-FFF2-40B4-BE49-F238E27FC236}">
                <a16:creationId xmlns:a16="http://schemas.microsoft.com/office/drawing/2014/main" id="{D1F463FC-2108-4217-9DED-0EFAAE8C3ED4}"/>
              </a:ext>
            </a:extLst>
          </p:cNvPr>
          <p:cNvSpPr txBox="1"/>
          <p:nvPr/>
        </p:nvSpPr>
        <p:spPr>
          <a:xfrm rot="16200000">
            <a:off x="6587223" y="5572223"/>
            <a:ext cx="2221722" cy="369332"/>
          </a:xfrm>
          <a:prstGeom prst="rect">
            <a:avLst/>
          </a:prstGeom>
          <a:noFill/>
        </p:spPr>
        <p:txBody>
          <a:bodyPr wrap="square" rtlCol="0">
            <a:spAutoFit/>
          </a:bodyPr>
          <a:lstStyle/>
          <a:p>
            <a:r>
              <a:rPr lang="en-SG" sz="900" dirty="0"/>
              <a:t>Clock skew is the max diff in clock signal arrival times across all flip flops</a:t>
            </a:r>
            <a:endParaRPr lang="en-US" sz="900" dirty="0"/>
          </a:p>
        </p:txBody>
      </p:sp>
      <p:pic>
        <p:nvPicPr>
          <p:cNvPr id="59" name="Picture 58">
            <a:extLst>
              <a:ext uri="{FF2B5EF4-FFF2-40B4-BE49-F238E27FC236}">
                <a16:creationId xmlns:a16="http://schemas.microsoft.com/office/drawing/2014/main" id="{0F53C1E7-BD8D-4892-B4E7-8D3A27AC1019}"/>
              </a:ext>
            </a:extLst>
          </p:cNvPr>
          <p:cNvPicPr>
            <a:picLocks noChangeAspect="1"/>
          </p:cNvPicPr>
          <p:nvPr/>
        </p:nvPicPr>
        <p:blipFill>
          <a:blip r:embed="rId29"/>
          <a:stretch>
            <a:fillRect/>
          </a:stretch>
        </p:blipFill>
        <p:spPr>
          <a:xfrm>
            <a:off x="6558776" y="4219818"/>
            <a:ext cx="1479451" cy="530278"/>
          </a:xfrm>
          <a:prstGeom prst="rect">
            <a:avLst/>
          </a:prstGeom>
        </p:spPr>
      </p:pic>
    </p:spTree>
    <p:extLst>
      <p:ext uri="{BB962C8B-B14F-4D97-AF65-F5344CB8AC3E}">
        <p14:creationId xmlns:p14="http://schemas.microsoft.com/office/powerpoint/2010/main" val="35267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CE49836-43BE-4736-973B-18C5F4473A08}"/>
              </a:ext>
            </a:extLst>
          </p:cNvPr>
          <p:cNvPicPr>
            <a:picLocks noChangeAspect="1"/>
          </p:cNvPicPr>
          <p:nvPr/>
        </p:nvPicPr>
        <p:blipFill>
          <a:blip r:embed="rId2"/>
          <a:stretch>
            <a:fillRect/>
          </a:stretch>
        </p:blipFill>
        <p:spPr>
          <a:xfrm>
            <a:off x="1978384" y="-33223"/>
            <a:ext cx="2153554" cy="1395128"/>
          </a:xfrm>
          <a:prstGeom prst="rect">
            <a:avLst/>
          </a:prstGeom>
        </p:spPr>
      </p:pic>
      <p:sp>
        <p:nvSpPr>
          <p:cNvPr id="4" name="Rectangle 3">
            <a:extLst>
              <a:ext uri="{FF2B5EF4-FFF2-40B4-BE49-F238E27FC236}">
                <a16:creationId xmlns:a16="http://schemas.microsoft.com/office/drawing/2014/main" id="{B2D22E50-9379-4EC1-87AC-10D78F9BF3BF}"/>
              </a:ext>
            </a:extLst>
          </p:cNvPr>
          <p:cNvSpPr/>
          <p:nvPr/>
        </p:nvSpPr>
        <p:spPr>
          <a:xfrm>
            <a:off x="-79511" y="-63608"/>
            <a:ext cx="2218412" cy="830997"/>
          </a:xfrm>
          <a:prstGeom prst="rect">
            <a:avLst/>
          </a:prstGeom>
        </p:spPr>
        <p:txBody>
          <a:bodyPr wrap="square">
            <a:spAutoFit/>
          </a:bodyPr>
          <a:lstStyle/>
          <a:p>
            <a:r>
              <a:rPr lang="en-SG" sz="900" dirty="0" err="1"/>
              <a:t>t</a:t>
            </a:r>
            <a:r>
              <a:rPr lang="en-SG" sz="900" baseline="-25000" dirty="0" err="1"/>
              <a:t>setup</a:t>
            </a:r>
            <a:r>
              <a:rPr lang="en-SG" sz="900" dirty="0"/>
              <a:t>:</a:t>
            </a:r>
            <a:r>
              <a:rPr lang="en-US" sz="900" dirty="0"/>
              <a:t>time taken for the input to be stable before the clock changes from 1 to 0</a:t>
            </a:r>
          </a:p>
          <a:p>
            <a:r>
              <a:rPr lang="en-SG" sz="900" dirty="0" err="1"/>
              <a:t>t</a:t>
            </a:r>
            <a:r>
              <a:rPr lang="en-SG" sz="900" baseline="-25000" dirty="0" err="1"/>
              <a:t>hold</a:t>
            </a:r>
            <a:r>
              <a:rPr lang="en-SG" sz="900" dirty="0"/>
              <a:t>:</a:t>
            </a:r>
            <a:r>
              <a:rPr lang="en-US" sz="900" dirty="0"/>
              <a:t>time taken for the input to be stable after the clock changes from 1 to 0</a:t>
            </a:r>
            <a:endParaRPr lang="en-SG" sz="900" baseline="-25000" dirty="0"/>
          </a:p>
          <a:p>
            <a:endParaRPr lang="en-SG" baseline="-25000" dirty="0"/>
          </a:p>
        </p:txBody>
      </p:sp>
      <p:pic>
        <p:nvPicPr>
          <p:cNvPr id="5" name="Picture 4">
            <a:extLst>
              <a:ext uri="{FF2B5EF4-FFF2-40B4-BE49-F238E27FC236}">
                <a16:creationId xmlns:a16="http://schemas.microsoft.com/office/drawing/2014/main" id="{3B43FC2B-A4B4-4F1A-989B-920DA96A4E9E}"/>
              </a:ext>
            </a:extLst>
          </p:cNvPr>
          <p:cNvPicPr>
            <a:picLocks noChangeAspect="1"/>
          </p:cNvPicPr>
          <p:nvPr/>
        </p:nvPicPr>
        <p:blipFill>
          <a:blip r:embed="rId3"/>
          <a:stretch>
            <a:fillRect/>
          </a:stretch>
        </p:blipFill>
        <p:spPr>
          <a:xfrm>
            <a:off x="0" y="516838"/>
            <a:ext cx="948688" cy="291755"/>
          </a:xfrm>
          <a:prstGeom prst="rect">
            <a:avLst/>
          </a:prstGeom>
        </p:spPr>
      </p:pic>
      <p:pic>
        <p:nvPicPr>
          <p:cNvPr id="6" name="Picture 5">
            <a:extLst>
              <a:ext uri="{FF2B5EF4-FFF2-40B4-BE49-F238E27FC236}">
                <a16:creationId xmlns:a16="http://schemas.microsoft.com/office/drawing/2014/main" id="{F902CE52-AE9E-4A74-8301-8D37FC59A34E}"/>
              </a:ext>
            </a:extLst>
          </p:cNvPr>
          <p:cNvPicPr>
            <a:picLocks noChangeAspect="1"/>
          </p:cNvPicPr>
          <p:nvPr/>
        </p:nvPicPr>
        <p:blipFill>
          <a:blip r:embed="rId4"/>
          <a:stretch>
            <a:fillRect/>
          </a:stretch>
        </p:blipFill>
        <p:spPr>
          <a:xfrm>
            <a:off x="1029695" y="516838"/>
            <a:ext cx="948689" cy="323235"/>
          </a:xfrm>
          <a:prstGeom prst="rect">
            <a:avLst/>
          </a:prstGeom>
        </p:spPr>
      </p:pic>
      <p:sp>
        <p:nvSpPr>
          <p:cNvPr id="7" name="TextBox 6">
            <a:extLst>
              <a:ext uri="{FF2B5EF4-FFF2-40B4-BE49-F238E27FC236}">
                <a16:creationId xmlns:a16="http://schemas.microsoft.com/office/drawing/2014/main" id="{C64728F8-F903-4536-B9BC-17C6C4E5D28C}"/>
              </a:ext>
            </a:extLst>
          </p:cNvPr>
          <p:cNvSpPr txBox="1"/>
          <p:nvPr/>
        </p:nvSpPr>
        <p:spPr>
          <a:xfrm>
            <a:off x="994230" y="808593"/>
            <a:ext cx="1112805" cy="230832"/>
          </a:xfrm>
          <a:prstGeom prst="rect">
            <a:avLst/>
          </a:prstGeom>
          <a:noFill/>
        </p:spPr>
        <p:txBody>
          <a:bodyPr wrap="none" rtlCol="0">
            <a:spAutoFit/>
          </a:bodyPr>
          <a:lstStyle/>
          <a:p>
            <a:r>
              <a:rPr lang="en-SG" sz="900" dirty="0"/>
              <a:t>Input-&gt;CL-&gt;Register</a:t>
            </a:r>
            <a:endParaRPr lang="en-US" sz="900" dirty="0"/>
          </a:p>
        </p:txBody>
      </p:sp>
      <p:sp>
        <p:nvSpPr>
          <p:cNvPr id="8" name="Rectangle 7">
            <a:extLst>
              <a:ext uri="{FF2B5EF4-FFF2-40B4-BE49-F238E27FC236}">
                <a16:creationId xmlns:a16="http://schemas.microsoft.com/office/drawing/2014/main" id="{DE47FC74-DEE0-4B84-B880-55FFA63481C8}"/>
              </a:ext>
            </a:extLst>
          </p:cNvPr>
          <p:cNvSpPr/>
          <p:nvPr/>
        </p:nvSpPr>
        <p:spPr>
          <a:xfrm>
            <a:off x="45542" y="777631"/>
            <a:ext cx="910827" cy="230832"/>
          </a:xfrm>
          <a:prstGeom prst="rect">
            <a:avLst/>
          </a:prstGeom>
        </p:spPr>
        <p:txBody>
          <a:bodyPr wrap="none">
            <a:spAutoFit/>
          </a:bodyPr>
          <a:lstStyle/>
          <a:p>
            <a:r>
              <a:rPr lang="en-SG" sz="900" dirty="0"/>
              <a:t>Input-&gt;Register</a:t>
            </a:r>
            <a:endParaRPr lang="en-US" sz="900" dirty="0"/>
          </a:p>
        </p:txBody>
      </p:sp>
      <p:sp>
        <p:nvSpPr>
          <p:cNvPr id="9" name="Rectangle 8">
            <a:extLst>
              <a:ext uri="{FF2B5EF4-FFF2-40B4-BE49-F238E27FC236}">
                <a16:creationId xmlns:a16="http://schemas.microsoft.com/office/drawing/2014/main" id="{BAD72230-6D3C-4660-91B7-C086E831635F}"/>
              </a:ext>
            </a:extLst>
          </p:cNvPr>
          <p:cNvSpPr/>
          <p:nvPr/>
        </p:nvSpPr>
        <p:spPr>
          <a:xfrm>
            <a:off x="230688" y="893047"/>
            <a:ext cx="540533" cy="553998"/>
          </a:xfrm>
          <a:prstGeom prst="rect">
            <a:avLst/>
          </a:prstGeom>
        </p:spPr>
        <p:txBody>
          <a:bodyPr wrap="none">
            <a:spAutoFit/>
          </a:bodyPr>
          <a:lstStyle/>
          <a:p>
            <a:r>
              <a:rPr lang="en-SG" sz="900" dirty="0" err="1"/>
              <a:t>t</a:t>
            </a:r>
            <a:r>
              <a:rPr lang="en-SG" sz="900" baseline="-25000" dirty="0" err="1"/>
              <a:t>S</a:t>
            </a:r>
            <a:r>
              <a:rPr lang="en-SG" sz="900" dirty="0"/>
              <a:t>= t</a:t>
            </a:r>
            <a:r>
              <a:rPr lang="en-SG" sz="900" baseline="-25000" dirty="0"/>
              <a:t>S,R1</a:t>
            </a:r>
          </a:p>
          <a:p>
            <a:r>
              <a:rPr lang="en-SG" sz="900" dirty="0" err="1"/>
              <a:t>t</a:t>
            </a:r>
            <a:r>
              <a:rPr lang="en-SG" sz="900" baseline="-25000" dirty="0" err="1"/>
              <a:t>H</a:t>
            </a:r>
            <a:r>
              <a:rPr lang="en-SG" sz="900" dirty="0"/>
              <a:t>= t</a:t>
            </a:r>
            <a:r>
              <a:rPr lang="en-SG" sz="900" baseline="-25000" dirty="0"/>
              <a:t>H,R1</a:t>
            </a:r>
          </a:p>
          <a:p>
            <a:endParaRPr lang="en-SG" baseline="-25000" dirty="0"/>
          </a:p>
        </p:txBody>
      </p:sp>
      <p:sp>
        <p:nvSpPr>
          <p:cNvPr id="10" name="Rectangle 9">
            <a:extLst>
              <a:ext uri="{FF2B5EF4-FFF2-40B4-BE49-F238E27FC236}">
                <a16:creationId xmlns:a16="http://schemas.microsoft.com/office/drawing/2014/main" id="{2F0ED5CA-1A01-475E-801D-2C967D808DE7}"/>
              </a:ext>
            </a:extLst>
          </p:cNvPr>
          <p:cNvSpPr/>
          <p:nvPr/>
        </p:nvSpPr>
        <p:spPr>
          <a:xfrm>
            <a:off x="1187329" y="910321"/>
            <a:ext cx="4953000" cy="369332"/>
          </a:xfrm>
          <a:prstGeom prst="rect">
            <a:avLst/>
          </a:prstGeom>
        </p:spPr>
        <p:txBody>
          <a:bodyPr>
            <a:spAutoFit/>
          </a:bodyPr>
          <a:lstStyle/>
          <a:p>
            <a:r>
              <a:rPr lang="en-SG" sz="900" dirty="0" err="1"/>
              <a:t>t</a:t>
            </a:r>
            <a:r>
              <a:rPr lang="en-SG" sz="900" baseline="-25000" dirty="0" err="1"/>
              <a:t>S</a:t>
            </a:r>
            <a:r>
              <a:rPr lang="en-SG" sz="900" dirty="0"/>
              <a:t>= t</a:t>
            </a:r>
            <a:r>
              <a:rPr lang="en-SG" sz="900" baseline="-25000" dirty="0"/>
              <a:t>PD,CL1</a:t>
            </a:r>
            <a:r>
              <a:rPr lang="en-SG" sz="900" dirty="0"/>
              <a:t> + t</a:t>
            </a:r>
            <a:r>
              <a:rPr lang="en-SG" sz="900" baseline="-25000" dirty="0"/>
              <a:t>S,R1</a:t>
            </a:r>
          </a:p>
          <a:p>
            <a:r>
              <a:rPr lang="en-SG" sz="900" dirty="0" err="1"/>
              <a:t>t</a:t>
            </a:r>
            <a:r>
              <a:rPr lang="en-SG" sz="900" baseline="-25000" dirty="0" err="1"/>
              <a:t>H</a:t>
            </a:r>
            <a:r>
              <a:rPr lang="en-SG" sz="900" dirty="0"/>
              <a:t>= t</a:t>
            </a:r>
            <a:r>
              <a:rPr lang="en-SG" sz="900" baseline="-25000" dirty="0"/>
              <a:t>H,R1 </a:t>
            </a:r>
            <a:r>
              <a:rPr lang="en-SG" sz="900" dirty="0"/>
              <a:t>- t</a:t>
            </a:r>
            <a:r>
              <a:rPr lang="en-SG" sz="900" baseline="-25000" dirty="0"/>
              <a:t>CD,CL1</a:t>
            </a:r>
            <a:r>
              <a:rPr lang="en-SG" sz="900" dirty="0"/>
              <a:t> </a:t>
            </a:r>
            <a:endParaRPr lang="en-SG" sz="900" baseline="-25000" dirty="0"/>
          </a:p>
        </p:txBody>
      </p:sp>
      <p:sp>
        <p:nvSpPr>
          <p:cNvPr id="11" name="Rectangle 10">
            <a:extLst>
              <a:ext uri="{FF2B5EF4-FFF2-40B4-BE49-F238E27FC236}">
                <a16:creationId xmlns:a16="http://schemas.microsoft.com/office/drawing/2014/main" id="{CB0316DA-F31E-4A1D-BCC6-274BD99F8659}"/>
              </a:ext>
            </a:extLst>
          </p:cNvPr>
          <p:cNvSpPr/>
          <p:nvPr/>
        </p:nvSpPr>
        <p:spPr>
          <a:xfrm>
            <a:off x="-18426" y="1279653"/>
            <a:ext cx="2218412" cy="830997"/>
          </a:xfrm>
          <a:prstGeom prst="rect">
            <a:avLst/>
          </a:prstGeom>
        </p:spPr>
        <p:txBody>
          <a:bodyPr wrap="square">
            <a:spAutoFit/>
          </a:bodyPr>
          <a:lstStyle/>
          <a:p>
            <a:r>
              <a:rPr lang="en-SG" sz="900" dirty="0" err="1"/>
              <a:t>t</a:t>
            </a:r>
            <a:r>
              <a:rPr lang="en-SG" sz="900" baseline="-25000" dirty="0" err="1"/>
              <a:t>PD</a:t>
            </a:r>
            <a:r>
              <a:rPr lang="en-SG" sz="900" dirty="0"/>
              <a:t>:</a:t>
            </a:r>
            <a:r>
              <a:rPr lang="en-US" sz="900" dirty="0"/>
              <a:t> time taken to produce a valid output after the CLK rise turns valid</a:t>
            </a:r>
          </a:p>
          <a:p>
            <a:r>
              <a:rPr lang="en-SG" sz="900" dirty="0" err="1"/>
              <a:t>t</a:t>
            </a:r>
            <a:r>
              <a:rPr lang="en-SG" sz="900" baseline="-25000" dirty="0" err="1"/>
              <a:t>CD</a:t>
            </a:r>
            <a:r>
              <a:rPr lang="en-SG" sz="900" dirty="0"/>
              <a:t>:</a:t>
            </a:r>
            <a:r>
              <a:rPr lang="en-US" sz="900" dirty="0"/>
              <a:t> time taken to produce a invalid output after the CLK rise turns invalid</a:t>
            </a:r>
          </a:p>
          <a:p>
            <a:endParaRPr lang="en-SG" baseline="-25000" dirty="0"/>
          </a:p>
        </p:txBody>
      </p:sp>
      <p:pic>
        <p:nvPicPr>
          <p:cNvPr id="13" name="Picture 12">
            <a:extLst>
              <a:ext uri="{FF2B5EF4-FFF2-40B4-BE49-F238E27FC236}">
                <a16:creationId xmlns:a16="http://schemas.microsoft.com/office/drawing/2014/main" id="{04ADC15D-2452-4446-9BC1-06942178AB26}"/>
              </a:ext>
            </a:extLst>
          </p:cNvPr>
          <p:cNvPicPr>
            <a:picLocks noChangeAspect="1"/>
          </p:cNvPicPr>
          <p:nvPr/>
        </p:nvPicPr>
        <p:blipFill>
          <a:blip r:embed="rId5"/>
          <a:stretch>
            <a:fillRect/>
          </a:stretch>
        </p:blipFill>
        <p:spPr>
          <a:xfrm>
            <a:off x="0" y="1865053"/>
            <a:ext cx="917992" cy="395781"/>
          </a:xfrm>
          <a:prstGeom prst="rect">
            <a:avLst/>
          </a:prstGeom>
        </p:spPr>
      </p:pic>
      <p:pic>
        <p:nvPicPr>
          <p:cNvPr id="14" name="Picture 13">
            <a:extLst>
              <a:ext uri="{FF2B5EF4-FFF2-40B4-BE49-F238E27FC236}">
                <a16:creationId xmlns:a16="http://schemas.microsoft.com/office/drawing/2014/main" id="{FA4E2D8E-7B93-433A-A13D-34D2E166A6F7}"/>
              </a:ext>
            </a:extLst>
          </p:cNvPr>
          <p:cNvPicPr>
            <a:picLocks noChangeAspect="1"/>
          </p:cNvPicPr>
          <p:nvPr/>
        </p:nvPicPr>
        <p:blipFill>
          <a:blip r:embed="rId6"/>
          <a:stretch>
            <a:fillRect/>
          </a:stretch>
        </p:blipFill>
        <p:spPr>
          <a:xfrm>
            <a:off x="936418" y="1865053"/>
            <a:ext cx="1199065" cy="369332"/>
          </a:xfrm>
          <a:prstGeom prst="rect">
            <a:avLst/>
          </a:prstGeom>
        </p:spPr>
      </p:pic>
      <p:sp>
        <p:nvSpPr>
          <p:cNvPr id="15" name="Rectangle 14">
            <a:extLst>
              <a:ext uri="{FF2B5EF4-FFF2-40B4-BE49-F238E27FC236}">
                <a16:creationId xmlns:a16="http://schemas.microsoft.com/office/drawing/2014/main" id="{29308CEE-0BD1-4F69-9091-9BBBFF4C0DBD}"/>
              </a:ext>
            </a:extLst>
          </p:cNvPr>
          <p:cNvSpPr/>
          <p:nvPr/>
        </p:nvSpPr>
        <p:spPr>
          <a:xfrm>
            <a:off x="-79511" y="2202247"/>
            <a:ext cx="1023037" cy="230832"/>
          </a:xfrm>
          <a:prstGeom prst="rect">
            <a:avLst/>
          </a:prstGeom>
        </p:spPr>
        <p:txBody>
          <a:bodyPr wrap="none">
            <a:spAutoFit/>
          </a:bodyPr>
          <a:lstStyle/>
          <a:p>
            <a:r>
              <a:rPr lang="en-SG" sz="900" dirty="0"/>
              <a:t>Register-&gt;Output</a:t>
            </a:r>
            <a:endParaRPr lang="en-US" sz="900" dirty="0"/>
          </a:p>
        </p:txBody>
      </p:sp>
      <p:sp>
        <p:nvSpPr>
          <p:cNvPr id="16" name="Rectangle 15">
            <a:extLst>
              <a:ext uri="{FF2B5EF4-FFF2-40B4-BE49-F238E27FC236}">
                <a16:creationId xmlns:a16="http://schemas.microsoft.com/office/drawing/2014/main" id="{12199DF0-FB3B-4EB2-9338-52F13699BF9C}"/>
              </a:ext>
            </a:extLst>
          </p:cNvPr>
          <p:cNvSpPr/>
          <p:nvPr/>
        </p:nvSpPr>
        <p:spPr>
          <a:xfrm>
            <a:off x="943526" y="2202247"/>
            <a:ext cx="1225015" cy="230832"/>
          </a:xfrm>
          <a:prstGeom prst="rect">
            <a:avLst/>
          </a:prstGeom>
        </p:spPr>
        <p:txBody>
          <a:bodyPr wrap="none">
            <a:spAutoFit/>
          </a:bodyPr>
          <a:lstStyle/>
          <a:p>
            <a:r>
              <a:rPr lang="en-SG" sz="900" dirty="0"/>
              <a:t>Register-&gt;CL-&gt;Output</a:t>
            </a:r>
            <a:endParaRPr lang="en-US" sz="900" dirty="0"/>
          </a:p>
        </p:txBody>
      </p:sp>
      <p:sp>
        <p:nvSpPr>
          <p:cNvPr id="17" name="Rectangle 16">
            <a:extLst>
              <a:ext uri="{FF2B5EF4-FFF2-40B4-BE49-F238E27FC236}">
                <a16:creationId xmlns:a16="http://schemas.microsoft.com/office/drawing/2014/main" id="{9824CC2E-55FB-4E03-A10D-1F599B8AA6C7}"/>
              </a:ext>
            </a:extLst>
          </p:cNvPr>
          <p:cNvSpPr/>
          <p:nvPr/>
        </p:nvSpPr>
        <p:spPr>
          <a:xfrm>
            <a:off x="161741" y="2323556"/>
            <a:ext cx="623889" cy="553998"/>
          </a:xfrm>
          <a:prstGeom prst="rect">
            <a:avLst/>
          </a:prstGeom>
        </p:spPr>
        <p:txBody>
          <a:bodyPr wrap="none">
            <a:spAutoFit/>
          </a:bodyPr>
          <a:lstStyle/>
          <a:p>
            <a:r>
              <a:rPr lang="en-SG" sz="900" dirty="0" err="1"/>
              <a:t>t</a:t>
            </a:r>
            <a:r>
              <a:rPr lang="en-SG" sz="900" baseline="-25000" dirty="0" err="1"/>
              <a:t>PD</a:t>
            </a:r>
            <a:r>
              <a:rPr lang="en-SG" sz="900" dirty="0"/>
              <a:t>= t</a:t>
            </a:r>
            <a:r>
              <a:rPr lang="en-SG" sz="900" baseline="-25000" dirty="0"/>
              <a:t>PD,R1</a:t>
            </a:r>
          </a:p>
          <a:p>
            <a:r>
              <a:rPr lang="en-SG" sz="900" dirty="0" err="1"/>
              <a:t>t</a:t>
            </a:r>
            <a:r>
              <a:rPr lang="en-SG" sz="900" baseline="-25000" dirty="0" err="1"/>
              <a:t>CD</a:t>
            </a:r>
            <a:r>
              <a:rPr lang="en-SG" sz="900" dirty="0"/>
              <a:t>= t</a:t>
            </a:r>
            <a:r>
              <a:rPr lang="en-SG" sz="900" baseline="-25000" dirty="0"/>
              <a:t>CD,R1</a:t>
            </a:r>
          </a:p>
          <a:p>
            <a:endParaRPr lang="en-SG" baseline="-25000" dirty="0"/>
          </a:p>
        </p:txBody>
      </p:sp>
      <p:sp>
        <p:nvSpPr>
          <p:cNvPr id="18" name="Rectangle 17">
            <a:extLst>
              <a:ext uri="{FF2B5EF4-FFF2-40B4-BE49-F238E27FC236}">
                <a16:creationId xmlns:a16="http://schemas.microsoft.com/office/drawing/2014/main" id="{E24A0398-268E-407B-8C05-36BCAB602025}"/>
              </a:ext>
            </a:extLst>
          </p:cNvPr>
          <p:cNvSpPr/>
          <p:nvPr/>
        </p:nvSpPr>
        <p:spPr>
          <a:xfrm>
            <a:off x="1090780" y="2317663"/>
            <a:ext cx="1000595" cy="553998"/>
          </a:xfrm>
          <a:prstGeom prst="rect">
            <a:avLst/>
          </a:prstGeom>
        </p:spPr>
        <p:txBody>
          <a:bodyPr wrap="none">
            <a:spAutoFit/>
          </a:bodyPr>
          <a:lstStyle/>
          <a:p>
            <a:r>
              <a:rPr lang="en-SG" sz="900" dirty="0" err="1"/>
              <a:t>t</a:t>
            </a:r>
            <a:r>
              <a:rPr lang="en-SG" sz="900" baseline="-25000" dirty="0" err="1"/>
              <a:t>PD</a:t>
            </a:r>
            <a:r>
              <a:rPr lang="en-SG" sz="900" dirty="0"/>
              <a:t>= t</a:t>
            </a:r>
            <a:r>
              <a:rPr lang="en-SG" sz="900" baseline="-25000" dirty="0"/>
              <a:t>PD,R1  </a:t>
            </a:r>
            <a:r>
              <a:rPr lang="en-SG" sz="900" dirty="0"/>
              <a:t>+ t</a:t>
            </a:r>
            <a:r>
              <a:rPr lang="en-SG" sz="900" baseline="-25000" dirty="0"/>
              <a:t>PD,CL1</a:t>
            </a:r>
          </a:p>
          <a:p>
            <a:r>
              <a:rPr lang="en-SG" sz="900" dirty="0" err="1"/>
              <a:t>t</a:t>
            </a:r>
            <a:r>
              <a:rPr lang="en-SG" sz="900" baseline="-25000" dirty="0" err="1"/>
              <a:t>CD</a:t>
            </a:r>
            <a:r>
              <a:rPr lang="en-SG" sz="900" dirty="0"/>
              <a:t>= t</a:t>
            </a:r>
            <a:r>
              <a:rPr lang="en-SG" sz="900" baseline="-25000" dirty="0"/>
              <a:t>CD,R1  </a:t>
            </a:r>
            <a:r>
              <a:rPr lang="en-SG" sz="900" dirty="0"/>
              <a:t>+ t</a:t>
            </a:r>
            <a:r>
              <a:rPr lang="en-SG" sz="900" baseline="-25000" dirty="0"/>
              <a:t>CD,CL1</a:t>
            </a:r>
          </a:p>
          <a:p>
            <a:endParaRPr lang="en-SG" baseline="-25000" dirty="0"/>
          </a:p>
        </p:txBody>
      </p:sp>
      <p:pic>
        <p:nvPicPr>
          <p:cNvPr id="19" name="Picture 18">
            <a:extLst>
              <a:ext uri="{FF2B5EF4-FFF2-40B4-BE49-F238E27FC236}">
                <a16:creationId xmlns:a16="http://schemas.microsoft.com/office/drawing/2014/main" id="{1093EC6C-6033-421F-83AD-3CD96CBE8002}"/>
              </a:ext>
            </a:extLst>
          </p:cNvPr>
          <p:cNvPicPr>
            <a:picLocks noChangeAspect="1"/>
          </p:cNvPicPr>
          <p:nvPr/>
        </p:nvPicPr>
        <p:blipFill>
          <a:blip r:embed="rId7"/>
          <a:stretch>
            <a:fillRect/>
          </a:stretch>
        </p:blipFill>
        <p:spPr>
          <a:xfrm>
            <a:off x="3126" y="2678842"/>
            <a:ext cx="2103909" cy="705144"/>
          </a:xfrm>
          <a:prstGeom prst="rect">
            <a:avLst/>
          </a:prstGeom>
        </p:spPr>
      </p:pic>
      <p:sp>
        <p:nvSpPr>
          <p:cNvPr id="20" name="Rectangle 19">
            <a:extLst>
              <a:ext uri="{FF2B5EF4-FFF2-40B4-BE49-F238E27FC236}">
                <a16:creationId xmlns:a16="http://schemas.microsoft.com/office/drawing/2014/main" id="{59FB81B9-F815-457B-95C0-D72C30A2924F}"/>
              </a:ext>
            </a:extLst>
          </p:cNvPr>
          <p:cNvSpPr/>
          <p:nvPr/>
        </p:nvSpPr>
        <p:spPr>
          <a:xfrm>
            <a:off x="-31744" y="3352750"/>
            <a:ext cx="1712328" cy="692497"/>
          </a:xfrm>
          <a:prstGeom prst="rect">
            <a:avLst/>
          </a:prstGeom>
        </p:spPr>
        <p:txBody>
          <a:bodyPr wrap="none">
            <a:spAutoFit/>
          </a:bodyPr>
          <a:lstStyle/>
          <a:p>
            <a:r>
              <a:rPr lang="en-SG" sz="900" dirty="0" err="1"/>
              <a:t>t</a:t>
            </a:r>
            <a:r>
              <a:rPr lang="en-SG" sz="900" baseline="-25000" dirty="0" err="1"/>
              <a:t>BLUE</a:t>
            </a:r>
            <a:r>
              <a:rPr lang="en-SG" sz="900" dirty="0"/>
              <a:t>= t</a:t>
            </a:r>
            <a:r>
              <a:rPr lang="en-SG" sz="900" baseline="-25000" dirty="0"/>
              <a:t>PD,R1 </a:t>
            </a:r>
            <a:r>
              <a:rPr lang="en-SG" sz="900" dirty="0"/>
              <a:t>+ t</a:t>
            </a:r>
            <a:r>
              <a:rPr lang="en-SG" sz="900" baseline="-25000" dirty="0"/>
              <a:t>PD,CL1 </a:t>
            </a:r>
            <a:r>
              <a:rPr lang="en-SG" sz="900" dirty="0"/>
              <a:t>+ t</a:t>
            </a:r>
            <a:r>
              <a:rPr lang="en-SG" sz="900" baseline="-25000" dirty="0"/>
              <a:t>PD,CL3 </a:t>
            </a:r>
            <a:r>
              <a:rPr lang="en-SG" sz="900" dirty="0"/>
              <a:t>+ t</a:t>
            </a:r>
            <a:r>
              <a:rPr lang="en-SG" sz="900" baseline="-25000" dirty="0"/>
              <a:t>S,R3</a:t>
            </a:r>
          </a:p>
          <a:p>
            <a:r>
              <a:rPr lang="en-SG" sz="900" dirty="0" err="1"/>
              <a:t>t</a:t>
            </a:r>
            <a:r>
              <a:rPr lang="en-SG" sz="900" baseline="-25000" dirty="0" err="1"/>
              <a:t>RED</a:t>
            </a:r>
            <a:r>
              <a:rPr lang="en-SG" sz="900" dirty="0"/>
              <a:t>= t</a:t>
            </a:r>
            <a:r>
              <a:rPr lang="en-SG" sz="900" baseline="-25000" dirty="0"/>
              <a:t>PD,R1 </a:t>
            </a:r>
            <a:r>
              <a:rPr lang="en-SG" sz="900" dirty="0"/>
              <a:t>+ t</a:t>
            </a:r>
            <a:r>
              <a:rPr lang="en-SG" sz="900" baseline="-25000" dirty="0"/>
              <a:t>PD,CL2 </a:t>
            </a:r>
            <a:r>
              <a:rPr lang="en-SG" sz="900" dirty="0"/>
              <a:t>+ t</a:t>
            </a:r>
            <a:r>
              <a:rPr lang="en-SG" sz="900" baseline="-25000" dirty="0"/>
              <a:t>S,R2</a:t>
            </a:r>
          </a:p>
          <a:p>
            <a:r>
              <a:rPr lang="en-US" sz="900" dirty="0"/>
              <a:t>Min CLK period = max(</a:t>
            </a:r>
            <a:r>
              <a:rPr lang="en-SG" sz="900" dirty="0" err="1"/>
              <a:t>t</a:t>
            </a:r>
            <a:r>
              <a:rPr lang="en-SG" sz="900" baseline="-25000" dirty="0" err="1"/>
              <a:t>BLUE</a:t>
            </a:r>
            <a:r>
              <a:rPr lang="en-US" sz="900" dirty="0"/>
              <a:t>,</a:t>
            </a:r>
            <a:r>
              <a:rPr lang="en-SG" sz="900" dirty="0"/>
              <a:t> </a:t>
            </a:r>
            <a:r>
              <a:rPr lang="en-SG" sz="900" dirty="0" err="1"/>
              <a:t>t</a:t>
            </a:r>
            <a:r>
              <a:rPr lang="en-SG" sz="900" baseline="-25000" dirty="0" err="1"/>
              <a:t>RED</a:t>
            </a:r>
            <a:r>
              <a:rPr lang="en-US" sz="900" dirty="0"/>
              <a:t>)</a:t>
            </a:r>
            <a:r>
              <a:rPr lang="en-SG" sz="900" baseline="-25000" dirty="0"/>
              <a:t> </a:t>
            </a:r>
          </a:p>
          <a:p>
            <a:endParaRPr lang="en-SG" baseline="-25000" dirty="0"/>
          </a:p>
        </p:txBody>
      </p:sp>
      <p:sp>
        <p:nvSpPr>
          <p:cNvPr id="21" name="TextBox 20">
            <a:extLst>
              <a:ext uri="{FF2B5EF4-FFF2-40B4-BE49-F238E27FC236}">
                <a16:creationId xmlns:a16="http://schemas.microsoft.com/office/drawing/2014/main" id="{7F9A8390-1B11-42D2-9C7A-14F500F0EB55}"/>
              </a:ext>
            </a:extLst>
          </p:cNvPr>
          <p:cNvSpPr txBox="1"/>
          <p:nvPr/>
        </p:nvSpPr>
        <p:spPr>
          <a:xfrm>
            <a:off x="-79511" y="3778591"/>
            <a:ext cx="2830663" cy="646331"/>
          </a:xfrm>
          <a:prstGeom prst="rect">
            <a:avLst/>
          </a:prstGeom>
          <a:noFill/>
        </p:spPr>
        <p:txBody>
          <a:bodyPr wrap="square" rtlCol="0">
            <a:spAutoFit/>
          </a:bodyPr>
          <a:lstStyle/>
          <a:p>
            <a:r>
              <a:rPr lang="en-SG" sz="900" dirty="0"/>
              <a:t>FSM:</a:t>
            </a:r>
          </a:p>
          <a:p>
            <a:r>
              <a:rPr lang="en-SG" sz="900" dirty="0"/>
              <a:t>Moore: output is drawn on states and depends on states</a:t>
            </a:r>
          </a:p>
          <a:p>
            <a:r>
              <a:rPr lang="en-SG" sz="900" dirty="0"/>
              <a:t>Mealy: output is drawn on transitions arcs and depends on both inputs and states</a:t>
            </a:r>
            <a:endParaRPr lang="en-US" sz="900" dirty="0"/>
          </a:p>
        </p:txBody>
      </p:sp>
      <p:sp>
        <p:nvSpPr>
          <p:cNvPr id="22" name="TextBox 21">
            <a:extLst>
              <a:ext uri="{FF2B5EF4-FFF2-40B4-BE49-F238E27FC236}">
                <a16:creationId xmlns:a16="http://schemas.microsoft.com/office/drawing/2014/main" id="{00617225-D958-4AF8-8AA8-092708371342}"/>
              </a:ext>
            </a:extLst>
          </p:cNvPr>
          <p:cNvSpPr txBox="1"/>
          <p:nvPr/>
        </p:nvSpPr>
        <p:spPr>
          <a:xfrm>
            <a:off x="-61700" y="4342932"/>
            <a:ext cx="1665841" cy="507831"/>
          </a:xfrm>
          <a:prstGeom prst="rect">
            <a:avLst/>
          </a:prstGeom>
          <a:noFill/>
        </p:spPr>
        <p:txBody>
          <a:bodyPr wrap="none" rtlCol="0">
            <a:spAutoFit/>
          </a:bodyPr>
          <a:lstStyle/>
          <a:p>
            <a:r>
              <a:rPr lang="en-SG" sz="900" dirty="0"/>
              <a:t>FSM as programmable machine</a:t>
            </a:r>
          </a:p>
          <a:p>
            <a:endParaRPr lang="en-US" dirty="0"/>
          </a:p>
        </p:txBody>
      </p:sp>
      <p:pic>
        <p:nvPicPr>
          <p:cNvPr id="23" name="Picture 22">
            <a:extLst>
              <a:ext uri="{FF2B5EF4-FFF2-40B4-BE49-F238E27FC236}">
                <a16:creationId xmlns:a16="http://schemas.microsoft.com/office/drawing/2014/main" id="{17B6730F-6672-4355-BC6D-2B438BA538C4}"/>
              </a:ext>
            </a:extLst>
          </p:cNvPr>
          <p:cNvPicPr>
            <a:picLocks noChangeAspect="1"/>
          </p:cNvPicPr>
          <p:nvPr/>
        </p:nvPicPr>
        <p:blipFill rotWithShape="1">
          <a:blip r:embed="rId8"/>
          <a:srcRect b="49265"/>
          <a:stretch/>
        </p:blipFill>
        <p:spPr>
          <a:xfrm>
            <a:off x="0" y="4507904"/>
            <a:ext cx="1129923" cy="640544"/>
          </a:xfrm>
          <a:prstGeom prst="rect">
            <a:avLst/>
          </a:prstGeom>
        </p:spPr>
      </p:pic>
      <p:cxnSp>
        <p:nvCxnSpPr>
          <p:cNvPr id="25" name="Straight Connector 24">
            <a:extLst>
              <a:ext uri="{FF2B5EF4-FFF2-40B4-BE49-F238E27FC236}">
                <a16:creationId xmlns:a16="http://schemas.microsoft.com/office/drawing/2014/main" id="{C52943C0-62FC-4427-8065-B9743A914D2C}"/>
              </a:ext>
            </a:extLst>
          </p:cNvPr>
          <p:cNvCxnSpPr>
            <a:cxnSpLocks/>
          </p:cNvCxnSpPr>
          <p:nvPr/>
        </p:nvCxnSpPr>
        <p:spPr>
          <a:xfrm>
            <a:off x="572811" y="5148448"/>
            <a:ext cx="51796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E6B75AD-0845-4FAA-912B-637B88EBE720}"/>
              </a:ext>
            </a:extLst>
          </p:cNvPr>
          <p:cNvSpPr/>
          <p:nvPr/>
        </p:nvSpPr>
        <p:spPr>
          <a:xfrm>
            <a:off x="-79511" y="5101941"/>
            <a:ext cx="1572866" cy="626325"/>
          </a:xfrm>
          <a:prstGeom prst="rect">
            <a:avLst/>
          </a:prstGeom>
        </p:spPr>
        <p:txBody>
          <a:bodyPr wrap="none">
            <a:spAutoFit/>
          </a:bodyPr>
          <a:lstStyle/>
          <a:p>
            <a:pPr>
              <a:lnSpc>
                <a:spcPct val="107000"/>
              </a:lnSpc>
              <a:spcAft>
                <a:spcPts val="800"/>
              </a:spcAft>
            </a:pPr>
            <a:r>
              <a:rPr lang="en-SG" sz="900" dirty="0">
                <a:latin typeface="Calibri" panose="020F0502020204030204" pitchFamily="34" charset="0"/>
                <a:ea typeface="DengXian" panose="02010600030101010101" pitchFamily="2" charset="-122"/>
                <a:cs typeface="Times New Roman" panose="02020603050405020304" pitchFamily="18" charset="0"/>
              </a:rPr>
              <a:t>2</a:t>
            </a:r>
            <a:r>
              <a:rPr lang="en-SG" sz="900" baseline="30000" dirty="0">
                <a:latin typeface="Calibri" panose="020F0502020204030204" pitchFamily="34" charset="0"/>
                <a:ea typeface="DengXian" panose="02010600030101010101" pitchFamily="2" charset="-122"/>
                <a:cs typeface="Times New Roman" panose="02020603050405020304" pitchFamily="18" charset="0"/>
              </a:rPr>
              <a:t>i+s </a:t>
            </a:r>
            <a:r>
              <a:rPr lang="en-SG" sz="900" dirty="0">
                <a:latin typeface="Calibri" panose="020F0502020204030204" pitchFamily="34" charset="0"/>
                <a:ea typeface="DengXian" panose="02010600030101010101" pitchFamily="2" charset="-122"/>
                <a:cs typeface="Times New Roman" panose="02020603050405020304" pitchFamily="18" charset="0"/>
              </a:rPr>
              <a:t>words(input-state combo)</a:t>
            </a:r>
          </a:p>
          <a:p>
            <a:pPr>
              <a:lnSpc>
                <a:spcPct val="107000"/>
              </a:lnSpc>
              <a:spcAft>
                <a:spcPts val="800"/>
              </a:spcAft>
            </a:pPr>
            <a:r>
              <a:rPr lang="en-SG" dirty="0">
                <a:latin typeface="Calibri" panose="020F0502020204030204" pitchFamily="34"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28" name="Picture 27">
            <a:extLst>
              <a:ext uri="{FF2B5EF4-FFF2-40B4-BE49-F238E27FC236}">
                <a16:creationId xmlns:a16="http://schemas.microsoft.com/office/drawing/2014/main" id="{4953D5FD-14A6-4E76-B0A2-999C2C1765D9}"/>
              </a:ext>
            </a:extLst>
          </p:cNvPr>
          <p:cNvPicPr>
            <a:picLocks noChangeAspect="1"/>
          </p:cNvPicPr>
          <p:nvPr/>
        </p:nvPicPr>
        <p:blipFill>
          <a:blip r:embed="rId9"/>
          <a:stretch>
            <a:fillRect/>
          </a:stretch>
        </p:blipFill>
        <p:spPr>
          <a:xfrm>
            <a:off x="25607" y="5316960"/>
            <a:ext cx="475325" cy="130584"/>
          </a:xfrm>
          <a:prstGeom prst="rect">
            <a:avLst/>
          </a:prstGeom>
        </p:spPr>
      </p:pic>
      <p:sp>
        <p:nvSpPr>
          <p:cNvPr id="29" name="Rectangle 28">
            <a:extLst>
              <a:ext uri="{FF2B5EF4-FFF2-40B4-BE49-F238E27FC236}">
                <a16:creationId xmlns:a16="http://schemas.microsoft.com/office/drawing/2014/main" id="{C599E077-3FFE-4CD9-83FF-66EDFED1D51B}"/>
              </a:ext>
            </a:extLst>
          </p:cNvPr>
          <p:cNvSpPr/>
          <p:nvPr/>
        </p:nvSpPr>
        <p:spPr>
          <a:xfrm>
            <a:off x="406137" y="5265264"/>
            <a:ext cx="1369286" cy="233975"/>
          </a:xfrm>
          <a:prstGeom prst="rect">
            <a:avLst/>
          </a:prstGeom>
        </p:spPr>
        <p:txBody>
          <a:bodyPr wrap="none">
            <a:spAutoFit/>
          </a:bodyPr>
          <a:lstStyle/>
          <a:p>
            <a:pPr>
              <a:lnSpc>
                <a:spcPct val="107000"/>
              </a:lnSpc>
              <a:spcAft>
                <a:spcPts val="800"/>
              </a:spcAft>
            </a:pPr>
            <a:r>
              <a:rPr lang="en-SG" sz="900" dirty="0">
                <a:latin typeface="Calibri" panose="020F0502020204030204" pitchFamily="34" charset="0"/>
                <a:ea typeface="DengXian" panose="02010600030101010101" pitchFamily="2" charset="-122"/>
                <a:cs typeface="Times New Roman" panose="02020603050405020304" pitchFamily="18" charset="0"/>
              </a:rPr>
              <a:t>different FSM(in red box)</a:t>
            </a:r>
          </a:p>
        </p:txBody>
      </p:sp>
      <p:sp>
        <p:nvSpPr>
          <p:cNvPr id="31" name="Rectangle 30">
            <a:extLst>
              <a:ext uri="{FF2B5EF4-FFF2-40B4-BE49-F238E27FC236}">
                <a16:creationId xmlns:a16="http://schemas.microsoft.com/office/drawing/2014/main" id="{B78E8182-2B37-466D-A28E-54E8F2DF8863}"/>
              </a:ext>
            </a:extLst>
          </p:cNvPr>
          <p:cNvSpPr/>
          <p:nvPr/>
        </p:nvSpPr>
        <p:spPr>
          <a:xfrm>
            <a:off x="-73222" y="5435361"/>
            <a:ext cx="2418858" cy="1477328"/>
          </a:xfrm>
          <a:prstGeom prst="rect">
            <a:avLst/>
          </a:prstGeom>
        </p:spPr>
        <p:txBody>
          <a:bodyPr wrap="square">
            <a:spAutoFit/>
          </a:bodyPr>
          <a:lstStyle/>
          <a:p>
            <a:r>
              <a:rPr lang="en-US" sz="900" dirty="0"/>
              <a:t>1. Central Processing Unit (CPU): containing several registers, as well as logic for performing a specified set of operations on their contents.</a:t>
            </a:r>
          </a:p>
          <a:p>
            <a:r>
              <a:rPr lang="en-US" sz="900" dirty="0"/>
              <a:t>2. Memory: storage of N words of W bits each, where W is a fixed architectural parameter, and N can be expanded to meet needs.</a:t>
            </a:r>
          </a:p>
          <a:p>
            <a:r>
              <a:rPr lang="en-US" sz="900" dirty="0"/>
              <a:t>3. Input/ Output: Devices for communicating with the outside world.</a:t>
            </a:r>
          </a:p>
          <a:p>
            <a:r>
              <a:rPr lang="en-US" sz="900" dirty="0"/>
              <a:t>4. Connection bus that connects all the three components together.</a:t>
            </a:r>
          </a:p>
        </p:txBody>
      </p:sp>
      <p:sp>
        <p:nvSpPr>
          <p:cNvPr id="32" name="TextBox 31">
            <a:extLst>
              <a:ext uri="{FF2B5EF4-FFF2-40B4-BE49-F238E27FC236}">
                <a16:creationId xmlns:a16="http://schemas.microsoft.com/office/drawing/2014/main" id="{221395E9-A345-41B4-96E2-6E58D4A2D99F}"/>
              </a:ext>
            </a:extLst>
          </p:cNvPr>
          <p:cNvSpPr txBox="1"/>
          <p:nvPr/>
        </p:nvSpPr>
        <p:spPr>
          <a:xfrm rot="5400000">
            <a:off x="1585095" y="5954363"/>
            <a:ext cx="1489447" cy="276999"/>
          </a:xfrm>
          <a:prstGeom prst="rect">
            <a:avLst/>
          </a:prstGeom>
          <a:noFill/>
        </p:spPr>
        <p:txBody>
          <a:bodyPr wrap="none" rtlCol="0">
            <a:spAutoFit/>
          </a:bodyPr>
          <a:lstStyle/>
          <a:p>
            <a:r>
              <a:rPr lang="en-SG" sz="1200" dirty="0"/>
              <a:t>Von </a:t>
            </a:r>
            <a:r>
              <a:rPr lang="en-SG" sz="1200" dirty="0" err="1"/>
              <a:t>neumann</a:t>
            </a:r>
            <a:r>
              <a:rPr lang="en-SG" sz="1200" dirty="0"/>
              <a:t> model</a:t>
            </a:r>
            <a:endParaRPr lang="en-US" sz="1200" dirty="0"/>
          </a:p>
        </p:txBody>
      </p:sp>
      <p:sp>
        <p:nvSpPr>
          <p:cNvPr id="34" name="TextBox 33">
            <a:extLst>
              <a:ext uri="{FF2B5EF4-FFF2-40B4-BE49-F238E27FC236}">
                <a16:creationId xmlns:a16="http://schemas.microsoft.com/office/drawing/2014/main" id="{65B55BEF-C0A7-4C91-8AF1-1932471A103A}"/>
              </a:ext>
            </a:extLst>
          </p:cNvPr>
          <p:cNvSpPr txBox="1"/>
          <p:nvPr/>
        </p:nvSpPr>
        <p:spPr>
          <a:xfrm>
            <a:off x="2022362" y="-31749"/>
            <a:ext cx="445956" cy="276999"/>
          </a:xfrm>
          <a:prstGeom prst="rect">
            <a:avLst/>
          </a:prstGeom>
          <a:noFill/>
        </p:spPr>
        <p:txBody>
          <a:bodyPr wrap="none" rtlCol="0">
            <a:spAutoFit/>
          </a:bodyPr>
          <a:lstStyle/>
          <a:p>
            <a:r>
              <a:rPr lang="en-SG" sz="1200" dirty="0"/>
              <a:t>CPU</a:t>
            </a:r>
            <a:endParaRPr lang="en-US" sz="1200" dirty="0"/>
          </a:p>
        </p:txBody>
      </p:sp>
      <p:pic>
        <p:nvPicPr>
          <p:cNvPr id="36" name="Picture 35">
            <a:extLst>
              <a:ext uri="{FF2B5EF4-FFF2-40B4-BE49-F238E27FC236}">
                <a16:creationId xmlns:a16="http://schemas.microsoft.com/office/drawing/2014/main" id="{5DA97BB1-03F5-4BAA-A169-1F397600613B}"/>
              </a:ext>
            </a:extLst>
          </p:cNvPr>
          <p:cNvPicPr>
            <a:picLocks noChangeAspect="1"/>
          </p:cNvPicPr>
          <p:nvPr/>
        </p:nvPicPr>
        <p:blipFill>
          <a:blip r:embed="rId10"/>
          <a:stretch>
            <a:fillRect/>
          </a:stretch>
        </p:blipFill>
        <p:spPr>
          <a:xfrm>
            <a:off x="1572866" y="4277257"/>
            <a:ext cx="1394719" cy="965575"/>
          </a:xfrm>
          <a:prstGeom prst="rect">
            <a:avLst/>
          </a:prstGeom>
        </p:spPr>
      </p:pic>
      <p:pic>
        <p:nvPicPr>
          <p:cNvPr id="37" name="Picture 36">
            <a:extLst>
              <a:ext uri="{FF2B5EF4-FFF2-40B4-BE49-F238E27FC236}">
                <a16:creationId xmlns:a16="http://schemas.microsoft.com/office/drawing/2014/main" id="{0C98DEE3-B822-4608-A50A-6EEFDC5E5770}"/>
              </a:ext>
            </a:extLst>
          </p:cNvPr>
          <p:cNvPicPr>
            <a:picLocks noChangeAspect="1"/>
          </p:cNvPicPr>
          <p:nvPr/>
        </p:nvPicPr>
        <p:blipFill rotWithShape="1">
          <a:blip r:embed="rId11"/>
          <a:srcRect r="57893"/>
          <a:stretch/>
        </p:blipFill>
        <p:spPr>
          <a:xfrm>
            <a:off x="2191320" y="1349901"/>
            <a:ext cx="1248668" cy="2585995"/>
          </a:xfrm>
          <a:prstGeom prst="rect">
            <a:avLst/>
          </a:prstGeom>
        </p:spPr>
      </p:pic>
      <p:pic>
        <p:nvPicPr>
          <p:cNvPr id="38" name="Picture 37">
            <a:extLst>
              <a:ext uri="{FF2B5EF4-FFF2-40B4-BE49-F238E27FC236}">
                <a16:creationId xmlns:a16="http://schemas.microsoft.com/office/drawing/2014/main" id="{30AD96C1-A097-4D8A-AC5A-0F23A3AE4E84}"/>
              </a:ext>
            </a:extLst>
          </p:cNvPr>
          <p:cNvPicPr>
            <a:picLocks noChangeAspect="1"/>
          </p:cNvPicPr>
          <p:nvPr/>
        </p:nvPicPr>
        <p:blipFill>
          <a:blip r:embed="rId12"/>
          <a:stretch>
            <a:fillRect/>
          </a:stretch>
        </p:blipFill>
        <p:spPr>
          <a:xfrm>
            <a:off x="6410310" y="4197244"/>
            <a:ext cx="3495689" cy="2143123"/>
          </a:xfrm>
          <a:prstGeom prst="rect">
            <a:avLst/>
          </a:prstGeom>
        </p:spPr>
      </p:pic>
      <p:sp>
        <p:nvSpPr>
          <p:cNvPr id="39" name="TextBox 38">
            <a:extLst>
              <a:ext uri="{FF2B5EF4-FFF2-40B4-BE49-F238E27FC236}">
                <a16:creationId xmlns:a16="http://schemas.microsoft.com/office/drawing/2014/main" id="{6CB65645-8D61-473D-B109-05ABD2A3EBC9}"/>
              </a:ext>
            </a:extLst>
          </p:cNvPr>
          <p:cNvSpPr txBox="1"/>
          <p:nvPr/>
        </p:nvSpPr>
        <p:spPr>
          <a:xfrm>
            <a:off x="6352110" y="6265634"/>
            <a:ext cx="1694610" cy="646331"/>
          </a:xfrm>
          <a:prstGeom prst="rect">
            <a:avLst/>
          </a:prstGeom>
          <a:noFill/>
        </p:spPr>
        <p:txBody>
          <a:bodyPr wrap="square" rtlCol="0">
            <a:spAutoFit/>
          </a:bodyPr>
          <a:lstStyle/>
          <a:p>
            <a:r>
              <a:rPr lang="en-SG" sz="900" dirty="0"/>
              <a:t>Done after execution</a:t>
            </a:r>
          </a:p>
          <a:p>
            <a:r>
              <a:rPr lang="en-SG" sz="900" dirty="0"/>
              <a:t>Decisions are made during run time, after execution</a:t>
            </a:r>
          </a:p>
          <a:p>
            <a:r>
              <a:rPr lang="en-SG" sz="900" dirty="0"/>
              <a:t>Slows program execution</a:t>
            </a:r>
            <a:endParaRPr lang="en-US" sz="900" dirty="0"/>
          </a:p>
        </p:txBody>
      </p:sp>
      <p:sp>
        <p:nvSpPr>
          <p:cNvPr id="40" name="TextBox 39">
            <a:extLst>
              <a:ext uri="{FF2B5EF4-FFF2-40B4-BE49-F238E27FC236}">
                <a16:creationId xmlns:a16="http://schemas.microsoft.com/office/drawing/2014/main" id="{C4947751-2144-4851-B8A6-D4996AE862A7}"/>
              </a:ext>
            </a:extLst>
          </p:cNvPr>
          <p:cNvSpPr txBox="1"/>
          <p:nvPr/>
        </p:nvSpPr>
        <p:spPr>
          <a:xfrm>
            <a:off x="8116350" y="6255708"/>
            <a:ext cx="1694610" cy="646331"/>
          </a:xfrm>
          <a:prstGeom prst="rect">
            <a:avLst/>
          </a:prstGeom>
          <a:noFill/>
        </p:spPr>
        <p:txBody>
          <a:bodyPr wrap="square" rtlCol="0">
            <a:spAutoFit/>
          </a:bodyPr>
          <a:lstStyle/>
          <a:p>
            <a:r>
              <a:rPr lang="en-SG" sz="900" dirty="0"/>
              <a:t>Done before execution</a:t>
            </a:r>
          </a:p>
          <a:p>
            <a:r>
              <a:rPr lang="en-SG" sz="900" dirty="0"/>
              <a:t>Decisions are made during compile time, before execution</a:t>
            </a:r>
          </a:p>
          <a:p>
            <a:r>
              <a:rPr lang="en-SG" sz="900" dirty="0"/>
              <a:t>Slows program development</a:t>
            </a:r>
            <a:endParaRPr lang="en-US" sz="900" dirty="0"/>
          </a:p>
        </p:txBody>
      </p:sp>
      <p:sp>
        <p:nvSpPr>
          <p:cNvPr id="3" name="Rectangle 2">
            <a:extLst>
              <a:ext uri="{FF2B5EF4-FFF2-40B4-BE49-F238E27FC236}">
                <a16:creationId xmlns:a16="http://schemas.microsoft.com/office/drawing/2014/main" id="{14106C60-3B03-4513-B361-EFCCA0C67498}"/>
              </a:ext>
            </a:extLst>
          </p:cNvPr>
          <p:cNvSpPr/>
          <p:nvPr/>
        </p:nvSpPr>
        <p:spPr>
          <a:xfrm>
            <a:off x="2894360" y="3899784"/>
            <a:ext cx="2194427" cy="646331"/>
          </a:xfrm>
          <a:prstGeom prst="rect">
            <a:avLst/>
          </a:prstGeom>
        </p:spPr>
        <p:txBody>
          <a:bodyPr wrap="square">
            <a:spAutoFit/>
          </a:bodyPr>
          <a:lstStyle/>
          <a:p>
            <a:r>
              <a:rPr lang="en-US" sz="900" dirty="0"/>
              <a:t>SP points to the available memory location to write to (first unused stack space). </a:t>
            </a:r>
          </a:p>
          <a:p>
            <a:r>
              <a:rPr lang="en-US" sz="900" dirty="0"/>
              <a:t>BP points to the base of the stack, or equivalently first item pushed to the stack. </a:t>
            </a:r>
          </a:p>
        </p:txBody>
      </p:sp>
      <p:pic>
        <p:nvPicPr>
          <p:cNvPr id="12" name="Picture 11">
            <a:extLst>
              <a:ext uri="{FF2B5EF4-FFF2-40B4-BE49-F238E27FC236}">
                <a16:creationId xmlns:a16="http://schemas.microsoft.com/office/drawing/2014/main" id="{5DD417B0-979B-4784-9147-F92D97B9A9FF}"/>
              </a:ext>
            </a:extLst>
          </p:cNvPr>
          <p:cNvPicPr>
            <a:picLocks noChangeAspect="1"/>
          </p:cNvPicPr>
          <p:nvPr/>
        </p:nvPicPr>
        <p:blipFill>
          <a:blip r:embed="rId13"/>
          <a:stretch>
            <a:fillRect/>
          </a:stretch>
        </p:blipFill>
        <p:spPr>
          <a:xfrm>
            <a:off x="2951448" y="4478591"/>
            <a:ext cx="3046088" cy="2379409"/>
          </a:xfrm>
          <a:prstGeom prst="rect">
            <a:avLst/>
          </a:prstGeom>
        </p:spPr>
      </p:pic>
      <p:sp>
        <p:nvSpPr>
          <p:cNvPr id="24" name="Rectangle 23">
            <a:extLst>
              <a:ext uri="{FF2B5EF4-FFF2-40B4-BE49-F238E27FC236}">
                <a16:creationId xmlns:a16="http://schemas.microsoft.com/office/drawing/2014/main" id="{59088A3E-68FA-4FF4-AA67-3A457C565E78}"/>
              </a:ext>
            </a:extLst>
          </p:cNvPr>
          <p:cNvSpPr/>
          <p:nvPr/>
        </p:nvSpPr>
        <p:spPr>
          <a:xfrm>
            <a:off x="4226436" y="-52765"/>
            <a:ext cx="1694610" cy="3980000"/>
          </a:xfrm>
          <a:prstGeom prst="rect">
            <a:avLst/>
          </a:prstGeom>
        </p:spPr>
        <p:txBody>
          <a:bodyPr wrap="square">
            <a:spAutoFit/>
          </a:bodyPr>
          <a:lstStyle/>
          <a:p>
            <a:r>
              <a:rPr lang="en-US" sz="900" dirty="0">
                <a:latin typeface="Calibri" panose="020F0502020204030204" pitchFamily="34" charset="0"/>
                <a:ea typeface="DengXian" panose="02010600030101010101" pitchFamily="2" charset="-122"/>
                <a:cs typeface="Times New Roman" panose="02020603050405020304" pitchFamily="18" charset="0"/>
              </a:rPr>
              <a:t>1: Calling Sequence –</a:t>
            </a:r>
          </a:p>
          <a:p>
            <a:r>
              <a:rPr lang="en-US" sz="900" dirty="0">
                <a:latin typeface="Calibri" panose="020F0502020204030204" pitchFamily="34" charset="0"/>
                <a:ea typeface="DengXian" panose="02010600030101010101" pitchFamily="2" charset="-122"/>
                <a:cs typeface="Times New Roman" panose="02020603050405020304" pitchFamily="18" charset="0"/>
              </a:rPr>
              <a:t> Arguments</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CMOVE(4,R1)</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PUSH(R1)</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latin typeface="Calibri" panose="020F0502020204030204" pitchFamily="34" charset="0"/>
                <a:ea typeface="DengXian" panose="02010600030101010101" pitchFamily="2" charset="-122"/>
                <a:cs typeface="Times New Roman" panose="02020603050405020304" pitchFamily="18" charset="0"/>
              </a:rPr>
              <a:t>2: Calling Sequence-</a:t>
            </a:r>
          </a:p>
          <a:p>
            <a:r>
              <a:rPr lang="en-US" sz="900" dirty="0">
                <a:latin typeface="Calibri" panose="020F0502020204030204" pitchFamily="34" charset="0"/>
                <a:ea typeface="DengXian" panose="02010600030101010101" pitchFamily="2" charset="-122"/>
                <a:cs typeface="Times New Roman" panose="02020603050405020304" pitchFamily="18" charset="0"/>
              </a:rPr>
              <a:t> Branching and Cleanup</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BR(</a:t>
            </a:r>
            <a:r>
              <a:rPr lang="en-US" sz="900" dirty="0" err="1">
                <a:highlight>
                  <a:srgbClr val="FFFF00"/>
                </a:highlight>
                <a:latin typeface="Calibri" panose="020F0502020204030204" pitchFamily="34" charset="0"/>
                <a:ea typeface="DengXian" panose="02010600030101010101" pitchFamily="2" charset="-122"/>
                <a:cs typeface="Times New Roman" panose="02020603050405020304" pitchFamily="18" charset="0"/>
              </a:rPr>
              <a:t>square,LP</a:t>
            </a:r>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DEALLOCATE(1)</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HALT()</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pPr>
            <a:r>
              <a:rPr lang="en-US" sz="900" dirty="0">
                <a:latin typeface="Calibri" panose="020F0502020204030204" pitchFamily="34" charset="0"/>
                <a:ea typeface="DengXian" panose="02010600030101010101" pitchFamily="2" charset="-122"/>
                <a:cs typeface="Times New Roman" panose="02020603050405020304" pitchFamily="18" charset="0"/>
              </a:rPr>
              <a:t> 3: Entry Sequence</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PUSH(LP)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PUSH(BP)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MOVE(SP,BP)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latin typeface="Calibri" panose="020F0502020204030204" pitchFamily="34" charset="0"/>
                <a:ea typeface="DengXian" panose="02010600030101010101" pitchFamily="2" charset="-122"/>
                <a:cs typeface="Times New Roman" panose="02020603050405020304" pitchFamily="18" charset="0"/>
              </a:rPr>
              <a:t>Step 4: The Actual Code</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PUSH(R2)</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LD(BP,-12,R2)</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MUL(R2,R2,R0)</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latin typeface="Calibri" panose="020F0502020204030204" pitchFamily="34" charset="0"/>
                <a:ea typeface="DengXian" panose="02010600030101010101" pitchFamily="2" charset="-122"/>
                <a:cs typeface="Times New Roman" panose="02020603050405020304" pitchFamily="18" charset="0"/>
              </a:rPr>
              <a:t> 5: Exit Sequence -Pop </a:t>
            </a:r>
          </a:p>
          <a:p>
            <a:r>
              <a:rPr lang="en-US" sz="900" dirty="0">
                <a:latin typeface="Calibri" panose="020F0502020204030204" pitchFamily="34" charset="0"/>
                <a:ea typeface="DengXian" panose="02010600030101010101" pitchFamily="2" charset="-122"/>
                <a:cs typeface="Times New Roman" panose="02020603050405020304" pitchFamily="18" charset="0"/>
              </a:rPr>
              <a:t>Regs from Actual Code</a:t>
            </a:r>
          </a:p>
          <a:p>
            <a:r>
              <a:rPr lang="en-US" sz="900" dirty="0">
                <a:latin typeface="Calibri" panose="020F0502020204030204" pitchFamily="34" charset="0"/>
                <a:ea typeface="DengXian" panose="02010600030101010101" pitchFamily="2" charset="-122"/>
                <a:cs typeface="Times New Roman" panose="02020603050405020304" pitchFamily="18" charset="0"/>
              </a:rPr>
              <a:t>pops whatever register</a:t>
            </a:r>
          </a:p>
          <a:p>
            <a:r>
              <a:rPr lang="en-US" sz="900" dirty="0">
                <a:latin typeface="Calibri" panose="020F0502020204030204" pitchFamily="34" charset="0"/>
                <a:ea typeface="DengXian" panose="02010600030101010101" pitchFamily="2" charset="-122"/>
                <a:cs typeface="Times New Roman" panose="02020603050405020304" pitchFamily="18" charset="0"/>
              </a:rPr>
              <a:t> that was used</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POP(R2)</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latin typeface="Calibri" panose="020F0502020204030204" pitchFamily="34" charset="0"/>
                <a:ea typeface="DengXian" panose="02010600030101010101" pitchFamily="2" charset="-122"/>
                <a:cs typeface="Times New Roman" panose="02020603050405020304" pitchFamily="18" charset="0"/>
              </a:rPr>
              <a:t>6: Standard Exit</a:t>
            </a:r>
          </a:p>
          <a:p>
            <a:r>
              <a:rPr lang="en-US" sz="900" dirty="0">
                <a:latin typeface="Calibri" panose="020F0502020204030204" pitchFamily="34" charset="0"/>
                <a:ea typeface="DengXian" panose="02010600030101010101" pitchFamily="2" charset="-122"/>
                <a:cs typeface="Times New Roman" panose="02020603050405020304" pitchFamily="18" charset="0"/>
              </a:rPr>
              <a:t> Sequence</a:t>
            </a: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MOVE(BP,SP)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POP(BP)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POP(LP)</a:t>
            </a:r>
            <a:endParaRPr lang="en-US" sz="900" dirty="0">
              <a:latin typeface="Calibri" panose="020F0502020204030204" pitchFamily="34" charset="0"/>
              <a:ea typeface="DengXian" panose="02010600030101010101" pitchFamily="2" charset="-122"/>
              <a:cs typeface="Times New Roman" panose="02020603050405020304" pitchFamily="18" charset="0"/>
            </a:endParaRPr>
          </a:p>
          <a:p>
            <a:r>
              <a:rPr lang="en-US" sz="9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JMP(LP)</a:t>
            </a:r>
            <a:endParaRPr lang="en-US" sz="9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26" name="TextBox 25">
            <a:extLst>
              <a:ext uri="{FF2B5EF4-FFF2-40B4-BE49-F238E27FC236}">
                <a16:creationId xmlns:a16="http://schemas.microsoft.com/office/drawing/2014/main" id="{B24CC428-91B3-4C1A-9FC4-562BC11CC7D7}"/>
              </a:ext>
            </a:extLst>
          </p:cNvPr>
          <p:cNvSpPr txBox="1"/>
          <p:nvPr/>
        </p:nvSpPr>
        <p:spPr>
          <a:xfrm>
            <a:off x="5339101" y="-33223"/>
            <a:ext cx="4674911" cy="5355312"/>
          </a:xfrm>
          <a:prstGeom prst="rect">
            <a:avLst/>
          </a:prstGeom>
          <a:noFill/>
        </p:spPr>
        <p:txBody>
          <a:bodyPr wrap="square" rtlCol="0">
            <a:spAutoFit/>
          </a:bodyPr>
          <a:lstStyle/>
          <a:p>
            <a:r>
              <a:rPr lang="en-US" sz="900" dirty="0"/>
              <a:t>BR(square, LP) . This means to store the value of PC + 4 to register R28/ LP if R31 is equal to zero (which is always true since R31 is reserved register to 0), and then move PC to the address of ’square</a:t>
            </a:r>
          </a:p>
          <a:p>
            <a:endParaRPr lang="en-US" sz="900" dirty="0"/>
          </a:p>
          <a:p>
            <a:r>
              <a:rPr lang="en-US" sz="900" dirty="0"/>
              <a:t>literal computation of ’label’:</a:t>
            </a:r>
          </a:p>
          <a:p>
            <a:r>
              <a:rPr lang="en-US" sz="900" dirty="0"/>
              <a:t>(a) Count how many lines of instructions are there between BR and the first line of instruction of the function ’label’ (not including BR but including that first line of instruction of function ’label’)</a:t>
            </a:r>
          </a:p>
          <a:p>
            <a:r>
              <a:rPr lang="en-US" sz="900" dirty="0"/>
              <a:t>(b) There’s 2 lines of instructions for each PUSH or POP, and 1 line of instruction for each of every other β instruction.</a:t>
            </a:r>
          </a:p>
          <a:p>
            <a:r>
              <a:rPr lang="en-US" sz="900" dirty="0"/>
              <a:t>(c) So the first instruction of function ’square’ is actually 3 lines away from BR(Square, LP), 1 line from DEALLOCATE(1), 1 line from HALT(), and 1 line from the first instruction of PUSH - which is ADDC.</a:t>
            </a:r>
          </a:p>
          <a:p>
            <a:r>
              <a:rPr lang="en-US" sz="900" dirty="0"/>
              <a:t>The literal (in the 32-bit machine code) is this number (the number of instructions from BR to the first instruction of the function ’square’) subtracted by 1, hence the literal is 2.</a:t>
            </a:r>
          </a:p>
          <a:p>
            <a:endParaRPr lang="en-US" sz="900" dirty="0"/>
          </a:p>
          <a:p>
            <a:r>
              <a:rPr lang="en-US" sz="900" dirty="0"/>
              <a:t>BP-12 is always the address of the first argument. If there’s a second, third argument, then the address of it in the stack will be BP-16, BP-20, etc.</a:t>
            </a:r>
          </a:p>
          <a:p>
            <a:r>
              <a:rPr lang="en-US" sz="900" dirty="0"/>
              <a:t> </a:t>
            </a:r>
          </a:p>
          <a:p>
            <a:r>
              <a:rPr lang="en-US" sz="900" dirty="0"/>
              <a:t>Always PUSH arguments in REVERSE order, meaning push argument n, then argument n-1, then argument n-2, ..., and finally argument 1.</a:t>
            </a:r>
          </a:p>
          <a:p>
            <a:endParaRPr lang="en-US" sz="900" dirty="0"/>
          </a:p>
          <a:p>
            <a:r>
              <a:rPr lang="en-US" sz="900" dirty="0"/>
              <a:t>6. A memory contains both instructions and stack </a:t>
            </a:r>
          </a:p>
          <a:p>
            <a:r>
              <a:rPr lang="en-US" sz="900" dirty="0"/>
              <a:t>7. Registers are in the CPU, not part of the memory (RAM)</a:t>
            </a:r>
          </a:p>
          <a:p>
            <a:r>
              <a:rPr lang="en-US" sz="900" dirty="0"/>
              <a:t>8. We only have limited registers, and the ALU (logic unit) can only access registers to perform computations, so we need stack in the memory, </a:t>
            </a:r>
            <a:r>
              <a:rPr lang="en-US" sz="900" dirty="0" err="1"/>
              <a:t>i.e</a:t>
            </a:r>
            <a:r>
              <a:rPr lang="en-US" sz="900" dirty="0"/>
              <a:t>: a temporary space to perform computation and execute function code.</a:t>
            </a:r>
          </a:p>
          <a:p>
            <a:r>
              <a:rPr lang="en-US" sz="900" dirty="0"/>
              <a:t>9. Each time you call a function (this case, is function square), the stack grows (arguments pushing, entry sequence, and registers pushing) When the function returns (or ends), the stack diminishes (exit sequence, and pops)</a:t>
            </a:r>
          </a:p>
          <a:p>
            <a:r>
              <a:rPr lang="en-US" sz="900" dirty="0"/>
              <a:t>11. When you PUSH(Rx), you are storing the CONTENT of Rx into the memory to the address pointed by SP</a:t>
            </a:r>
          </a:p>
          <a:p>
            <a:r>
              <a:rPr lang="en-US" sz="900" dirty="0"/>
              <a:t>12. When you POP(Rx), you are loading the CONTENT of the memory with address pointed by SP back to register Rx</a:t>
            </a:r>
          </a:p>
          <a:p>
            <a:endParaRPr lang="en-US" sz="900" dirty="0"/>
          </a:p>
          <a:p>
            <a:endParaRPr lang="en-US" dirty="0"/>
          </a:p>
          <a:p>
            <a:endParaRPr lang="en-US" dirty="0"/>
          </a:p>
        </p:txBody>
      </p:sp>
      <p:pic>
        <p:nvPicPr>
          <p:cNvPr id="41" name="Picture 40">
            <a:extLst>
              <a:ext uri="{FF2B5EF4-FFF2-40B4-BE49-F238E27FC236}">
                <a16:creationId xmlns:a16="http://schemas.microsoft.com/office/drawing/2014/main" id="{DEECF317-1254-4711-BE18-26D0B9B32CE7}"/>
              </a:ext>
            </a:extLst>
          </p:cNvPr>
          <p:cNvPicPr>
            <a:picLocks noChangeAspect="1"/>
          </p:cNvPicPr>
          <p:nvPr/>
        </p:nvPicPr>
        <p:blipFill rotWithShape="1">
          <a:blip r:embed="rId11"/>
          <a:srcRect l="40915" r="19809"/>
          <a:stretch/>
        </p:blipFill>
        <p:spPr>
          <a:xfrm>
            <a:off x="3119838" y="1349901"/>
            <a:ext cx="1164731" cy="2585995"/>
          </a:xfrm>
          <a:prstGeom prst="rect">
            <a:avLst/>
          </a:prstGeom>
        </p:spPr>
      </p:pic>
      <p:sp>
        <p:nvSpPr>
          <p:cNvPr id="2" name="Rectangle 1">
            <a:extLst>
              <a:ext uri="{FF2B5EF4-FFF2-40B4-BE49-F238E27FC236}">
                <a16:creationId xmlns:a16="http://schemas.microsoft.com/office/drawing/2014/main" id="{79EA7BA2-362A-4E84-B999-0BB796AD005B}"/>
              </a:ext>
            </a:extLst>
          </p:cNvPr>
          <p:cNvSpPr/>
          <p:nvPr/>
        </p:nvSpPr>
        <p:spPr>
          <a:xfrm>
            <a:off x="6707494" y="245250"/>
            <a:ext cx="3306518" cy="507831"/>
          </a:xfrm>
          <a:prstGeom prst="rect">
            <a:avLst/>
          </a:prstGeom>
        </p:spPr>
        <p:txBody>
          <a:bodyPr wrap="square">
            <a:spAutoFit/>
          </a:bodyPr>
          <a:lstStyle/>
          <a:p>
            <a:r>
              <a:rPr lang="en-US" sz="900" dirty="0">
                <a:solidFill>
                  <a:srgbClr val="FF0000"/>
                </a:solidFill>
              </a:rPr>
              <a:t>Memory address: 0x168 The initial content of SP is 0. When ALLOCATE(90) is  executed, it increases the content of SP by 90 * 4 = 360. Therefore, the stack starts at address 0x168 (in hex). </a:t>
            </a:r>
          </a:p>
        </p:txBody>
      </p:sp>
      <p:sp>
        <p:nvSpPr>
          <p:cNvPr id="30" name="Rectangle 29">
            <a:extLst>
              <a:ext uri="{FF2B5EF4-FFF2-40B4-BE49-F238E27FC236}">
                <a16:creationId xmlns:a16="http://schemas.microsoft.com/office/drawing/2014/main" id="{31F4FDB3-B094-465D-B350-1EFC36E757A9}"/>
              </a:ext>
            </a:extLst>
          </p:cNvPr>
          <p:cNvSpPr/>
          <p:nvPr/>
        </p:nvSpPr>
        <p:spPr>
          <a:xfrm>
            <a:off x="7267759" y="2592372"/>
            <a:ext cx="2638241" cy="369332"/>
          </a:xfrm>
          <a:prstGeom prst="rect">
            <a:avLst/>
          </a:prstGeom>
        </p:spPr>
        <p:txBody>
          <a:bodyPr wrap="square">
            <a:spAutoFit/>
          </a:bodyPr>
          <a:lstStyle/>
          <a:p>
            <a:r>
              <a:rPr lang="en-US" sz="900" dirty="0">
                <a:solidFill>
                  <a:srgbClr val="FF0000"/>
                </a:solidFill>
              </a:rPr>
              <a:t>address of “array”? 0x000000EC (59 lines of instructions/ content above “array” ) </a:t>
            </a:r>
          </a:p>
        </p:txBody>
      </p:sp>
    </p:spTree>
    <p:extLst>
      <p:ext uri="{BB962C8B-B14F-4D97-AF65-F5344CB8AC3E}">
        <p14:creationId xmlns:p14="http://schemas.microsoft.com/office/powerpoint/2010/main" val="163312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6405-9B68-468A-AA6B-9ABFE6C7A6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99B7AB-2993-4ADF-B336-7A4921B11400}"/>
              </a:ext>
            </a:extLst>
          </p:cNvPr>
          <p:cNvSpPr>
            <a:spLocks noGrp="1"/>
          </p:cNvSpPr>
          <p:nvPr>
            <p:ph idx="1"/>
          </p:nvPr>
        </p:nvSpPr>
        <p:spPr/>
        <p:txBody>
          <a:bodyPr/>
          <a:lstStyle/>
          <a:p>
            <a:endParaRPr lang="en-US"/>
          </a:p>
        </p:txBody>
      </p:sp>
      <p:graphicFrame>
        <p:nvGraphicFramePr>
          <p:cNvPr id="4" name="Table 3">
            <a:extLst>
              <a:ext uri="{FF2B5EF4-FFF2-40B4-BE49-F238E27FC236}">
                <a16:creationId xmlns:a16="http://schemas.microsoft.com/office/drawing/2014/main" id="{07B1F75E-8DE2-4CAA-AA08-21C88689A4A3}"/>
              </a:ext>
            </a:extLst>
          </p:cNvPr>
          <p:cNvGraphicFramePr>
            <a:graphicFrameLocks noGrp="1"/>
          </p:cNvGraphicFramePr>
          <p:nvPr>
            <p:extLst>
              <p:ext uri="{D42A27DB-BD31-4B8C-83A1-F6EECF244321}">
                <p14:modId xmlns:p14="http://schemas.microsoft.com/office/powerpoint/2010/main" val="70231832"/>
              </p:ext>
            </p:extLst>
          </p:nvPr>
        </p:nvGraphicFramePr>
        <p:xfrm>
          <a:off x="3360528" y="2857285"/>
          <a:ext cx="3652521" cy="1371600"/>
        </p:xfrm>
        <a:graphic>
          <a:graphicData uri="http://schemas.openxmlformats.org/drawingml/2006/table">
            <a:tbl>
              <a:tblPr firstRow="1" bandRow="1">
                <a:tableStyleId>{5C22544A-7EE6-4342-B048-85BDC9FD1C3A}</a:tableStyleId>
              </a:tblPr>
              <a:tblGrid>
                <a:gridCol w="395068">
                  <a:extLst>
                    <a:ext uri="{9D8B030D-6E8A-4147-A177-3AD203B41FA5}">
                      <a16:colId xmlns:a16="http://schemas.microsoft.com/office/drawing/2014/main" val="3100977777"/>
                    </a:ext>
                  </a:extLst>
                </a:gridCol>
                <a:gridCol w="402936">
                  <a:extLst>
                    <a:ext uri="{9D8B030D-6E8A-4147-A177-3AD203B41FA5}">
                      <a16:colId xmlns:a16="http://schemas.microsoft.com/office/drawing/2014/main" val="4227222957"/>
                    </a:ext>
                  </a:extLst>
                </a:gridCol>
                <a:gridCol w="2854517">
                  <a:extLst>
                    <a:ext uri="{9D8B030D-6E8A-4147-A177-3AD203B41FA5}">
                      <a16:colId xmlns:a16="http://schemas.microsoft.com/office/drawing/2014/main" val="2873256599"/>
                    </a:ext>
                  </a:extLst>
                </a:gridCol>
              </a:tblGrid>
              <a:tr h="173222">
                <a:tc>
                  <a:txBody>
                    <a:bodyPr/>
                    <a:lstStyle/>
                    <a:p>
                      <a:r>
                        <a:rPr lang="en-SG" sz="900" dirty="0"/>
                        <a:t>Reg</a:t>
                      </a:r>
                      <a:endParaRPr lang="en-US" sz="900" dirty="0"/>
                    </a:p>
                  </a:txBody>
                  <a:tcPr/>
                </a:tc>
                <a:tc>
                  <a:txBody>
                    <a:bodyPr/>
                    <a:lstStyle/>
                    <a:p>
                      <a:r>
                        <a:rPr lang="en-SG" sz="900" dirty="0" err="1"/>
                        <a:t>Sym</a:t>
                      </a:r>
                      <a:endParaRPr lang="en-US" sz="900" dirty="0"/>
                    </a:p>
                  </a:txBody>
                  <a:tcPr/>
                </a:tc>
                <a:tc>
                  <a:txBody>
                    <a:bodyPr/>
                    <a:lstStyle/>
                    <a:p>
                      <a:r>
                        <a:rPr lang="en-SG" sz="900" dirty="0"/>
                        <a:t>Usage</a:t>
                      </a:r>
                      <a:endParaRPr lang="en-US" sz="900" dirty="0"/>
                    </a:p>
                  </a:txBody>
                  <a:tcPr/>
                </a:tc>
                <a:extLst>
                  <a:ext uri="{0D108BD9-81ED-4DB2-BD59-A6C34878D82A}">
                    <a16:rowId xmlns:a16="http://schemas.microsoft.com/office/drawing/2014/main" val="2329033359"/>
                  </a:ext>
                </a:extLst>
              </a:tr>
              <a:tr h="173222">
                <a:tc>
                  <a:txBody>
                    <a:bodyPr/>
                    <a:lstStyle/>
                    <a:p>
                      <a:r>
                        <a:rPr lang="en-SG" sz="900" dirty="0"/>
                        <a:t>R31</a:t>
                      </a:r>
                      <a:endParaRPr lang="en-US" sz="900" dirty="0"/>
                    </a:p>
                  </a:txBody>
                  <a:tcPr/>
                </a:tc>
                <a:tc>
                  <a:txBody>
                    <a:bodyPr/>
                    <a:lstStyle/>
                    <a:p>
                      <a:r>
                        <a:rPr lang="en-SG" sz="900" dirty="0"/>
                        <a:t>R31</a:t>
                      </a:r>
                      <a:endParaRPr lang="en-US" sz="900" dirty="0"/>
                    </a:p>
                  </a:txBody>
                  <a:tcPr/>
                </a:tc>
                <a:tc>
                  <a:txBody>
                    <a:bodyPr/>
                    <a:lstStyle/>
                    <a:p>
                      <a:r>
                        <a:rPr lang="en-SG" sz="900" dirty="0"/>
                        <a:t>Always zero</a:t>
                      </a:r>
                      <a:endParaRPr lang="en-US" sz="900" dirty="0"/>
                    </a:p>
                  </a:txBody>
                  <a:tcPr/>
                </a:tc>
                <a:extLst>
                  <a:ext uri="{0D108BD9-81ED-4DB2-BD59-A6C34878D82A}">
                    <a16:rowId xmlns:a16="http://schemas.microsoft.com/office/drawing/2014/main" val="1502617015"/>
                  </a:ext>
                </a:extLst>
              </a:tr>
              <a:tr h="173222">
                <a:tc>
                  <a:txBody>
                    <a:bodyPr/>
                    <a:lstStyle/>
                    <a:p>
                      <a:r>
                        <a:rPr lang="en-SG" sz="900" dirty="0"/>
                        <a:t>R30</a:t>
                      </a:r>
                      <a:endParaRPr lang="en-US" sz="900" dirty="0"/>
                    </a:p>
                  </a:txBody>
                  <a:tcPr/>
                </a:tc>
                <a:tc>
                  <a:txBody>
                    <a:bodyPr/>
                    <a:lstStyle/>
                    <a:p>
                      <a:r>
                        <a:rPr lang="en-SG" sz="900" dirty="0"/>
                        <a:t>XP</a:t>
                      </a:r>
                      <a:endParaRPr lang="en-US" sz="900" dirty="0"/>
                    </a:p>
                  </a:txBody>
                  <a:tcPr/>
                </a:tc>
                <a:tc>
                  <a:txBody>
                    <a:bodyPr/>
                    <a:lstStyle/>
                    <a:p>
                      <a:r>
                        <a:rPr lang="en-SG" sz="900" dirty="0"/>
                        <a:t>Exception Pointer</a:t>
                      </a:r>
                      <a:endParaRPr lang="en-US" sz="900" dirty="0"/>
                    </a:p>
                  </a:txBody>
                  <a:tcPr/>
                </a:tc>
                <a:extLst>
                  <a:ext uri="{0D108BD9-81ED-4DB2-BD59-A6C34878D82A}">
                    <a16:rowId xmlns:a16="http://schemas.microsoft.com/office/drawing/2014/main" val="3029508833"/>
                  </a:ext>
                </a:extLst>
              </a:tr>
              <a:tr h="173222">
                <a:tc>
                  <a:txBody>
                    <a:bodyPr/>
                    <a:lstStyle/>
                    <a:p>
                      <a:r>
                        <a:rPr lang="en-SG" sz="900" dirty="0"/>
                        <a:t>R29</a:t>
                      </a:r>
                      <a:endParaRPr lang="en-US" sz="900" dirty="0"/>
                    </a:p>
                  </a:txBody>
                  <a:tcPr/>
                </a:tc>
                <a:tc>
                  <a:txBody>
                    <a:bodyPr/>
                    <a:lstStyle/>
                    <a:p>
                      <a:r>
                        <a:rPr lang="en-SG" sz="900" dirty="0"/>
                        <a:t>SP</a:t>
                      </a:r>
                      <a:endParaRPr lang="en-US" sz="900" dirty="0"/>
                    </a:p>
                  </a:txBody>
                  <a:tcPr/>
                </a:tc>
                <a:tc>
                  <a:txBody>
                    <a:bodyPr/>
                    <a:lstStyle/>
                    <a:p>
                      <a:r>
                        <a:rPr lang="en-SG" sz="900" dirty="0"/>
                        <a:t>Stack Pointer </a:t>
                      </a:r>
                      <a:endParaRPr lang="en-US" sz="900" dirty="0"/>
                    </a:p>
                  </a:txBody>
                  <a:tcPr/>
                </a:tc>
                <a:extLst>
                  <a:ext uri="{0D108BD9-81ED-4DB2-BD59-A6C34878D82A}">
                    <a16:rowId xmlns:a16="http://schemas.microsoft.com/office/drawing/2014/main" val="3874424857"/>
                  </a:ext>
                </a:extLst>
              </a:tr>
              <a:tr h="173222">
                <a:tc>
                  <a:txBody>
                    <a:bodyPr/>
                    <a:lstStyle/>
                    <a:p>
                      <a:r>
                        <a:rPr lang="en-SG" sz="900" dirty="0"/>
                        <a:t>R28</a:t>
                      </a:r>
                      <a:endParaRPr lang="en-US" sz="900" dirty="0"/>
                    </a:p>
                  </a:txBody>
                  <a:tcPr/>
                </a:tc>
                <a:tc>
                  <a:txBody>
                    <a:bodyPr/>
                    <a:lstStyle/>
                    <a:p>
                      <a:r>
                        <a:rPr lang="en-SG" sz="900" dirty="0"/>
                        <a:t>LP</a:t>
                      </a:r>
                      <a:endParaRPr lang="en-US" sz="900" dirty="0"/>
                    </a:p>
                  </a:txBody>
                  <a:tcPr/>
                </a:tc>
                <a:tc>
                  <a:txBody>
                    <a:bodyPr/>
                    <a:lstStyle/>
                    <a:p>
                      <a:r>
                        <a:rPr lang="en-SG" sz="900" dirty="0"/>
                        <a:t>Linkage Pointer</a:t>
                      </a:r>
                      <a:endParaRPr lang="en-US" sz="900" dirty="0"/>
                    </a:p>
                  </a:txBody>
                  <a:tcPr/>
                </a:tc>
                <a:extLst>
                  <a:ext uri="{0D108BD9-81ED-4DB2-BD59-A6C34878D82A}">
                    <a16:rowId xmlns:a16="http://schemas.microsoft.com/office/drawing/2014/main" val="442557480"/>
                  </a:ext>
                </a:extLst>
              </a:tr>
              <a:tr h="212501">
                <a:tc>
                  <a:txBody>
                    <a:bodyPr/>
                    <a:lstStyle/>
                    <a:p>
                      <a:r>
                        <a:rPr lang="en-SG" sz="900" dirty="0"/>
                        <a:t>R27</a:t>
                      </a:r>
                      <a:endParaRPr lang="en-US" sz="900" dirty="0"/>
                    </a:p>
                  </a:txBody>
                  <a:tcPr/>
                </a:tc>
                <a:tc>
                  <a:txBody>
                    <a:bodyPr/>
                    <a:lstStyle/>
                    <a:p>
                      <a:r>
                        <a:rPr lang="en-SG" sz="900" dirty="0"/>
                        <a:t>BP</a:t>
                      </a:r>
                      <a:endParaRPr lang="en-US" sz="900" dirty="0"/>
                    </a:p>
                  </a:txBody>
                  <a:tcPr/>
                </a:tc>
                <a:tc>
                  <a:txBody>
                    <a:bodyPr/>
                    <a:lstStyle/>
                    <a:p>
                      <a:r>
                        <a:rPr lang="en-SG" sz="900" dirty="0"/>
                        <a:t>Base of frame Pointer</a:t>
                      </a:r>
                      <a:endParaRPr lang="en-US" sz="900" dirty="0"/>
                    </a:p>
                  </a:txBody>
                  <a:tcPr/>
                </a:tc>
                <a:extLst>
                  <a:ext uri="{0D108BD9-81ED-4DB2-BD59-A6C34878D82A}">
                    <a16:rowId xmlns:a16="http://schemas.microsoft.com/office/drawing/2014/main" val="3716898950"/>
                  </a:ext>
                </a:extLst>
              </a:tr>
            </a:tbl>
          </a:graphicData>
        </a:graphic>
      </p:graphicFrame>
    </p:spTree>
    <p:extLst>
      <p:ext uri="{BB962C8B-B14F-4D97-AF65-F5344CB8AC3E}">
        <p14:creationId xmlns:p14="http://schemas.microsoft.com/office/powerpoint/2010/main" val="157492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ull adder schematic">
            <a:extLst>
              <a:ext uri="{FF2B5EF4-FFF2-40B4-BE49-F238E27FC236}">
                <a16:creationId xmlns:a16="http://schemas.microsoft.com/office/drawing/2014/main" id="{7F240A97-B591-47E4-8914-CCBC85E69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02" y="3021509"/>
            <a:ext cx="3273363" cy="1636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C90961-9B58-442C-9FCC-B9E4B0D1ED06}"/>
              </a:ext>
            </a:extLst>
          </p:cNvPr>
          <p:cNvPicPr>
            <a:picLocks noChangeAspect="1"/>
          </p:cNvPicPr>
          <p:nvPr/>
        </p:nvPicPr>
        <p:blipFill>
          <a:blip r:embed="rId3"/>
          <a:stretch>
            <a:fillRect/>
          </a:stretch>
        </p:blipFill>
        <p:spPr>
          <a:xfrm>
            <a:off x="1047565" y="2987890"/>
            <a:ext cx="3171825" cy="1790700"/>
          </a:xfrm>
          <a:prstGeom prst="rect">
            <a:avLst/>
          </a:prstGeom>
        </p:spPr>
      </p:pic>
      <p:pic>
        <p:nvPicPr>
          <p:cNvPr id="5" name="Picture 4">
            <a:extLst>
              <a:ext uri="{FF2B5EF4-FFF2-40B4-BE49-F238E27FC236}">
                <a16:creationId xmlns:a16="http://schemas.microsoft.com/office/drawing/2014/main" id="{30E05C9B-D23A-4C7D-9280-6B17094E5DEF}"/>
              </a:ext>
            </a:extLst>
          </p:cNvPr>
          <p:cNvPicPr>
            <a:picLocks noChangeAspect="1"/>
          </p:cNvPicPr>
          <p:nvPr/>
        </p:nvPicPr>
        <p:blipFill>
          <a:blip r:embed="rId4"/>
          <a:stretch>
            <a:fillRect/>
          </a:stretch>
        </p:blipFill>
        <p:spPr>
          <a:xfrm>
            <a:off x="2454677" y="4975055"/>
            <a:ext cx="3600450" cy="352425"/>
          </a:xfrm>
          <a:prstGeom prst="rect">
            <a:avLst/>
          </a:prstGeom>
        </p:spPr>
      </p:pic>
    </p:spTree>
    <p:extLst>
      <p:ext uri="{BB962C8B-B14F-4D97-AF65-F5344CB8AC3E}">
        <p14:creationId xmlns:p14="http://schemas.microsoft.com/office/powerpoint/2010/main" val="1642933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8164</TotalTime>
  <Words>1007</Words>
  <Application>Microsoft Office PowerPoint</Application>
  <PresentationFormat>A4 Paper (210x297 mm)</PresentationFormat>
  <Paragraphs>145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Segoe UI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heng jing han</dc:creator>
  <cp:lastModifiedBy>heng jing han</cp:lastModifiedBy>
  <cp:revision>57</cp:revision>
  <cp:lastPrinted>2019-10-23T17:26:18Z</cp:lastPrinted>
  <dcterms:created xsi:type="dcterms:W3CDTF">2019-10-01T13:48:47Z</dcterms:created>
  <dcterms:modified xsi:type="dcterms:W3CDTF">2019-11-03T05:41:14Z</dcterms:modified>
</cp:coreProperties>
</file>