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4"/>
  </p:handoutMasterIdLst>
  <p:sldIdLst>
    <p:sldId id="256" r:id="rId2"/>
    <p:sldId id="304" r:id="rId3"/>
    <p:sldId id="301" r:id="rId4"/>
    <p:sldId id="318" r:id="rId5"/>
    <p:sldId id="308" r:id="rId6"/>
    <p:sldId id="322" r:id="rId7"/>
    <p:sldId id="326" r:id="rId8"/>
    <p:sldId id="323" r:id="rId9"/>
    <p:sldId id="319" r:id="rId10"/>
    <p:sldId id="324" r:id="rId11"/>
    <p:sldId id="325" r:id="rId12"/>
    <p:sldId id="296" r:id="rId13"/>
    <p:sldId id="317" r:id="rId14"/>
    <p:sldId id="280" r:id="rId15"/>
    <p:sldId id="297" r:id="rId16"/>
    <p:sldId id="281" r:id="rId17"/>
    <p:sldId id="286" r:id="rId18"/>
    <p:sldId id="287" r:id="rId19"/>
    <p:sldId id="288" r:id="rId20"/>
    <p:sldId id="289" r:id="rId21"/>
    <p:sldId id="290" r:id="rId22"/>
    <p:sldId id="320" r:id="rId23"/>
    <p:sldId id="305" r:id="rId24"/>
    <p:sldId id="291" r:id="rId25"/>
    <p:sldId id="282" r:id="rId26"/>
    <p:sldId id="283" r:id="rId27"/>
    <p:sldId id="321" r:id="rId28"/>
    <p:sldId id="284" r:id="rId29"/>
    <p:sldId id="298" r:id="rId30"/>
    <p:sldId id="299" r:id="rId31"/>
    <p:sldId id="303" r:id="rId32"/>
    <p:sldId id="292" r:id="rId3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713" autoAdjust="0"/>
  </p:normalViewPr>
  <p:slideViewPr>
    <p:cSldViewPr snapToObjects="1">
      <p:cViewPr varScale="1">
        <p:scale>
          <a:sx n="79" d="100"/>
          <a:sy n="79" d="100"/>
        </p:scale>
        <p:origin x="-6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42FC0-0F55-5A42-8129-6861A2026FB0}" type="datetimeFigureOut">
              <a:rPr lang="en-US" smtClean="0"/>
              <a:t>15/9/19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AA876-3B48-F14E-A4A4-302EEE91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4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8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9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9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6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15/9/19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79DB-7559-A349-912D-0A511B6BB3D7}" type="datetimeFigureOut">
              <a:rPr lang="en-US" smtClean="0"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ibonacci_number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Information Systems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6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-&gt; Edit configurations</a:t>
            </a:r>
          </a:p>
          <a:p>
            <a:r>
              <a:rPr lang="en-US" dirty="0" smtClean="0"/>
              <a:t>Select ‘+’ (Add new configuration) -&gt; Application</a:t>
            </a:r>
          </a:p>
          <a:p>
            <a:r>
              <a:rPr lang="en-US" dirty="0" smtClean="0"/>
              <a:t>Name: Java Application</a:t>
            </a:r>
          </a:p>
          <a:p>
            <a:r>
              <a:rPr lang="en-US" dirty="0" smtClean="0"/>
              <a:t>Main class: &lt;package&gt;.&lt;module&gt;.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classpath</a:t>
            </a:r>
            <a:r>
              <a:rPr lang="en-US" dirty="0" smtClean="0"/>
              <a:t> of module: lib01</a:t>
            </a:r>
          </a:p>
          <a:p>
            <a:r>
              <a:rPr lang="en-US" dirty="0" smtClean="0"/>
              <a:t>Run -&gt; Run ‘Java Application’</a:t>
            </a:r>
          </a:p>
        </p:txBody>
      </p:sp>
    </p:spTree>
    <p:extLst>
      <p:ext uri="{BB962C8B-B14F-4D97-AF65-F5344CB8AC3E}">
        <p14:creationId xmlns:p14="http://schemas.microsoft.com/office/powerpoint/2010/main" val="117473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Run the program</a:t>
            </a:r>
            <a:endParaRPr lang="en-US" dirty="0"/>
          </a:p>
        </p:txBody>
      </p:sp>
      <p:pic>
        <p:nvPicPr>
          <p:cNvPr id="3" name="Picture 2" descr="Screen Shot 2019-09-15 at 4.55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6851650" cy="47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Helloworld</a:t>
            </a:r>
            <a:r>
              <a:rPr lang="en-US" dirty="0" smtClean="0"/>
              <a:t> JAVA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828" y="1437484"/>
            <a:ext cx="7899865" cy="51706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dirty="0" smtClean="0"/>
              <a:t>Activity: create a new module “lib02”, create a new class “</a:t>
            </a:r>
            <a:r>
              <a:rPr lang="en-US" sz="3000" dirty="0" err="1" smtClean="0"/>
              <a:t>HelloWorld</a:t>
            </a:r>
            <a:r>
              <a:rPr lang="en-US" sz="3000" dirty="0" smtClean="0"/>
              <a:t>” that produces the follow printout:</a:t>
            </a:r>
            <a:endParaRPr lang="en-US" sz="3000" b="1" dirty="0" smtClean="0">
              <a:solidFill>
                <a:srgbClr val="FF0000"/>
              </a:solidFill>
            </a:endParaRPr>
          </a:p>
          <a:p>
            <a:endParaRPr lang="en-US" sz="3000" b="1" dirty="0">
              <a:solidFill>
                <a:srgbClr val="FF0000"/>
              </a:solidFill>
            </a:endParaRPr>
          </a:p>
          <a:p>
            <a:r>
              <a:rPr lang="en-US" sz="3000" dirty="0" smtClean="0"/>
              <a:t>Hello World!!!</a:t>
            </a:r>
          </a:p>
          <a:p>
            <a:r>
              <a:rPr lang="en-US" sz="3000" dirty="0" smtClean="0"/>
              <a:t>Hello from SUTD!!!</a:t>
            </a:r>
          </a:p>
          <a:p>
            <a:endParaRPr lang="en-US" sz="3000" dirty="0"/>
          </a:p>
          <a:p>
            <a:r>
              <a:rPr lang="en-US" sz="3000" dirty="0" smtClean="0"/>
              <a:t>Note that you need to change the Java class name when creating the module, and update the ‘Java Application’ run configuration for the Main class and </a:t>
            </a:r>
            <a:r>
              <a:rPr lang="en-US" sz="3000" dirty="0" err="1" smtClean="0"/>
              <a:t>classpath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8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Helloworld</a:t>
            </a:r>
            <a:r>
              <a:rPr lang="en-US" dirty="0" smtClean="0"/>
              <a:t> JAVA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6100" y="1930400"/>
            <a:ext cx="50066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HelloWorld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public static void main 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World!!!");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from SUTD!!!");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used to store data in a program</a:t>
            </a:r>
          </a:p>
          <a:p>
            <a:r>
              <a:rPr lang="en-US" dirty="0" smtClean="0"/>
              <a:t>In Java, you have to specify what type of data a variable represents: variable declaration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 = 0;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b = 1;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4727" y="4916831"/>
            <a:ext cx="7213128" cy="17543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P.S. There are 4 types of variables: </a:t>
            </a:r>
          </a:p>
          <a:p>
            <a:r>
              <a:rPr lang="en-US" b="1" dirty="0" smtClean="0"/>
              <a:t>- Non static</a:t>
            </a:r>
          </a:p>
          <a:p>
            <a:r>
              <a:rPr lang="en-US" b="1" dirty="0" smtClean="0"/>
              <a:t>- Static</a:t>
            </a:r>
          </a:p>
          <a:p>
            <a:r>
              <a:rPr lang="en-US" b="1" dirty="0" smtClean="0"/>
              <a:t>- Local</a:t>
            </a:r>
          </a:p>
          <a:p>
            <a:r>
              <a:rPr lang="en-US" b="1" dirty="0" smtClean="0"/>
              <a:t>- Parameters</a:t>
            </a:r>
          </a:p>
          <a:p>
            <a:r>
              <a:rPr lang="en-US" dirty="0"/>
              <a:t>http://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/tutorial/java/</a:t>
            </a:r>
            <a:r>
              <a:rPr lang="en-US" dirty="0" err="1"/>
              <a:t>nutsandbolts</a:t>
            </a:r>
            <a:r>
              <a:rPr lang="en-US" dirty="0"/>
              <a:t>/</a:t>
            </a:r>
            <a:r>
              <a:rPr lang="en-US" dirty="0" err="1"/>
              <a:t>variables.html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5802"/>
            <a:ext cx="8229600" cy="30811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emo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= 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74320" y="1471856"/>
            <a:ext cx="6903720" cy="718327"/>
          </a:xfrm>
          <a:prstGeom prst="wedgeRoundRectCallout">
            <a:avLst>
              <a:gd name="adj1" fmla="val -31185"/>
              <a:gd name="adj2" fmla="val 1119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Class</a:t>
            </a:r>
            <a:r>
              <a:rPr lang="en-US" sz="3000" dirty="0" smtClean="0"/>
              <a:t> name usually start with Capital letter</a:t>
            </a:r>
            <a:endParaRPr lang="en-US" sz="3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55350" y="5308108"/>
            <a:ext cx="7430410" cy="718327"/>
          </a:xfrm>
          <a:prstGeom prst="wedgeRoundRectCallout">
            <a:avLst>
              <a:gd name="adj1" fmla="val -31647"/>
              <a:gd name="adj2" fmla="val -1807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variable</a:t>
            </a:r>
            <a:r>
              <a:rPr lang="en-US" sz="3000" dirty="0" smtClean="0"/>
              <a:t> name usually start with small letter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4465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408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				// declare a variable to reference the array</a:t>
            </a:r>
          </a:p>
          <a:p>
            <a:pPr marL="0" indent="0">
              <a:buNone/>
            </a:pPr>
            <a:r>
              <a:rPr lang="en-US" dirty="0" smtClean="0"/>
              <a:t>c = new </a:t>
            </a:r>
            <a:r>
              <a:rPr lang="en-US" dirty="0" err="1" smtClean="0"/>
              <a:t>int</a:t>
            </a:r>
            <a:r>
              <a:rPr lang="en-US" dirty="0" smtClean="0"/>
              <a:t>[3];	     // allocate memory for 3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[0]=17;			     // assign value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c[2]=38;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(“0th value:“+ c[</a:t>
            </a:r>
            <a:r>
              <a:rPr lang="en-US" dirty="0"/>
              <a:t>0]);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smtClean="0"/>
              <a:t>“1st value:“</a:t>
            </a:r>
            <a:r>
              <a:rPr lang="en-US" dirty="0"/>
              <a:t>+ </a:t>
            </a:r>
            <a:r>
              <a:rPr lang="en-US" dirty="0" smtClean="0"/>
              <a:t>c[1]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smtClean="0"/>
              <a:t>“2nd value:“</a:t>
            </a:r>
            <a:r>
              <a:rPr lang="en-US" dirty="0"/>
              <a:t>+ </a:t>
            </a:r>
            <a:r>
              <a:rPr lang="en-US" dirty="0" smtClean="0"/>
              <a:t>c[2]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708288" y="4154355"/>
            <a:ext cx="3940078" cy="617982"/>
          </a:xfrm>
          <a:prstGeom prst="wedgeRoundRectCallout">
            <a:avLst>
              <a:gd name="adj1" fmla="val -31185"/>
              <a:gd name="adj2" fmla="val 1119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Concatenate string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80478"/>
            <a:ext cx="622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-Array is used to store a collection of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832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[] c;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smtClean="0"/>
              <a:t>c[0]=17;			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5566" y="5484048"/>
            <a:ext cx="72131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 is declared as a variable of </a:t>
            </a:r>
            <a:r>
              <a:rPr lang="en-US" b="1" dirty="0" smtClean="0">
                <a:solidFill>
                  <a:srgbClr val="FF0000"/>
                </a:solidFill>
              </a:rPr>
              <a:t>reference to an array (of integer)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5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[3];</a:t>
            </a:r>
          </a:p>
          <a:p>
            <a:pPr marL="0" indent="0">
              <a:buNone/>
            </a:pPr>
            <a:r>
              <a:rPr lang="en-US" dirty="0" smtClean="0"/>
              <a:t>c[0]=17;			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88526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6072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52153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35566" y="5484048"/>
            <a:ext cx="72131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Three </a:t>
            </a:r>
            <a:r>
              <a:rPr lang="en-US" b="1" dirty="0" err="1" smtClean="0"/>
              <a:t>int</a:t>
            </a:r>
            <a:r>
              <a:rPr lang="en-US" b="1" dirty="0" smtClean="0"/>
              <a:t> memory are allocated. The array reference is assigned to 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7879" y="2150187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0th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2292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43549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8677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186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215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c[0]=17;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35566" y="5484048"/>
            <a:ext cx="72131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We assign value 17 to the c[0] </a:t>
            </a:r>
            <a:r>
              <a:rPr lang="en-US" b="1" dirty="0" smtClean="0">
                <a:solidFill>
                  <a:srgbClr val="FF0000"/>
                </a:solidFill>
              </a:rPr>
              <a:t>memory cell</a:t>
            </a:r>
          </a:p>
          <a:p>
            <a:r>
              <a:rPr lang="en-US" b="1" dirty="0" smtClean="0"/>
              <a:t>(not assign 17 to c. c is just a reference)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88526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76072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52153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7879" y="2150187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0th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2292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43549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8677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9186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5215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syntax is relatively simple, and Java is very portable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syntax</a:t>
            </a:r>
          </a:p>
          <a:p>
            <a:pPr lvl="1"/>
            <a:r>
              <a:rPr lang="en-US" dirty="0" smtClean="0"/>
              <a:t>Java BNF (Syntax): 50 rules</a:t>
            </a:r>
          </a:p>
          <a:p>
            <a:pPr lvl="1"/>
            <a:r>
              <a:rPr lang="en-US" dirty="0" smtClean="0"/>
              <a:t>C++ BNF: 140 rules</a:t>
            </a:r>
          </a:p>
          <a:p>
            <a:pPr lvl="1"/>
            <a:r>
              <a:rPr lang="en-US" dirty="0"/>
              <a:t>BNF: </a:t>
            </a:r>
            <a:r>
              <a:rPr lang="en-US" dirty="0" smtClean="0"/>
              <a:t>Backus </a:t>
            </a:r>
            <a:r>
              <a:rPr lang="en-US" dirty="0"/>
              <a:t>Normal </a:t>
            </a:r>
            <a:r>
              <a:rPr lang="en-US" dirty="0" smtClean="0"/>
              <a:t>Form: A technique to </a:t>
            </a:r>
            <a:r>
              <a:rPr lang="en-US" dirty="0"/>
              <a:t>describe the syntax </a:t>
            </a:r>
            <a:r>
              <a:rPr lang="en-US" dirty="0" smtClean="0"/>
              <a:t>of programming languages</a:t>
            </a:r>
          </a:p>
          <a:p>
            <a:r>
              <a:rPr lang="en-US" dirty="0" smtClean="0"/>
              <a:t>Portable</a:t>
            </a:r>
          </a:p>
          <a:p>
            <a:pPr lvl="1"/>
            <a:r>
              <a:rPr lang="en-US" dirty="0"/>
              <a:t>can </a:t>
            </a:r>
            <a:r>
              <a:rPr lang="en-US" dirty="0">
                <a:solidFill>
                  <a:srgbClr val="FF0000"/>
                </a:solidFill>
              </a:rPr>
              <a:t>run</a:t>
            </a:r>
            <a:r>
              <a:rPr lang="en-US" dirty="0"/>
              <a:t> on any </a:t>
            </a:r>
            <a:r>
              <a:rPr lang="en-US" dirty="0" smtClean="0"/>
              <a:t>computer / device with Java </a:t>
            </a:r>
            <a:r>
              <a:rPr lang="en-US" dirty="0"/>
              <a:t>virtual machine (JVM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 Python is great, but don’t work on all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2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smtClean="0"/>
              <a:t>c[0]=17;		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c[1]=23;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8526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76072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52153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7879" y="2150187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0th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2292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43549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8677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186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215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0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-String is a sequence of characters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String d = “</a:t>
            </a:r>
            <a:r>
              <a:rPr lang="en-US" dirty="0" err="1" smtClean="0"/>
              <a:t>HelloXDD</a:t>
            </a:r>
            <a:r>
              <a:rPr lang="en-US" dirty="0" smtClean="0"/>
              <a:t>”;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d.length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75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	String </a:t>
            </a:r>
            <a:r>
              <a:rPr lang="en-US" dirty="0">
                <a:solidFill>
                  <a:srgbClr val="FF0000"/>
                </a:solidFill>
              </a:rPr>
              <a:t>d = “</a:t>
            </a:r>
            <a:r>
              <a:rPr lang="en-US" dirty="0" err="1">
                <a:solidFill>
                  <a:srgbClr val="FF0000"/>
                </a:solidFill>
              </a:rPr>
              <a:t>HelloXDD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d.length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(d);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4985" y="5522297"/>
            <a:ext cx="7899865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b="1" dirty="0" smtClean="0"/>
              <a:t>What is </a:t>
            </a:r>
            <a:r>
              <a:rPr lang="en-US" sz="3000" b="1" dirty="0" err="1" smtClean="0"/>
              <a:t>len</a:t>
            </a:r>
            <a:r>
              <a:rPr lang="en-US" sz="3000" b="1" dirty="0" smtClean="0"/>
              <a:t>?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8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	String </a:t>
            </a:r>
            <a:r>
              <a:rPr lang="en-US" dirty="0">
                <a:solidFill>
                  <a:srgbClr val="FF0000"/>
                </a:solidFill>
              </a:rPr>
              <a:t>d = “</a:t>
            </a:r>
            <a:r>
              <a:rPr lang="en-US" dirty="0" err="1">
                <a:solidFill>
                  <a:srgbClr val="FF0000"/>
                </a:solidFill>
              </a:rPr>
              <a:t>HelloXDD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d.length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(d);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4985" y="5522297"/>
            <a:ext cx="7899865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b="1" dirty="0" err="1" smtClean="0">
                <a:solidFill>
                  <a:srgbClr val="FF0000"/>
                </a:solidFill>
              </a:rPr>
              <a:t>len</a:t>
            </a:r>
            <a:r>
              <a:rPr lang="en-US" sz="3000" b="1" dirty="0" smtClean="0">
                <a:solidFill>
                  <a:srgbClr val="FF0000"/>
                </a:solidFill>
              </a:rPr>
              <a:t> is 8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20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Alternative way to create a String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char[] </a:t>
            </a:r>
            <a:r>
              <a:rPr lang="en-US" dirty="0" err="1"/>
              <a:t>d</a:t>
            </a:r>
            <a:r>
              <a:rPr lang="en-US" dirty="0" err="1" smtClean="0"/>
              <a:t>Array</a:t>
            </a:r>
            <a:r>
              <a:rPr lang="en-US" dirty="0" smtClean="0"/>
              <a:t> </a:t>
            </a:r>
            <a:r>
              <a:rPr lang="en-US" dirty="0"/>
              <a:t>= { 'h', 'e', 'l', 'l', 'o', </a:t>
            </a:r>
            <a:r>
              <a:rPr lang="en-US" dirty="0" smtClean="0"/>
              <a:t>’X’, ‘D’, ‘D’ </a:t>
            </a: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 smtClean="0"/>
              <a:t>dString</a:t>
            </a:r>
            <a:r>
              <a:rPr lang="en-US" dirty="0" smtClean="0"/>
              <a:t> </a:t>
            </a:r>
            <a:r>
              <a:rPr lang="en-US" dirty="0"/>
              <a:t>= new String</a:t>
            </a:r>
            <a:r>
              <a:rPr lang="en-US" dirty="0" smtClean="0"/>
              <a:t>(</a:t>
            </a:r>
            <a:r>
              <a:rPr lang="en-US" dirty="0" err="1" smtClean="0"/>
              <a:t>dArray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dString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9697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If 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90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dirty="0" smtClean="0"/>
              <a:t>If-then-else: selective statements and conditional execution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simonWeight</a:t>
            </a:r>
            <a:r>
              <a:rPr lang="en-US" dirty="0" smtClean="0"/>
              <a:t> = 99999;	// in kg. OH NO….</a:t>
            </a:r>
          </a:p>
          <a:p>
            <a:pPr marL="0" indent="0">
              <a:buNone/>
            </a:pPr>
            <a:r>
              <a:rPr lang="en-US" dirty="0" smtClean="0"/>
              <a:t>String advice = “”;			// this is an empty string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simonWeight</a:t>
            </a:r>
            <a:r>
              <a:rPr lang="en-US" dirty="0" smtClean="0"/>
              <a:t> &lt;= 75)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advice </a:t>
            </a:r>
            <a:r>
              <a:rPr lang="en-US" dirty="0"/>
              <a:t>= </a:t>
            </a:r>
            <a:r>
              <a:rPr lang="en-US" dirty="0" smtClean="0"/>
              <a:t>“fit”;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if (</a:t>
            </a:r>
            <a:r>
              <a:rPr lang="en-US" dirty="0" err="1" smtClean="0"/>
              <a:t>simon</a:t>
            </a:r>
            <a:r>
              <a:rPr lang="en-US" dirty="0" err="1"/>
              <a:t>Weight</a:t>
            </a:r>
            <a:r>
              <a:rPr lang="en-US" dirty="0" smtClean="0"/>
              <a:t> </a:t>
            </a:r>
            <a:r>
              <a:rPr lang="en-US" dirty="0"/>
              <a:t>&lt;= </a:t>
            </a:r>
            <a:r>
              <a:rPr lang="en-US" dirty="0" smtClean="0"/>
              <a:t>100)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advice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“eat less”;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if </a:t>
            </a:r>
            <a:r>
              <a:rPr lang="en-US" dirty="0" smtClean="0"/>
              <a:t>(</a:t>
            </a:r>
            <a:r>
              <a:rPr lang="en-US" dirty="0" err="1" smtClean="0"/>
              <a:t>simon</a:t>
            </a:r>
            <a:r>
              <a:rPr lang="en-US" dirty="0" err="1"/>
              <a:t>Weight</a:t>
            </a:r>
            <a:r>
              <a:rPr lang="en-US" dirty="0" smtClean="0"/>
              <a:t> &lt;= 150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advice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“no dinner”;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advice </a:t>
            </a:r>
            <a:r>
              <a:rPr lang="en-US" dirty="0"/>
              <a:t>= </a:t>
            </a:r>
            <a:r>
              <a:rPr lang="en-US" dirty="0" smtClean="0"/>
              <a:t>“no dinner no breakfast no tea no lunch”;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500" dirty="0" smtClean="0"/>
              <a:t>What is the advice?</a:t>
            </a:r>
          </a:p>
        </p:txBody>
      </p:sp>
    </p:spTree>
    <p:extLst>
      <p:ext uri="{BB962C8B-B14F-4D97-AF65-F5344CB8AC3E}">
        <p14:creationId xmlns:p14="http://schemas.microsoft.com/office/powerpoint/2010/main" val="4116436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Loop: program construct to control repeated execution of a block of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&lt;=4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++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/>
              <a:t>("Count is: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" y="306145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action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074908"/>
            <a:ext cx="283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continuation condition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9551" y="3322320"/>
            <a:ext cx="26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after each iteration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95400" y="3444240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6040" y="3447812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57463" y="3538359"/>
            <a:ext cx="662088" cy="321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98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Loop: program construct to control repeated execution of a block of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&lt;=4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++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/>
              <a:t>("Count is: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21035" y="5161512"/>
            <a:ext cx="3065765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The output will be: </a:t>
            </a:r>
          </a:p>
          <a:p>
            <a:r>
              <a:rPr lang="en-US" dirty="0"/>
              <a:t>Count is: 1</a:t>
            </a:r>
          </a:p>
          <a:p>
            <a:r>
              <a:rPr lang="en-US" dirty="0"/>
              <a:t>Count is: 2</a:t>
            </a:r>
          </a:p>
          <a:p>
            <a:r>
              <a:rPr lang="en-US" dirty="0"/>
              <a:t>Count is: 3</a:t>
            </a:r>
          </a:p>
          <a:p>
            <a:r>
              <a:rPr lang="en-US" dirty="0"/>
              <a:t>Count is: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" y="306145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action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074908"/>
            <a:ext cx="283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continuation condition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9551" y="3322320"/>
            <a:ext cx="26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after each iteration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95400" y="3444240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6040" y="3447812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57463" y="3538359"/>
            <a:ext cx="662088" cy="321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90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Method (function, 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	public static void printHAHA() 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     </a:t>
            </a:r>
            <a:r>
              <a:rPr lang="fi-FI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(”HAHA”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fi-FI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i-FI" dirty="0">
                <a:solidFill>
                  <a:srgbClr val="FF0000"/>
                </a:solidFill>
              </a:rPr>
              <a:t>    </a:t>
            </a:r>
            <a:r>
              <a:rPr lang="fi-FI" dirty="0" smtClean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printHAHA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393112" y="1241036"/>
            <a:ext cx="3830597" cy="718327"/>
          </a:xfrm>
          <a:prstGeom prst="wedgeRoundRectCallout">
            <a:avLst>
              <a:gd name="adj1" fmla="val -39028"/>
              <a:gd name="adj2" fmla="val 8727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Declare a method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838587" y="5394853"/>
            <a:ext cx="3830597" cy="718327"/>
          </a:xfrm>
          <a:prstGeom prst="wedgeRoundRectCallout">
            <a:avLst>
              <a:gd name="adj1" fmla="val -28333"/>
              <a:gd name="adj2" fmla="val -13132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Use a method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83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Method – with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	public static void printa(int a) 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     </a:t>
            </a:r>
            <a:r>
              <a:rPr lang="fi-FI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(a);</a:t>
            </a:r>
            <a:endParaRPr lang="fi-FI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i-FI" dirty="0">
                <a:solidFill>
                  <a:srgbClr val="FF0000"/>
                </a:solidFill>
              </a:rPr>
              <a:t>    </a:t>
            </a:r>
            <a:r>
              <a:rPr lang="fi-FI" dirty="0" smtClean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printa</a:t>
            </a:r>
            <a:r>
              <a:rPr lang="en-US" dirty="0" smtClean="0">
                <a:solidFill>
                  <a:srgbClr val="FF0000"/>
                </a:solidFill>
              </a:rPr>
              <a:t>(3);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226864" y="2792979"/>
            <a:ext cx="1884446" cy="718327"/>
          </a:xfrm>
          <a:prstGeom prst="wedgeRoundRectCallout">
            <a:avLst>
              <a:gd name="adj1" fmla="val -85932"/>
              <a:gd name="adj2" fmla="val -562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argument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497201" y="5558708"/>
            <a:ext cx="5207601" cy="886242"/>
          </a:xfrm>
          <a:prstGeom prst="wedgeRoundRectCallout">
            <a:avLst>
              <a:gd name="adj1" fmla="val -26497"/>
              <a:gd name="adj2" fmla="val -1328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It will print out the number 3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934947" y="1211906"/>
            <a:ext cx="3234140" cy="718327"/>
          </a:xfrm>
          <a:prstGeom prst="wedgeRoundRectCallout">
            <a:avLst>
              <a:gd name="adj1" fmla="val -36189"/>
              <a:gd name="adj2" fmla="val 772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name of method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8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JAVA’s portability</a:t>
            </a:r>
            <a:endParaRPr lang="en-US" dirty="0"/>
          </a:p>
        </p:txBody>
      </p:sp>
      <p:pic>
        <p:nvPicPr>
          <p:cNvPr id="7" name="Picture 6" descr="WhyJVM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" y="2362783"/>
            <a:ext cx="4254500" cy="4432300"/>
          </a:xfrm>
          <a:prstGeom prst="rect">
            <a:avLst/>
          </a:prstGeom>
        </p:spPr>
      </p:pic>
      <p:pic>
        <p:nvPicPr>
          <p:cNvPr id="8" name="Picture 7" descr="WhyJVM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94" y="1859598"/>
            <a:ext cx="3962400" cy="49548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166248"/>
            <a:ext cx="487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-High-level programming languages have to be translated into machine-language before the program can be executed</a:t>
            </a:r>
          </a:p>
          <a:p>
            <a:r>
              <a:rPr lang="en-US" dirty="0" smtClean="0"/>
              <a:t>-By compiler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7480" y="4337003"/>
            <a:ext cx="1782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codes are platform-specific, not portable, not suitable for connected computers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30994" y="5516880"/>
            <a:ext cx="340166" cy="137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24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Method – return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	</a:t>
            </a:r>
            <a:r>
              <a:rPr lang="fi-FI" dirty="0" err="1" smtClean="0">
                <a:solidFill>
                  <a:srgbClr val="FF0000"/>
                </a:solidFill>
              </a:rPr>
              <a:t>public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static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int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four</a:t>
            </a:r>
            <a:r>
              <a:rPr lang="fi-FI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     </a:t>
            </a:r>
            <a:r>
              <a:rPr lang="fi-FI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return 4;</a:t>
            </a:r>
            <a:endParaRPr lang="fi-FI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i-FI" dirty="0">
                <a:solidFill>
                  <a:srgbClr val="FF0000"/>
                </a:solidFill>
              </a:rPr>
              <a:t>    </a:t>
            </a:r>
            <a:r>
              <a:rPr lang="fi-FI" dirty="0" smtClean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answer = four();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497201" y="5558708"/>
            <a:ext cx="5207601" cy="886242"/>
          </a:xfrm>
          <a:prstGeom prst="wedgeRoundRectCallout">
            <a:avLst>
              <a:gd name="adj1" fmla="val -26497"/>
              <a:gd name="adj2" fmla="val -1328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answer will be equal to 4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602324" y="1335476"/>
            <a:ext cx="4920611" cy="886242"/>
          </a:xfrm>
          <a:prstGeom prst="wedgeRoundRectCallout">
            <a:avLst>
              <a:gd name="adj1" fmla="val -57687"/>
              <a:gd name="adj2" fmla="val 519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This method will return an </a:t>
            </a:r>
            <a:r>
              <a:rPr lang="en-US" sz="3000" dirty="0" err="1" smtClean="0">
                <a:solidFill>
                  <a:schemeClr val="bg1"/>
                </a:solidFill>
              </a:rPr>
              <a:t>int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00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JAVA program that print out the first n numbers in the </a:t>
            </a:r>
            <a:r>
              <a:rPr lang="en-US" dirty="0"/>
              <a:t>F</a:t>
            </a:r>
            <a:r>
              <a:rPr lang="en-US" dirty="0" smtClean="0"/>
              <a:t>ibonacci sequence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</a:t>
            </a:r>
            <a:r>
              <a:rPr lang="en-US" dirty="0" smtClean="0">
                <a:hlinkClick r:id="rId2"/>
              </a:rPr>
              <a:t>Fibonacci_number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different solution (e.g. using/not using array, for loop, method…)</a:t>
            </a:r>
          </a:p>
        </p:txBody>
      </p:sp>
    </p:spTree>
    <p:extLst>
      <p:ext uri="{BB962C8B-B14F-4D97-AF65-F5344CB8AC3E}">
        <p14:creationId xmlns:p14="http://schemas.microsoft.com/office/powerpoint/2010/main" val="2066158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of JAVA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can be found here:</a:t>
            </a:r>
          </a:p>
          <a:p>
            <a:r>
              <a:rPr lang="en-US" sz="2000" dirty="0"/>
              <a:t>http://</a:t>
            </a:r>
            <a:r>
              <a:rPr lang="en-US" sz="2000" dirty="0" err="1"/>
              <a:t>docs.oracle.com</a:t>
            </a:r>
            <a:r>
              <a:rPr lang="en-US" sz="2000" dirty="0"/>
              <a:t>/</a:t>
            </a:r>
            <a:r>
              <a:rPr lang="en-US" sz="2000" dirty="0" err="1"/>
              <a:t>javase</a:t>
            </a:r>
            <a:r>
              <a:rPr lang="en-US" sz="2000" dirty="0"/>
              <a:t>/tutorial/java/</a:t>
            </a:r>
            <a:r>
              <a:rPr lang="en-US" sz="2000" dirty="0" err="1"/>
              <a:t>nutsandbolts</a:t>
            </a:r>
            <a:r>
              <a:rPr lang="en-US" sz="2000" dirty="0"/>
              <a:t>/</a:t>
            </a:r>
            <a:r>
              <a:rPr lang="en-US" sz="2000" dirty="0" err="1"/>
              <a:t>index.html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0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JAVA’s portability</a:t>
            </a:r>
            <a:endParaRPr lang="en-US" dirty="0"/>
          </a:p>
        </p:txBody>
      </p:sp>
      <p:pic>
        <p:nvPicPr>
          <p:cNvPr id="8" name="Picture 7" descr="WhyJVM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94" y="1859598"/>
            <a:ext cx="3962400" cy="49548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178763"/>
            <a:ext cx="5532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-Java programs are compiled into a specific type of machine language called </a:t>
            </a:r>
            <a:r>
              <a:rPr lang="en-US" b="1" dirty="0" err="1" smtClean="0"/>
              <a:t>bytecode</a:t>
            </a:r>
            <a:endParaRPr lang="en-US" b="1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Bytecode</a:t>
            </a:r>
            <a:r>
              <a:rPr lang="en-US" dirty="0" smtClean="0"/>
              <a:t> can be run on any computer with a JVM</a:t>
            </a:r>
          </a:p>
          <a:p>
            <a:r>
              <a:rPr lang="en-US" dirty="0" smtClean="0"/>
              <a:t>-JVM: a software that interprets Java </a:t>
            </a:r>
            <a:r>
              <a:rPr lang="en-US" dirty="0" err="1" smtClean="0"/>
              <a:t>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Android Studio to program JAVA</a:t>
            </a:r>
          </a:p>
          <a:p>
            <a:r>
              <a:rPr lang="en-US" dirty="0" smtClean="0"/>
              <a:t>IDE = Integrated development Environment: edit, compile, build, debug,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Other IDE: Eclipse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44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Create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Start -&gt; Start a new Android Studio project</a:t>
            </a:r>
          </a:p>
          <a:p>
            <a:r>
              <a:rPr lang="en-US" dirty="0" smtClean="0"/>
              <a:t>Select the form factors: Phone and Tablet</a:t>
            </a:r>
          </a:p>
          <a:p>
            <a:r>
              <a:rPr lang="en-US" dirty="0"/>
              <a:t>Select ‘Add No Activity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Application </a:t>
            </a:r>
            <a:r>
              <a:rPr lang="en-US" dirty="0"/>
              <a:t>name: </a:t>
            </a:r>
            <a:r>
              <a:rPr lang="en-US" smtClean="0"/>
              <a:t>MyApp01</a:t>
            </a:r>
            <a:endParaRPr lang="en-US" dirty="0" smtClean="0"/>
          </a:p>
          <a:p>
            <a:r>
              <a:rPr lang="en-US" dirty="0" smtClean="0"/>
              <a:t>Minimum SDK: API 14</a:t>
            </a:r>
          </a:p>
          <a:p>
            <a:r>
              <a:rPr lang="en-US" dirty="0" smtClean="0"/>
              <a:t>View </a:t>
            </a:r>
            <a:r>
              <a:rPr lang="en-US" dirty="0"/>
              <a:t>-&gt; Tool Windows -&gt; Project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Create Project</a:t>
            </a:r>
            <a:endParaRPr lang="en-US" dirty="0"/>
          </a:p>
        </p:txBody>
      </p:sp>
      <p:pic>
        <p:nvPicPr>
          <p:cNvPr id="5" name="Picture 4" descr="Screen Shot 2019-09-15 at 4.21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95400"/>
            <a:ext cx="383032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5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Create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-&gt; New -&gt; New Module</a:t>
            </a:r>
          </a:p>
          <a:p>
            <a:r>
              <a:rPr lang="en-US" dirty="0" smtClean="0"/>
              <a:t>Choose ‘Java Library’, press &lt;Enter&gt;</a:t>
            </a:r>
          </a:p>
          <a:p>
            <a:r>
              <a:rPr lang="en-US" dirty="0" smtClean="0"/>
              <a:t>Library name: lib01, press &lt;Enter&gt;</a:t>
            </a:r>
          </a:p>
          <a:p>
            <a:r>
              <a:rPr lang="en-US" dirty="0" smtClean="0"/>
              <a:t>Add code to </a:t>
            </a:r>
            <a:r>
              <a:rPr lang="en-US" dirty="0" err="1" smtClean="0"/>
              <a:t>MyClass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remove a module: File-&gt;Project structure, choose module, select ‘-’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8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853440"/>
            <a:ext cx="8229600" cy="56845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MyClass</a:t>
            </a:r>
            <a:r>
              <a:rPr lang="en-US" dirty="0" smtClean="0"/>
              <a:t> {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smtClean="0">
                <a:solidFill>
                  <a:srgbClr val="FF0000"/>
                </a:solidFill>
              </a:rPr>
              <a:t>Hello World</a:t>
            </a:r>
            <a:r>
              <a:rPr lang="en-US" dirty="0" smtClean="0"/>
              <a:t>”);</a:t>
            </a:r>
          </a:p>
          <a:p>
            <a:pPr marL="0" indent="0">
              <a:buFont typeface="Arial"/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} 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sz="2600" dirty="0" smtClean="0"/>
              <a:t>Every Java program must contain at least one class that defines the data and methods (functions)</a:t>
            </a:r>
          </a:p>
          <a:p>
            <a:pPr>
              <a:buFontTx/>
              <a:buChar char="-"/>
            </a:pPr>
            <a:r>
              <a:rPr lang="en-US" sz="2600" dirty="0" smtClean="0"/>
              <a:t>JVM executes the program from the </a:t>
            </a:r>
            <a:r>
              <a:rPr lang="en-US" sz="2600" b="1" dirty="0" smtClean="0"/>
              <a:t>main</a:t>
            </a:r>
            <a:r>
              <a:rPr lang="en-US" sz="2600" dirty="0" smtClean="0"/>
              <a:t> method</a:t>
            </a:r>
          </a:p>
          <a:p>
            <a:pPr>
              <a:buFontTx/>
              <a:buChar char="-"/>
            </a:pPr>
            <a:r>
              <a:rPr lang="en-US" sz="2600" dirty="0" smtClean="0"/>
              <a:t>void: does not have any return value</a:t>
            </a:r>
          </a:p>
          <a:p>
            <a:pPr>
              <a:buFontTx/>
              <a:buChar char="-"/>
            </a:pPr>
            <a:r>
              <a:rPr lang="en-US" sz="2600" dirty="0"/>
              <a:t>p</a:t>
            </a:r>
            <a:r>
              <a:rPr lang="en-US" sz="2600" dirty="0" smtClean="0"/>
              <a:t>ublic: accessibility modifier; </a:t>
            </a:r>
            <a:r>
              <a:rPr lang="en-US" sz="2600" dirty="0" err="1" smtClean="0"/>
              <a:t>MyClass</a:t>
            </a:r>
            <a:r>
              <a:rPr lang="en-US" sz="2600" dirty="0" smtClean="0"/>
              <a:t> can be used anyway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150797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1272</Words>
  <Application>Microsoft Macintosh PowerPoint</Application>
  <PresentationFormat>On-screen Show (4:3)</PresentationFormat>
  <Paragraphs>273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Introduction to Information Systems and Programming</vt:lpstr>
      <vt:lpstr>Java syntax is relatively simple, and Java is very portable</vt:lpstr>
      <vt:lpstr>About JAVA’s portability</vt:lpstr>
      <vt:lpstr>About JAVA’s portability</vt:lpstr>
      <vt:lpstr>Android Studio</vt:lpstr>
      <vt:lpstr>Android Studio: Create Project</vt:lpstr>
      <vt:lpstr>Android Studio: Create Project</vt:lpstr>
      <vt:lpstr>Android Studio: Create Module</vt:lpstr>
      <vt:lpstr>PowerPoint Presentation</vt:lpstr>
      <vt:lpstr>Android Studio: Run the program</vt:lpstr>
      <vt:lpstr>Android Studio: Run the program</vt:lpstr>
      <vt:lpstr>Your first Helloworld JAVA program</vt:lpstr>
      <vt:lpstr>Your first Helloworld JAVA program</vt:lpstr>
      <vt:lpstr>1. Variables</vt:lpstr>
      <vt:lpstr>1. Variables</vt:lpstr>
      <vt:lpstr>2. array</vt:lpstr>
      <vt:lpstr>Array – what’s happening behind</vt:lpstr>
      <vt:lpstr>Array – what’s happening behind</vt:lpstr>
      <vt:lpstr>Array – what’s happening behind</vt:lpstr>
      <vt:lpstr>Array – what’s happening behind</vt:lpstr>
      <vt:lpstr>3. String</vt:lpstr>
      <vt:lpstr>3. String</vt:lpstr>
      <vt:lpstr>3. String</vt:lpstr>
      <vt:lpstr>3. String</vt:lpstr>
      <vt:lpstr>4. If then</vt:lpstr>
      <vt:lpstr>5. for-loop</vt:lpstr>
      <vt:lpstr>5. for-loop</vt:lpstr>
      <vt:lpstr>6. Method (function, operation)</vt:lpstr>
      <vt:lpstr>6. Method – with argument</vt:lpstr>
      <vt:lpstr>6. Method – return a value</vt:lpstr>
      <vt:lpstr>Activity</vt:lpstr>
      <vt:lpstr>Reference of JAVA syntax</vt:lpstr>
    </vt:vector>
  </TitlesOfParts>
  <Company>SUTD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Lui</dc:creator>
  <cp:lastModifiedBy>Ngai-Man (Man) Cheung</cp:lastModifiedBy>
  <cp:revision>91</cp:revision>
  <cp:lastPrinted>2018-09-07T10:22:13Z</cp:lastPrinted>
  <dcterms:created xsi:type="dcterms:W3CDTF">2013-07-08T15:49:43Z</dcterms:created>
  <dcterms:modified xsi:type="dcterms:W3CDTF">2019-09-15T08:59:43Z</dcterms:modified>
</cp:coreProperties>
</file>