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81" r:id="rId9"/>
    <p:sldId id="271" r:id="rId10"/>
    <p:sldId id="274" r:id="rId11"/>
    <p:sldId id="269" r:id="rId12"/>
    <p:sldId id="270" r:id="rId13"/>
    <p:sldId id="266" r:id="rId14"/>
    <p:sldId id="282" r:id="rId15"/>
    <p:sldId id="267" r:id="rId16"/>
    <p:sldId id="268" r:id="rId17"/>
  </p:sldIdLst>
  <p:sldSz cx="9144000" cy="6858000" type="screen4x3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95" autoAdjust="0"/>
  </p:normalViewPr>
  <p:slideViewPr>
    <p:cSldViewPr>
      <p:cViewPr>
        <p:scale>
          <a:sx n="70" d="100"/>
          <a:sy n="70" d="100"/>
        </p:scale>
        <p:origin x="-936" y="-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3CBF44B-E8E1-48CC-A5CF-8EBF75EE6076}" type="datetimeFigureOut">
              <a:rPr lang="en-US" smtClean="0"/>
              <a:t>15/9/19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860A14B9-F439-45B3-A30E-651DD308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89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F9EED5AB-9781-4F2D-BC9A-1C5CC75AD700}" type="datetimeFigureOut">
              <a:rPr lang="en-US" smtClean="0"/>
              <a:t>15/9/19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9413" y="533400"/>
            <a:ext cx="3549650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7E2D1858-B04B-4C97-B50D-AF3AA8029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5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9DC5-77B1-4CA7-971D-79561D371618}" type="datetime1">
              <a:rPr lang="en-US" smtClean="0"/>
              <a:t>15/9/19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3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578F-2875-4EAA-9A28-B493E5F33087}" type="datetime1">
              <a:rPr lang="en-US" smtClean="0"/>
              <a:t>15/9/19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1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76EB-A248-49DB-B880-FAA985DAA6B5}" type="datetime1">
              <a:rPr lang="en-US" smtClean="0"/>
              <a:t>15/9/19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4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7DDB-AFC3-4D4E-8A59-CCF9499A7E20}" type="datetime1">
              <a:rPr lang="en-US" smtClean="0"/>
              <a:t>15/9/19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0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4AFA-B21D-4652-B7B7-2FDCF91A9872}" type="datetime1">
              <a:rPr lang="en-US" smtClean="0"/>
              <a:t>15/9/19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9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99AD-B04B-420B-92CC-35D6A5892B91}" type="datetime1">
              <a:rPr lang="en-US" smtClean="0"/>
              <a:t>15/9/19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6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4B21-CDF0-48E1-9C5B-C4195B9FE3AD}" type="datetime1">
              <a:rPr lang="en-US" smtClean="0"/>
              <a:t>15/9/19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0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6C07-74FE-4892-97A8-C559F0F553C2}" type="datetime1">
              <a:rPr lang="en-US" smtClean="0"/>
              <a:t>15/9/19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1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111-180A-4EF7-9E7E-2FF738D54C96}" type="datetime1">
              <a:rPr lang="en-US" smtClean="0"/>
              <a:t>15/9/19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8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E819-4CC6-4E20-9144-82D86DC23950}" type="datetime1">
              <a:rPr lang="en-US" smtClean="0"/>
              <a:t>15/9/19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FC85-CC23-4606-94D0-6393494280F6}" type="datetime1">
              <a:rPr lang="en-US" smtClean="0"/>
              <a:t>15/9/19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63418-15DF-4E11-BB8E-E4932D658764}" type="datetime1">
              <a:rPr lang="en-US" smtClean="0"/>
              <a:t>15/9/19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2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oracle.com/javase/tutorial/" TargetMode="External"/><Relationship Id="rId3" Type="http://schemas.openxmlformats.org/officeDocument/2006/relationships/hyperlink" Target="http://stackoverflow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ISTD 50.001</a:t>
            </a:r>
            <a:br>
              <a:rPr lang="en-US" dirty="0" smtClean="0"/>
            </a:br>
            <a:r>
              <a:rPr lang="en-US" dirty="0" smtClean="0"/>
              <a:t>INTRODUCTION TO INFORMATION SYSTEMS &amp; PROGRAMMING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</a:t>
            </a:r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78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60788" y="1027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597" y="1841212"/>
            <a:ext cx="38627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Android Programming</a:t>
            </a:r>
          </a:p>
          <a:p>
            <a:r>
              <a:rPr lang="en-US" sz="3200" dirty="0" smtClean="0"/>
              <a:t>GUI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34" y="3581400"/>
            <a:ext cx="3134366" cy="304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95800" y="1539419"/>
            <a:ext cx="4648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An operating system (like Microsoft Windows </a:t>
            </a:r>
            <a:r>
              <a:rPr lang="en-US" sz="2400" dirty="0" smtClean="0"/>
              <a:t>10, Mac OS </a:t>
            </a:r>
            <a:r>
              <a:rPr lang="en-US" sz="2400" dirty="0" smtClean="0"/>
              <a:t>X, iOS)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For mobile devices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Has the largest installed base of all operating systems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Android smartphones had an installed base of 1.6 billion units, which was 75% of the total number of smartphones worldwide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Based on Linux kernel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and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Software</a:t>
            </a:r>
            <a:endParaRPr lang="en-US" sz="2000" dirty="0"/>
          </a:p>
          <a:p>
            <a:pPr lvl="1"/>
            <a:r>
              <a:rPr lang="en-US" sz="2000" dirty="0" smtClean="0"/>
              <a:t>Java </a:t>
            </a:r>
            <a:r>
              <a:rPr lang="en-US" sz="2000" dirty="0"/>
              <a:t>development kit (</a:t>
            </a:r>
            <a:r>
              <a:rPr lang="en-US" sz="2000" dirty="0" err="1"/>
              <a:t>JDK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lvl="1"/>
            <a:r>
              <a:rPr lang="en-US" sz="2000" dirty="0" smtClean="0"/>
              <a:t>Android Studio</a:t>
            </a:r>
          </a:p>
          <a:p>
            <a:pPr lvl="1"/>
            <a:r>
              <a:rPr lang="en-US" sz="2000" dirty="0" smtClean="0"/>
              <a:t>See </a:t>
            </a:r>
            <a:r>
              <a:rPr lang="en-US" sz="2000" dirty="0" err="1" smtClean="0"/>
              <a:t>eDimension</a:t>
            </a:r>
            <a:r>
              <a:rPr lang="en-US" sz="2000" dirty="0" smtClean="0"/>
              <a:t> for download link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We </a:t>
            </a:r>
            <a:r>
              <a:rPr lang="en-US" sz="2000" dirty="0"/>
              <a:t>will be using </a:t>
            </a:r>
            <a:r>
              <a:rPr lang="en-US" sz="2000" dirty="0" err="1" smtClean="0"/>
              <a:t>eDimension</a:t>
            </a:r>
            <a:r>
              <a:rPr lang="en-US" sz="2000" dirty="0" smtClean="0"/>
              <a:t> and </a:t>
            </a:r>
            <a:r>
              <a:rPr lang="en-US" sz="2000" dirty="0" err="1" smtClean="0"/>
              <a:t>Vocareum</a:t>
            </a:r>
            <a:r>
              <a:rPr lang="en-US" sz="2000" dirty="0" smtClean="0"/>
              <a:t>.  </a:t>
            </a:r>
            <a:r>
              <a:rPr lang="en-US" sz="2000" dirty="0"/>
              <a:t>Please </a:t>
            </a:r>
            <a:r>
              <a:rPr lang="en-US" sz="2000" dirty="0" smtClean="0"/>
              <a:t>check if </a:t>
            </a:r>
            <a:r>
              <a:rPr lang="en-US" sz="2000" dirty="0"/>
              <a:t>you can access </a:t>
            </a:r>
            <a:r>
              <a:rPr lang="en-US" sz="2000" dirty="0" smtClean="0"/>
              <a:t>it</a:t>
            </a:r>
          </a:p>
          <a:p>
            <a:r>
              <a:rPr lang="en-US" sz="2000" dirty="0" smtClean="0"/>
              <a:t>Course </a:t>
            </a:r>
            <a:r>
              <a:rPr lang="en-US" sz="2000" dirty="0" smtClean="0"/>
              <a:t>information and materials in </a:t>
            </a:r>
            <a:r>
              <a:rPr lang="en-US" sz="2000" dirty="0" err="1" smtClean="0"/>
              <a:t>eDimension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and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Reference Books (Copies available in SUTD library)</a:t>
            </a:r>
          </a:p>
          <a:p>
            <a:pPr lvl="1"/>
            <a:r>
              <a:rPr lang="en-US" sz="2400" dirty="0"/>
              <a:t>Introduction to Java Programming, Comprehensive </a:t>
            </a:r>
            <a:r>
              <a:rPr lang="en-US" sz="2400" dirty="0" smtClean="0"/>
              <a:t>Version </a:t>
            </a:r>
            <a:r>
              <a:rPr lang="en-US" sz="2400" dirty="0"/>
              <a:t>[</a:t>
            </a:r>
            <a:r>
              <a:rPr lang="en-US" sz="2400" dirty="0" smtClean="0"/>
              <a:t>Paperback], Y</a:t>
            </a:r>
            <a:r>
              <a:rPr lang="en-US" sz="2400" dirty="0"/>
              <a:t>. Daniel </a:t>
            </a:r>
            <a:r>
              <a:rPr lang="en-US" sz="2400" dirty="0" smtClean="0"/>
              <a:t>Liang</a:t>
            </a:r>
            <a:endParaRPr lang="en-US" sz="2400" dirty="0"/>
          </a:p>
          <a:p>
            <a:pPr lvl="1"/>
            <a:r>
              <a:rPr lang="en-US" sz="2400" dirty="0"/>
              <a:t>Effective </a:t>
            </a:r>
            <a:r>
              <a:rPr lang="en-US" sz="2400" dirty="0" smtClean="0"/>
              <a:t>Java </a:t>
            </a:r>
            <a:r>
              <a:rPr lang="en-US" sz="2400" dirty="0"/>
              <a:t>[Paperback], Joshua Bloch</a:t>
            </a:r>
          </a:p>
          <a:p>
            <a:pPr lvl="1"/>
            <a:endParaRPr lang="en-US" sz="2400" dirty="0"/>
          </a:p>
          <a:p>
            <a:r>
              <a:rPr lang="en-US" sz="2400" dirty="0"/>
              <a:t>Java Tutorial: </a:t>
            </a:r>
            <a:r>
              <a:rPr lang="en-US" sz="2400" dirty="0">
                <a:hlinkClick r:id="rId2"/>
              </a:rPr>
              <a:t>http://docs.oracle.com/javase/tutorial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Java </a:t>
            </a:r>
            <a:r>
              <a:rPr lang="en-US" sz="2400" dirty="0"/>
              <a:t>API Specification: </a:t>
            </a:r>
            <a:r>
              <a:rPr lang="en-US" sz="2400" dirty="0" smtClean="0"/>
              <a:t>https</a:t>
            </a:r>
            <a:r>
              <a:rPr lang="en-US" sz="2400" dirty="0"/>
              <a:t>://</a:t>
            </a:r>
            <a:r>
              <a:rPr lang="en-US" sz="2400" dirty="0" err="1"/>
              <a:t>docs.oracle.com</a:t>
            </a:r>
            <a:r>
              <a:rPr lang="en-US" sz="2400" dirty="0"/>
              <a:t>/en/java/</a:t>
            </a:r>
            <a:r>
              <a:rPr lang="en-US" sz="2400" dirty="0" err="1"/>
              <a:t>javase</a:t>
            </a:r>
            <a:r>
              <a:rPr lang="en-US" sz="2400" dirty="0"/>
              <a:t>/12/docs/</a:t>
            </a:r>
            <a:r>
              <a:rPr lang="en-US" sz="2400" dirty="0" err="1"/>
              <a:t>api</a:t>
            </a:r>
            <a:r>
              <a:rPr lang="en-US" sz="2400" dirty="0"/>
              <a:t>/</a:t>
            </a:r>
            <a:r>
              <a:rPr lang="en-US" sz="2400" dirty="0" err="1"/>
              <a:t>index.html</a:t>
            </a:r>
            <a:endParaRPr lang="en-US" sz="2400" dirty="0"/>
          </a:p>
          <a:p>
            <a:r>
              <a:rPr lang="en-US" sz="2400" dirty="0" smtClean="0"/>
              <a:t>Questions and Answers: </a:t>
            </a:r>
            <a:r>
              <a:rPr lang="en-US" sz="2400" dirty="0">
                <a:hlinkClick r:id="rId3"/>
              </a:rPr>
              <a:t>http://stackoverflow.com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45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8448" y="1524000"/>
            <a:ext cx="4191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2</a:t>
            </a:r>
            <a:r>
              <a:rPr lang="en-US" sz="2000" dirty="0" smtClean="0"/>
              <a:t> problem sets (Week-1 to 7</a:t>
            </a:r>
            <a:r>
              <a:rPr lang="en-US" sz="2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Android programming exercise (Week-8 to 14)</a:t>
            </a: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1D</a:t>
            </a:r>
            <a:r>
              <a:rPr lang="en-US" sz="2000" dirty="0" smtClean="0"/>
              <a:t> project (Information systems)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2D project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Mid-term and final exams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Some questions in the exams will be similar to those in homework, cohort problem and project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65147"/>
              </p:ext>
            </p:extLst>
          </p:nvPr>
        </p:nvGraphicFramePr>
        <p:xfrm>
          <a:off x="4800600" y="1676400"/>
          <a:ext cx="3962400" cy="416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</a:tblGrid>
              <a:tr h="694267">
                <a:tc>
                  <a:txBody>
                    <a:bodyPr/>
                    <a:lstStyle/>
                    <a:p>
                      <a:r>
                        <a:rPr lang="en-US" dirty="0" smtClean="0"/>
                        <a:t>Mid-term</a:t>
                      </a:r>
                      <a:r>
                        <a:rPr lang="en-US" baseline="0" dirty="0" smtClean="0"/>
                        <a:t> Exam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r>
                        <a:rPr lang="en-US" dirty="0" smtClean="0"/>
                        <a:t>Final Exam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1D</a:t>
                      </a:r>
                      <a:r>
                        <a:rPr lang="en-US" dirty="0" smtClean="0"/>
                        <a:t> Design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2D</a:t>
                      </a:r>
                      <a:r>
                        <a:rPr lang="en-US" dirty="0" smtClean="0"/>
                        <a:t>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r>
                        <a:rPr lang="en-US" dirty="0" smtClean="0"/>
                        <a:t>Homework</a:t>
                      </a:r>
                      <a:r>
                        <a:rPr lang="en-US" baseline="0" dirty="0" smtClean="0"/>
                        <a:t> and cohort exercise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r>
                        <a:rPr lang="en-US" dirty="0" smtClean="0"/>
                        <a:t>Participation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81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Exams: written and programming, format to be announced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Mid-term Exam: 6 Nov 2019 Wednesday 2.30 pm - 4.00 pm</a:t>
            </a:r>
          </a:p>
          <a:p>
            <a:endParaRPr lang="en-US" sz="2400" dirty="0"/>
          </a:p>
          <a:p>
            <a:r>
              <a:rPr lang="en-US" sz="2400" dirty="0"/>
              <a:t>Final Exam (Part-1): 13 Dec 2019 Friday 2.30 pm - 4.00 pm</a:t>
            </a:r>
          </a:p>
          <a:p>
            <a:endParaRPr lang="en-US" sz="2400" dirty="0"/>
          </a:p>
          <a:p>
            <a:r>
              <a:rPr lang="en-US" sz="2400" dirty="0"/>
              <a:t>Final Exam (Part-2): 20 Dec 2019 Friday 1.00 pm - 2.30 pm </a:t>
            </a:r>
          </a:p>
          <a:p>
            <a:endParaRPr lang="en-US" sz="2400" dirty="0"/>
          </a:p>
          <a:p>
            <a:r>
              <a:rPr lang="en-US" sz="2400" dirty="0"/>
              <a:t>Please be at test venues at least 30 minutes before the start.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Important: Attending mid-term and final exams is a necessary condition for passing the course</a:t>
            </a:r>
          </a:p>
        </p:txBody>
      </p:sp>
    </p:spTree>
    <p:extLst>
      <p:ext uri="{BB962C8B-B14F-4D97-AF65-F5344CB8AC3E}">
        <p14:creationId xmlns:p14="http://schemas.microsoft.com/office/powerpoint/2010/main" val="30946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Honesty</a:t>
            </a:r>
            <a:endParaRPr 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1000050" y="2195286"/>
            <a:ext cx="7143900" cy="116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 smtClean="0"/>
              <a:t>Unless specified otherwise, all assignments, projects, quizzes and exams are to be completed by you without assistance from anyone other than the course instructors.</a:t>
            </a:r>
            <a:endParaRPr lang="en-US" sz="2000" dirty="0"/>
          </a:p>
        </p:txBody>
      </p:sp>
      <p:sp>
        <p:nvSpPr>
          <p:cNvPr id="5" name="TextBox 3"/>
          <p:cNvSpPr txBox="1"/>
          <p:nvPr/>
        </p:nvSpPr>
        <p:spPr>
          <a:xfrm>
            <a:off x="1000050" y="3860785"/>
            <a:ext cx="6060966" cy="152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 smtClean="0"/>
              <a:t>Please read carefully the </a:t>
            </a:r>
            <a:r>
              <a:rPr lang="en-US" sz="2000" dirty="0" smtClean="0">
                <a:solidFill>
                  <a:srgbClr val="FF0000"/>
                </a:solidFill>
              </a:rPr>
              <a:t>Policies</a:t>
            </a:r>
            <a:r>
              <a:rPr lang="en-US" sz="2000" dirty="0" smtClean="0"/>
              <a:t> </a:t>
            </a:r>
            <a:r>
              <a:rPr lang="en-US" sz="2000" dirty="0" smtClean="0"/>
              <a:t>in </a:t>
            </a:r>
            <a:r>
              <a:rPr lang="en-US" sz="2000" dirty="0" err="1" smtClean="0"/>
              <a:t>eDimension</a:t>
            </a:r>
            <a:r>
              <a:rPr lang="en-US" sz="2000" dirty="0" smtClean="0"/>
              <a:t>.</a:t>
            </a:r>
          </a:p>
          <a:p>
            <a:pPr>
              <a:lnSpc>
                <a:spcPts val="2800"/>
              </a:lnSpc>
            </a:pPr>
            <a:endParaRPr lang="en-US" sz="2000" dirty="0"/>
          </a:p>
          <a:p>
            <a:pPr>
              <a:lnSpc>
                <a:spcPts val="2800"/>
              </a:lnSpc>
            </a:pPr>
            <a:endParaRPr lang="en-US" sz="2000" dirty="0"/>
          </a:p>
          <a:p>
            <a:pPr>
              <a:lnSpc>
                <a:spcPts val="2800"/>
              </a:lnSpc>
            </a:pPr>
            <a:r>
              <a:rPr lang="en-US" sz="2000" dirty="0" smtClean="0"/>
              <a:t>We trust you a lot.  Please don’t let us down.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50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Please give us feedback / suggestion during the course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059781"/>
            <a:ext cx="3810000" cy="3606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13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1905000"/>
            <a:ext cx="33884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Welcome back!</a:t>
            </a:r>
          </a:p>
          <a:p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School </a:t>
            </a:r>
            <a:r>
              <a:rPr lang="en-US" sz="4000" dirty="0"/>
              <a:t>s</a:t>
            </a:r>
            <a:r>
              <a:rPr lang="en-US" sz="4000" dirty="0" smtClean="0"/>
              <a:t>tarts…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200400"/>
            <a:ext cx="1981200" cy="1981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84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64568" y="1371600"/>
            <a:ext cx="325807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Instructors</a:t>
            </a:r>
          </a:p>
          <a:p>
            <a:pPr algn="ctr"/>
            <a:r>
              <a:rPr lang="en-US" sz="2400" dirty="0"/>
              <a:t>Norman Lee</a:t>
            </a:r>
          </a:p>
          <a:p>
            <a:pPr algn="ctr"/>
            <a:r>
              <a:rPr lang="en-US" sz="2400" dirty="0" smtClean="0"/>
              <a:t>Ngai-Man (Man) Cheung</a:t>
            </a:r>
          </a:p>
          <a:p>
            <a:pPr algn="ctr"/>
            <a:endParaRPr lang="en-US" sz="2400" dirty="0"/>
          </a:p>
          <a:p>
            <a:pPr algn="ctr"/>
            <a:r>
              <a:rPr lang="en-US" sz="2400" b="1" dirty="0" smtClean="0"/>
              <a:t>Teaching Assistant</a:t>
            </a:r>
          </a:p>
          <a:p>
            <a:pPr algn="ctr"/>
            <a:r>
              <a:rPr lang="en-US" sz="2400" dirty="0" smtClean="0"/>
              <a:t>Yeo </a:t>
            </a:r>
            <a:r>
              <a:rPr lang="en-US" sz="2400" dirty="0"/>
              <a:t>Sue-Mae</a:t>
            </a:r>
            <a:endParaRPr lang="en-US" sz="2400" dirty="0" smtClean="0"/>
          </a:p>
          <a:p>
            <a:pPr algn="ctr"/>
            <a:r>
              <a:rPr lang="en-US" sz="2400" dirty="0" smtClean="0"/>
              <a:t>Yang Jun</a:t>
            </a:r>
          </a:p>
          <a:p>
            <a:pPr algn="ctr"/>
            <a:endParaRPr lang="en-US" sz="24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1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and be proficient and effective in Object-Oriented Programming</a:t>
            </a:r>
          </a:p>
          <a:p>
            <a:endParaRPr lang="en-US" dirty="0"/>
          </a:p>
          <a:p>
            <a:r>
              <a:rPr lang="en-US" dirty="0" smtClean="0"/>
              <a:t>Understand and be proficient in design and develop large and complicated software system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8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14 weeks</a:t>
            </a:r>
          </a:p>
          <a:p>
            <a:endParaRPr lang="en-US" dirty="0"/>
          </a:p>
          <a:p>
            <a:r>
              <a:rPr lang="en-US" dirty="0" smtClean="0"/>
              <a:t>3 cohort sessions per week (5 hours)</a:t>
            </a:r>
          </a:p>
          <a:p>
            <a:endParaRPr lang="en-US" dirty="0"/>
          </a:p>
          <a:p>
            <a:r>
              <a:rPr lang="en-US" dirty="0" smtClean="0"/>
              <a:t>Bring your laptop to class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60788" y="1027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Week 1 to 7: Programming</a:t>
            </a:r>
          </a:p>
          <a:p>
            <a:pPr lvl="1"/>
            <a:r>
              <a:rPr lang="en-US" dirty="0" smtClean="0"/>
              <a:t>Object oriented programming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esign principle</a:t>
            </a:r>
          </a:p>
          <a:p>
            <a:pPr lvl="1"/>
            <a:r>
              <a:rPr lang="en-US" dirty="0" smtClean="0"/>
              <a:t>The emphasis is not the syntax but modern programming language design and </a:t>
            </a:r>
            <a:r>
              <a:rPr lang="en-US" dirty="0"/>
              <a:t>effective programming: </a:t>
            </a:r>
            <a:r>
              <a:rPr lang="en-US" dirty="0" smtClean="0"/>
              <a:t>clear, correct, robust</a:t>
            </a:r>
            <a:r>
              <a:rPr lang="en-US" dirty="0"/>
              <a:t>, </a:t>
            </a:r>
            <a:r>
              <a:rPr lang="en-US" dirty="0" smtClean="0"/>
              <a:t>and reusable code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60788" y="1027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90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Week 8 </a:t>
            </a:r>
            <a:r>
              <a:rPr lang="en-US" dirty="0"/>
              <a:t>to </a:t>
            </a:r>
            <a:r>
              <a:rPr lang="en-US" dirty="0" smtClean="0"/>
              <a:t>14: </a:t>
            </a:r>
            <a:r>
              <a:rPr lang="en-US" dirty="0" smtClean="0"/>
              <a:t>Advanced information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Android system and programming</a:t>
            </a:r>
          </a:p>
          <a:p>
            <a:pPr lvl="1"/>
            <a:r>
              <a:rPr lang="en-US" dirty="0" smtClean="0"/>
              <a:t>Information System Design Project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60788" y="1027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71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Term-3 Digital World:</a:t>
            </a:r>
            <a:r>
              <a:rPr lang="en-US" dirty="0" smtClean="0"/>
              <a:t> basic programming concepts with Python</a:t>
            </a:r>
          </a:p>
          <a:p>
            <a:endParaRPr lang="en-US" dirty="0"/>
          </a:p>
          <a:p>
            <a:r>
              <a:rPr lang="en-US" b="1" dirty="0" smtClean="0"/>
              <a:t>Term-4 Information systems and programming:</a:t>
            </a:r>
            <a:r>
              <a:rPr lang="en-US" dirty="0" smtClean="0"/>
              <a:t> In-depth programming and software/system design with Java</a:t>
            </a:r>
          </a:p>
          <a:p>
            <a:endParaRPr lang="en-US" dirty="0"/>
          </a:p>
          <a:p>
            <a:r>
              <a:rPr lang="en-US" b="1" dirty="0" smtClean="0"/>
              <a:t>Term-5 Software construction:</a:t>
            </a:r>
            <a:r>
              <a:rPr lang="en-US" dirty="0" smtClean="0"/>
              <a:t> advance programming (e.g., concurrent programming) with Java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9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071372"/>
            <a:ext cx="1990369" cy="27386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60788" y="1027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597" y="1841212"/>
            <a:ext cx="3228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Java Programming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349155"/>
            <a:ext cx="3378200" cy="20756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0" y="1066800"/>
            <a:ext cx="3962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Since introduction in 1995: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1.1 </a:t>
            </a:r>
            <a:r>
              <a:rPr lang="en-US" sz="2400" dirty="0"/>
              <a:t>billion desktops run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930 million Java Runtime Environment downloads each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Mobile 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Java </a:t>
            </a:r>
            <a:r>
              <a:rPr lang="en-US" sz="2400" dirty="0"/>
              <a:t>powers set-top </a:t>
            </a:r>
            <a:r>
              <a:rPr lang="en-US" sz="2400" dirty="0" smtClean="0"/>
              <a:t>boxes, printers, </a:t>
            </a:r>
            <a:r>
              <a:rPr lang="en-US" sz="2400" dirty="0"/>
              <a:t>games, car navigation systems, lottery terminals, medical devices, parking payment </a:t>
            </a:r>
            <a:r>
              <a:rPr lang="en-US" sz="2400" dirty="0" smtClean="0"/>
              <a:t>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1.4 </a:t>
            </a:r>
            <a:r>
              <a:rPr lang="en-US" sz="2400" dirty="0"/>
              <a:t>billion Java Cards are manufactured each </a:t>
            </a:r>
            <a:r>
              <a:rPr lang="en-US" sz="2400" dirty="0" smtClean="0"/>
              <a:t>year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7892" y="5442439"/>
            <a:ext cx="3441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 billion devices run Java (vs. 1 billion vehicles in the world)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83" y="5481221"/>
            <a:ext cx="1833417" cy="137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40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669</Words>
  <Application>Microsoft Macintosh PowerPoint</Application>
  <PresentationFormat>On-screen Show (4:3)</PresentationFormat>
  <Paragraphs>131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ISTD 50.001 INTRODUCTION TO INFORMATION SYSTEMS &amp; PROGRAMMING </vt:lpstr>
      <vt:lpstr>PowerPoint Presentation</vt:lpstr>
      <vt:lpstr>The Team</vt:lpstr>
      <vt:lpstr>Learning Objectives</vt:lpstr>
      <vt:lpstr>Course Overview</vt:lpstr>
      <vt:lpstr>Course Overview</vt:lpstr>
      <vt:lpstr>Course Overview</vt:lpstr>
      <vt:lpstr>Programming roadmap</vt:lpstr>
      <vt:lpstr>Course Overview</vt:lpstr>
      <vt:lpstr>Course Overview</vt:lpstr>
      <vt:lpstr>Reference and Resources</vt:lpstr>
      <vt:lpstr>Reference and Resources</vt:lpstr>
      <vt:lpstr>Grading</vt:lpstr>
      <vt:lpstr>Exams</vt:lpstr>
      <vt:lpstr>Academic Honesty</vt:lpstr>
      <vt:lpstr>Please give us feedback / suggestion during the course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ISTD 50.001 INTRODUCTION TO INFORMATION SYSTEMS &amp; PROGRAMMING Fall 2013</dc:title>
  <dc:creator>man</dc:creator>
  <cp:lastModifiedBy>Ngai-Man (Man) Cheung</cp:lastModifiedBy>
  <cp:revision>94</cp:revision>
  <cp:lastPrinted>2017-09-10T13:27:25Z</cp:lastPrinted>
  <dcterms:created xsi:type="dcterms:W3CDTF">2013-09-15T05:28:49Z</dcterms:created>
  <dcterms:modified xsi:type="dcterms:W3CDTF">2019-09-15T09:02:51Z</dcterms:modified>
</cp:coreProperties>
</file>