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y="6858000" cx="12192000"/>
  <p:notesSz cx="6858000" cy="9144000"/>
  <p:embeddedFontLst>
    <p:embeddedFont>
      <p:font typeface="Roboto"/>
      <p:regular r:id="rId57"/>
      <p:bold r:id="rId58"/>
      <p:italic r:id="rId59"/>
      <p:boldItalic r:id="rId60"/>
    </p:embeddedFont>
    <p:embeddedFont>
      <p:font typeface="Garamond"/>
      <p:regular r:id="rId61"/>
      <p:bold r:id="rId62"/>
      <p:italic r:id="rId63"/>
      <p:boldItalic r:id="rId64"/>
    </p:embeddedFont>
    <p:embeddedFont>
      <p:font typeface="Montserrat"/>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9" roundtripDataSignature="AMtx7mikN9Y1MHtNynjNXsmDLtWufq+e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80F8664-221E-46AA-9014-92A7D73742EA}">
  <a:tblStyle styleId="{780F8664-221E-46AA-9014-92A7D73742E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Garamond-bold.fntdata"/><Relationship Id="rId61" Type="http://schemas.openxmlformats.org/officeDocument/2006/relationships/font" Target="fonts/Garamond-regular.fntdata"/><Relationship Id="rId20" Type="http://schemas.openxmlformats.org/officeDocument/2006/relationships/slide" Target="slides/slide14.xml"/><Relationship Id="rId64" Type="http://schemas.openxmlformats.org/officeDocument/2006/relationships/font" Target="fonts/Garamond-boldItalic.fntdata"/><Relationship Id="rId63" Type="http://schemas.openxmlformats.org/officeDocument/2006/relationships/font" Target="fonts/Garamond-italic.fntdata"/><Relationship Id="rId22" Type="http://schemas.openxmlformats.org/officeDocument/2006/relationships/slide" Target="slides/slide16.xml"/><Relationship Id="rId66" Type="http://schemas.openxmlformats.org/officeDocument/2006/relationships/font" Target="fonts/Montserrat-bold.fntdata"/><Relationship Id="rId21" Type="http://schemas.openxmlformats.org/officeDocument/2006/relationships/slide" Target="slides/slide15.xml"/><Relationship Id="rId65" Type="http://schemas.openxmlformats.org/officeDocument/2006/relationships/font" Target="fonts/Montserrat-regular.fntdata"/><Relationship Id="rId24" Type="http://schemas.openxmlformats.org/officeDocument/2006/relationships/slide" Target="slides/slide18.xml"/><Relationship Id="rId68" Type="http://schemas.openxmlformats.org/officeDocument/2006/relationships/font" Target="fonts/Montserrat-boldItalic.fntdata"/><Relationship Id="rId23" Type="http://schemas.openxmlformats.org/officeDocument/2006/relationships/slide" Target="slides/slide17.xml"/><Relationship Id="rId67" Type="http://schemas.openxmlformats.org/officeDocument/2006/relationships/font" Target="fonts/Montserrat-italic.fntdata"/><Relationship Id="rId60" Type="http://schemas.openxmlformats.org/officeDocument/2006/relationships/font" Target="fonts/Roboto-boldItalic.fntdata"/><Relationship Id="rId26" Type="http://schemas.openxmlformats.org/officeDocument/2006/relationships/slide" Target="slides/slide20.xml"/><Relationship Id="rId25" Type="http://schemas.openxmlformats.org/officeDocument/2006/relationships/slide" Target="slides/slide19.xml"/><Relationship Id="rId69"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Roboto-regular.fntdata"/><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Roboto-italic.fntdata"/><Relationship Id="rId14" Type="http://schemas.openxmlformats.org/officeDocument/2006/relationships/slide" Target="slides/slide8.xml"/><Relationship Id="rId58" Type="http://schemas.openxmlformats.org/officeDocument/2006/relationships/font" Target="fonts/Roboto-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278108ff2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278108ff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SG"/>
              <a:t>So as you can see from the slide there are some features that are not normally </a:t>
            </a:r>
            <a:r>
              <a:rPr lang="en-SG"/>
              <a:t>distributed</a:t>
            </a:r>
            <a:r>
              <a:rPr lang="en-SG"/>
              <a:t> so what we going to deal with it  is to remove data……. and the final result we going to remove the outliers of V1 to V5 and the amount column.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278108ff2_0_10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278108ff2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278108ff2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278108ff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278108ff2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a278108ff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a278108ff2_0_10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a278108ff2_0_1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a278108ff2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a278108ff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a278108ff2_0_1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a278108ff2_0_1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a98890494e_5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a98890494e_5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8" name="Google Shape;27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a12e213e5e_1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a12e213e5e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a12e213e5e_1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a12e213e5e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7" name="Google Shape;31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a98890494e_3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4" name="Google Shape;334;ga98890494e_3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7" name="Google Shape;35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9" name="Google Shape;36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0" name="Google Shape;38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6" name="Google Shape;38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3" name="Google Shape;39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a12e213e5e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a12e213e5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SG" sz="1100" u="none" cap="none" strike="noStrike">
                <a:solidFill>
                  <a:srgbClr val="3F3F3F"/>
                </a:solidFill>
                <a:latin typeface="Garamond"/>
                <a:ea typeface="Garamond"/>
                <a:cs typeface="Garamond"/>
                <a:sym typeface="Garamond"/>
              </a:rPr>
              <a:t>How can we improve the credit card fraud detection using various data- mining techniques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SG"/>
              <a:t>Fraud is a major problem for credit card companies as large volume of transactions</a:t>
            </a:r>
            <a:endParaRPr/>
          </a:p>
          <a:p>
            <a:pPr indent="0" lvl="0" marL="0" rtl="0" algn="l">
              <a:lnSpc>
                <a:spcPct val="100000"/>
              </a:lnSpc>
              <a:spcBef>
                <a:spcPts val="0"/>
              </a:spcBef>
              <a:spcAft>
                <a:spcPts val="0"/>
              </a:spcAft>
              <a:buSzPts val="1100"/>
              <a:buNone/>
            </a:pPr>
            <a:r>
              <a:rPr lang="en-SG"/>
              <a:t>are completed each day and fraud transactions are inevitable. As such, among</a:t>
            </a:r>
            <a:endParaRPr/>
          </a:p>
          <a:p>
            <a:pPr indent="0" lvl="0" marL="0" rtl="0" algn="l">
              <a:lnSpc>
                <a:spcPct val="100000"/>
              </a:lnSpc>
              <a:spcBef>
                <a:spcPts val="0"/>
              </a:spcBef>
              <a:spcAft>
                <a:spcPts val="0"/>
              </a:spcAft>
              <a:buSzPts val="1100"/>
              <a:buNone/>
            </a:pPr>
            <a:r>
              <a:rPr lang="en-SG"/>
              <a:t>huge chunk of transactions that we see each day consist of frauds which we aren’t yet aware of due to the accuracy of the credit card fraud detection system.</a:t>
            </a:r>
            <a:endParaRPr/>
          </a:p>
          <a:p>
            <a:pPr indent="0" lvl="0" marL="0" rtl="0" algn="l">
              <a:lnSpc>
                <a:spcPct val="100000"/>
              </a:lnSpc>
              <a:spcBef>
                <a:spcPts val="0"/>
              </a:spcBef>
              <a:spcAft>
                <a:spcPts val="0"/>
              </a:spcAft>
              <a:buSzPts val="2400"/>
              <a:buFont typeface="Arial"/>
              <a:buNone/>
            </a:pPr>
            <a:r>
              <a:rPr lang="en-SG"/>
              <a:t>As such, we will be using various data mining techniques which includes, Logistic Regression (LR), Support Vector Machine(SVM), Random Forest (RF), Artificial Neural Network (ANN) to see which is the best model that would help in minimizing the incorrect fraud classifications.</a:t>
            </a:r>
            <a:endParaRPr/>
          </a:p>
          <a:p>
            <a:pPr indent="0" lvl="0" marL="0" rtl="0" algn="l">
              <a:lnSpc>
                <a:spcPct val="100000"/>
              </a:lnSpc>
              <a:spcBef>
                <a:spcPts val="0"/>
              </a:spcBef>
              <a:spcAft>
                <a:spcPts val="0"/>
              </a:spcAft>
              <a:buSzPts val="1100"/>
              <a:buNone/>
            </a:pPr>
            <a:r>
              <a:t/>
            </a:r>
            <a:endParaRPr/>
          </a:p>
        </p:txBody>
      </p:sp>
      <p:sp>
        <p:nvSpPr>
          <p:cNvPr id="129" name="Google Shape;12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a98890494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a9889049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3" name="Google Shape;42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a8d741776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a8d74177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a98890494e_5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a98890494e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a8d741776a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a8d741776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SG" sz="1350">
                <a:solidFill>
                  <a:srgbClr val="333333"/>
                </a:solidFill>
                <a:highlight>
                  <a:srgbClr val="F5F6F7"/>
                </a:highlight>
                <a:latin typeface="Georgia"/>
                <a:ea typeface="Georgia"/>
                <a:cs typeface="Georgia"/>
                <a:sym typeface="Georgia"/>
              </a:rPr>
              <a:t>The higher the AUC, the better the performance of the model at distinguishing between the positive and negative classes</a:t>
            </a:r>
            <a:endParaRPr i="1" sz="1350">
              <a:solidFill>
                <a:srgbClr val="333333"/>
              </a:solidFill>
              <a:highlight>
                <a:srgbClr val="F5F6F7"/>
              </a:highlight>
              <a:latin typeface="Georgia"/>
              <a:ea typeface="Georgia"/>
              <a:cs typeface="Georgia"/>
              <a:sym typeface="Georgia"/>
            </a:endParaRPr>
          </a:p>
          <a:p>
            <a:pPr indent="0" lvl="0" marL="0" rtl="0" algn="l">
              <a:lnSpc>
                <a:spcPct val="115000"/>
              </a:lnSpc>
              <a:spcBef>
                <a:spcPts val="0"/>
              </a:spcBef>
              <a:spcAft>
                <a:spcPts val="0"/>
              </a:spcAft>
              <a:buNone/>
            </a:pPr>
            <a:r>
              <a:rPr b="1" lang="en-SG" sz="1150">
                <a:solidFill>
                  <a:srgbClr val="242729"/>
                </a:solidFill>
                <a:highlight>
                  <a:srgbClr val="FFFFFF"/>
                </a:highlight>
              </a:rPr>
              <a:t>Precision</a:t>
            </a:r>
            <a:r>
              <a:rPr lang="en-SG" sz="1150">
                <a:solidFill>
                  <a:srgbClr val="242729"/>
                </a:solidFill>
                <a:highlight>
                  <a:srgbClr val="FFFFFF"/>
                </a:highlight>
              </a:rPr>
              <a:t>: This tells when you predict something positive, how many times they were actually positive. whereas,</a:t>
            </a:r>
            <a:endParaRPr sz="1150">
              <a:solidFill>
                <a:srgbClr val="242729"/>
              </a:solidFill>
              <a:highlight>
                <a:srgbClr val="FFFFFF"/>
              </a:highlight>
            </a:endParaRPr>
          </a:p>
          <a:p>
            <a:pPr indent="0" lvl="0" marL="0" rtl="0" algn="l">
              <a:lnSpc>
                <a:spcPct val="115000"/>
              </a:lnSpc>
              <a:spcBef>
                <a:spcPts val="0"/>
              </a:spcBef>
              <a:spcAft>
                <a:spcPts val="0"/>
              </a:spcAft>
              <a:buNone/>
            </a:pPr>
            <a:r>
              <a:rPr b="1" lang="en-SG" sz="1150">
                <a:solidFill>
                  <a:srgbClr val="242729"/>
                </a:solidFill>
                <a:highlight>
                  <a:srgbClr val="FFFFFF"/>
                </a:highlight>
              </a:rPr>
              <a:t>Recall</a:t>
            </a:r>
            <a:r>
              <a:rPr lang="en-SG" sz="1150">
                <a:solidFill>
                  <a:srgbClr val="242729"/>
                </a:solidFill>
                <a:highlight>
                  <a:srgbClr val="FFFFFF"/>
                </a:highlight>
              </a:rPr>
              <a:t>: This tells out of actual positive data, how many times you predicted correctly.</a:t>
            </a:r>
            <a:endParaRPr sz="1150">
              <a:solidFill>
                <a:srgbClr val="242729"/>
              </a:solidFill>
              <a:highlight>
                <a:srgbClr val="FFFFFF"/>
              </a:highlight>
            </a:endParaRPr>
          </a:p>
          <a:p>
            <a:pPr indent="0" lvl="0" marL="0" rtl="0" algn="l">
              <a:spcBef>
                <a:spcPts val="0"/>
              </a:spcBef>
              <a:spcAft>
                <a:spcPts val="0"/>
              </a:spcAft>
              <a:buNone/>
            </a:pPr>
            <a:r>
              <a:t/>
            </a:r>
            <a:endParaRPr i="1" sz="1350">
              <a:solidFill>
                <a:srgbClr val="333333"/>
              </a:solidFill>
              <a:highlight>
                <a:srgbClr val="F5F6F7"/>
              </a:highlight>
              <a:latin typeface="Georgia"/>
              <a:ea typeface="Georgia"/>
              <a:cs typeface="Georgia"/>
              <a:sym typeface="Georgia"/>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a98890494e_5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a98890494e_5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SG" sz="1350">
                <a:solidFill>
                  <a:srgbClr val="333333"/>
                </a:solidFill>
                <a:highlight>
                  <a:srgbClr val="F5F6F7"/>
                </a:highlight>
                <a:latin typeface="Georgia"/>
                <a:ea typeface="Georgia"/>
                <a:cs typeface="Georgia"/>
                <a:sym typeface="Georgia"/>
              </a:rPr>
              <a:t>The higher the AUC, the better the performance of the model at distinguishing between the positive and negative classes</a:t>
            </a:r>
            <a:endParaRPr i="1" sz="1350">
              <a:solidFill>
                <a:srgbClr val="333333"/>
              </a:solidFill>
              <a:highlight>
                <a:srgbClr val="F5F6F7"/>
              </a:highlight>
              <a:latin typeface="Georgia"/>
              <a:ea typeface="Georgia"/>
              <a:cs typeface="Georgia"/>
              <a:sym typeface="Georgia"/>
            </a:endParaRPr>
          </a:p>
          <a:p>
            <a:pPr indent="0" lvl="0" marL="0" rtl="0" algn="l">
              <a:lnSpc>
                <a:spcPct val="115000"/>
              </a:lnSpc>
              <a:spcBef>
                <a:spcPts val="0"/>
              </a:spcBef>
              <a:spcAft>
                <a:spcPts val="0"/>
              </a:spcAft>
              <a:buNone/>
            </a:pPr>
            <a:r>
              <a:rPr b="1" lang="en-SG" sz="1150">
                <a:solidFill>
                  <a:srgbClr val="242729"/>
                </a:solidFill>
                <a:highlight>
                  <a:srgbClr val="FFFFFF"/>
                </a:highlight>
              </a:rPr>
              <a:t>Precision</a:t>
            </a:r>
            <a:r>
              <a:rPr lang="en-SG" sz="1150">
                <a:solidFill>
                  <a:srgbClr val="242729"/>
                </a:solidFill>
                <a:highlight>
                  <a:srgbClr val="FFFFFF"/>
                </a:highlight>
              </a:rPr>
              <a:t>: This tells when you predict something positive, how many times they were actually positive. whereas,</a:t>
            </a:r>
            <a:endParaRPr sz="1150">
              <a:solidFill>
                <a:srgbClr val="242729"/>
              </a:solidFill>
              <a:highlight>
                <a:srgbClr val="FFFFFF"/>
              </a:highlight>
            </a:endParaRPr>
          </a:p>
          <a:p>
            <a:pPr indent="0" lvl="0" marL="0" rtl="0" algn="l">
              <a:lnSpc>
                <a:spcPct val="115000"/>
              </a:lnSpc>
              <a:spcBef>
                <a:spcPts val="0"/>
              </a:spcBef>
              <a:spcAft>
                <a:spcPts val="0"/>
              </a:spcAft>
              <a:buNone/>
            </a:pPr>
            <a:r>
              <a:rPr b="1" lang="en-SG" sz="1150">
                <a:solidFill>
                  <a:srgbClr val="242729"/>
                </a:solidFill>
                <a:highlight>
                  <a:srgbClr val="FFFFFF"/>
                </a:highlight>
              </a:rPr>
              <a:t>Recall</a:t>
            </a:r>
            <a:r>
              <a:rPr lang="en-SG" sz="1150">
                <a:solidFill>
                  <a:srgbClr val="242729"/>
                </a:solidFill>
                <a:highlight>
                  <a:srgbClr val="FFFFFF"/>
                </a:highlight>
              </a:rPr>
              <a:t>: This tells out of actual positive data, how many times you predicted correctly.</a:t>
            </a:r>
            <a:endParaRPr sz="1150">
              <a:solidFill>
                <a:srgbClr val="242729"/>
              </a:solidFill>
              <a:highlight>
                <a:srgbClr val="FFFFFF"/>
              </a:highlight>
            </a:endParaRPr>
          </a:p>
          <a:p>
            <a:pPr indent="0" lvl="0" marL="0" rtl="0" algn="ctr">
              <a:spcBef>
                <a:spcPts val="0"/>
              </a:spcBef>
              <a:spcAft>
                <a:spcPts val="0"/>
              </a:spcAft>
              <a:buNone/>
            </a:pPr>
            <a:r>
              <a:rPr lang="en-SG" sz="1800">
                <a:solidFill>
                  <a:srgbClr val="FF0000"/>
                </a:solidFill>
                <a:latin typeface="Garamond"/>
                <a:ea typeface="Garamond"/>
                <a:cs typeface="Garamond"/>
                <a:sym typeface="Garamond"/>
              </a:rPr>
              <a:t>Note that the Precision- Recall Curve is better than the original data after we oversample the data</a:t>
            </a:r>
            <a:endParaRPr sz="1800">
              <a:solidFill>
                <a:srgbClr val="FF0000"/>
              </a:solidFill>
              <a:latin typeface="Garamond"/>
              <a:ea typeface="Garamond"/>
              <a:cs typeface="Garamond"/>
              <a:sym typeface="Garamond"/>
            </a:endParaRPr>
          </a:p>
          <a:p>
            <a:pPr indent="0" lvl="0" marL="0" rtl="0" algn="l">
              <a:spcBef>
                <a:spcPts val="0"/>
              </a:spcBef>
              <a:spcAft>
                <a:spcPts val="0"/>
              </a:spcAft>
              <a:buNone/>
            </a:pPr>
            <a:r>
              <a:t/>
            </a:r>
            <a:endParaRPr i="1" sz="1350">
              <a:solidFill>
                <a:srgbClr val="333333"/>
              </a:solidFill>
              <a:highlight>
                <a:srgbClr val="F5F6F7"/>
              </a:highlight>
              <a:latin typeface="Georgia"/>
              <a:ea typeface="Georgia"/>
              <a:cs typeface="Georgia"/>
              <a:sym typeface="Georgia"/>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a98890494e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a98890494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9" name="Google Shape;47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a98890494e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ga98890494e_4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a98890494e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ga98890494e_4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98890494e_5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98890494e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SG" sz="1050">
                <a:solidFill>
                  <a:schemeClr val="dk1"/>
                </a:solidFill>
                <a:highlight>
                  <a:srgbClr val="FFFFFF"/>
                </a:highlight>
              </a:rPr>
              <a:t>The datasets contains transactions made by credit cards.</a:t>
            </a:r>
            <a:endParaRPr/>
          </a:p>
          <a:p>
            <a:pPr indent="0" lvl="0" marL="0" rtl="0" algn="l">
              <a:spcBef>
                <a:spcPts val="0"/>
              </a:spcBef>
              <a:spcAft>
                <a:spcPts val="0"/>
              </a:spcAft>
              <a:buNone/>
            </a:pPr>
            <a:r>
              <a:rPr lang="en-SG" sz="1050">
                <a:solidFill>
                  <a:schemeClr val="dk1"/>
                </a:solidFill>
                <a:highlight>
                  <a:srgbClr val="FFFFFF"/>
                </a:highlight>
              </a:rPr>
              <a:t>It contains only numerical input variables.</a:t>
            </a:r>
            <a:endParaRPr sz="1050">
              <a:solidFill>
                <a:schemeClr val="dk1"/>
              </a:solidFill>
              <a:highlight>
                <a:srgbClr val="FFFFFF"/>
              </a:highlight>
            </a:endParaRPr>
          </a:p>
          <a:p>
            <a:pPr indent="0" lvl="0" marL="0" rtl="0" algn="l">
              <a:spcBef>
                <a:spcPts val="0"/>
              </a:spcBef>
              <a:spcAft>
                <a:spcPts val="0"/>
              </a:spcAft>
              <a:buNone/>
            </a:pPr>
            <a:r>
              <a:rPr lang="en-SG" sz="1050">
                <a:solidFill>
                  <a:schemeClr val="dk1"/>
                </a:solidFill>
                <a:highlight>
                  <a:srgbClr val="FFFFFF"/>
                </a:highlight>
              </a:rPr>
              <a:t>Features V1, V2, … V28 are the principal components obtained with PCA.</a:t>
            </a:r>
            <a:endParaRPr sz="1050">
              <a:solidFill>
                <a:schemeClr val="dk1"/>
              </a:solidFill>
              <a:highlight>
                <a:srgbClr val="FFFFFF"/>
              </a:highlight>
            </a:endParaRPr>
          </a:p>
          <a:p>
            <a:pPr indent="0" lvl="0" marL="0" rtl="0" algn="l">
              <a:spcBef>
                <a:spcPts val="0"/>
              </a:spcBef>
              <a:spcAft>
                <a:spcPts val="0"/>
              </a:spcAft>
              <a:buNone/>
            </a:pPr>
            <a:r>
              <a:rPr lang="en-SG" sz="1050">
                <a:solidFill>
                  <a:schemeClr val="dk1"/>
                </a:solidFill>
                <a:highlight>
                  <a:srgbClr val="FFFFFF"/>
                </a:highlight>
              </a:rPr>
              <a:t>Features </a:t>
            </a:r>
            <a:r>
              <a:rPr lang="en-SG" sz="1050">
                <a:solidFill>
                  <a:schemeClr val="dk1"/>
                </a:solidFill>
                <a:highlight>
                  <a:srgbClr val="FFFFFF"/>
                </a:highlight>
              </a:rPr>
              <a:t>'Time' and 'Amount' are features which have not </a:t>
            </a:r>
            <a:r>
              <a:rPr lang="en-SG" sz="1050">
                <a:solidFill>
                  <a:schemeClr val="dk1"/>
                </a:solidFill>
                <a:highlight>
                  <a:srgbClr val="FFFFFF"/>
                </a:highlight>
              </a:rPr>
              <a:t>been transformed with PCA.</a:t>
            </a:r>
            <a:endParaRPr sz="1050">
              <a:solidFill>
                <a:schemeClr val="dk1"/>
              </a:solidFill>
              <a:highlight>
                <a:srgbClr val="FFFFFF"/>
              </a:highlight>
            </a:endParaRPr>
          </a:p>
          <a:p>
            <a:pPr indent="0" lvl="0" marL="0" rtl="0" algn="l">
              <a:spcBef>
                <a:spcPts val="0"/>
              </a:spcBef>
              <a:spcAft>
                <a:spcPts val="0"/>
              </a:spcAft>
              <a:buNone/>
            </a:pPr>
            <a:r>
              <a:rPr lang="en-SG" sz="1050">
                <a:solidFill>
                  <a:schemeClr val="dk1"/>
                </a:solidFill>
                <a:highlight>
                  <a:srgbClr val="FFFFFF"/>
                </a:highlight>
              </a:rPr>
              <a:t>Feature 'Class' is the response variable and it takes value 1 in case of fraud and 0 otherwise.</a:t>
            </a:r>
            <a:endParaRPr>
              <a:solidFill>
                <a:schemeClr val="dk1"/>
              </a:solidFill>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a9c53217a6_1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a9c53217a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a9c53217a6_1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a9c53217a6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a169d8cf30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a169d8cf3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a98890494e_4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a98890494e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a9c53217a6_1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a9c53217a6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a9c9ef1436_6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a9c9ef1436_6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a9c53217a6_1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a9c53217a6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a9c9ef1436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4" name="Google Shape;604;ga9c9ef1436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11" name="Google Shape;611;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18" name="Google Shape;618;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98890494e_6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98890494e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a9c9ef1436_4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a9c9ef1436_4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278108ff2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SG"/>
              <a:t>For data preprocessing, we performed the following steps, first (next slide)</a:t>
            </a:r>
            <a:endParaRPr/>
          </a:p>
        </p:txBody>
      </p:sp>
      <p:sp>
        <p:nvSpPr>
          <p:cNvPr id="157" name="Google Shape;157;ga278108ff2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278108ff2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278108ff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278108ff2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278108ff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howMasterSp="0" type="title">
  <p:cSld name="TITLE">
    <p:spTree>
      <p:nvGrpSpPr>
        <p:cNvPr id="13" name="Shape 13"/>
        <p:cNvGrpSpPr/>
        <p:nvPr/>
      </p:nvGrpSpPr>
      <p:grpSpPr>
        <a:xfrm>
          <a:off x="0" y="0"/>
          <a:ext cx="0" cy="0"/>
          <a:chOff x="0" y="0"/>
          <a:chExt cx="0" cy="0"/>
        </a:xfrm>
      </p:grpSpPr>
      <p:sp>
        <p:nvSpPr>
          <p:cNvPr id="14" name="Google Shape;14;p32"/>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EFEFE"/>
              </a:buClr>
              <a:buSzPts val="8000"/>
              <a:buFont typeface="Garamond"/>
              <a:buNone/>
              <a:defRPr sz="8000">
                <a:solidFill>
                  <a:srgbClr val="FEFEF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32"/>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200"/>
              </a:spcBef>
              <a:spcAft>
                <a:spcPts val="0"/>
              </a:spcAft>
              <a:buSzPts val="2400"/>
              <a:buNone/>
              <a:defRPr sz="2400" cap="none">
                <a:solidFill>
                  <a:schemeClr val="lt1"/>
                </a:solidFill>
                <a:latin typeface="Garamond"/>
                <a:ea typeface="Garamond"/>
                <a:cs typeface="Garamond"/>
                <a:sym typeface="Garamond"/>
              </a:defRPr>
            </a:lvl1pPr>
            <a:lvl2pPr lvl="1" algn="ctr">
              <a:lnSpc>
                <a:spcPct val="100000"/>
              </a:lnSpc>
              <a:spcBef>
                <a:spcPts val="200"/>
              </a:spcBef>
              <a:spcAft>
                <a:spcPts val="0"/>
              </a:spcAft>
              <a:buClr>
                <a:srgbClr val="FEFEFE"/>
              </a:buClr>
              <a:buSzPts val="2400"/>
              <a:buNone/>
              <a:defRPr sz="2400"/>
            </a:lvl2pPr>
            <a:lvl3pPr lvl="2" algn="ctr">
              <a:lnSpc>
                <a:spcPct val="100000"/>
              </a:lnSpc>
              <a:spcBef>
                <a:spcPts val="400"/>
              </a:spcBef>
              <a:spcAft>
                <a:spcPts val="0"/>
              </a:spcAft>
              <a:buClr>
                <a:srgbClr val="FEFEFE"/>
              </a:buClr>
              <a:buSzPts val="2400"/>
              <a:buNone/>
              <a:defRPr sz="2400"/>
            </a:lvl3pPr>
            <a:lvl4pPr lvl="3" algn="ctr">
              <a:lnSpc>
                <a:spcPct val="100000"/>
              </a:lnSpc>
              <a:spcBef>
                <a:spcPts val="400"/>
              </a:spcBef>
              <a:spcAft>
                <a:spcPts val="0"/>
              </a:spcAft>
              <a:buClr>
                <a:srgbClr val="FEFEFE"/>
              </a:buClr>
              <a:buSzPts val="2000"/>
              <a:buNone/>
              <a:defRPr sz="2000"/>
            </a:lvl4pPr>
            <a:lvl5pPr lvl="4" algn="ctr">
              <a:lnSpc>
                <a:spcPct val="100000"/>
              </a:lnSpc>
              <a:spcBef>
                <a:spcPts val="400"/>
              </a:spcBef>
              <a:spcAft>
                <a:spcPts val="0"/>
              </a:spcAft>
              <a:buClr>
                <a:srgbClr val="FEFEFE"/>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7" name="Google Shape;17;p32"/>
          <p:cNvCxnSpPr/>
          <p:nvPr/>
        </p:nvCxnSpPr>
        <p:spPr>
          <a:xfrm>
            <a:off x="1207658" y="4474741"/>
            <a:ext cx="9875520" cy="0"/>
          </a:xfrm>
          <a:prstGeom prst="straightConnector1">
            <a:avLst/>
          </a:prstGeom>
          <a:noFill/>
          <a:ln cap="flat" cmpd="sng" w="12700">
            <a:solidFill>
              <a:srgbClr val="FEFEFE"/>
            </a:solidFill>
            <a:prstDash val="solid"/>
            <a:round/>
            <a:headEnd len="sm" w="sm" type="none"/>
            <a:tailEnd len="sm" w="sm" type="none"/>
          </a:ln>
        </p:spPr>
      </p:cxnSp>
      <p:sp>
        <p:nvSpPr>
          <p:cNvPr id="18" name="Google Shape;18;p3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1pPr>
            <a:lvl2pPr indent="0" lvl="1"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2pPr>
            <a:lvl3pPr indent="0" lvl="2"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3pPr>
            <a:lvl4pPr indent="0" lvl="3"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4pPr>
            <a:lvl5pPr indent="0" lvl="4"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5pPr>
            <a:lvl6pPr indent="0" lvl="5"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6pPr>
            <a:lvl7pPr indent="0" lvl="6"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7pPr>
            <a:lvl8pPr indent="0" lvl="7"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8pPr>
            <a:lvl9pPr indent="0" lvl="8"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9pPr>
          </a:lstStyle>
          <a:p>
            <a:pPr indent="0" lvl="0" marL="0" rtl="0" algn="l">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_WITH_CAPTION_TEXT" showMasterSp="0" type="picTx">
  <p:cSld name="PICTURE_WITH_CAPTION_TEXT">
    <p:spTree>
      <p:nvGrpSpPr>
        <p:cNvPr id="85" name="Shape 85"/>
        <p:cNvGrpSpPr/>
        <p:nvPr/>
      </p:nvGrpSpPr>
      <p:grpSpPr>
        <a:xfrm>
          <a:off x="0" y="0"/>
          <a:ext cx="0" cy="0"/>
          <a:chOff x="0" y="0"/>
          <a:chExt cx="0" cy="0"/>
        </a:xfrm>
      </p:grpSpPr>
      <p:sp>
        <p:nvSpPr>
          <p:cNvPr id="86" name="Google Shape;86;p42"/>
          <p:cNvSpPr/>
          <p:nvPr/>
        </p:nvSpPr>
        <p:spPr>
          <a:xfrm>
            <a:off x="0" y="4578350"/>
            <a:ext cx="12188825" cy="227965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2"/>
          <p:cNvSpPr/>
          <p:nvPr>
            <p:ph idx="2" type="pic"/>
          </p:nvPr>
        </p:nvSpPr>
        <p:spPr>
          <a:xfrm>
            <a:off x="15" y="0"/>
            <a:ext cx="12191985" cy="4578350"/>
          </a:xfrm>
          <a:prstGeom prst="rect">
            <a:avLst/>
          </a:prstGeom>
          <a:solidFill>
            <a:srgbClr val="D8D8D8"/>
          </a:solidFill>
          <a:ln>
            <a:noFill/>
          </a:ln>
        </p:spPr>
        <p:txBody>
          <a:bodyPr anchorCtr="0" anchor="t" bIns="45700" lIns="457200" spcFirstLastPara="1" rIns="0" wrap="square" tIns="457200">
            <a:normAutofit/>
          </a:bodyPr>
          <a:lstStyle>
            <a:lvl1pPr lvl="0" marR="0" rtl="0" algn="l">
              <a:lnSpc>
                <a:spcPct val="100000"/>
              </a:lnSpc>
              <a:spcBef>
                <a:spcPts val="1200"/>
              </a:spcBef>
              <a:spcAft>
                <a:spcPts val="0"/>
              </a:spcAft>
              <a:buClr>
                <a:schemeClr val="accent1"/>
              </a:buClr>
              <a:buSzPts val="3200"/>
              <a:buFont typeface="Calibri"/>
              <a:buNone/>
              <a:defRPr b="0" i="0" sz="3200" u="none" cap="none" strike="noStrike">
                <a:solidFill>
                  <a:srgbClr val="3F3F3F"/>
                </a:solidFill>
                <a:latin typeface="Garamond"/>
                <a:ea typeface="Garamond"/>
                <a:cs typeface="Garamond"/>
                <a:sym typeface="Garamond"/>
              </a:defRPr>
            </a:lvl1pPr>
            <a:lvl2pPr lvl="1" marR="0" rtl="0" algn="l">
              <a:lnSpc>
                <a:spcPct val="100000"/>
              </a:lnSpc>
              <a:spcBef>
                <a:spcPts val="200"/>
              </a:spcBef>
              <a:spcAft>
                <a:spcPts val="0"/>
              </a:spcAft>
              <a:buClr>
                <a:srgbClr val="3F3F3F"/>
              </a:buClr>
              <a:buSzPts val="2800"/>
              <a:buFont typeface="Calibri"/>
              <a:buNone/>
              <a:defRPr b="0" i="0" sz="2800" u="none" cap="none" strike="noStrike">
                <a:solidFill>
                  <a:srgbClr val="3F3F3F"/>
                </a:solidFill>
                <a:latin typeface="Garamond"/>
                <a:ea typeface="Garamond"/>
                <a:cs typeface="Garamond"/>
                <a:sym typeface="Garamond"/>
              </a:defRPr>
            </a:lvl2pPr>
            <a:lvl3pPr lvl="2" marR="0" rtl="0" algn="l">
              <a:lnSpc>
                <a:spcPct val="100000"/>
              </a:lnSpc>
              <a:spcBef>
                <a:spcPts val="400"/>
              </a:spcBef>
              <a:spcAft>
                <a:spcPts val="0"/>
              </a:spcAft>
              <a:buClr>
                <a:srgbClr val="3F3F3F"/>
              </a:buClr>
              <a:buSzPts val="2400"/>
              <a:buFont typeface="Calibri"/>
              <a:buNone/>
              <a:defRPr b="0" i="0" sz="2400" u="none" cap="none" strike="noStrike">
                <a:solidFill>
                  <a:srgbClr val="3F3F3F"/>
                </a:solidFill>
                <a:latin typeface="Garamond"/>
                <a:ea typeface="Garamond"/>
                <a:cs typeface="Garamond"/>
                <a:sym typeface="Garamond"/>
              </a:defRPr>
            </a:lvl3pPr>
            <a:lvl4pPr lvl="3" marR="0" rtl="0" algn="l">
              <a:lnSpc>
                <a:spcPct val="100000"/>
              </a:lnSpc>
              <a:spcBef>
                <a:spcPts val="400"/>
              </a:spcBef>
              <a:spcAft>
                <a:spcPts val="0"/>
              </a:spcAft>
              <a:buClr>
                <a:srgbClr val="3F3F3F"/>
              </a:buClr>
              <a:buSzPts val="2000"/>
              <a:buFont typeface="Calibri"/>
              <a:buNone/>
              <a:defRPr b="0" i="0" sz="2000" u="none" cap="none" strike="noStrike">
                <a:solidFill>
                  <a:srgbClr val="3F3F3F"/>
                </a:solidFill>
                <a:latin typeface="Garamond"/>
                <a:ea typeface="Garamond"/>
                <a:cs typeface="Garamond"/>
                <a:sym typeface="Garamond"/>
              </a:defRPr>
            </a:lvl4pPr>
            <a:lvl5pPr lvl="4" marR="0" rtl="0" algn="l">
              <a:lnSpc>
                <a:spcPct val="100000"/>
              </a:lnSpc>
              <a:spcBef>
                <a:spcPts val="400"/>
              </a:spcBef>
              <a:spcAft>
                <a:spcPts val="0"/>
              </a:spcAft>
              <a:buClr>
                <a:srgbClr val="3F3F3F"/>
              </a:buClr>
              <a:buSzPts val="2000"/>
              <a:buFont typeface="Calibri"/>
              <a:buNone/>
              <a:defRPr b="0" i="0" sz="2000" u="none" cap="none" strike="noStrike">
                <a:solidFill>
                  <a:srgbClr val="3F3F3F"/>
                </a:solidFill>
                <a:latin typeface="Garamond"/>
                <a:ea typeface="Garamond"/>
                <a:cs typeface="Garamond"/>
                <a:sym typeface="Garamond"/>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Garamond"/>
                <a:ea typeface="Garamond"/>
                <a:cs typeface="Garamond"/>
                <a:sym typeface="Garamond"/>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Garamond"/>
                <a:ea typeface="Garamond"/>
                <a:cs typeface="Garamond"/>
                <a:sym typeface="Garamond"/>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Garamond"/>
                <a:ea typeface="Garamond"/>
                <a:cs typeface="Garamond"/>
                <a:sym typeface="Garamond"/>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Garamond"/>
                <a:ea typeface="Garamond"/>
                <a:cs typeface="Garamond"/>
                <a:sym typeface="Garamond"/>
              </a:defRPr>
            </a:lvl9pPr>
          </a:lstStyle>
          <a:p/>
        </p:txBody>
      </p:sp>
      <p:sp>
        <p:nvSpPr>
          <p:cNvPr id="88" name="Google Shape;88;p42"/>
          <p:cNvSpPr txBox="1"/>
          <p:nvPr>
            <p:ph type="title"/>
          </p:nvPr>
        </p:nvSpPr>
        <p:spPr>
          <a:xfrm>
            <a:off x="1097279" y="4799362"/>
            <a:ext cx="10113645" cy="743682"/>
          </a:xfrm>
          <a:prstGeom prst="rect">
            <a:avLst/>
          </a:prstGeom>
          <a:noFill/>
          <a:ln>
            <a:noFill/>
          </a:ln>
        </p:spPr>
        <p:txBody>
          <a:bodyPr anchorCtr="0" anchor="b" bIns="0" lIns="91425" spcFirstLastPara="1" rIns="91425" wrap="square" tIns="0">
            <a:noAutofit/>
          </a:bodyPr>
          <a:lstStyle>
            <a:lvl1pPr lvl="0" algn="l">
              <a:lnSpc>
                <a:spcPct val="90000"/>
              </a:lnSpc>
              <a:spcBef>
                <a:spcPts val="0"/>
              </a:spcBef>
              <a:spcAft>
                <a:spcPts val="0"/>
              </a:spcAft>
              <a:buClr>
                <a:srgbClr val="FFFFFF"/>
              </a:buClr>
              <a:buSzPts val="3600"/>
              <a:buFont typeface="Garamond"/>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42"/>
          <p:cNvSpPr txBox="1"/>
          <p:nvPr>
            <p:ph idx="1" type="body"/>
          </p:nvPr>
        </p:nvSpPr>
        <p:spPr>
          <a:xfrm>
            <a:off x="1097279" y="5715000"/>
            <a:ext cx="10113264" cy="609600"/>
          </a:xfrm>
          <a:prstGeom prst="rect">
            <a:avLst/>
          </a:prstGeom>
          <a:noFill/>
          <a:ln>
            <a:noFill/>
          </a:ln>
        </p:spPr>
        <p:txBody>
          <a:bodyPr anchorCtr="0" anchor="t" bIns="0" lIns="91425" spcFirstLastPara="1" rIns="91425" wrap="square" tIns="0">
            <a:normAutofit/>
          </a:bodyPr>
          <a:lstStyle>
            <a:lvl1pPr indent="-228600" lvl="0" marL="457200" algn="l">
              <a:lnSpc>
                <a:spcPct val="100000"/>
              </a:lnSpc>
              <a:spcBef>
                <a:spcPts val="0"/>
              </a:spcBef>
              <a:spcAft>
                <a:spcPts val="0"/>
              </a:spcAft>
              <a:buSzPts val="1800"/>
              <a:buNone/>
              <a:defRPr sz="1800">
                <a:solidFill>
                  <a:srgbClr val="FFFFFF"/>
                </a:solidFill>
              </a:defRPr>
            </a:lvl1pPr>
            <a:lvl2pPr indent="-228600" lvl="1" marL="914400" algn="l">
              <a:lnSpc>
                <a:spcPct val="100000"/>
              </a:lnSpc>
              <a:spcBef>
                <a:spcPts val="6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0" name="Google Shape;90;p4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4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1pPr>
            <a:lvl2pPr indent="0" lvl="1"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2pPr>
            <a:lvl3pPr indent="0" lvl="2"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3pPr>
            <a:lvl4pPr indent="0" lvl="3"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4pPr>
            <a:lvl5pPr indent="0" lvl="4"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5pPr>
            <a:lvl6pPr indent="0" lvl="5"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6pPr>
            <a:lvl7pPr indent="0" lvl="6"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7pPr>
            <a:lvl8pPr indent="0" lvl="7"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8pPr>
            <a:lvl9pPr indent="0" lvl="8"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9pPr>
          </a:lstStyle>
          <a:p>
            <a:pPr indent="0" lvl="0" marL="0" rtl="0" algn="l">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EXT" type="vertTx">
  <p:cSld name="VERTICAL_TEXT">
    <p:spTree>
      <p:nvGrpSpPr>
        <p:cNvPr id="93" name="Shape 93"/>
        <p:cNvGrpSpPr/>
        <p:nvPr/>
      </p:nvGrpSpPr>
      <p:grpSpPr>
        <a:xfrm>
          <a:off x="0" y="0"/>
          <a:ext cx="0" cy="0"/>
          <a:chOff x="0" y="0"/>
          <a:chExt cx="0" cy="0"/>
        </a:xfrm>
      </p:grpSpPr>
      <p:sp>
        <p:nvSpPr>
          <p:cNvPr id="94" name="Google Shape;94;p4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43"/>
          <p:cNvSpPr txBox="1"/>
          <p:nvPr>
            <p:ph idx="1" type="body"/>
          </p:nvPr>
        </p:nvSpPr>
        <p:spPr>
          <a:xfrm rot="5400000">
            <a:off x="4246034" y="-1040553"/>
            <a:ext cx="3760891" cy="10058400"/>
          </a:xfrm>
          <a:prstGeom prst="rect">
            <a:avLst/>
          </a:prstGeom>
          <a:noFill/>
          <a:ln>
            <a:noFill/>
          </a:ln>
        </p:spPr>
        <p:txBody>
          <a:bodyPr anchorCtr="0" anchor="t" bIns="0" lIns="45700" spcFirstLastPara="1" rIns="45700" wrap="square" tIns="0">
            <a:normAutofit/>
          </a:bodyPr>
          <a:lstStyle>
            <a:lvl1pPr indent="-342900" lvl="0" marL="457200" algn="l">
              <a:lnSpc>
                <a:spcPct val="10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6" name="Google Shape;96;p4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4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4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1pPr>
            <a:lvl2pPr indent="0" lvl="1"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2pPr>
            <a:lvl3pPr indent="0" lvl="2"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3pPr>
            <a:lvl4pPr indent="0" lvl="3"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4pPr>
            <a:lvl5pPr indent="0" lvl="4"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5pPr>
            <a:lvl6pPr indent="0" lvl="5"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6pPr>
            <a:lvl7pPr indent="0" lvl="6"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7pPr>
            <a:lvl8pPr indent="0" lvl="7"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8pPr>
            <a:lvl9pPr indent="0" lvl="8"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9pPr>
          </a:lstStyle>
          <a:p>
            <a:pPr indent="0" lvl="0" marL="0" rtl="0" algn="l">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ITLE_AND_VERTICAL_TEXT" showMasterSp="0" type="vertTitleAndTx">
  <p:cSld name="VERTICAL_TITLE_AND_VERTICAL_TEXT">
    <p:spTree>
      <p:nvGrpSpPr>
        <p:cNvPr id="99" name="Shape 99"/>
        <p:cNvGrpSpPr/>
        <p:nvPr/>
      </p:nvGrpSpPr>
      <p:grpSpPr>
        <a:xfrm>
          <a:off x="0" y="0"/>
          <a:ext cx="0" cy="0"/>
          <a:chOff x="0" y="0"/>
          <a:chExt cx="0" cy="0"/>
        </a:xfrm>
      </p:grpSpPr>
      <p:sp>
        <p:nvSpPr>
          <p:cNvPr id="100" name="Google Shape;100;p44"/>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44"/>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44"/>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10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3" name="Google Shape;103;p4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4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4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1pPr>
            <a:lvl2pPr indent="0" lvl="1"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2pPr>
            <a:lvl3pPr indent="0" lvl="2"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3pPr>
            <a:lvl4pPr indent="0" lvl="3"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4pPr>
            <a:lvl5pPr indent="0" lvl="4"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5pPr>
            <a:lvl6pPr indent="0" lvl="5"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6pPr>
            <a:lvl7pPr indent="0" lvl="6"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7pPr>
            <a:lvl8pPr indent="0" lvl="7"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8pPr>
            <a:lvl9pPr indent="0" lvl="8"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9pPr>
          </a:lstStyle>
          <a:p>
            <a:pPr indent="0" lvl="0" marL="0" rtl="0" algn="l">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6" name="Shape 106"/>
        <p:cNvGrpSpPr/>
        <p:nvPr/>
      </p:nvGrpSpPr>
      <p:grpSpPr>
        <a:xfrm>
          <a:off x="0" y="0"/>
          <a:ext cx="0" cy="0"/>
          <a:chOff x="0" y="0"/>
          <a:chExt cx="0" cy="0"/>
        </a:xfrm>
      </p:grpSpPr>
      <p:sp>
        <p:nvSpPr>
          <p:cNvPr id="107" name="Google Shape;107;ga12e213e5e_1_76"/>
          <p:cNvSpPr txBox="1"/>
          <p:nvPr>
            <p:ph type="title"/>
          </p:nvPr>
        </p:nvSpPr>
        <p:spPr>
          <a:xfrm>
            <a:off x="415600" y="593367"/>
            <a:ext cx="11360700" cy="763500"/>
          </a:xfrm>
          <a:prstGeom prst="rect">
            <a:avLst/>
          </a:prstGeom>
        </p:spPr>
        <p:txBody>
          <a:bodyPr anchorCtr="0" anchor="b" bIns="45700" lIns="91425" spcFirstLastPara="1" rIns="91425" wrap="square" tIns="45700">
            <a:noAutofit/>
          </a:bodyPr>
          <a:lstStyle>
            <a:lvl1pPr lvl="0" rtl="0">
              <a:spcBef>
                <a:spcPts val="0"/>
              </a:spcBef>
              <a:spcAft>
                <a:spcPts val="0"/>
              </a:spcAft>
              <a:buSzPts val="53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8" name="Google Shape;108;ga12e213e5e_1_76"/>
          <p:cNvSpPr txBox="1"/>
          <p:nvPr>
            <p:ph idx="1" type="body"/>
          </p:nvPr>
        </p:nvSpPr>
        <p:spPr>
          <a:xfrm>
            <a:off x="415600" y="1536633"/>
            <a:ext cx="11360700" cy="4555200"/>
          </a:xfrm>
          <a:prstGeom prst="rect">
            <a:avLst/>
          </a:prstGeom>
        </p:spPr>
        <p:txBody>
          <a:bodyPr anchorCtr="0" anchor="t" bIns="45700" lIns="0" spcFirstLastPara="1" rIns="0" wrap="square" tIns="45700">
            <a:noAutofit/>
          </a:bodyPr>
          <a:lstStyle>
            <a:lvl1pPr indent="-381000" lvl="0" marL="457200" rtl="0">
              <a:spcBef>
                <a:spcPts val="1200"/>
              </a:spcBef>
              <a:spcAft>
                <a:spcPts val="0"/>
              </a:spcAft>
              <a:buSzPts val="2400"/>
              <a:buChar char=" "/>
              <a:defRPr/>
            </a:lvl1pPr>
            <a:lvl2pPr indent="-355600" lvl="1" marL="914400" rtl="0">
              <a:spcBef>
                <a:spcPts val="200"/>
              </a:spcBef>
              <a:spcAft>
                <a:spcPts val="0"/>
              </a:spcAft>
              <a:buSzPts val="2000"/>
              <a:buChar char="◦"/>
              <a:defRPr/>
            </a:lvl2pPr>
            <a:lvl3pPr indent="-330200" lvl="2" marL="1371600" rtl="0">
              <a:spcBef>
                <a:spcPts val="400"/>
              </a:spcBef>
              <a:spcAft>
                <a:spcPts val="0"/>
              </a:spcAft>
              <a:buSzPts val="1600"/>
              <a:buChar char="◦"/>
              <a:defRPr/>
            </a:lvl3pPr>
            <a:lvl4pPr indent="-330200" lvl="3" marL="1828800" rtl="0">
              <a:spcBef>
                <a:spcPts val="400"/>
              </a:spcBef>
              <a:spcAft>
                <a:spcPts val="0"/>
              </a:spcAft>
              <a:buSzPts val="1600"/>
              <a:buChar char="◦"/>
              <a:defRPr/>
            </a:lvl4pPr>
            <a:lvl5pPr indent="-330200" lvl="4" marL="2286000" rtl="0">
              <a:spcBef>
                <a:spcPts val="400"/>
              </a:spcBef>
              <a:spcAft>
                <a:spcPts val="0"/>
              </a:spcAft>
              <a:buSzPts val="16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400"/>
              </a:spcAft>
              <a:buSzPts val="1400"/>
              <a:buChar char="◦"/>
              <a:defRPr/>
            </a:lvl9pPr>
          </a:lstStyle>
          <a:p/>
        </p:txBody>
      </p:sp>
      <p:sp>
        <p:nvSpPr>
          <p:cNvPr id="109" name="Google Shape;109;ga12e213e5e_1_76"/>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type="obj">
  <p:cSld name="OBJECT">
    <p:spTree>
      <p:nvGrpSpPr>
        <p:cNvPr id="29" name="Shape 29"/>
        <p:cNvGrpSpPr/>
        <p:nvPr/>
      </p:nvGrpSpPr>
      <p:grpSpPr>
        <a:xfrm>
          <a:off x="0" y="0"/>
          <a:ext cx="0" cy="0"/>
          <a:chOff x="0" y="0"/>
          <a:chExt cx="0" cy="0"/>
        </a:xfrm>
      </p:grpSpPr>
      <p:sp>
        <p:nvSpPr>
          <p:cNvPr id="30" name="Google Shape;30;p3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4"/>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0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2" name="Google Shape;32;p3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1pPr>
            <a:lvl2pPr indent="0" lvl="1"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2pPr>
            <a:lvl3pPr indent="0" lvl="2"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3pPr>
            <a:lvl4pPr indent="0" lvl="3"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4pPr>
            <a:lvl5pPr indent="0" lvl="4"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5pPr>
            <a:lvl6pPr indent="0" lvl="5"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6pPr>
            <a:lvl7pPr indent="0" lvl="6"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7pPr>
            <a:lvl8pPr indent="0" lvl="7"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8pPr>
            <a:lvl9pPr indent="0" lvl="8"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9pPr>
          </a:lstStyle>
          <a:p>
            <a:pPr indent="0" lvl="0" marL="0" rtl="0" algn="l">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howMasterSp="0" type="title">
  <p:cSld name="TITLE">
    <p:spTree>
      <p:nvGrpSpPr>
        <p:cNvPr id="35" name="Shape 35"/>
        <p:cNvGrpSpPr/>
        <p:nvPr/>
      </p:nvGrpSpPr>
      <p:grpSpPr>
        <a:xfrm>
          <a:off x="0" y="0"/>
          <a:ext cx="0" cy="0"/>
          <a:chOff x="0" y="0"/>
          <a:chExt cx="0" cy="0"/>
        </a:xfrm>
      </p:grpSpPr>
      <p:sp>
        <p:nvSpPr>
          <p:cNvPr id="36" name="Google Shape;36;p35"/>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5"/>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Garamond"/>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5"/>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200"/>
              </a:spcBef>
              <a:spcAft>
                <a:spcPts val="0"/>
              </a:spcAft>
              <a:buSzPts val="2400"/>
              <a:buNone/>
              <a:defRPr sz="2400" cap="none">
                <a:solidFill>
                  <a:schemeClr val="dk1"/>
                </a:solidFill>
                <a:latin typeface="Garamond"/>
                <a:ea typeface="Garamond"/>
                <a:cs typeface="Garamond"/>
                <a:sym typeface="Garamond"/>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39" name="Google Shape;39;p35"/>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40" name="Google Shape;40;p3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1pPr>
            <a:lvl2pPr indent="0" lvl="1"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2pPr>
            <a:lvl3pPr indent="0" lvl="2"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3pPr>
            <a:lvl4pPr indent="0" lvl="3"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4pPr>
            <a:lvl5pPr indent="0" lvl="4"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5pPr>
            <a:lvl6pPr indent="0" lvl="5"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6pPr>
            <a:lvl7pPr indent="0" lvl="6"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7pPr>
            <a:lvl8pPr indent="0" lvl="7"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8pPr>
            <a:lvl9pPr indent="0" lvl="8"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9pPr>
          </a:lstStyle>
          <a:p>
            <a:pPr indent="0" lvl="0" marL="0" rtl="0" algn="l">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43" name="Shape 43"/>
        <p:cNvGrpSpPr/>
        <p:nvPr/>
      </p:nvGrpSpPr>
      <p:grpSpPr>
        <a:xfrm>
          <a:off x="0" y="0"/>
          <a:ext cx="0" cy="0"/>
          <a:chOff x="0" y="0"/>
          <a:chExt cx="0" cy="0"/>
        </a:xfrm>
      </p:grpSpPr>
      <p:sp>
        <p:nvSpPr>
          <p:cNvPr id="44" name="Google Shape;44;p3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1pPr>
            <a:lvl2pPr indent="0" lvl="1"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2pPr>
            <a:lvl3pPr indent="0" lvl="2"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3pPr>
            <a:lvl4pPr indent="0" lvl="3"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4pPr>
            <a:lvl5pPr indent="0" lvl="4"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5pPr>
            <a:lvl6pPr indent="0" lvl="5"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6pPr>
            <a:lvl7pPr indent="0" lvl="6"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7pPr>
            <a:lvl8pPr indent="0" lvl="7"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8pPr>
            <a:lvl9pPr indent="0" lvl="8"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9pPr>
          </a:lstStyle>
          <a:p>
            <a:pPr indent="0" lvl="0" marL="0" rtl="0" algn="l">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showMasterSp="0" type="secHead">
  <p:cSld name="SECTION_HEADER">
    <p:bg>
      <p:bgPr>
        <a:solidFill>
          <a:schemeClr val="lt1"/>
        </a:solidFill>
      </p:bgPr>
    </p:bg>
    <p:spTree>
      <p:nvGrpSpPr>
        <p:cNvPr id="48" name="Shape 48"/>
        <p:cNvGrpSpPr/>
        <p:nvPr/>
      </p:nvGrpSpPr>
      <p:grpSpPr>
        <a:xfrm>
          <a:off x="0" y="0"/>
          <a:ext cx="0" cy="0"/>
          <a:chOff x="0" y="0"/>
          <a:chExt cx="0" cy="0"/>
        </a:xfrm>
      </p:grpSpPr>
      <p:sp>
        <p:nvSpPr>
          <p:cNvPr id="49" name="Google Shape;49;p37"/>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37"/>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Garamond"/>
              <a:buNone/>
              <a:defRPr b="0"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7"/>
          <p:cNvSpPr txBox="1"/>
          <p:nvPr>
            <p:ph idx="1" type="body"/>
          </p:nvPr>
        </p:nvSpPr>
        <p:spPr>
          <a:xfrm>
            <a:off x="1097280" y="4663440"/>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200"/>
              </a:spcBef>
              <a:spcAft>
                <a:spcPts val="0"/>
              </a:spcAft>
              <a:buSzPts val="2400"/>
              <a:buNone/>
              <a:defRPr sz="2400" cap="none">
                <a:solidFill>
                  <a:schemeClr val="dk1"/>
                </a:solidFill>
                <a:latin typeface="Garamond"/>
                <a:ea typeface="Garamond"/>
                <a:cs typeface="Garamond"/>
                <a:sym typeface="Garamond"/>
              </a:defRPr>
            </a:lvl1pPr>
            <a:lvl2pPr indent="-228600" lvl="1" marL="914400" algn="l">
              <a:lnSpc>
                <a:spcPct val="100000"/>
              </a:lnSpc>
              <a:spcBef>
                <a:spcPts val="200"/>
              </a:spcBef>
              <a:spcAft>
                <a:spcPts val="0"/>
              </a:spcAft>
              <a:buClr>
                <a:srgbClr val="888888"/>
              </a:buClr>
              <a:buSzPts val="1800"/>
              <a:buNone/>
              <a:defRPr sz="1800">
                <a:solidFill>
                  <a:srgbClr val="888888"/>
                </a:solidFill>
              </a:defRPr>
            </a:lvl2pPr>
            <a:lvl3pPr indent="-228600" lvl="2" marL="1371600" algn="l">
              <a:lnSpc>
                <a:spcPct val="100000"/>
              </a:lnSpc>
              <a:spcBef>
                <a:spcPts val="400"/>
              </a:spcBef>
              <a:spcAft>
                <a:spcPts val="0"/>
              </a:spcAft>
              <a:buClr>
                <a:srgbClr val="888888"/>
              </a:buClr>
              <a:buSzPts val="1600"/>
              <a:buNone/>
              <a:defRPr sz="1600">
                <a:solidFill>
                  <a:srgbClr val="888888"/>
                </a:solidFill>
              </a:defRPr>
            </a:lvl3pPr>
            <a:lvl4pPr indent="-228600" lvl="3" marL="1828800" algn="l">
              <a:lnSpc>
                <a:spcPct val="100000"/>
              </a:lnSpc>
              <a:spcBef>
                <a:spcPts val="400"/>
              </a:spcBef>
              <a:spcAft>
                <a:spcPts val="0"/>
              </a:spcAft>
              <a:buClr>
                <a:srgbClr val="888888"/>
              </a:buClr>
              <a:buSzPts val="1400"/>
              <a:buNone/>
              <a:defRPr sz="1400">
                <a:solidFill>
                  <a:srgbClr val="888888"/>
                </a:solidFill>
              </a:defRPr>
            </a:lvl4pPr>
            <a:lvl5pPr indent="-228600" lvl="4" marL="2286000" algn="l">
              <a:lnSpc>
                <a:spcPct val="100000"/>
              </a:lnSpc>
              <a:spcBef>
                <a:spcPts val="400"/>
              </a:spcBef>
              <a:spcAft>
                <a:spcPts val="0"/>
              </a:spcAft>
              <a:buClr>
                <a:srgbClr val="888888"/>
              </a:buClr>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cxnSp>
        <p:nvCxnSpPr>
          <p:cNvPr id="52" name="Google Shape;52;p37"/>
          <p:cNvCxnSpPr/>
          <p:nvPr/>
        </p:nvCxnSpPr>
        <p:spPr>
          <a:xfrm>
            <a:off x="1207658" y="4485132"/>
            <a:ext cx="9875520" cy="0"/>
          </a:xfrm>
          <a:prstGeom prst="straightConnector1">
            <a:avLst/>
          </a:prstGeom>
          <a:noFill/>
          <a:ln cap="flat" cmpd="sng" w="12700">
            <a:solidFill>
              <a:srgbClr val="3F3F3F"/>
            </a:solidFill>
            <a:prstDash val="solid"/>
            <a:round/>
            <a:headEnd len="sm" w="sm" type="none"/>
            <a:tailEnd len="sm" w="sm" type="none"/>
          </a:ln>
        </p:spPr>
      </p:cxnSp>
      <p:sp>
        <p:nvSpPr>
          <p:cNvPr id="53" name="Google Shape;53;p3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1pPr>
            <a:lvl2pPr indent="0" lvl="1"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2pPr>
            <a:lvl3pPr indent="0" lvl="2"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3pPr>
            <a:lvl4pPr indent="0" lvl="3"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4pPr>
            <a:lvl5pPr indent="0" lvl="4"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5pPr>
            <a:lvl6pPr indent="0" lvl="5"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6pPr>
            <a:lvl7pPr indent="0" lvl="6"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7pPr>
            <a:lvl8pPr indent="0" lvl="7"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8pPr>
            <a:lvl9pPr indent="0" lvl="8"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9pPr>
          </a:lstStyle>
          <a:p>
            <a:pPr indent="0" lvl="0" marL="0" rtl="0" algn="l">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 type="twoObj">
  <p:cSld name="TWO_OBJECTS">
    <p:spTree>
      <p:nvGrpSpPr>
        <p:cNvPr id="56" name="Shape 56"/>
        <p:cNvGrpSpPr/>
        <p:nvPr/>
      </p:nvGrpSpPr>
      <p:grpSpPr>
        <a:xfrm>
          <a:off x="0" y="0"/>
          <a:ext cx="0" cy="0"/>
          <a:chOff x="0" y="0"/>
          <a:chExt cx="0" cy="0"/>
        </a:xfrm>
      </p:grpSpPr>
      <p:sp>
        <p:nvSpPr>
          <p:cNvPr id="57" name="Google Shape;57;p3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8"/>
          <p:cNvSpPr txBox="1"/>
          <p:nvPr>
            <p:ph idx="1" type="body"/>
          </p:nvPr>
        </p:nvSpPr>
        <p:spPr>
          <a:xfrm>
            <a:off x="1097280" y="2120900"/>
            <a:ext cx="4639736" cy="3748193"/>
          </a:xfrm>
          <a:prstGeom prst="rect">
            <a:avLst/>
          </a:prstGeom>
          <a:noFill/>
          <a:ln>
            <a:noFill/>
          </a:ln>
        </p:spPr>
        <p:txBody>
          <a:bodyPr anchorCtr="0" anchor="t" bIns="45700" lIns="0" spcFirstLastPara="1" rIns="0" wrap="square" tIns="45700">
            <a:normAutofit/>
          </a:bodyPr>
          <a:lstStyle>
            <a:lvl1pPr indent="-342900" lvl="0" marL="457200" algn="l">
              <a:lnSpc>
                <a:spcPct val="10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9" name="Google Shape;59;p38"/>
          <p:cNvSpPr txBox="1"/>
          <p:nvPr>
            <p:ph idx="2" type="body"/>
          </p:nvPr>
        </p:nvSpPr>
        <p:spPr>
          <a:xfrm>
            <a:off x="6515944" y="2120900"/>
            <a:ext cx="4639736" cy="3748194"/>
          </a:xfrm>
          <a:prstGeom prst="rect">
            <a:avLst/>
          </a:prstGeom>
          <a:noFill/>
          <a:ln>
            <a:noFill/>
          </a:ln>
        </p:spPr>
        <p:txBody>
          <a:bodyPr anchorCtr="0" anchor="t" bIns="45700" lIns="0" spcFirstLastPara="1" rIns="0" wrap="square" tIns="45700">
            <a:normAutofit/>
          </a:bodyPr>
          <a:lstStyle>
            <a:lvl1pPr indent="-342900" lvl="0" marL="457200" algn="l">
              <a:lnSpc>
                <a:spcPct val="10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0" name="Google Shape;60;p3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1pPr>
            <a:lvl2pPr indent="0" lvl="1"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2pPr>
            <a:lvl3pPr indent="0" lvl="2"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3pPr>
            <a:lvl4pPr indent="0" lvl="3"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4pPr>
            <a:lvl5pPr indent="0" lvl="4"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5pPr>
            <a:lvl6pPr indent="0" lvl="5"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6pPr>
            <a:lvl7pPr indent="0" lvl="6"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7pPr>
            <a:lvl8pPr indent="0" lvl="7"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8pPr>
            <a:lvl9pPr indent="0" lvl="8"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9pPr>
          </a:lstStyle>
          <a:p>
            <a:pPr indent="0" lvl="0" marL="0" rtl="0" algn="l">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_WITH_TEXT" type="twoTxTwoObj">
  <p:cSld name="TWO_OBJECTS_WITH_TEXT">
    <p:spTree>
      <p:nvGrpSpPr>
        <p:cNvPr id="63" name="Shape 63"/>
        <p:cNvGrpSpPr/>
        <p:nvPr/>
      </p:nvGrpSpPr>
      <p:grpSpPr>
        <a:xfrm>
          <a:off x="0" y="0"/>
          <a:ext cx="0" cy="0"/>
          <a:chOff x="0" y="0"/>
          <a:chExt cx="0" cy="0"/>
        </a:xfrm>
      </p:grpSpPr>
      <p:sp>
        <p:nvSpPr>
          <p:cNvPr id="64" name="Google Shape;64;p3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9"/>
          <p:cNvSpPr txBox="1"/>
          <p:nvPr>
            <p:ph idx="1" type="body"/>
          </p:nvPr>
        </p:nvSpPr>
        <p:spPr>
          <a:xfrm>
            <a:off x="1097280"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6" name="Google Shape;66;p39"/>
          <p:cNvSpPr txBox="1"/>
          <p:nvPr>
            <p:ph idx="2" type="body"/>
          </p:nvPr>
        </p:nvSpPr>
        <p:spPr>
          <a:xfrm>
            <a:off x="1097280" y="2958274"/>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0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7" name="Google Shape;67;p39"/>
          <p:cNvSpPr txBox="1"/>
          <p:nvPr>
            <p:ph idx="3" type="body"/>
          </p:nvPr>
        </p:nvSpPr>
        <p:spPr>
          <a:xfrm>
            <a:off x="6515944"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8" name="Google Shape;68;p39"/>
          <p:cNvSpPr txBox="1"/>
          <p:nvPr>
            <p:ph idx="4" type="body"/>
          </p:nvPr>
        </p:nvSpPr>
        <p:spPr>
          <a:xfrm>
            <a:off x="6515944" y="2958273"/>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0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9" name="Google Shape;69;p39"/>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9"/>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1pPr>
            <a:lvl2pPr indent="0" lvl="1"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2pPr>
            <a:lvl3pPr indent="0" lvl="2"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3pPr>
            <a:lvl4pPr indent="0" lvl="3"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4pPr>
            <a:lvl5pPr indent="0" lvl="4"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5pPr>
            <a:lvl6pPr indent="0" lvl="5"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6pPr>
            <a:lvl7pPr indent="0" lvl="6"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7pPr>
            <a:lvl8pPr indent="0" lvl="7"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8pPr>
            <a:lvl9pPr indent="0" lvl="8"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9pPr>
          </a:lstStyle>
          <a:p>
            <a:pPr indent="0" lvl="0" marL="0" rtl="0" algn="l">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2" name="Shape 72"/>
        <p:cNvGrpSpPr/>
        <p:nvPr/>
      </p:nvGrpSpPr>
      <p:grpSpPr>
        <a:xfrm>
          <a:off x="0" y="0"/>
          <a:ext cx="0" cy="0"/>
          <a:chOff x="0" y="0"/>
          <a:chExt cx="0" cy="0"/>
        </a:xfrm>
      </p:grpSpPr>
      <p:sp>
        <p:nvSpPr>
          <p:cNvPr id="73" name="Google Shape;73;p40"/>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4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1pPr>
            <a:lvl2pPr indent="0" lvl="1"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2pPr>
            <a:lvl3pPr indent="0" lvl="2"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3pPr>
            <a:lvl4pPr indent="0" lvl="3"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4pPr>
            <a:lvl5pPr indent="0" lvl="4"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5pPr>
            <a:lvl6pPr indent="0" lvl="5"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6pPr>
            <a:lvl7pPr indent="0" lvl="6"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7pPr>
            <a:lvl8pPr indent="0" lvl="7"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8pPr>
            <a:lvl9pPr indent="0" lvl="8" marL="0" marR="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9pPr>
          </a:lstStyle>
          <a:p>
            <a:pPr indent="0" lvl="0" marL="0" rtl="0" algn="l">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WITH_CAPTION_TEXT" showMasterSp="0" type="objTx">
  <p:cSld name="OBJECT_WITH_CAPTION_TEXT">
    <p:spTree>
      <p:nvGrpSpPr>
        <p:cNvPr id="77" name="Shape 77"/>
        <p:cNvGrpSpPr/>
        <p:nvPr/>
      </p:nvGrpSpPr>
      <p:grpSpPr>
        <a:xfrm>
          <a:off x="0" y="0"/>
          <a:ext cx="0" cy="0"/>
          <a:chOff x="0" y="0"/>
          <a:chExt cx="0" cy="0"/>
        </a:xfrm>
      </p:grpSpPr>
      <p:sp>
        <p:nvSpPr>
          <p:cNvPr id="78" name="Google Shape;78;p41"/>
          <p:cNvSpPr/>
          <p:nvPr/>
        </p:nvSpPr>
        <p:spPr>
          <a:xfrm>
            <a:off x="16" y="0"/>
            <a:ext cx="4654296" cy="68580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41"/>
          <p:cNvSpPr txBox="1"/>
          <p:nvPr>
            <p:ph type="title"/>
          </p:nvPr>
        </p:nvSpPr>
        <p:spPr>
          <a:xfrm>
            <a:off x="643466" y="786383"/>
            <a:ext cx="3517567" cy="2093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600"/>
              <a:buFont typeface="Garamond"/>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1"/>
          <p:cNvSpPr txBox="1"/>
          <p:nvPr>
            <p:ph idx="1" type="body"/>
          </p:nvPr>
        </p:nvSpPr>
        <p:spPr>
          <a:xfrm>
            <a:off x="5458984" y="812799"/>
            <a:ext cx="5928344" cy="5294757"/>
          </a:xfrm>
          <a:prstGeom prst="rect">
            <a:avLst/>
          </a:prstGeom>
          <a:noFill/>
          <a:ln>
            <a:noFill/>
          </a:ln>
        </p:spPr>
        <p:txBody>
          <a:bodyPr anchorCtr="0" anchor="t" bIns="45700" lIns="0" spcFirstLastPara="1" rIns="0" wrap="square" tIns="45700">
            <a:normAutofit/>
          </a:bodyPr>
          <a:lstStyle>
            <a:lvl1pPr indent="-342900" lvl="0" marL="457200" algn="l">
              <a:lnSpc>
                <a:spcPct val="10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41"/>
          <p:cNvSpPr txBox="1"/>
          <p:nvPr>
            <p:ph idx="2" type="body"/>
          </p:nvPr>
        </p:nvSpPr>
        <p:spPr>
          <a:xfrm>
            <a:off x="643465" y="3043050"/>
            <a:ext cx="3517567" cy="306450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200"/>
              </a:spcBef>
              <a:spcAft>
                <a:spcPts val="0"/>
              </a:spcAft>
              <a:buSzPts val="1800"/>
              <a:buNone/>
              <a:defRPr sz="1800">
                <a:solidFill>
                  <a:srgbClr val="FFFFFF"/>
                </a:solidFill>
              </a:defRPr>
            </a:lvl1pPr>
            <a:lvl2pPr indent="-228600" lvl="1" marL="914400" algn="l">
              <a:lnSpc>
                <a:spcPct val="100000"/>
              </a:lnSpc>
              <a:spcBef>
                <a:spcPts val="2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2" name="Google Shape;82;p41"/>
          <p:cNvSpPr txBox="1"/>
          <p:nvPr>
            <p:ph idx="10" type="dt"/>
          </p:nvPr>
        </p:nvSpPr>
        <p:spPr>
          <a:xfrm>
            <a:off x="643464" y="6446520"/>
            <a:ext cx="351756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1"/>
          <p:cNvSpPr txBox="1"/>
          <p:nvPr>
            <p:ph idx="11" type="ftr"/>
          </p:nvPr>
        </p:nvSpPr>
        <p:spPr>
          <a:xfrm>
            <a:off x="5458983" y="6446520"/>
            <a:ext cx="533401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900"/>
              <a:buFont typeface="Arial"/>
              <a:buNone/>
              <a:defRPr b="0" i="0" sz="900" u="none" cap="none" strike="noStrike">
                <a:solidFill>
                  <a:schemeClr val="dk2"/>
                </a:solidFill>
                <a:latin typeface="Garamond"/>
                <a:ea typeface="Garamond"/>
                <a:cs typeface="Garamond"/>
                <a:sym typeface="Garamond"/>
              </a:defRPr>
            </a:lvl1pPr>
            <a:lvl2pPr indent="0" lvl="1" marL="0" marR="0" algn="l">
              <a:lnSpc>
                <a:spcPct val="100000"/>
              </a:lnSpc>
              <a:spcBef>
                <a:spcPts val="0"/>
              </a:spcBef>
              <a:spcAft>
                <a:spcPts val="0"/>
              </a:spcAft>
              <a:buClr>
                <a:srgbClr val="000000"/>
              </a:buClr>
              <a:buSzPts val="900"/>
              <a:buFont typeface="Arial"/>
              <a:buNone/>
              <a:defRPr b="0" i="0" sz="900" u="none" cap="none" strike="noStrike">
                <a:solidFill>
                  <a:schemeClr val="dk2"/>
                </a:solidFill>
                <a:latin typeface="Garamond"/>
                <a:ea typeface="Garamond"/>
                <a:cs typeface="Garamond"/>
                <a:sym typeface="Garamond"/>
              </a:defRPr>
            </a:lvl2pPr>
            <a:lvl3pPr indent="0" lvl="2" marL="0" marR="0" algn="l">
              <a:lnSpc>
                <a:spcPct val="100000"/>
              </a:lnSpc>
              <a:spcBef>
                <a:spcPts val="0"/>
              </a:spcBef>
              <a:spcAft>
                <a:spcPts val="0"/>
              </a:spcAft>
              <a:buClr>
                <a:srgbClr val="000000"/>
              </a:buClr>
              <a:buSzPts val="900"/>
              <a:buFont typeface="Arial"/>
              <a:buNone/>
              <a:defRPr b="0" i="0" sz="900" u="none" cap="none" strike="noStrike">
                <a:solidFill>
                  <a:schemeClr val="dk2"/>
                </a:solidFill>
                <a:latin typeface="Garamond"/>
                <a:ea typeface="Garamond"/>
                <a:cs typeface="Garamond"/>
                <a:sym typeface="Garamond"/>
              </a:defRPr>
            </a:lvl3pPr>
            <a:lvl4pPr indent="0" lvl="3" marL="0" marR="0" algn="l">
              <a:lnSpc>
                <a:spcPct val="100000"/>
              </a:lnSpc>
              <a:spcBef>
                <a:spcPts val="0"/>
              </a:spcBef>
              <a:spcAft>
                <a:spcPts val="0"/>
              </a:spcAft>
              <a:buClr>
                <a:srgbClr val="000000"/>
              </a:buClr>
              <a:buSzPts val="900"/>
              <a:buFont typeface="Arial"/>
              <a:buNone/>
              <a:defRPr b="0" i="0" sz="900" u="none" cap="none" strike="noStrike">
                <a:solidFill>
                  <a:schemeClr val="dk2"/>
                </a:solidFill>
                <a:latin typeface="Garamond"/>
                <a:ea typeface="Garamond"/>
                <a:cs typeface="Garamond"/>
                <a:sym typeface="Garamond"/>
              </a:defRPr>
            </a:lvl4pPr>
            <a:lvl5pPr indent="0" lvl="4" marL="0" marR="0" algn="l">
              <a:lnSpc>
                <a:spcPct val="100000"/>
              </a:lnSpc>
              <a:spcBef>
                <a:spcPts val="0"/>
              </a:spcBef>
              <a:spcAft>
                <a:spcPts val="0"/>
              </a:spcAft>
              <a:buClr>
                <a:srgbClr val="000000"/>
              </a:buClr>
              <a:buSzPts val="900"/>
              <a:buFont typeface="Arial"/>
              <a:buNone/>
              <a:defRPr b="0" i="0" sz="900" u="none" cap="none" strike="noStrike">
                <a:solidFill>
                  <a:schemeClr val="dk2"/>
                </a:solidFill>
                <a:latin typeface="Garamond"/>
                <a:ea typeface="Garamond"/>
                <a:cs typeface="Garamond"/>
                <a:sym typeface="Garamond"/>
              </a:defRPr>
            </a:lvl5pPr>
            <a:lvl6pPr indent="0" lvl="5" marL="0" marR="0" algn="l">
              <a:lnSpc>
                <a:spcPct val="100000"/>
              </a:lnSpc>
              <a:spcBef>
                <a:spcPts val="0"/>
              </a:spcBef>
              <a:spcAft>
                <a:spcPts val="0"/>
              </a:spcAft>
              <a:buClr>
                <a:srgbClr val="000000"/>
              </a:buClr>
              <a:buSzPts val="900"/>
              <a:buFont typeface="Arial"/>
              <a:buNone/>
              <a:defRPr b="0" i="0" sz="900" u="none" cap="none" strike="noStrike">
                <a:solidFill>
                  <a:schemeClr val="dk2"/>
                </a:solidFill>
                <a:latin typeface="Garamond"/>
                <a:ea typeface="Garamond"/>
                <a:cs typeface="Garamond"/>
                <a:sym typeface="Garamond"/>
              </a:defRPr>
            </a:lvl6pPr>
            <a:lvl7pPr indent="0" lvl="6" marL="0" marR="0" algn="l">
              <a:lnSpc>
                <a:spcPct val="100000"/>
              </a:lnSpc>
              <a:spcBef>
                <a:spcPts val="0"/>
              </a:spcBef>
              <a:spcAft>
                <a:spcPts val="0"/>
              </a:spcAft>
              <a:buClr>
                <a:srgbClr val="000000"/>
              </a:buClr>
              <a:buSzPts val="900"/>
              <a:buFont typeface="Arial"/>
              <a:buNone/>
              <a:defRPr b="0" i="0" sz="900" u="none" cap="none" strike="noStrike">
                <a:solidFill>
                  <a:schemeClr val="dk2"/>
                </a:solidFill>
                <a:latin typeface="Garamond"/>
                <a:ea typeface="Garamond"/>
                <a:cs typeface="Garamond"/>
                <a:sym typeface="Garamond"/>
              </a:defRPr>
            </a:lvl7pPr>
            <a:lvl8pPr indent="0" lvl="7" marL="0" marR="0" algn="l">
              <a:lnSpc>
                <a:spcPct val="100000"/>
              </a:lnSpc>
              <a:spcBef>
                <a:spcPts val="0"/>
              </a:spcBef>
              <a:spcAft>
                <a:spcPts val="0"/>
              </a:spcAft>
              <a:buClr>
                <a:srgbClr val="000000"/>
              </a:buClr>
              <a:buSzPts val="900"/>
              <a:buFont typeface="Arial"/>
              <a:buNone/>
              <a:defRPr b="0" i="0" sz="900" u="none" cap="none" strike="noStrike">
                <a:solidFill>
                  <a:schemeClr val="dk2"/>
                </a:solidFill>
                <a:latin typeface="Garamond"/>
                <a:ea typeface="Garamond"/>
                <a:cs typeface="Garamond"/>
                <a:sym typeface="Garamond"/>
              </a:defRPr>
            </a:lvl8pPr>
            <a:lvl9pPr indent="0" lvl="8" marL="0" marR="0" algn="l">
              <a:lnSpc>
                <a:spcPct val="100000"/>
              </a:lnSpc>
              <a:spcBef>
                <a:spcPts val="0"/>
              </a:spcBef>
              <a:spcAft>
                <a:spcPts val="0"/>
              </a:spcAft>
              <a:buClr>
                <a:srgbClr val="000000"/>
              </a:buClr>
              <a:buSzPts val="900"/>
              <a:buFont typeface="Arial"/>
              <a:buNone/>
              <a:defRPr b="0" i="0" sz="900" u="none" cap="none" strike="noStrike">
                <a:solidFill>
                  <a:schemeClr val="dk2"/>
                </a:solidFill>
                <a:latin typeface="Garamond"/>
                <a:ea typeface="Garamond"/>
                <a:cs typeface="Garamond"/>
                <a:sym typeface="Garamond"/>
              </a:defRPr>
            </a:lvl9pPr>
          </a:lstStyle>
          <a:p>
            <a:pPr indent="0" lvl="0" marL="0" rtl="0" algn="l">
              <a:spcBef>
                <a:spcPts val="0"/>
              </a:spcBef>
              <a:spcAft>
                <a:spcPts val="0"/>
              </a:spcAft>
              <a:buNone/>
            </a:pPr>
            <a:fld id="{00000000-1234-1234-1234-123412341234}" type="slidenum">
              <a:rPr lang="en-S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theme" Target="../theme/theme2.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31"/>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3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FEFEFE"/>
              </a:buClr>
              <a:buSzPts val="5300"/>
              <a:buFont typeface="Garamond"/>
              <a:buNone/>
              <a:defRPr b="0" i="0" sz="5300" u="none" cap="none" strike="noStrike">
                <a:solidFill>
                  <a:srgbClr val="FEFEFE"/>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31"/>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81000" lvl="0" marL="457200" marR="0" rtl="0" algn="l">
              <a:lnSpc>
                <a:spcPct val="100000"/>
              </a:lnSpc>
              <a:spcBef>
                <a:spcPts val="1200"/>
              </a:spcBef>
              <a:spcAft>
                <a:spcPts val="0"/>
              </a:spcAft>
              <a:buClr>
                <a:schemeClr val="accent1"/>
              </a:buClr>
              <a:buSzPts val="2400"/>
              <a:buFont typeface="Calibri"/>
              <a:buChar char=" "/>
              <a:defRPr b="0" i="0" sz="2400" u="none" cap="none" strike="noStrike">
                <a:solidFill>
                  <a:srgbClr val="FEFEFE"/>
                </a:solidFill>
                <a:latin typeface="Garamond"/>
                <a:ea typeface="Garamond"/>
                <a:cs typeface="Garamond"/>
                <a:sym typeface="Garamond"/>
              </a:defRPr>
            </a:lvl1pPr>
            <a:lvl2pPr indent="-355600" lvl="1" marL="914400" marR="0" rtl="0" algn="l">
              <a:lnSpc>
                <a:spcPct val="100000"/>
              </a:lnSpc>
              <a:spcBef>
                <a:spcPts val="200"/>
              </a:spcBef>
              <a:spcAft>
                <a:spcPts val="0"/>
              </a:spcAft>
              <a:buClr>
                <a:srgbClr val="FEFEFE"/>
              </a:buClr>
              <a:buSzPts val="2000"/>
              <a:buFont typeface="Calibri"/>
              <a:buChar char="◦"/>
              <a:defRPr b="0" i="0" sz="2000" u="none" cap="none" strike="noStrike">
                <a:solidFill>
                  <a:srgbClr val="FEFEFE"/>
                </a:solidFill>
                <a:latin typeface="Garamond"/>
                <a:ea typeface="Garamond"/>
                <a:cs typeface="Garamond"/>
                <a:sym typeface="Garamond"/>
              </a:defRPr>
            </a:lvl2pPr>
            <a:lvl3pPr indent="-330200" lvl="2" marL="1371600" marR="0" rtl="0" algn="l">
              <a:lnSpc>
                <a:spcPct val="100000"/>
              </a:lnSpc>
              <a:spcBef>
                <a:spcPts val="400"/>
              </a:spcBef>
              <a:spcAft>
                <a:spcPts val="0"/>
              </a:spcAft>
              <a:buClr>
                <a:srgbClr val="FEFEFE"/>
              </a:buClr>
              <a:buSzPts val="1600"/>
              <a:buFont typeface="Calibri"/>
              <a:buChar char="◦"/>
              <a:defRPr b="0" i="0" sz="1600" u="none" cap="none" strike="noStrike">
                <a:solidFill>
                  <a:srgbClr val="FEFEFE"/>
                </a:solidFill>
                <a:latin typeface="Garamond"/>
                <a:ea typeface="Garamond"/>
                <a:cs typeface="Garamond"/>
                <a:sym typeface="Garamond"/>
              </a:defRPr>
            </a:lvl3pPr>
            <a:lvl4pPr indent="-330200" lvl="3" marL="1828800" marR="0" rtl="0" algn="l">
              <a:lnSpc>
                <a:spcPct val="100000"/>
              </a:lnSpc>
              <a:spcBef>
                <a:spcPts val="400"/>
              </a:spcBef>
              <a:spcAft>
                <a:spcPts val="0"/>
              </a:spcAft>
              <a:buClr>
                <a:srgbClr val="FEFEFE"/>
              </a:buClr>
              <a:buSzPts val="1600"/>
              <a:buFont typeface="Calibri"/>
              <a:buChar char="◦"/>
              <a:defRPr b="0" i="0" sz="1600" u="none" cap="none" strike="noStrike">
                <a:solidFill>
                  <a:srgbClr val="FEFEFE"/>
                </a:solidFill>
                <a:latin typeface="Garamond"/>
                <a:ea typeface="Garamond"/>
                <a:cs typeface="Garamond"/>
                <a:sym typeface="Garamond"/>
              </a:defRPr>
            </a:lvl4pPr>
            <a:lvl5pPr indent="-330200" lvl="4" marL="2286000" marR="0" rtl="0" algn="l">
              <a:lnSpc>
                <a:spcPct val="100000"/>
              </a:lnSpc>
              <a:spcBef>
                <a:spcPts val="400"/>
              </a:spcBef>
              <a:spcAft>
                <a:spcPts val="0"/>
              </a:spcAft>
              <a:buClr>
                <a:srgbClr val="FEFEFE"/>
              </a:buClr>
              <a:buSzPts val="1600"/>
              <a:buFont typeface="Calibri"/>
              <a:buChar char="◦"/>
              <a:defRPr b="0" i="0" sz="1600" u="none" cap="none" strike="noStrike">
                <a:solidFill>
                  <a:srgbClr val="FEFEFE"/>
                </a:solidFill>
                <a:latin typeface="Garamond"/>
                <a:ea typeface="Garamond"/>
                <a:cs typeface="Garamond"/>
                <a:sym typeface="Garamond"/>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Garamond"/>
                <a:ea typeface="Garamond"/>
                <a:cs typeface="Garamond"/>
                <a:sym typeface="Garamond"/>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Garamond"/>
                <a:ea typeface="Garamond"/>
                <a:cs typeface="Garamond"/>
                <a:sym typeface="Garamond"/>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Garamond"/>
                <a:ea typeface="Garamond"/>
                <a:cs typeface="Garamond"/>
                <a:sym typeface="Garamond"/>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FEFEFE"/>
                </a:solidFill>
                <a:latin typeface="Garamond"/>
                <a:ea typeface="Garamond"/>
                <a:cs typeface="Garamond"/>
                <a:sym typeface="Garamond"/>
              </a:defRPr>
            </a:lvl9pPr>
          </a:lstStyle>
          <a:p/>
        </p:txBody>
      </p:sp>
      <p:sp>
        <p:nvSpPr>
          <p:cNvPr id="9" name="Google Shape;9;p3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FFFFFF"/>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aramond"/>
                <a:ea typeface="Garamond"/>
                <a:cs typeface="Garamond"/>
                <a:sym typeface="Garamond"/>
              </a:defRPr>
            </a:lvl9pPr>
          </a:lstStyle>
          <a:p/>
        </p:txBody>
      </p:sp>
      <p:sp>
        <p:nvSpPr>
          <p:cNvPr id="10" name="Google Shape;10;p3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aramond"/>
                <a:ea typeface="Garamond"/>
                <a:cs typeface="Garamond"/>
                <a:sym typeface="Garamond"/>
              </a:defRPr>
            </a:lvl9pPr>
          </a:lstStyle>
          <a:p/>
        </p:txBody>
      </p:sp>
      <p:sp>
        <p:nvSpPr>
          <p:cNvPr id="11" name="Google Shape;11;p3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1pPr>
            <a:lvl2pPr indent="0" lvl="1"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2pPr>
            <a:lvl3pPr indent="0" lvl="2"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3pPr>
            <a:lvl4pPr indent="0" lvl="3"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4pPr>
            <a:lvl5pPr indent="0" lvl="4"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5pPr>
            <a:lvl6pPr indent="0" lvl="5"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6pPr>
            <a:lvl7pPr indent="0" lvl="6"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7pPr>
            <a:lvl8pPr indent="0" lvl="7"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8pPr>
            <a:lvl9pPr indent="0" lvl="8"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9pPr>
          </a:lstStyle>
          <a:p>
            <a:pPr indent="0" lvl="0" marL="0" rtl="0" algn="l">
              <a:spcBef>
                <a:spcPts val="0"/>
              </a:spcBef>
              <a:spcAft>
                <a:spcPts val="0"/>
              </a:spcAft>
              <a:buNone/>
            </a:pPr>
            <a:fld id="{00000000-1234-1234-1234-123412341234}" type="slidenum">
              <a:rPr lang="en-SG"/>
              <a:t>‹#›</a:t>
            </a:fld>
            <a:endParaRPr/>
          </a:p>
        </p:txBody>
      </p:sp>
      <p:cxnSp>
        <p:nvCxnSpPr>
          <p:cNvPr id="12" name="Google Shape;12;p31"/>
          <p:cNvCxnSpPr/>
          <p:nvPr/>
        </p:nvCxnSpPr>
        <p:spPr>
          <a:xfrm>
            <a:off x="1193532" y="1897380"/>
            <a:ext cx="9966960" cy="0"/>
          </a:xfrm>
          <a:prstGeom prst="straightConnector1">
            <a:avLst/>
          </a:prstGeom>
          <a:noFill/>
          <a:ln cap="flat" cmpd="sng" w="12700">
            <a:solidFill>
              <a:srgbClr val="FEFEFE"/>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p33"/>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5300"/>
              <a:buFont typeface="Garamond"/>
              <a:buNone/>
              <a:defRPr b="0" i="0" sz="5300" u="none" cap="none" strike="noStrike">
                <a:solidFill>
                  <a:srgbClr val="3F3F3F"/>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4" name="Google Shape;24;p33"/>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81000" lvl="0" marL="457200" marR="0" rtl="0" algn="l">
              <a:lnSpc>
                <a:spcPct val="100000"/>
              </a:lnSpc>
              <a:spcBef>
                <a:spcPts val="1200"/>
              </a:spcBef>
              <a:spcAft>
                <a:spcPts val="0"/>
              </a:spcAft>
              <a:buClr>
                <a:schemeClr val="accent1"/>
              </a:buClr>
              <a:buSzPts val="2400"/>
              <a:buFont typeface="Calibri"/>
              <a:buChar char=" "/>
              <a:defRPr b="0" i="0" sz="2400" u="none" cap="none" strike="noStrike">
                <a:solidFill>
                  <a:srgbClr val="3F3F3F"/>
                </a:solidFill>
                <a:latin typeface="Garamond"/>
                <a:ea typeface="Garamond"/>
                <a:cs typeface="Garamond"/>
                <a:sym typeface="Garamond"/>
              </a:defRPr>
            </a:lvl1pPr>
            <a:lvl2pPr indent="-355600" lvl="1" marL="914400" marR="0" rtl="0" algn="l">
              <a:lnSpc>
                <a:spcPct val="100000"/>
              </a:lnSpc>
              <a:spcBef>
                <a:spcPts val="200"/>
              </a:spcBef>
              <a:spcAft>
                <a:spcPts val="0"/>
              </a:spcAft>
              <a:buClr>
                <a:srgbClr val="3F3F3F"/>
              </a:buClr>
              <a:buSzPts val="2000"/>
              <a:buFont typeface="Calibri"/>
              <a:buChar char="◦"/>
              <a:defRPr b="0" i="0" sz="2000" u="none" cap="none" strike="noStrike">
                <a:solidFill>
                  <a:srgbClr val="3F3F3F"/>
                </a:solidFill>
                <a:latin typeface="Garamond"/>
                <a:ea typeface="Garamond"/>
                <a:cs typeface="Garamond"/>
                <a:sym typeface="Garamond"/>
              </a:defRPr>
            </a:lvl2pPr>
            <a:lvl3pPr indent="-330200" lvl="2" marL="1371600" marR="0" rtl="0" algn="l">
              <a:lnSpc>
                <a:spcPct val="100000"/>
              </a:lnSpc>
              <a:spcBef>
                <a:spcPts val="400"/>
              </a:spcBef>
              <a:spcAft>
                <a:spcPts val="0"/>
              </a:spcAft>
              <a:buClr>
                <a:srgbClr val="3F3F3F"/>
              </a:buClr>
              <a:buSzPts val="1600"/>
              <a:buFont typeface="Calibri"/>
              <a:buChar char="◦"/>
              <a:defRPr b="0" i="0" sz="1600" u="none" cap="none" strike="noStrike">
                <a:solidFill>
                  <a:srgbClr val="3F3F3F"/>
                </a:solidFill>
                <a:latin typeface="Garamond"/>
                <a:ea typeface="Garamond"/>
                <a:cs typeface="Garamond"/>
                <a:sym typeface="Garamond"/>
              </a:defRPr>
            </a:lvl3pPr>
            <a:lvl4pPr indent="-330200" lvl="3" marL="1828800" marR="0" rtl="0" algn="l">
              <a:lnSpc>
                <a:spcPct val="100000"/>
              </a:lnSpc>
              <a:spcBef>
                <a:spcPts val="400"/>
              </a:spcBef>
              <a:spcAft>
                <a:spcPts val="0"/>
              </a:spcAft>
              <a:buClr>
                <a:srgbClr val="3F3F3F"/>
              </a:buClr>
              <a:buSzPts val="1600"/>
              <a:buFont typeface="Calibri"/>
              <a:buChar char="◦"/>
              <a:defRPr b="0" i="0" sz="1600" u="none" cap="none" strike="noStrike">
                <a:solidFill>
                  <a:srgbClr val="3F3F3F"/>
                </a:solidFill>
                <a:latin typeface="Garamond"/>
                <a:ea typeface="Garamond"/>
                <a:cs typeface="Garamond"/>
                <a:sym typeface="Garamond"/>
              </a:defRPr>
            </a:lvl4pPr>
            <a:lvl5pPr indent="-330200" lvl="4" marL="2286000" marR="0" rtl="0" algn="l">
              <a:lnSpc>
                <a:spcPct val="100000"/>
              </a:lnSpc>
              <a:spcBef>
                <a:spcPts val="400"/>
              </a:spcBef>
              <a:spcAft>
                <a:spcPts val="0"/>
              </a:spcAft>
              <a:buClr>
                <a:srgbClr val="3F3F3F"/>
              </a:buClr>
              <a:buSzPts val="1600"/>
              <a:buFont typeface="Calibri"/>
              <a:buChar char="◦"/>
              <a:defRPr b="0" i="0" sz="1600" u="none" cap="none" strike="noStrike">
                <a:solidFill>
                  <a:srgbClr val="3F3F3F"/>
                </a:solidFill>
                <a:latin typeface="Garamond"/>
                <a:ea typeface="Garamond"/>
                <a:cs typeface="Garamond"/>
                <a:sym typeface="Garamond"/>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Garamond"/>
                <a:ea typeface="Garamond"/>
                <a:cs typeface="Garamond"/>
                <a:sym typeface="Garamond"/>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Garamond"/>
                <a:ea typeface="Garamond"/>
                <a:cs typeface="Garamond"/>
                <a:sym typeface="Garamond"/>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Garamond"/>
                <a:ea typeface="Garamond"/>
                <a:cs typeface="Garamond"/>
                <a:sym typeface="Garamond"/>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Garamond"/>
                <a:ea typeface="Garamond"/>
                <a:cs typeface="Garamond"/>
                <a:sym typeface="Garamond"/>
              </a:defRPr>
            </a:lvl9pPr>
          </a:lstStyle>
          <a:p/>
        </p:txBody>
      </p:sp>
      <p:sp>
        <p:nvSpPr>
          <p:cNvPr id="25" name="Google Shape;25;p3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FFFFFF"/>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26" name="Google Shape;26;p3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27" name="Google Shape;27;p3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1pPr>
            <a:lvl2pPr indent="0" lvl="1"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2pPr>
            <a:lvl3pPr indent="0" lvl="2"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3pPr>
            <a:lvl4pPr indent="0" lvl="3"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4pPr>
            <a:lvl5pPr indent="0" lvl="4"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5pPr>
            <a:lvl6pPr indent="0" lvl="5"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6pPr>
            <a:lvl7pPr indent="0" lvl="6"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7pPr>
            <a:lvl8pPr indent="0" lvl="7"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8pPr>
            <a:lvl9pPr indent="0" lvl="8" marL="0" marR="0" rtl="0" algn="l">
              <a:lnSpc>
                <a:spcPct val="100000"/>
              </a:lnSpc>
              <a:spcBef>
                <a:spcPts val="0"/>
              </a:spcBef>
              <a:spcAft>
                <a:spcPts val="0"/>
              </a:spcAft>
              <a:buClr>
                <a:srgbClr val="000000"/>
              </a:buClr>
              <a:buSzPts val="900"/>
              <a:buFont typeface="Arial"/>
              <a:buNone/>
              <a:defRPr b="0" i="0" sz="900" u="none" cap="none" strike="noStrike">
                <a:solidFill>
                  <a:srgbClr val="FFFFFF"/>
                </a:solidFill>
                <a:latin typeface="Garamond"/>
                <a:ea typeface="Garamond"/>
                <a:cs typeface="Garamond"/>
                <a:sym typeface="Garamond"/>
              </a:defRPr>
            </a:lvl9pPr>
          </a:lstStyle>
          <a:p>
            <a:pPr indent="0" lvl="0" marL="0" rtl="0" algn="l">
              <a:spcBef>
                <a:spcPts val="0"/>
              </a:spcBef>
              <a:spcAft>
                <a:spcPts val="0"/>
              </a:spcAft>
              <a:buNone/>
            </a:pPr>
            <a:fld id="{00000000-1234-1234-1234-123412341234}" type="slidenum">
              <a:rPr lang="en-SG"/>
              <a:t>‹#›</a:t>
            </a:fld>
            <a:endParaRPr/>
          </a:p>
        </p:txBody>
      </p:sp>
      <p:cxnSp>
        <p:nvCxnSpPr>
          <p:cNvPr id="28" name="Google Shape;28;p33"/>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20.png"/><Relationship Id="rId5"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5.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8.png"/><Relationship Id="rId5"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4.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4.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6.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9.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33.png"/><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46.png"/><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4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4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 Id="rId3" Type="http://schemas.openxmlformats.org/officeDocument/2006/relationships/image" Target="../media/image4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 Id="rId3" Type="http://schemas.openxmlformats.org/officeDocument/2006/relationships/image" Target="../media/image5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5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3.png"/><Relationship Id="rId4" Type="http://schemas.openxmlformats.org/officeDocument/2006/relationships/image" Target="../media/image5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43.png"/><Relationship Id="rId4" Type="http://schemas.openxmlformats.org/officeDocument/2006/relationships/image" Target="../media/image4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52.png"/><Relationship Id="rId4" Type="http://schemas.openxmlformats.org/officeDocument/2006/relationships/image" Target="../media/image5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52.png"/><Relationship Id="rId4" Type="http://schemas.openxmlformats.org/officeDocument/2006/relationships/image" Target="../media/image5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4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3" name="Shape 113"/>
        <p:cNvGrpSpPr/>
        <p:nvPr/>
      </p:nvGrpSpPr>
      <p:grpSpPr>
        <a:xfrm>
          <a:off x="0" y="0"/>
          <a:ext cx="0" cy="0"/>
          <a:chOff x="0" y="0"/>
          <a:chExt cx="0" cy="0"/>
        </a:xfrm>
      </p:grpSpPr>
      <p:pic>
        <p:nvPicPr>
          <p:cNvPr id="114" name="Google Shape;114;p1"/>
          <p:cNvPicPr preferRelativeResize="0"/>
          <p:nvPr/>
        </p:nvPicPr>
        <p:blipFill rotWithShape="1">
          <a:blip r:embed="rId3">
            <a:alphaModFix/>
          </a:blip>
          <a:srcRect b="0" l="0" r="0" t="15094"/>
          <a:stretch/>
        </p:blipFill>
        <p:spPr>
          <a:xfrm>
            <a:off x="8" y="2"/>
            <a:ext cx="12191981" cy="6857990"/>
          </a:xfrm>
          <a:prstGeom prst="rect">
            <a:avLst/>
          </a:prstGeom>
          <a:noFill/>
          <a:ln>
            <a:noFill/>
          </a:ln>
        </p:spPr>
      </p:pic>
      <p:sp>
        <p:nvSpPr>
          <p:cNvPr id="115" name="Google Shape;115;p1"/>
          <p:cNvSpPr/>
          <p:nvPr/>
        </p:nvSpPr>
        <p:spPr>
          <a:xfrm>
            <a:off x="4654296" y="3118982"/>
            <a:ext cx="7537704" cy="2462668"/>
          </a:xfrm>
          <a:prstGeom prst="rect">
            <a:avLst/>
          </a:prstGeom>
          <a:solidFill>
            <a:schemeClr val="dk1">
              <a:alpha val="8431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116" name="Google Shape;116;p1"/>
          <p:cNvSpPr txBox="1"/>
          <p:nvPr>
            <p:ph type="ctrTitle"/>
          </p:nvPr>
        </p:nvSpPr>
        <p:spPr>
          <a:xfrm>
            <a:off x="4985517" y="3331444"/>
            <a:ext cx="6470692" cy="122930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800"/>
              <a:buFont typeface="Garamond"/>
              <a:buNone/>
            </a:pPr>
            <a:r>
              <a:rPr lang="en-SG" sz="3420">
                <a:solidFill>
                  <a:schemeClr val="lt1"/>
                </a:solidFill>
              </a:rPr>
              <a:t>CZ4032 – Data Analytics &amp; Mining </a:t>
            </a:r>
            <a:br>
              <a:rPr lang="en-SG" sz="3420">
                <a:solidFill>
                  <a:schemeClr val="lt1"/>
                </a:solidFill>
              </a:rPr>
            </a:br>
            <a:r>
              <a:rPr lang="en-SG" sz="3240">
                <a:solidFill>
                  <a:schemeClr val="lt1"/>
                </a:solidFill>
              </a:rPr>
              <a:t>Credit Card Fraud Detection</a:t>
            </a:r>
            <a:endParaRPr sz="7200"/>
          </a:p>
        </p:txBody>
      </p:sp>
      <p:sp>
        <p:nvSpPr>
          <p:cNvPr id="117" name="Google Shape;117;p1"/>
          <p:cNvSpPr txBox="1"/>
          <p:nvPr>
            <p:ph idx="1" type="subTitle"/>
          </p:nvPr>
        </p:nvSpPr>
        <p:spPr>
          <a:xfrm>
            <a:off x="4985516" y="4735799"/>
            <a:ext cx="6470693" cy="60525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rPr lang="en-SG" sz="1700"/>
              <a:t>Team Members: Tan Jian Wei (Leader), Kong Alson, Sam Jian Shen, </a:t>
            </a:r>
            <a:endParaRPr sz="1700"/>
          </a:p>
          <a:p>
            <a:pPr indent="0" lvl="0" marL="0" rtl="0" algn="l">
              <a:lnSpc>
                <a:spcPct val="90000"/>
              </a:lnSpc>
              <a:spcBef>
                <a:spcPts val="0"/>
              </a:spcBef>
              <a:spcAft>
                <a:spcPts val="0"/>
              </a:spcAft>
              <a:buSzPts val="1700"/>
              <a:buNone/>
            </a:pPr>
            <a:r>
              <a:rPr lang="en-SG" sz="1700"/>
              <a:t>Sun Jinghan, Li Zhaochen, Ang Yongxin </a:t>
            </a:r>
            <a:endParaRPr/>
          </a:p>
        </p:txBody>
      </p:sp>
      <p:cxnSp>
        <p:nvCxnSpPr>
          <p:cNvPr id="118" name="Google Shape;118;p1"/>
          <p:cNvCxnSpPr/>
          <p:nvPr/>
        </p:nvCxnSpPr>
        <p:spPr>
          <a:xfrm>
            <a:off x="5110211" y="4641183"/>
            <a:ext cx="6309360" cy="0"/>
          </a:xfrm>
          <a:prstGeom prst="straightConnector1">
            <a:avLst/>
          </a:prstGeom>
          <a:noFill/>
          <a:ln cap="flat" cmpd="sng" w="19050">
            <a:solidFill>
              <a:schemeClr val="accent1">
                <a:alpha val="89411"/>
              </a:schemeClr>
            </a:solidFill>
            <a:prstDash val="solid"/>
            <a:round/>
            <a:headEnd len="sm" w="sm" type="none"/>
            <a:tailEnd len="sm" w="sm" type="none"/>
          </a:ln>
        </p:spPr>
      </p:cxnSp>
      <p:sp>
        <p:nvSpPr>
          <p:cNvPr id="119" name="Google Shape;119;p1"/>
          <p:cNvSpPr/>
          <p:nvPr/>
        </p:nvSpPr>
        <p:spPr>
          <a:xfrm>
            <a:off x="1" y="6400800"/>
            <a:ext cx="12192000" cy="457200"/>
          </a:xfrm>
          <a:prstGeom prst="rect">
            <a:avLst/>
          </a:prstGeom>
          <a:solidFill>
            <a:srgbClr val="262626">
              <a:alpha val="9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a278108ff2_0_17"/>
          <p:cNvSpPr txBox="1"/>
          <p:nvPr/>
        </p:nvSpPr>
        <p:spPr>
          <a:xfrm>
            <a:off x="666550" y="301450"/>
            <a:ext cx="3906300" cy="9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SG" sz="2800">
                <a:latin typeface="Garamond"/>
                <a:ea typeface="Garamond"/>
                <a:cs typeface="Garamond"/>
                <a:sym typeface="Garamond"/>
              </a:rPr>
              <a:t>Remove Outliers</a:t>
            </a:r>
            <a:endParaRPr b="1" sz="2800">
              <a:latin typeface="Garamond"/>
              <a:ea typeface="Garamond"/>
              <a:cs typeface="Garamond"/>
              <a:sym typeface="Garamond"/>
            </a:endParaRPr>
          </a:p>
        </p:txBody>
      </p:sp>
      <p:sp>
        <p:nvSpPr>
          <p:cNvPr id="200" name="Google Shape;200;ga278108ff2_0_17"/>
          <p:cNvSpPr txBox="1"/>
          <p:nvPr/>
        </p:nvSpPr>
        <p:spPr>
          <a:xfrm>
            <a:off x="420725" y="1326825"/>
            <a:ext cx="4039200" cy="3000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Garamond"/>
              <a:buChar char="●"/>
            </a:pPr>
            <a:r>
              <a:rPr lang="en-SG" sz="2400">
                <a:solidFill>
                  <a:schemeClr val="dk1"/>
                </a:solidFill>
                <a:latin typeface="Garamond"/>
                <a:ea typeface="Garamond"/>
                <a:cs typeface="Garamond"/>
                <a:sym typeface="Garamond"/>
              </a:rPr>
              <a:t>features selected for outlier removal: </a:t>
            </a:r>
            <a:endParaRPr sz="2400">
              <a:solidFill>
                <a:schemeClr val="dk1"/>
              </a:solidFill>
              <a:latin typeface="Garamond"/>
              <a:ea typeface="Garamond"/>
              <a:cs typeface="Garamond"/>
              <a:sym typeface="Garamond"/>
            </a:endParaRPr>
          </a:p>
          <a:p>
            <a:pPr indent="0" lvl="0" marL="457200" rtl="0" algn="l">
              <a:spcBef>
                <a:spcPts val="0"/>
              </a:spcBef>
              <a:spcAft>
                <a:spcPts val="0"/>
              </a:spcAft>
              <a:buNone/>
            </a:pPr>
            <a:r>
              <a:rPr lang="en-SG" sz="2400">
                <a:solidFill>
                  <a:schemeClr val="dk1"/>
                </a:solidFill>
                <a:latin typeface="Garamond"/>
                <a:ea typeface="Garamond"/>
                <a:cs typeface="Garamond"/>
                <a:sym typeface="Garamond"/>
              </a:rPr>
              <a:t>V1, V2, V3, V4, V5, Amount</a:t>
            </a:r>
            <a:endParaRPr sz="2400">
              <a:solidFill>
                <a:schemeClr val="dk1"/>
              </a:solidFill>
              <a:latin typeface="Garamond"/>
              <a:ea typeface="Garamond"/>
              <a:cs typeface="Garamond"/>
              <a:sym typeface="Garamond"/>
            </a:endParaRPr>
          </a:p>
          <a:p>
            <a:pPr indent="-381000" lvl="0" marL="457200" rtl="0" algn="l">
              <a:spcBef>
                <a:spcPts val="0"/>
              </a:spcBef>
              <a:spcAft>
                <a:spcPts val="0"/>
              </a:spcAft>
              <a:buClr>
                <a:schemeClr val="dk1"/>
              </a:buClr>
              <a:buSzPts val="2400"/>
              <a:buFont typeface="Garamond"/>
              <a:buChar char="●"/>
            </a:pPr>
            <a:r>
              <a:rPr lang="en-SG" sz="2400">
                <a:solidFill>
                  <a:schemeClr val="dk1"/>
                </a:solidFill>
                <a:latin typeface="Garamond"/>
                <a:ea typeface="Garamond"/>
                <a:cs typeface="Garamond"/>
                <a:sym typeface="Garamond"/>
              </a:rPr>
              <a:t>remove data outside 3 standard deviation of normal distribution</a:t>
            </a:r>
            <a:endParaRPr/>
          </a:p>
        </p:txBody>
      </p:sp>
      <p:sp>
        <p:nvSpPr>
          <p:cNvPr id="201" name="Google Shape;201;ga278108ff2_0_17"/>
          <p:cNvSpPr txBox="1"/>
          <p:nvPr/>
        </p:nvSpPr>
        <p:spPr>
          <a:xfrm>
            <a:off x="6787875" y="5462550"/>
            <a:ext cx="4333500" cy="10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sz="2200">
                <a:latin typeface="Garamond"/>
                <a:ea typeface="Garamond"/>
                <a:cs typeface="Garamond"/>
                <a:sym typeface="Garamond"/>
              </a:rPr>
              <a:t>Distribution of each feature</a:t>
            </a:r>
            <a:endParaRPr sz="2200">
              <a:latin typeface="Garamond"/>
              <a:ea typeface="Garamond"/>
              <a:cs typeface="Garamond"/>
              <a:sym typeface="Garamond"/>
            </a:endParaRPr>
          </a:p>
        </p:txBody>
      </p:sp>
      <p:pic>
        <p:nvPicPr>
          <p:cNvPr id="202" name="Google Shape;202;ga278108ff2_0_17"/>
          <p:cNvPicPr preferRelativeResize="0"/>
          <p:nvPr/>
        </p:nvPicPr>
        <p:blipFill>
          <a:blip r:embed="rId3">
            <a:alphaModFix/>
          </a:blip>
          <a:stretch>
            <a:fillRect/>
          </a:stretch>
        </p:blipFill>
        <p:spPr>
          <a:xfrm>
            <a:off x="939650" y="4268325"/>
            <a:ext cx="2531675" cy="1684725"/>
          </a:xfrm>
          <a:prstGeom prst="rect">
            <a:avLst/>
          </a:prstGeom>
          <a:noFill/>
          <a:ln>
            <a:noFill/>
          </a:ln>
        </p:spPr>
      </p:pic>
      <p:pic>
        <p:nvPicPr>
          <p:cNvPr id="203" name="Google Shape;203;ga278108ff2_0_17"/>
          <p:cNvPicPr preferRelativeResize="0"/>
          <p:nvPr/>
        </p:nvPicPr>
        <p:blipFill>
          <a:blip r:embed="rId4">
            <a:alphaModFix/>
          </a:blip>
          <a:stretch>
            <a:fillRect/>
          </a:stretch>
        </p:blipFill>
        <p:spPr>
          <a:xfrm>
            <a:off x="4565450" y="529630"/>
            <a:ext cx="7307000" cy="4746782"/>
          </a:xfrm>
          <a:prstGeom prst="rect">
            <a:avLst/>
          </a:prstGeom>
          <a:noFill/>
          <a:ln>
            <a:noFill/>
          </a:ln>
        </p:spPr>
      </p:pic>
      <p:sp>
        <p:nvSpPr>
          <p:cNvPr id="204" name="Google Shape;204;ga278108ff2_0_17"/>
          <p:cNvSpPr/>
          <p:nvPr/>
        </p:nvSpPr>
        <p:spPr>
          <a:xfrm>
            <a:off x="5815475" y="448325"/>
            <a:ext cx="6103800" cy="1023900"/>
          </a:xfrm>
          <a:prstGeom prst="rect">
            <a:avLst/>
          </a:prstGeom>
          <a:noFill/>
          <a:ln cap="flat" cmpd="sng" w="19050">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a278108ff2_0_17"/>
          <p:cNvSpPr/>
          <p:nvPr/>
        </p:nvSpPr>
        <p:spPr>
          <a:xfrm>
            <a:off x="10638700" y="4319800"/>
            <a:ext cx="1356900" cy="956700"/>
          </a:xfrm>
          <a:prstGeom prst="rect">
            <a:avLst/>
          </a:prstGeom>
          <a:noFill/>
          <a:ln cap="flat" cmpd="sng" w="19050">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a278108ff2_0_1055"/>
          <p:cNvSpPr txBox="1"/>
          <p:nvPr/>
        </p:nvSpPr>
        <p:spPr>
          <a:xfrm>
            <a:off x="666550" y="606250"/>
            <a:ext cx="3906300" cy="9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SG" sz="2800">
                <a:latin typeface="Garamond"/>
                <a:ea typeface="Garamond"/>
                <a:cs typeface="Garamond"/>
                <a:sym typeface="Garamond"/>
              </a:rPr>
              <a:t>Remove Outliers</a:t>
            </a:r>
            <a:endParaRPr b="1" sz="2800">
              <a:latin typeface="Garamond"/>
              <a:ea typeface="Garamond"/>
              <a:cs typeface="Garamond"/>
              <a:sym typeface="Garamond"/>
            </a:endParaRPr>
          </a:p>
        </p:txBody>
      </p:sp>
      <p:sp>
        <p:nvSpPr>
          <p:cNvPr id="211" name="Google Shape;211;ga278108ff2_0_1055"/>
          <p:cNvSpPr txBox="1"/>
          <p:nvPr/>
        </p:nvSpPr>
        <p:spPr>
          <a:xfrm>
            <a:off x="869525" y="1205650"/>
            <a:ext cx="9073800" cy="21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Garamond"/>
              <a:ea typeface="Garamond"/>
              <a:cs typeface="Garamond"/>
              <a:sym typeface="Garamond"/>
            </a:endParaRPr>
          </a:p>
        </p:txBody>
      </p:sp>
      <p:sp>
        <p:nvSpPr>
          <p:cNvPr id="212" name="Google Shape;212;ga278108ff2_0_1055"/>
          <p:cNvSpPr txBox="1"/>
          <p:nvPr/>
        </p:nvSpPr>
        <p:spPr>
          <a:xfrm>
            <a:off x="743300" y="1370225"/>
            <a:ext cx="5059500" cy="16359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Font typeface="Garamond"/>
              <a:buChar char="●"/>
            </a:pPr>
            <a:r>
              <a:rPr lang="en-SG" sz="2200">
                <a:latin typeface="Garamond"/>
                <a:ea typeface="Garamond"/>
                <a:cs typeface="Garamond"/>
                <a:sym typeface="Garamond"/>
              </a:rPr>
              <a:t>Total removal : 3529</a:t>
            </a:r>
            <a:endParaRPr sz="2200">
              <a:latin typeface="Garamond"/>
              <a:ea typeface="Garamond"/>
              <a:cs typeface="Garamond"/>
              <a:sym typeface="Garamond"/>
            </a:endParaRPr>
          </a:p>
          <a:p>
            <a:pPr indent="-368300" lvl="1" marL="1371600" rtl="0" algn="l">
              <a:lnSpc>
                <a:spcPct val="150000"/>
              </a:lnSpc>
              <a:spcBef>
                <a:spcPts val="0"/>
              </a:spcBef>
              <a:spcAft>
                <a:spcPts val="0"/>
              </a:spcAft>
              <a:buSzPts val="2200"/>
              <a:buFont typeface="Garamond"/>
              <a:buChar char="○"/>
            </a:pPr>
            <a:r>
              <a:rPr lang="en-SG" sz="2200">
                <a:latin typeface="Garamond"/>
                <a:ea typeface="Garamond"/>
                <a:cs typeface="Garamond"/>
                <a:sym typeface="Garamond"/>
              </a:rPr>
              <a:t>valid : 3420</a:t>
            </a:r>
            <a:endParaRPr sz="2200">
              <a:latin typeface="Garamond"/>
              <a:ea typeface="Garamond"/>
              <a:cs typeface="Garamond"/>
              <a:sym typeface="Garamond"/>
            </a:endParaRPr>
          </a:p>
          <a:p>
            <a:pPr indent="-368300" lvl="1" marL="1371600" rtl="0" algn="l">
              <a:lnSpc>
                <a:spcPct val="150000"/>
              </a:lnSpc>
              <a:spcBef>
                <a:spcPts val="0"/>
              </a:spcBef>
              <a:spcAft>
                <a:spcPts val="0"/>
              </a:spcAft>
              <a:buSzPts val="2200"/>
              <a:buFont typeface="Garamond"/>
              <a:buChar char="○"/>
            </a:pPr>
            <a:r>
              <a:rPr lang="en-SG" sz="2200">
                <a:latin typeface="Garamond"/>
                <a:ea typeface="Garamond"/>
                <a:cs typeface="Garamond"/>
                <a:sym typeface="Garamond"/>
              </a:rPr>
              <a:t>fraud: 109</a:t>
            </a:r>
            <a:endParaRPr sz="2200">
              <a:latin typeface="Garamond"/>
              <a:ea typeface="Garamond"/>
              <a:cs typeface="Garamond"/>
              <a:sym typeface="Garamond"/>
            </a:endParaRPr>
          </a:p>
        </p:txBody>
      </p:sp>
      <p:pic>
        <p:nvPicPr>
          <p:cNvPr id="213" name="Google Shape;213;ga278108ff2_0_1055" title="Points scored"/>
          <p:cNvPicPr preferRelativeResize="0"/>
          <p:nvPr/>
        </p:nvPicPr>
        <p:blipFill>
          <a:blip r:embed="rId3">
            <a:alphaModFix/>
          </a:blip>
          <a:stretch>
            <a:fillRect/>
          </a:stretch>
        </p:blipFill>
        <p:spPr>
          <a:xfrm>
            <a:off x="4411826" y="1690375"/>
            <a:ext cx="6760524" cy="41802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a278108ff2_0_36"/>
          <p:cNvSpPr txBox="1"/>
          <p:nvPr/>
        </p:nvSpPr>
        <p:spPr>
          <a:xfrm>
            <a:off x="666550" y="301450"/>
            <a:ext cx="3906300" cy="9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SG" sz="2800">
                <a:latin typeface="Garamond"/>
                <a:ea typeface="Garamond"/>
                <a:cs typeface="Garamond"/>
                <a:sym typeface="Garamond"/>
              </a:rPr>
              <a:t>Remove Outliers</a:t>
            </a:r>
            <a:endParaRPr b="1" sz="2800">
              <a:latin typeface="Garamond"/>
              <a:ea typeface="Garamond"/>
              <a:cs typeface="Garamond"/>
              <a:sym typeface="Garamond"/>
            </a:endParaRPr>
          </a:p>
        </p:txBody>
      </p:sp>
      <p:sp>
        <p:nvSpPr>
          <p:cNvPr id="219" name="Google Shape;219;ga278108ff2_0_36"/>
          <p:cNvSpPr txBox="1"/>
          <p:nvPr/>
        </p:nvSpPr>
        <p:spPr>
          <a:xfrm>
            <a:off x="869525" y="1205650"/>
            <a:ext cx="9073800" cy="21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Garamond"/>
              <a:ea typeface="Garamond"/>
              <a:cs typeface="Garamond"/>
              <a:sym typeface="Garamond"/>
            </a:endParaRPr>
          </a:p>
        </p:txBody>
      </p:sp>
      <p:pic>
        <p:nvPicPr>
          <p:cNvPr id="220" name="Google Shape;220;ga278108ff2_0_36"/>
          <p:cNvPicPr preferRelativeResize="0"/>
          <p:nvPr/>
        </p:nvPicPr>
        <p:blipFill>
          <a:blip r:embed="rId3">
            <a:alphaModFix/>
          </a:blip>
          <a:stretch>
            <a:fillRect/>
          </a:stretch>
        </p:blipFill>
        <p:spPr>
          <a:xfrm>
            <a:off x="1825500" y="1857319"/>
            <a:ext cx="8541000" cy="4216558"/>
          </a:xfrm>
          <a:prstGeom prst="rect">
            <a:avLst/>
          </a:prstGeom>
          <a:noFill/>
          <a:ln>
            <a:noFill/>
          </a:ln>
        </p:spPr>
      </p:pic>
      <p:sp>
        <p:nvSpPr>
          <p:cNvPr id="221" name="Google Shape;221;ga278108ff2_0_36"/>
          <p:cNvSpPr txBox="1"/>
          <p:nvPr/>
        </p:nvSpPr>
        <p:spPr>
          <a:xfrm>
            <a:off x="743300" y="913025"/>
            <a:ext cx="5399400" cy="6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sz="2400">
                <a:latin typeface="Garamond"/>
                <a:ea typeface="Garamond"/>
                <a:cs typeface="Garamond"/>
                <a:sym typeface="Garamond"/>
              </a:rPr>
              <a:t>Distribution of each feature after removal: </a:t>
            </a:r>
            <a:endParaRPr sz="2400">
              <a:latin typeface="Garamond"/>
              <a:ea typeface="Garamond"/>
              <a:cs typeface="Garamond"/>
              <a:sym typeface="Garamo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a278108ff2_0_21"/>
          <p:cNvSpPr txBox="1"/>
          <p:nvPr/>
        </p:nvSpPr>
        <p:spPr>
          <a:xfrm>
            <a:off x="666550" y="301450"/>
            <a:ext cx="3906300" cy="9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SG" sz="2800">
                <a:latin typeface="Garamond"/>
                <a:ea typeface="Garamond"/>
                <a:cs typeface="Garamond"/>
                <a:sym typeface="Garamond"/>
              </a:rPr>
              <a:t>Feature Selection</a:t>
            </a:r>
            <a:endParaRPr b="1" sz="2800">
              <a:latin typeface="Garamond"/>
              <a:ea typeface="Garamond"/>
              <a:cs typeface="Garamond"/>
              <a:sym typeface="Garamond"/>
            </a:endParaRPr>
          </a:p>
        </p:txBody>
      </p:sp>
      <p:pic>
        <p:nvPicPr>
          <p:cNvPr id="227" name="Google Shape;227;ga278108ff2_0_21"/>
          <p:cNvPicPr preferRelativeResize="0"/>
          <p:nvPr/>
        </p:nvPicPr>
        <p:blipFill>
          <a:blip r:embed="rId3">
            <a:alphaModFix/>
          </a:blip>
          <a:stretch>
            <a:fillRect/>
          </a:stretch>
        </p:blipFill>
        <p:spPr>
          <a:xfrm>
            <a:off x="413962" y="1796229"/>
            <a:ext cx="5624116" cy="3283409"/>
          </a:xfrm>
          <a:prstGeom prst="rect">
            <a:avLst/>
          </a:prstGeom>
          <a:noFill/>
          <a:ln>
            <a:noFill/>
          </a:ln>
        </p:spPr>
      </p:pic>
      <p:grpSp>
        <p:nvGrpSpPr>
          <p:cNvPr id="228" name="Google Shape;228;ga278108ff2_0_21"/>
          <p:cNvGrpSpPr/>
          <p:nvPr/>
        </p:nvGrpSpPr>
        <p:grpSpPr>
          <a:xfrm>
            <a:off x="338410" y="1778352"/>
            <a:ext cx="5700031" cy="3274421"/>
            <a:chOff x="3013400" y="841475"/>
            <a:chExt cx="8873025" cy="4909913"/>
          </a:xfrm>
        </p:grpSpPr>
        <p:grpSp>
          <p:nvGrpSpPr>
            <p:cNvPr id="229" name="Google Shape;229;ga278108ff2_0_21"/>
            <p:cNvGrpSpPr/>
            <p:nvPr/>
          </p:nvGrpSpPr>
          <p:grpSpPr>
            <a:xfrm>
              <a:off x="3013400" y="841475"/>
              <a:ext cx="7446175" cy="4909913"/>
              <a:chOff x="2861000" y="841475"/>
              <a:chExt cx="7446175" cy="4909913"/>
            </a:xfrm>
          </p:grpSpPr>
          <p:sp>
            <p:nvSpPr>
              <p:cNvPr id="230" name="Google Shape;230;ga278108ff2_0_21"/>
              <p:cNvSpPr/>
              <p:nvPr/>
            </p:nvSpPr>
            <p:spPr>
              <a:xfrm>
                <a:off x="2861000" y="841475"/>
                <a:ext cx="1654800" cy="1037700"/>
              </a:xfrm>
              <a:prstGeom prst="rect">
                <a:avLst/>
              </a:prstGeom>
              <a:noFill/>
              <a:ln cap="flat" cmpd="sng" w="19050">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a278108ff2_0_21"/>
              <p:cNvSpPr/>
              <p:nvPr/>
            </p:nvSpPr>
            <p:spPr>
              <a:xfrm>
                <a:off x="5972575" y="1879175"/>
                <a:ext cx="1502400" cy="967800"/>
              </a:xfrm>
              <a:prstGeom prst="rect">
                <a:avLst/>
              </a:prstGeom>
              <a:noFill/>
              <a:ln cap="flat" cmpd="sng" w="19050">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a278108ff2_0_21"/>
              <p:cNvSpPr/>
              <p:nvPr/>
            </p:nvSpPr>
            <p:spPr>
              <a:xfrm>
                <a:off x="4428025" y="2811388"/>
                <a:ext cx="1654800" cy="1037700"/>
              </a:xfrm>
              <a:prstGeom prst="rect">
                <a:avLst/>
              </a:prstGeom>
              <a:noFill/>
              <a:ln cap="flat" cmpd="sng" w="19050">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a278108ff2_0_21"/>
              <p:cNvSpPr/>
              <p:nvPr/>
            </p:nvSpPr>
            <p:spPr>
              <a:xfrm>
                <a:off x="7433475" y="2819400"/>
                <a:ext cx="1445100" cy="967800"/>
              </a:xfrm>
              <a:prstGeom prst="rect">
                <a:avLst/>
              </a:prstGeom>
              <a:noFill/>
              <a:ln cap="flat" cmpd="sng" w="19050">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a278108ff2_0_21"/>
              <p:cNvSpPr/>
              <p:nvPr/>
            </p:nvSpPr>
            <p:spPr>
              <a:xfrm>
                <a:off x="5972575" y="3787200"/>
                <a:ext cx="1502400" cy="967800"/>
              </a:xfrm>
              <a:prstGeom prst="rect">
                <a:avLst/>
              </a:prstGeom>
              <a:noFill/>
              <a:ln cap="flat" cmpd="sng" w="19050">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a278108ff2_0_21"/>
              <p:cNvSpPr/>
              <p:nvPr/>
            </p:nvSpPr>
            <p:spPr>
              <a:xfrm>
                <a:off x="7433475" y="3787200"/>
                <a:ext cx="1371300" cy="967800"/>
              </a:xfrm>
              <a:prstGeom prst="rect">
                <a:avLst/>
              </a:prstGeom>
              <a:noFill/>
              <a:ln cap="flat" cmpd="sng" w="19050">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a278108ff2_0_21"/>
              <p:cNvSpPr/>
              <p:nvPr/>
            </p:nvSpPr>
            <p:spPr>
              <a:xfrm>
                <a:off x="8935875" y="3787200"/>
                <a:ext cx="1371300" cy="967800"/>
              </a:xfrm>
              <a:prstGeom prst="rect">
                <a:avLst/>
              </a:prstGeom>
              <a:noFill/>
              <a:ln cap="flat" cmpd="sng" w="19050">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a278108ff2_0_21"/>
              <p:cNvSpPr/>
              <p:nvPr/>
            </p:nvSpPr>
            <p:spPr>
              <a:xfrm>
                <a:off x="4504225" y="4755000"/>
                <a:ext cx="1502400" cy="967800"/>
              </a:xfrm>
              <a:prstGeom prst="rect">
                <a:avLst/>
              </a:prstGeom>
              <a:noFill/>
              <a:ln cap="flat" cmpd="sng" w="19050">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a278108ff2_0_21"/>
              <p:cNvSpPr/>
              <p:nvPr/>
            </p:nvSpPr>
            <p:spPr>
              <a:xfrm>
                <a:off x="5972575" y="4755000"/>
                <a:ext cx="1502400" cy="967800"/>
              </a:xfrm>
              <a:prstGeom prst="rect">
                <a:avLst/>
              </a:prstGeom>
              <a:noFill/>
              <a:ln cap="flat" cmpd="sng" w="19050">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a278108ff2_0_21"/>
              <p:cNvSpPr/>
              <p:nvPr/>
            </p:nvSpPr>
            <p:spPr>
              <a:xfrm>
                <a:off x="8768600" y="4783588"/>
                <a:ext cx="1502400" cy="967800"/>
              </a:xfrm>
              <a:prstGeom prst="rect">
                <a:avLst/>
              </a:prstGeom>
              <a:noFill/>
              <a:ln cap="flat" cmpd="sng" w="19050">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ga278108ff2_0_21"/>
            <p:cNvSpPr/>
            <p:nvPr/>
          </p:nvSpPr>
          <p:spPr>
            <a:xfrm>
              <a:off x="10515125" y="3788875"/>
              <a:ext cx="1371300" cy="967800"/>
            </a:xfrm>
            <a:prstGeom prst="rect">
              <a:avLst/>
            </a:prstGeom>
            <a:noFill/>
            <a:ln cap="flat" cmpd="sng" w="19050">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ga278108ff2_0_21"/>
          <p:cNvSpPr txBox="1"/>
          <p:nvPr/>
        </p:nvSpPr>
        <p:spPr>
          <a:xfrm>
            <a:off x="829000" y="860025"/>
            <a:ext cx="4082100" cy="469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Garamond"/>
              <a:buChar char="●"/>
            </a:pPr>
            <a:r>
              <a:rPr lang="en-SG" sz="2000">
                <a:latin typeface="Garamond"/>
                <a:ea typeface="Garamond"/>
                <a:cs typeface="Garamond"/>
                <a:sym typeface="Garamond"/>
              </a:rPr>
              <a:t>Distribution</a:t>
            </a:r>
            <a:r>
              <a:rPr lang="en-SG" sz="2000">
                <a:latin typeface="Garamond"/>
                <a:ea typeface="Garamond"/>
                <a:cs typeface="Garamond"/>
                <a:sym typeface="Garamond"/>
              </a:rPr>
              <a:t> with Class</a:t>
            </a:r>
            <a:endParaRPr sz="2000">
              <a:latin typeface="Garamond"/>
              <a:ea typeface="Garamond"/>
              <a:cs typeface="Garamond"/>
              <a:sym typeface="Garamond"/>
            </a:endParaRPr>
          </a:p>
        </p:txBody>
      </p:sp>
      <p:grpSp>
        <p:nvGrpSpPr>
          <p:cNvPr id="242" name="Google Shape;242;ga278108ff2_0_21"/>
          <p:cNvGrpSpPr/>
          <p:nvPr/>
        </p:nvGrpSpPr>
        <p:grpSpPr>
          <a:xfrm>
            <a:off x="6252350" y="872325"/>
            <a:ext cx="5804775" cy="4099024"/>
            <a:chOff x="6252350" y="872325"/>
            <a:chExt cx="5804775" cy="4099024"/>
          </a:xfrm>
        </p:grpSpPr>
        <p:grpSp>
          <p:nvGrpSpPr>
            <p:cNvPr id="243" name="Google Shape;243;ga278108ff2_0_21"/>
            <p:cNvGrpSpPr/>
            <p:nvPr/>
          </p:nvGrpSpPr>
          <p:grpSpPr>
            <a:xfrm>
              <a:off x="6252350" y="1904538"/>
              <a:ext cx="5804775" cy="3066812"/>
              <a:chOff x="6252350" y="1904538"/>
              <a:chExt cx="5804775" cy="3066812"/>
            </a:xfrm>
          </p:grpSpPr>
          <p:pic>
            <p:nvPicPr>
              <p:cNvPr id="244" name="Google Shape;244;ga278108ff2_0_21"/>
              <p:cNvPicPr preferRelativeResize="0"/>
              <p:nvPr/>
            </p:nvPicPr>
            <p:blipFill>
              <a:blip r:embed="rId4">
                <a:alphaModFix/>
              </a:blip>
              <a:stretch>
                <a:fillRect/>
              </a:stretch>
            </p:blipFill>
            <p:spPr>
              <a:xfrm>
                <a:off x="6252350" y="1904538"/>
                <a:ext cx="5804775" cy="2998583"/>
              </a:xfrm>
              <a:prstGeom prst="rect">
                <a:avLst/>
              </a:prstGeom>
              <a:noFill/>
              <a:ln>
                <a:noFill/>
              </a:ln>
            </p:spPr>
          </p:pic>
          <p:sp>
            <p:nvSpPr>
              <p:cNvPr id="245" name="Google Shape;245;ga278108ff2_0_21"/>
              <p:cNvSpPr/>
              <p:nvPr/>
            </p:nvSpPr>
            <p:spPr>
              <a:xfrm>
                <a:off x="8641764" y="3585949"/>
                <a:ext cx="1967100" cy="1385400"/>
              </a:xfrm>
              <a:prstGeom prst="rect">
                <a:avLst/>
              </a:prstGeom>
              <a:noFill/>
              <a:ln cap="flat" cmpd="sng" w="19050">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 name="Google Shape;246;ga278108ff2_0_21"/>
            <p:cNvSpPr txBox="1"/>
            <p:nvPr/>
          </p:nvSpPr>
          <p:spPr>
            <a:xfrm>
              <a:off x="6404450" y="872325"/>
              <a:ext cx="4082100" cy="469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Garamond"/>
                <a:buChar char="●"/>
              </a:pPr>
              <a:r>
                <a:rPr lang="en-SG" sz="2000">
                  <a:latin typeface="Garamond"/>
                  <a:ea typeface="Garamond"/>
                  <a:cs typeface="Garamond"/>
                  <a:sym typeface="Garamond"/>
                </a:rPr>
                <a:t>Correlation with Class</a:t>
              </a:r>
              <a:endParaRPr sz="2000">
                <a:latin typeface="Garamond"/>
                <a:ea typeface="Garamond"/>
                <a:cs typeface="Garamond"/>
                <a:sym typeface="Garamond"/>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a278108ff2_0_1084"/>
          <p:cNvSpPr txBox="1"/>
          <p:nvPr/>
        </p:nvSpPr>
        <p:spPr>
          <a:xfrm>
            <a:off x="666550" y="301450"/>
            <a:ext cx="3906300" cy="9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SG" sz="2800">
                <a:latin typeface="Garamond"/>
                <a:ea typeface="Garamond"/>
                <a:cs typeface="Garamond"/>
                <a:sym typeface="Garamond"/>
              </a:rPr>
              <a:t>Feature Selection</a:t>
            </a:r>
            <a:endParaRPr b="1" sz="2800">
              <a:latin typeface="Garamond"/>
              <a:ea typeface="Garamond"/>
              <a:cs typeface="Garamond"/>
              <a:sym typeface="Garamond"/>
            </a:endParaRPr>
          </a:p>
        </p:txBody>
      </p:sp>
      <p:sp>
        <p:nvSpPr>
          <p:cNvPr id="252" name="Google Shape;252;ga278108ff2_0_1084"/>
          <p:cNvSpPr txBox="1"/>
          <p:nvPr/>
        </p:nvSpPr>
        <p:spPr>
          <a:xfrm>
            <a:off x="780775" y="900850"/>
            <a:ext cx="9870600" cy="2468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2200">
              <a:latin typeface="Garamond"/>
              <a:ea typeface="Garamond"/>
              <a:cs typeface="Garamond"/>
              <a:sym typeface="Garamond"/>
            </a:endParaRPr>
          </a:p>
          <a:p>
            <a:pPr indent="-368300" lvl="0" marL="457200" rtl="0" algn="l">
              <a:lnSpc>
                <a:spcPct val="150000"/>
              </a:lnSpc>
              <a:spcBef>
                <a:spcPts val="0"/>
              </a:spcBef>
              <a:spcAft>
                <a:spcPts val="0"/>
              </a:spcAft>
              <a:buSzPts val="2200"/>
              <a:buFont typeface="Garamond"/>
              <a:buChar char="●"/>
            </a:pPr>
            <a:r>
              <a:rPr lang="en-SG" sz="2200">
                <a:latin typeface="Garamond"/>
                <a:ea typeface="Garamond"/>
                <a:cs typeface="Garamond"/>
                <a:sym typeface="Garamond"/>
              </a:rPr>
              <a:t>Features to be removed:</a:t>
            </a:r>
            <a:endParaRPr sz="2200">
              <a:latin typeface="Garamond"/>
              <a:ea typeface="Garamond"/>
              <a:cs typeface="Garamond"/>
              <a:sym typeface="Garamond"/>
            </a:endParaRPr>
          </a:p>
          <a:p>
            <a:pPr indent="0" lvl="0" marL="457200" rtl="0" algn="l">
              <a:lnSpc>
                <a:spcPct val="150000"/>
              </a:lnSpc>
              <a:spcBef>
                <a:spcPts val="0"/>
              </a:spcBef>
              <a:spcAft>
                <a:spcPts val="0"/>
              </a:spcAft>
              <a:buNone/>
            </a:pPr>
            <a:r>
              <a:rPr lang="en-SG" sz="2200">
                <a:latin typeface="Garamond"/>
                <a:ea typeface="Garamond"/>
                <a:cs typeface="Garamond"/>
                <a:sym typeface="Garamond"/>
              </a:rPr>
              <a:t>Time, V8, V13, V15, V20, V21, V22, V23, V25, V26, V28</a:t>
            </a:r>
            <a:endParaRPr sz="2200">
              <a:latin typeface="Garamond"/>
              <a:ea typeface="Garamond"/>
              <a:cs typeface="Garamond"/>
              <a:sym typeface="Garamond"/>
            </a:endParaRPr>
          </a:p>
          <a:p>
            <a:pPr indent="-368300" lvl="0" marL="457200" rtl="0" algn="l">
              <a:lnSpc>
                <a:spcPct val="150000"/>
              </a:lnSpc>
              <a:spcBef>
                <a:spcPts val="0"/>
              </a:spcBef>
              <a:spcAft>
                <a:spcPts val="0"/>
              </a:spcAft>
              <a:buSzPts val="2200"/>
              <a:buFont typeface="Garamond"/>
              <a:buChar char="●"/>
            </a:pPr>
            <a:r>
              <a:rPr lang="en-SG" sz="2200">
                <a:latin typeface="Garamond"/>
                <a:ea typeface="Garamond"/>
                <a:cs typeface="Garamond"/>
                <a:sym typeface="Garamond"/>
              </a:rPr>
              <a:t>Remaining features - </a:t>
            </a:r>
            <a:r>
              <a:rPr b="1" lang="en-SG" sz="2200">
                <a:latin typeface="Garamond"/>
                <a:ea typeface="Garamond"/>
                <a:cs typeface="Garamond"/>
                <a:sym typeface="Garamond"/>
              </a:rPr>
              <a:t>19</a:t>
            </a:r>
            <a:r>
              <a:rPr lang="en-SG" sz="2200">
                <a:latin typeface="Garamond"/>
                <a:ea typeface="Garamond"/>
                <a:cs typeface="Garamond"/>
                <a:sym typeface="Garamond"/>
              </a:rPr>
              <a:t> independent variables</a:t>
            </a:r>
            <a:endParaRPr sz="2200">
              <a:latin typeface="Garamond"/>
              <a:ea typeface="Garamond"/>
              <a:cs typeface="Garamond"/>
              <a:sym typeface="Garamo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a278108ff2_0_25"/>
          <p:cNvSpPr txBox="1"/>
          <p:nvPr/>
        </p:nvSpPr>
        <p:spPr>
          <a:xfrm>
            <a:off x="666550" y="301450"/>
            <a:ext cx="9080400" cy="9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SG" sz="2800">
                <a:latin typeface="Garamond"/>
                <a:ea typeface="Garamond"/>
                <a:cs typeface="Garamond"/>
                <a:sym typeface="Garamond"/>
              </a:rPr>
              <a:t>Dealing with Imbalanced dataset - Oversampling</a:t>
            </a:r>
            <a:endParaRPr b="1" sz="2800">
              <a:latin typeface="Garamond"/>
              <a:ea typeface="Garamond"/>
              <a:cs typeface="Garamond"/>
              <a:sym typeface="Garamond"/>
            </a:endParaRPr>
          </a:p>
        </p:txBody>
      </p:sp>
      <p:sp>
        <p:nvSpPr>
          <p:cNvPr id="258" name="Google Shape;258;ga278108ff2_0_25"/>
          <p:cNvSpPr txBox="1"/>
          <p:nvPr/>
        </p:nvSpPr>
        <p:spPr>
          <a:xfrm>
            <a:off x="816425" y="1217525"/>
            <a:ext cx="8277300" cy="37680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Font typeface="Garamond"/>
              <a:buChar char="●"/>
            </a:pPr>
            <a:r>
              <a:rPr lang="en-SG" sz="2200">
                <a:latin typeface="Garamond"/>
                <a:ea typeface="Garamond"/>
                <a:cs typeface="Garamond"/>
                <a:sym typeface="Garamond"/>
              </a:rPr>
              <a:t>Splitting into training and testing set</a:t>
            </a:r>
            <a:endParaRPr sz="2200">
              <a:latin typeface="Garamond"/>
              <a:ea typeface="Garamond"/>
              <a:cs typeface="Garamond"/>
              <a:sym typeface="Garamond"/>
            </a:endParaRPr>
          </a:p>
          <a:p>
            <a:pPr indent="-368300" lvl="1" marL="914400" rtl="0" algn="l">
              <a:lnSpc>
                <a:spcPct val="150000"/>
              </a:lnSpc>
              <a:spcBef>
                <a:spcPts val="0"/>
              </a:spcBef>
              <a:spcAft>
                <a:spcPts val="0"/>
              </a:spcAft>
              <a:buSzPts val="2200"/>
              <a:buFont typeface="Garamond"/>
              <a:buChar char="○"/>
            </a:pPr>
            <a:r>
              <a:rPr lang="en-SG" sz="2200">
                <a:solidFill>
                  <a:schemeClr val="dk1"/>
                </a:solidFill>
                <a:latin typeface="Garamond"/>
                <a:ea typeface="Garamond"/>
                <a:cs typeface="Garamond"/>
                <a:sym typeface="Garamond"/>
              </a:rPr>
              <a:t>split </a:t>
            </a:r>
            <a:r>
              <a:rPr lang="en-SG" sz="2200">
                <a:solidFill>
                  <a:schemeClr val="dk1"/>
                </a:solidFill>
                <a:latin typeface="Garamond"/>
                <a:ea typeface="Garamond"/>
                <a:cs typeface="Garamond"/>
                <a:sym typeface="Garamond"/>
              </a:rPr>
              <a:t>ratio: 80% : 20%</a:t>
            </a:r>
            <a:endParaRPr sz="2200">
              <a:latin typeface="Garamond"/>
              <a:ea typeface="Garamond"/>
              <a:cs typeface="Garamond"/>
              <a:sym typeface="Garamond"/>
            </a:endParaRPr>
          </a:p>
          <a:p>
            <a:pPr indent="-368300" lvl="0" marL="457200" rtl="0" algn="l">
              <a:lnSpc>
                <a:spcPct val="150000"/>
              </a:lnSpc>
              <a:spcBef>
                <a:spcPts val="0"/>
              </a:spcBef>
              <a:spcAft>
                <a:spcPts val="0"/>
              </a:spcAft>
              <a:buSzPts val="2200"/>
              <a:buFont typeface="Garamond"/>
              <a:buChar char="●"/>
            </a:pPr>
            <a:r>
              <a:rPr lang="en-SG" sz="2200">
                <a:solidFill>
                  <a:schemeClr val="dk1"/>
                </a:solidFill>
                <a:latin typeface="Garamond"/>
                <a:ea typeface="Garamond"/>
                <a:cs typeface="Garamond"/>
                <a:sym typeface="Garamond"/>
              </a:rPr>
              <a:t>O</a:t>
            </a:r>
            <a:r>
              <a:rPr lang="en-SG" sz="2200">
                <a:solidFill>
                  <a:schemeClr val="dk1"/>
                </a:solidFill>
                <a:latin typeface="Garamond"/>
                <a:ea typeface="Garamond"/>
                <a:cs typeface="Garamond"/>
                <a:sym typeface="Garamond"/>
              </a:rPr>
              <a:t>versampling on training dataset</a:t>
            </a:r>
            <a:endParaRPr sz="2200">
              <a:latin typeface="Garamond"/>
              <a:ea typeface="Garamond"/>
              <a:cs typeface="Garamond"/>
              <a:sym typeface="Garamond"/>
            </a:endParaRPr>
          </a:p>
          <a:p>
            <a:pPr indent="-368300" lvl="1" marL="914400" rtl="0" algn="l">
              <a:lnSpc>
                <a:spcPct val="150000"/>
              </a:lnSpc>
              <a:spcBef>
                <a:spcPts val="0"/>
              </a:spcBef>
              <a:spcAft>
                <a:spcPts val="0"/>
              </a:spcAft>
              <a:buSzPts val="2200"/>
              <a:buFont typeface="Garamond"/>
              <a:buChar char="○"/>
            </a:pPr>
            <a:r>
              <a:rPr lang="en-SG" sz="2200">
                <a:latin typeface="Garamond"/>
                <a:ea typeface="Garamond"/>
                <a:cs typeface="Garamond"/>
                <a:sym typeface="Garamond"/>
              </a:rPr>
              <a:t>Method: </a:t>
            </a:r>
            <a:r>
              <a:rPr b="1" lang="en-SG" sz="2200">
                <a:latin typeface="Garamond"/>
                <a:ea typeface="Garamond"/>
                <a:cs typeface="Garamond"/>
                <a:sym typeface="Garamond"/>
              </a:rPr>
              <a:t>SMOTE</a:t>
            </a:r>
            <a:endParaRPr b="1" sz="2200">
              <a:latin typeface="Garamond"/>
              <a:ea typeface="Garamond"/>
              <a:cs typeface="Garamond"/>
              <a:sym typeface="Garamond"/>
            </a:endParaRPr>
          </a:p>
          <a:p>
            <a:pPr indent="-368300" lvl="1" marL="914400" rtl="0" algn="l">
              <a:lnSpc>
                <a:spcPct val="150000"/>
              </a:lnSpc>
              <a:spcBef>
                <a:spcPts val="0"/>
              </a:spcBef>
              <a:spcAft>
                <a:spcPts val="0"/>
              </a:spcAft>
              <a:buSzPts val="2200"/>
              <a:buFont typeface="Garamond"/>
              <a:buChar char="○"/>
            </a:pPr>
            <a:r>
              <a:rPr lang="en-SG" sz="2200">
                <a:latin typeface="Garamond"/>
                <a:ea typeface="Garamond"/>
                <a:cs typeface="Garamond"/>
                <a:sym typeface="Garamond"/>
              </a:rPr>
              <a:t>After oversampling </a:t>
            </a:r>
            <a:endParaRPr sz="2200">
              <a:latin typeface="Garamond"/>
              <a:ea typeface="Garamond"/>
              <a:cs typeface="Garamond"/>
              <a:sym typeface="Garamond"/>
            </a:endParaRPr>
          </a:p>
          <a:p>
            <a:pPr indent="457200" lvl="0" marL="914400" rtl="0" algn="l">
              <a:lnSpc>
                <a:spcPct val="150000"/>
              </a:lnSpc>
              <a:spcBef>
                <a:spcPts val="0"/>
              </a:spcBef>
              <a:spcAft>
                <a:spcPts val="0"/>
              </a:spcAft>
              <a:buNone/>
            </a:pPr>
            <a:r>
              <a:rPr lang="en-SG" sz="2200">
                <a:latin typeface="Garamond"/>
                <a:ea typeface="Garamond"/>
                <a:cs typeface="Garamond"/>
                <a:sym typeface="Garamond"/>
              </a:rPr>
              <a:t>Class 0 : Class 1 = 5 : 1</a:t>
            </a:r>
            <a:endParaRPr sz="2200">
              <a:latin typeface="Garamond"/>
              <a:ea typeface="Garamond"/>
              <a:cs typeface="Garamond"/>
              <a:sym typeface="Garamond"/>
            </a:endParaRPr>
          </a:p>
          <a:p>
            <a:pPr indent="0" lvl="0" marL="0" rtl="0" algn="l">
              <a:lnSpc>
                <a:spcPct val="150000"/>
              </a:lnSpc>
              <a:spcBef>
                <a:spcPts val="0"/>
              </a:spcBef>
              <a:spcAft>
                <a:spcPts val="0"/>
              </a:spcAft>
              <a:buNone/>
            </a:pPr>
            <a:r>
              <a:t/>
            </a:r>
            <a:endParaRPr sz="2200">
              <a:latin typeface="Garamond"/>
              <a:ea typeface="Garamond"/>
              <a:cs typeface="Garamond"/>
              <a:sym typeface="Garamond"/>
            </a:endParaRPr>
          </a:p>
          <a:p>
            <a:pPr indent="0" lvl="0" marL="0" rtl="0" algn="l">
              <a:lnSpc>
                <a:spcPct val="150000"/>
              </a:lnSpc>
              <a:spcBef>
                <a:spcPts val="0"/>
              </a:spcBef>
              <a:spcAft>
                <a:spcPts val="0"/>
              </a:spcAft>
              <a:buNone/>
            </a:pPr>
            <a:r>
              <a:t/>
            </a:r>
            <a:endParaRPr sz="2200">
              <a:latin typeface="Garamond"/>
              <a:ea typeface="Garamond"/>
              <a:cs typeface="Garamond"/>
              <a:sym typeface="Garamond"/>
            </a:endParaRPr>
          </a:p>
        </p:txBody>
      </p:sp>
      <p:pic>
        <p:nvPicPr>
          <p:cNvPr id="259" name="Google Shape;259;ga278108ff2_0_25" title="Points scored"/>
          <p:cNvPicPr preferRelativeResize="0"/>
          <p:nvPr/>
        </p:nvPicPr>
        <p:blipFill>
          <a:blip r:embed="rId3">
            <a:alphaModFix/>
          </a:blip>
          <a:stretch>
            <a:fillRect/>
          </a:stretch>
        </p:blipFill>
        <p:spPr>
          <a:xfrm>
            <a:off x="5938725" y="2097575"/>
            <a:ext cx="5708100" cy="3529499"/>
          </a:xfrm>
          <a:prstGeom prst="rect">
            <a:avLst/>
          </a:prstGeom>
          <a:noFill/>
          <a:ln>
            <a:noFill/>
          </a:ln>
        </p:spPr>
      </p:pic>
      <p:sp>
        <p:nvSpPr>
          <p:cNvPr id="260" name="Google Shape;260;ga278108ff2_0_25"/>
          <p:cNvSpPr txBox="1"/>
          <p:nvPr/>
        </p:nvSpPr>
        <p:spPr>
          <a:xfrm>
            <a:off x="7171550" y="5617900"/>
            <a:ext cx="4458600" cy="4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sz="2000">
                <a:latin typeface="Calibri"/>
                <a:ea typeface="Calibri"/>
                <a:cs typeface="Calibri"/>
                <a:sym typeface="Calibri"/>
              </a:rPr>
              <a:t>Dataset size after oversampling</a:t>
            </a:r>
            <a:endParaRPr sz="21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grpSp>
        <p:nvGrpSpPr>
          <p:cNvPr id="265" name="Google Shape;265;ga278108ff2_0_1106"/>
          <p:cNvGrpSpPr/>
          <p:nvPr/>
        </p:nvGrpSpPr>
        <p:grpSpPr>
          <a:xfrm>
            <a:off x="741075" y="589500"/>
            <a:ext cx="9765600" cy="4245300"/>
            <a:chOff x="741075" y="589500"/>
            <a:chExt cx="9765600" cy="4245300"/>
          </a:xfrm>
        </p:grpSpPr>
        <p:sp>
          <p:nvSpPr>
            <p:cNvPr id="266" name="Google Shape;266;ga278108ff2_0_1106"/>
            <p:cNvSpPr txBox="1"/>
            <p:nvPr/>
          </p:nvSpPr>
          <p:spPr>
            <a:xfrm>
              <a:off x="741075" y="589500"/>
              <a:ext cx="9765600" cy="4245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SG" sz="2700">
                  <a:latin typeface="Garamond"/>
                  <a:ea typeface="Garamond"/>
                  <a:cs typeface="Garamond"/>
                  <a:sym typeface="Garamond"/>
                </a:rPr>
                <a:t>Evaluation Metrics</a:t>
              </a:r>
              <a:endParaRPr b="1" sz="2700">
                <a:latin typeface="Garamond"/>
                <a:ea typeface="Garamond"/>
                <a:cs typeface="Garamond"/>
                <a:sym typeface="Garamond"/>
              </a:endParaRPr>
            </a:p>
            <a:p>
              <a:pPr indent="-374650" lvl="0" marL="457200" rtl="0" algn="l">
                <a:lnSpc>
                  <a:spcPct val="150000"/>
                </a:lnSpc>
                <a:spcBef>
                  <a:spcPts val="0"/>
                </a:spcBef>
                <a:spcAft>
                  <a:spcPts val="0"/>
                </a:spcAft>
                <a:buSzPts val="2300"/>
                <a:buFont typeface="Garamond"/>
                <a:buChar char="●"/>
              </a:pPr>
              <a:r>
                <a:rPr lang="en-SG" sz="2300">
                  <a:latin typeface="Garamond"/>
                  <a:ea typeface="Garamond"/>
                  <a:cs typeface="Garamond"/>
                  <a:sym typeface="Garamond"/>
                </a:rPr>
                <a:t>Confusion matrix</a:t>
              </a:r>
              <a:endParaRPr sz="2300">
                <a:latin typeface="Garamond"/>
                <a:ea typeface="Garamond"/>
                <a:cs typeface="Garamond"/>
                <a:sym typeface="Garamond"/>
              </a:endParaRPr>
            </a:p>
            <a:p>
              <a:pPr indent="-374650" lvl="1" marL="914400" rtl="0" algn="l">
                <a:lnSpc>
                  <a:spcPct val="150000"/>
                </a:lnSpc>
                <a:spcBef>
                  <a:spcPts val="0"/>
                </a:spcBef>
                <a:spcAft>
                  <a:spcPts val="0"/>
                </a:spcAft>
                <a:buSzPts val="2300"/>
                <a:buFont typeface="Garamond"/>
                <a:buChar char="○"/>
              </a:pPr>
              <a:r>
                <a:rPr lang="en-SG" sz="2300">
                  <a:latin typeface="Garamond"/>
                  <a:ea typeface="Garamond"/>
                  <a:cs typeface="Garamond"/>
                  <a:sym typeface="Garamond"/>
                </a:rPr>
                <a:t>Precision Score : </a:t>
              </a:r>
              <a:endParaRPr sz="2300">
                <a:latin typeface="Garamond"/>
                <a:ea typeface="Garamond"/>
                <a:cs typeface="Garamond"/>
                <a:sym typeface="Garamond"/>
              </a:endParaRPr>
            </a:p>
            <a:p>
              <a:pPr indent="-374650" lvl="1" marL="914400" rtl="0" algn="l">
                <a:lnSpc>
                  <a:spcPct val="150000"/>
                </a:lnSpc>
                <a:spcBef>
                  <a:spcPts val="0"/>
                </a:spcBef>
                <a:spcAft>
                  <a:spcPts val="0"/>
                </a:spcAft>
                <a:buSzPts val="2300"/>
                <a:buFont typeface="Garamond"/>
                <a:buChar char="○"/>
              </a:pPr>
              <a:r>
                <a:rPr lang="en-SG" sz="2300">
                  <a:latin typeface="Garamond"/>
                  <a:ea typeface="Garamond"/>
                  <a:cs typeface="Garamond"/>
                  <a:sym typeface="Garamond"/>
                </a:rPr>
                <a:t>Recall Score : </a:t>
              </a:r>
              <a:endParaRPr sz="2300">
                <a:latin typeface="Garamond"/>
                <a:ea typeface="Garamond"/>
                <a:cs typeface="Garamond"/>
                <a:sym typeface="Garamond"/>
              </a:endParaRPr>
            </a:p>
            <a:p>
              <a:pPr indent="-374650" lvl="1" marL="914400" rtl="0" algn="l">
                <a:lnSpc>
                  <a:spcPct val="150000"/>
                </a:lnSpc>
                <a:spcBef>
                  <a:spcPts val="0"/>
                </a:spcBef>
                <a:spcAft>
                  <a:spcPts val="0"/>
                </a:spcAft>
                <a:buSzPts val="2300"/>
                <a:buFont typeface="Garamond"/>
                <a:buChar char="○"/>
              </a:pPr>
              <a:r>
                <a:rPr lang="en-SG" sz="2300">
                  <a:latin typeface="Garamond"/>
                  <a:ea typeface="Garamond"/>
                  <a:cs typeface="Garamond"/>
                  <a:sym typeface="Garamond"/>
                </a:rPr>
                <a:t>F1 Score:</a:t>
              </a:r>
              <a:endParaRPr sz="2300">
                <a:latin typeface="Garamond"/>
                <a:ea typeface="Garamond"/>
                <a:cs typeface="Garamond"/>
                <a:sym typeface="Garamond"/>
              </a:endParaRPr>
            </a:p>
            <a:p>
              <a:pPr indent="0" lvl="0" marL="457200" rtl="0" algn="l">
                <a:lnSpc>
                  <a:spcPct val="150000"/>
                </a:lnSpc>
                <a:spcBef>
                  <a:spcPts val="0"/>
                </a:spcBef>
                <a:spcAft>
                  <a:spcPts val="0"/>
                </a:spcAft>
                <a:buNone/>
              </a:pPr>
              <a:r>
                <a:t/>
              </a:r>
              <a:endParaRPr sz="2300">
                <a:latin typeface="Garamond"/>
                <a:ea typeface="Garamond"/>
                <a:cs typeface="Garamond"/>
                <a:sym typeface="Garamond"/>
              </a:endParaRPr>
            </a:p>
            <a:p>
              <a:pPr indent="-374650" lvl="0" marL="457200" rtl="0" algn="l">
                <a:lnSpc>
                  <a:spcPct val="150000"/>
                </a:lnSpc>
                <a:spcBef>
                  <a:spcPts val="0"/>
                </a:spcBef>
                <a:spcAft>
                  <a:spcPts val="0"/>
                </a:spcAft>
                <a:buSzPts val="2300"/>
                <a:buFont typeface="Garamond"/>
                <a:buChar char="●"/>
              </a:pPr>
              <a:r>
                <a:rPr lang="en-SG" sz="2300">
                  <a:latin typeface="Garamond"/>
                  <a:ea typeface="Garamond"/>
                  <a:cs typeface="Garamond"/>
                  <a:sym typeface="Garamond"/>
                </a:rPr>
                <a:t>Precision-Recall Curve → Focus more on </a:t>
              </a:r>
              <a:r>
                <a:rPr b="1" lang="en-SG" sz="2300">
                  <a:latin typeface="Garamond"/>
                  <a:ea typeface="Garamond"/>
                  <a:cs typeface="Garamond"/>
                  <a:sym typeface="Garamond"/>
                </a:rPr>
                <a:t>minority</a:t>
              </a:r>
              <a:r>
                <a:rPr lang="en-SG" sz="2300">
                  <a:latin typeface="Garamond"/>
                  <a:ea typeface="Garamond"/>
                  <a:cs typeface="Garamond"/>
                  <a:sym typeface="Garamond"/>
                </a:rPr>
                <a:t> class, i.e.</a:t>
              </a:r>
              <a:r>
                <a:rPr b="1" lang="en-SG" sz="2300">
                  <a:latin typeface="Garamond"/>
                  <a:ea typeface="Garamond"/>
                  <a:cs typeface="Garamond"/>
                  <a:sym typeface="Garamond"/>
                </a:rPr>
                <a:t>fraud</a:t>
              </a:r>
              <a:r>
                <a:rPr lang="en-SG" sz="2300">
                  <a:latin typeface="Garamond"/>
                  <a:ea typeface="Garamond"/>
                  <a:cs typeface="Garamond"/>
                  <a:sym typeface="Garamond"/>
                </a:rPr>
                <a:t> transactions </a:t>
              </a:r>
              <a:endParaRPr sz="2300">
                <a:latin typeface="Garamond"/>
                <a:ea typeface="Garamond"/>
                <a:cs typeface="Garamond"/>
                <a:sym typeface="Garamond"/>
              </a:endParaRPr>
            </a:p>
            <a:p>
              <a:pPr indent="-374650" lvl="1" marL="914400" rtl="0" algn="l">
                <a:lnSpc>
                  <a:spcPct val="150000"/>
                </a:lnSpc>
                <a:spcBef>
                  <a:spcPts val="0"/>
                </a:spcBef>
                <a:spcAft>
                  <a:spcPts val="0"/>
                </a:spcAft>
                <a:buSzPts val="2300"/>
                <a:buFont typeface="Garamond"/>
                <a:buChar char="○"/>
              </a:pPr>
              <a:r>
                <a:rPr lang="en-SG" sz="2300">
                  <a:latin typeface="Garamond"/>
                  <a:ea typeface="Garamond"/>
                  <a:cs typeface="Garamond"/>
                  <a:sym typeface="Garamond"/>
                </a:rPr>
                <a:t>AUC score</a:t>
              </a:r>
              <a:endParaRPr sz="2300">
                <a:latin typeface="Garamond"/>
                <a:ea typeface="Garamond"/>
                <a:cs typeface="Garamond"/>
                <a:sym typeface="Garamond"/>
              </a:endParaRPr>
            </a:p>
          </p:txBody>
        </p:sp>
        <p:pic>
          <p:nvPicPr>
            <p:cNvPr id="267" name="Google Shape;267;ga278108ff2_0_1106"/>
            <p:cNvPicPr preferRelativeResize="0"/>
            <p:nvPr/>
          </p:nvPicPr>
          <p:blipFill>
            <a:blip r:embed="rId3">
              <a:alphaModFix/>
            </a:blip>
            <a:stretch>
              <a:fillRect/>
            </a:stretch>
          </p:blipFill>
          <p:spPr>
            <a:xfrm>
              <a:off x="3796600" y="1635400"/>
              <a:ext cx="1269790" cy="663200"/>
            </a:xfrm>
            <a:prstGeom prst="rect">
              <a:avLst/>
            </a:prstGeom>
            <a:noFill/>
            <a:ln>
              <a:noFill/>
            </a:ln>
          </p:spPr>
        </p:pic>
        <p:pic>
          <p:nvPicPr>
            <p:cNvPr id="268" name="Google Shape;268;ga278108ff2_0_1106"/>
            <p:cNvPicPr preferRelativeResize="0"/>
            <p:nvPr/>
          </p:nvPicPr>
          <p:blipFill>
            <a:blip r:embed="rId4">
              <a:alphaModFix/>
            </a:blip>
            <a:stretch>
              <a:fillRect/>
            </a:stretch>
          </p:blipFill>
          <p:spPr>
            <a:xfrm>
              <a:off x="3845175" y="2236325"/>
              <a:ext cx="859797" cy="550275"/>
            </a:xfrm>
            <a:prstGeom prst="rect">
              <a:avLst/>
            </a:prstGeom>
            <a:noFill/>
            <a:ln>
              <a:noFill/>
            </a:ln>
          </p:spPr>
        </p:pic>
        <p:pic>
          <p:nvPicPr>
            <p:cNvPr id="269" name="Google Shape;269;ga278108ff2_0_1106"/>
            <p:cNvPicPr preferRelativeResize="0"/>
            <p:nvPr/>
          </p:nvPicPr>
          <p:blipFill>
            <a:blip r:embed="rId5">
              <a:alphaModFix/>
            </a:blip>
            <a:stretch>
              <a:fillRect/>
            </a:stretch>
          </p:blipFill>
          <p:spPr>
            <a:xfrm>
              <a:off x="3311550" y="2786600"/>
              <a:ext cx="1956431" cy="663200"/>
            </a:xfrm>
            <a:prstGeom prst="rect">
              <a:avLst/>
            </a:prstGeom>
            <a:noFill/>
            <a:ln>
              <a:noFill/>
            </a:ln>
          </p:spPr>
        </p:pic>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a98890494e_5_30"/>
          <p:cNvSpPr txBox="1"/>
          <p:nvPr>
            <p:ph idx="4294967295" type="title"/>
          </p:nvPr>
        </p:nvSpPr>
        <p:spPr>
          <a:xfrm>
            <a:off x="3003225" y="639100"/>
            <a:ext cx="6850200" cy="2931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262626"/>
              </a:buClr>
              <a:buSzPts val="8000"/>
              <a:buFont typeface="Garamond"/>
              <a:buNone/>
            </a:pPr>
            <a:r>
              <a:rPr lang="en-SG" sz="5400">
                <a:solidFill>
                  <a:srgbClr val="262626"/>
                </a:solidFill>
              </a:rPr>
              <a:t>Classification Models</a:t>
            </a:r>
            <a:endParaRPr sz="5400"/>
          </a:p>
        </p:txBody>
      </p:sp>
      <p:cxnSp>
        <p:nvCxnSpPr>
          <p:cNvPr id="275" name="Google Shape;275;ga98890494e_5_30"/>
          <p:cNvCxnSpPr/>
          <p:nvPr/>
        </p:nvCxnSpPr>
        <p:spPr>
          <a:xfrm flipH="1" rot="10800000">
            <a:off x="2255750" y="3778075"/>
            <a:ext cx="7771200" cy="18000"/>
          </a:xfrm>
          <a:prstGeom prst="straightConnector1">
            <a:avLst/>
          </a:prstGeom>
          <a:noFill/>
          <a:ln cap="flat" cmpd="sng" w="9525">
            <a:solidFill>
              <a:srgbClr val="666666"/>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9" name="Shape 279"/>
        <p:cNvGrpSpPr/>
        <p:nvPr/>
      </p:nvGrpSpPr>
      <p:grpSpPr>
        <a:xfrm>
          <a:off x="0" y="0"/>
          <a:ext cx="0" cy="0"/>
          <a:chOff x="0" y="0"/>
          <a:chExt cx="0" cy="0"/>
        </a:xfrm>
      </p:grpSpPr>
      <p:sp>
        <p:nvSpPr>
          <p:cNvPr id="280" name="Google Shape;280;p9"/>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1" name="Google Shape;281;p9"/>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282" name="Google Shape;282;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283" name="Google Shape;283;p9"/>
          <p:cNvSpPr txBox="1"/>
          <p:nvPr>
            <p:ph type="title"/>
          </p:nvPr>
        </p:nvSpPr>
        <p:spPr>
          <a:xfrm>
            <a:off x="6501400" y="867700"/>
            <a:ext cx="3732900" cy="2931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2626"/>
              </a:buClr>
              <a:buSzPts val="8000"/>
              <a:buFont typeface="Garamond"/>
              <a:buNone/>
            </a:pPr>
            <a:r>
              <a:rPr lang="en-SG" sz="5000">
                <a:solidFill>
                  <a:srgbClr val="262626"/>
                </a:solidFill>
              </a:rPr>
              <a:t>Logistic Regression</a:t>
            </a:r>
            <a:endParaRPr sz="5000"/>
          </a:p>
        </p:txBody>
      </p:sp>
      <p:pic>
        <p:nvPicPr>
          <p:cNvPr descr="Bar chart" id="284" name="Google Shape;284;p9"/>
          <p:cNvPicPr preferRelativeResize="0"/>
          <p:nvPr/>
        </p:nvPicPr>
        <p:blipFill rotWithShape="1">
          <a:blip r:embed="rId3">
            <a:alphaModFix/>
          </a:blip>
          <a:srcRect b="0" l="0" r="0" t="0"/>
          <a:stretch/>
        </p:blipFill>
        <p:spPr>
          <a:xfrm>
            <a:off x="1568125" y="1167600"/>
            <a:ext cx="3732900" cy="3732900"/>
          </a:xfrm>
          <a:prstGeom prst="rect">
            <a:avLst/>
          </a:prstGeom>
          <a:noFill/>
          <a:ln>
            <a:noFill/>
          </a:ln>
        </p:spPr>
      </p:pic>
      <p:cxnSp>
        <p:nvCxnSpPr>
          <p:cNvPr id="285" name="Google Shape;285;p9"/>
          <p:cNvCxnSpPr/>
          <p:nvPr/>
        </p:nvCxnSpPr>
        <p:spPr>
          <a:xfrm>
            <a:off x="6580778" y="3933925"/>
            <a:ext cx="3404100" cy="0"/>
          </a:xfrm>
          <a:prstGeom prst="straightConnector1">
            <a:avLst/>
          </a:prstGeom>
          <a:noFill/>
          <a:ln cap="flat" cmpd="sng" w="12700">
            <a:solidFill>
              <a:srgbClr val="3F3F3F"/>
            </a:solidFill>
            <a:prstDash val="solid"/>
            <a:round/>
            <a:headEnd len="sm" w="sm" type="none"/>
            <a:tailEnd len="sm" w="sm" type="none"/>
          </a:ln>
        </p:spPr>
      </p:cxnSp>
      <p:sp>
        <p:nvSpPr>
          <p:cNvPr id="286" name="Google Shape;286;p9"/>
          <p:cNvSpPr/>
          <p:nvPr/>
        </p:nvSpPr>
        <p:spPr>
          <a:xfrm>
            <a:off x="0" y="6400800"/>
            <a:ext cx="12192000"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0" name="Shape 290"/>
        <p:cNvGrpSpPr/>
        <p:nvPr/>
      </p:nvGrpSpPr>
      <p:grpSpPr>
        <a:xfrm>
          <a:off x="0" y="0"/>
          <a:ext cx="0" cy="0"/>
          <a:chOff x="0" y="0"/>
          <a:chExt cx="0" cy="0"/>
        </a:xfrm>
      </p:grpSpPr>
      <p:sp>
        <p:nvSpPr>
          <p:cNvPr id="291" name="Google Shape;291;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5300"/>
              <a:buFont typeface="Garamond"/>
              <a:buNone/>
            </a:pPr>
            <a:r>
              <a:rPr lang="en-SG"/>
              <a:t>Logistic Regression</a:t>
            </a:r>
            <a:endParaRPr/>
          </a:p>
        </p:txBody>
      </p:sp>
      <p:sp>
        <p:nvSpPr>
          <p:cNvPr id="292" name="Google Shape;292;p10"/>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342900" lvl="0" marL="457200" rtl="0" algn="l">
              <a:lnSpc>
                <a:spcPct val="100000"/>
              </a:lnSpc>
              <a:spcBef>
                <a:spcPts val="0"/>
              </a:spcBef>
              <a:spcAft>
                <a:spcPts val="0"/>
              </a:spcAft>
              <a:buSzPts val="1800"/>
              <a:buChar char="●"/>
            </a:pPr>
            <a:r>
              <a:rPr lang="en-SG"/>
              <a:t>Generalized linear model, based on theory of linear regression</a:t>
            </a:r>
            <a:endParaRPr/>
          </a:p>
          <a:p>
            <a:pPr indent="-342900" lvl="0" marL="457200" rtl="0" algn="l">
              <a:lnSpc>
                <a:spcPct val="100000"/>
              </a:lnSpc>
              <a:spcBef>
                <a:spcPts val="0"/>
              </a:spcBef>
              <a:spcAft>
                <a:spcPts val="0"/>
              </a:spcAft>
              <a:buSzPts val="1800"/>
              <a:buChar char="●"/>
            </a:pPr>
            <a:r>
              <a:rPr lang="en-SG"/>
              <a:t>Non linearity through sigmoid function</a:t>
            </a:r>
            <a:endParaRPr/>
          </a:p>
          <a:p>
            <a:pPr indent="-342900" lvl="0" marL="457200" rtl="0" algn="l">
              <a:lnSpc>
                <a:spcPct val="100000"/>
              </a:lnSpc>
              <a:spcBef>
                <a:spcPts val="0"/>
              </a:spcBef>
              <a:spcAft>
                <a:spcPts val="0"/>
              </a:spcAft>
              <a:buSzPts val="1800"/>
              <a:buChar char="●"/>
            </a:pPr>
            <a:r>
              <a:rPr lang="en-SG"/>
              <a:t>Input x: array of features, {x1, x2, x3 …… xn, 1}</a:t>
            </a:r>
            <a:endParaRPr/>
          </a:p>
          <a:p>
            <a:pPr indent="-342900" lvl="0" marL="457200" rtl="0" algn="l">
              <a:lnSpc>
                <a:spcPct val="100000"/>
              </a:lnSpc>
              <a:spcBef>
                <a:spcPts val="0"/>
              </a:spcBef>
              <a:spcAft>
                <a:spcPts val="0"/>
              </a:spcAft>
              <a:buSzPts val="1800"/>
              <a:buChar char="●"/>
            </a:pPr>
            <a:r>
              <a:rPr lang="en-SG"/>
              <a:t>Label y: 0 or 1 </a:t>
            </a:r>
            <a:endParaRPr/>
          </a:p>
          <a:p>
            <a:pPr indent="-342900" lvl="0" marL="457200" rtl="0" algn="l">
              <a:lnSpc>
                <a:spcPct val="100000"/>
              </a:lnSpc>
              <a:spcBef>
                <a:spcPts val="0"/>
              </a:spcBef>
              <a:spcAft>
                <a:spcPts val="0"/>
              </a:spcAft>
              <a:buSzPts val="1800"/>
              <a:buChar char="●"/>
            </a:pPr>
            <a:r>
              <a:rPr lang="en-SG"/>
              <a:t>Weight w: {w1, w2, w3 …… wn, b}</a:t>
            </a:r>
            <a:endParaRPr/>
          </a:p>
        </p:txBody>
      </p:sp>
      <p:pic>
        <p:nvPicPr>
          <p:cNvPr id="293" name="Google Shape;293;p10"/>
          <p:cNvPicPr preferRelativeResize="0"/>
          <p:nvPr/>
        </p:nvPicPr>
        <p:blipFill rotWithShape="1">
          <a:blip r:embed="rId3">
            <a:alphaModFix/>
          </a:blip>
          <a:srcRect b="0" l="-1730" r="1730" t="0"/>
          <a:stretch/>
        </p:blipFill>
        <p:spPr>
          <a:xfrm>
            <a:off x="8406092" y="2585675"/>
            <a:ext cx="2847967" cy="632867"/>
          </a:xfrm>
          <a:prstGeom prst="rect">
            <a:avLst/>
          </a:prstGeom>
          <a:noFill/>
          <a:ln>
            <a:noFill/>
          </a:ln>
        </p:spPr>
      </p:pic>
      <p:pic>
        <p:nvPicPr>
          <p:cNvPr id="294" name="Google Shape;294;p10"/>
          <p:cNvPicPr preferRelativeResize="0"/>
          <p:nvPr/>
        </p:nvPicPr>
        <p:blipFill>
          <a:blip r:embed="rId4">
            <a:alphaModFix/>
          </a:blip>
          <a:stretch>
            <a:fillRect/>
          </a:stretch>
        </p:blipFill>
        <p:spPr>
          <a:xfrm>
            <a:off x="8071575" y="3218558"/>
            <a:ext cx="3730632" cy="2487102"/>
          </a:xfrm>
          <a:prstGeom prst="rect">
            <a:avLst/>
          </a:prstGeom>
          <a:noFill/>
          <a:ln>
            <a:noFill/>
          </a:ln>
        </p:spPr>
      </p:pic>
      <p:pic>
        <p:nvPicPr>
          <p:cNvPr id="295" name="Google Shape;295;p10"/>
          <p:cNvPicPr preferRelativeResize="0"/>
          <p:nvPr/>
        </p:nvPicPr>
        <p:blipFill>
          <a:blip r:embed="rId5">
            <a:alphaModFix/>
          </a:blip>
          <a:stretch>
            <a:fillRect/>
          </a:stretch>
        </p:blipFill>
        <p:spPr>
          <a:xfrm>
            <a:off x="892617" y="4466217"/>
            <a:ext cx="6745268" cy="82096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
          <p:cNvSpPr txBox="1"/>
          <p:nvPr>
            <p:ph type="title"/>
          </p:nvPr>
        </p:nvSpPr>
        <p:spPr>
          <a:xfrm>
            <a:off x="1899386" y="263527"/>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5300"/>
              <a:buFont typeface="Garamond"/>
              <a:buNone/>
            </a:pPr>
            <a:r>
              <a:rPr lang="en-SG"/>
              <a:t>Agenda</a:t>
            </a:r>
            <a:endParaRPr/>
          </a:p>
        </p:txBody>
      </p:sp>
      <p:sp>
        <p:nvSpPr>
          <p:cNvPr id="125" name="Google Shape;125;p2"/>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457200" lvl="0" marL="571500" rtl="0" algn="l">
              <a:lnSpc>
                <a:spcPct val="100000"/>
              </a:lnSpc>
              <a:spcBef>
                <a:spcPts val="1200"/>
              </a:spcBef>
              <a:spcAft>
                <a:spcPts val="0"/>
              </a:spcAft>
              <a:buSzPts val="1800"/>
              <a:buFont typeface="Arial"/>
              <a:buAutoNum type="arabicPeriod"/>
            </a:pPr>
            <a:r>
              <a:rPr lang="en-SG"/>
              <a:t>Problem Statement</a:t>
            </a:r>
            <a:endParaRPr/>
          </a:p>
          <a:p>
            <a:pPr indent="-457200" lvl="0" marL="571500" rtl="0" algn="l">
              <a:lnSpc>
                <a:spcPct val="100000"/>
              </a:lnSpc>
              <a:spcBef>
                <a:spcPts val="1200"/>
              </a:spcBef>
              <a:spcAft>
                <a:spcPts val="0"/>
              </a:spcAft>
              <a:buSzPts val="1800"/>
              <a:buFont typeface="Arial"/>
              <a:buAutoNum type="arabicPeriod"/>
            </a:pPr>
            <a:r>
              <a:rPr lang="en-SG"/>
              <a:t>Data Pre-processing</a:t>
            </a:r>
            <a:endParaRPr/>
          </a:p>
          <a:p>
            <a:pPr indent="-457200" lvl="0" marL="571500" rtl="0" algn="l">
              <a:lnSpc>
                <a:spcPct val="100000"/>
              </a:lnSpc>
              <a:spcBef>
                <a:spcPts val="1200"/>
              </a:spcBef>
              <a:spcAft>
                <a:spcPts val="0"/>
              </a:spcAft>
              <a:buSzPts val="1800"/>
              <a:buFont typeface="Arial"/>
              <a:buAutoNum type="arabicPeriod"/>
            </a:pPr>
            <a:r>
              <a:rPr lang="en-SG"/>
              <a:t>Classification Models</a:t>
            </a:r>
            <a:endParaRPr/>
          </a:p>
          <a:p>
            <a:pPr indent="-457200" lvl="0" marL="571500" rtl="0" algn="l">
              <a:lnSpc>
                <a:spcPct val="100000"/>
              </a:lnSpc>
              <a:spcBef>
                <a:spcPts val="1200"/>
              </a:spcBef>
              <a:spcAft>
                <a:spcPts val="0"/>
              </a:spcAft>
              <a:buSzPts val="1800"/>
              <a:buAutoNum type="arabicPeriod"/>
            </a:pPr>
            <a:r>
              <a:rPr lang="en-SG"/>
              <a:t>Comparison between Different Models</a:t>
            </a:r>
            <a:endParaRPr/>
          </a:p>
          <a:p>
            <a:pPr indent="-457200" lvl="0" marL="571500" rtl="0" algn="l">
              <a:lnSpc>
                <a:spcPct val="100000"/>
              </a:lnSpc>
              <a:spcBef>
                <a:spcPts val="1200"/>
              </a:spcBef>
              <a:spcAft>
                <a:spcPts val="0"/>
              </a:spcAft>
              <a:buSzPts val="1800"/>
              <a:buFont typeface="Arial"/>
              <a:buAutoNum type="arabicPeriod"/>
            </a:pPr>
            <a:r>
              <a:rPr lang="en-SG"/>
              <a:t>Conclusion</a:t>
            </a:r>
            <a:endParaRPr/>
          </a:p>
        </p:txBody>
      </p:sp>
      <p:pic>
        <p:nvPicPr>
          <p:cNvPr id="126" name="Google Shape;126;p2"/>
          <p:cNvPicPr preferRelativeResize="0"/>
          <p:nvPr/>
        </p:nvPicPr>
        <p:blipFill rotWithShape="1">
          <a:blip r:embed="rId3">
            <a:alphaModFix/>
          </a:blip>
          <a:srcRect b="0" l="0" r="0" t="0"/>
          <a:stretch/>
        </p:blipFill>
        <p:spPr>
          <a:xfrm>
            <a:off x="1097280" y="988906"/>
            <a:ext cx="644864" cy="64486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9" name="Shape 299"/>
        <p:cNvGrpSpPr/>
        <p:nvPr/>
      </p:nvGrpSpPr>
      <p:grpSpPr>
        <a:xfrm>
          <a:off x="0" y="0"/>
          <a:ext cx="0" cy="0"/>
          <a:chOff x="0" y="0"/>
          <a:chExt cx="0" cy="0"/>
        </a:xfrm>
      </p:grpSpPr>
      <p:sp>
        <p:nvSpPr>
          <p:cNvPr id="300" name="Google Shape;300;ga12e213e5e_1_83"/>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SG"/>
              <a:t>Optimize the weight</a:t>
            </a:r>
            <a:endParaRPr/>
          </a:p>
        </p:txBody>
      </p:sp>
      <p:sp>
        <p:nvSpPr>
          <p:cNvPr id="301" name="Google Shape;301;ga12e213e5e_1_83"/>
          <p:cNvSpPr txBox="1"/>
          <p:nvPr>
            <p:ph idx="1" type="body"/>
          </p:nvPr>
        </p:nvSpPr>
        <p:spPr>
          <a:xfrm>
            <a:off x="870980" y="2098376"/>
            <a:ext cx="10058400" cy="3760800"/>
          </a:xfrm>
          <a:prstGeom prst="rect">
            <a:avLst/>
          </a:prstGeom>
        </p:spPr>
        <p:txBody>
          <a:bodyPr anchorCtr="0" anchor="t" bIns="45700" lIns="0" spcFirstLastPara="1" rIns="0" wrap="square" tIns="45700">
            <a:noAutofit/>
          </a:bodyPr>
          <a:lstStyle/>
          <a:p>
            <a:pPr indent="-342900" lvl="0" marL="457200" rtl="0" algn="l">
              <a:spcBef>
                <a:spcPts val="1200"/>
              </a:spcBef>
              <a:spcAft>
                <a:spcPts val="0"/>
              </a:spcAft>
              <a:buSzPts val="1800"/>
              <a:buChar char="●"/>
            </a:pPr>
            <a:r>
              <a:rPr lang="en-SG"/>
              <a:t>Maximum Likelihood</a:t>
            </a:r>
            <a:endParaRPr/>
          </a:p>
          <a:p>
            <a:pPr indent="-342900" lvl="0" marL="457200" rtl="0" algn="l">
              <a:spcBef>
                <a:spcPts val="0"/>
              </a:spcBef>
              <a:spcAft>
                <a:spcPts val="0"/>
              </a:spcAft>
              <a:buSzPts val="1800"/>
              <a:buChar char="●"/>
            </a:pPr>
            <a:r>
              <a:rPr lang="en-SG"/>
              <a:t>Probability of the training set</a:t>
            </a:r>
            <a:endParaRPr/>
          </a:p>
          <a:p>
            <a:pPr indent="-342900" lvl="0" marL="457200" rtl="0" algn="l">
              <a:spcBef>
                <a:spcPts val="0"/>
              </a:spcBef>
              <a:spcAft>
                <a:spcPts val="0"/>
              </a:spcAft>
              <a:buSzPts val="1800"/>
              <a:buChar char="●"/>
            </a:pPr>
            <a:r>
              <a:rPr lang="en-SG"/>
              <a:t>Cost function</a:t>
            </a:r>
            <a:endParaRPr/>
          </a:p>
          <a:p>
            <a:pPr indent="0" lvl="0" marL="914400" rtl="0" algn="l">
              <a:spcBef>
                <a:spcPts val="1200"/>
              </a:spcBef>
              <a:spcAft>
                <a:spcPts val="0"/>
              </a:spcAft>
              <a:buNone/>
            </a:pPr>
            <a:r>
              <a:t/>
            </a:r>
            <a:endParaRPr/>
          </a:p>
          <a:p>
            <a:pPr indent="-342900" lvl="0" marL="457200" rtl="0" algn="l">
              <a:spcBef>
                <a:spcPts val="1200"/>
              </a:spcBef>
              <a:spcAft>
                <a:spcPts val="0"/>
              </a:spcAft>
              <a:buSzPts val="1800"/>
              <a:buChar char="●"/>
            </a:pPr>
            <a:r>
              <a:rPr lang="en-SG"/>
              <a:t>Gradient Descent: w = w - α * d(J(θ))/d(w) </a:t>
            </a:r>
            <a:endParaRPr sz="2400"/>
          </a:p>
        </p:txBody>
      </p:sp>
      <p:pic>
        <p:nvPicPr>
          <p:cNvPr id="302" name="Google Shape;302;ga12e213e5e_1_83"/>
          <p:cNvPicPr preferRelativeResize="0"/>
          <p:nvPr/>
        </p:nvPicPr>
        <p:blipFill>
          <a:blip r:embed="rId3">
            <a:alphaModFix/>
          </a:blip>
          <a:stretch>
            <a:fillRect/>
          </a:stretch>
        </p:blipFill>
        <p:spPr>
          <a:xfrm>
            <a:off x="6827283" y="1903571"/>
            <a:ext cx="4102100" cy="869933"/>
          </a:xfrm>
          <a:prstGeom prst="rect">
            <a:avLst/>
          </a:prstGeom>
          <a:noFill/>
          <a:ln>
            <a:noFill/>
          </a:ln>
        </p:spPr>
      </p:pic>
      <p:pic>
        <p:nvPicPr>
          <p:cNvPr id="303" name="Google Shape;303;ga12e213e5e_1_83"/>
          <p:cNvPicPr preferRelativeResize="0"/>
          <p:nvPr/>
        </p:nvPicPr>
        <p:blipFill>
          <a:blip r:embed="rId4">
            <a:alphaModFix/>
          </a:blip>
          <a:stretch>
            <a:fillRect/>
          </a:stretch>
        </p:blipFill>
        <p:spPr>
          <a:xfrm>
            <a:off x="6161494" y="3118962"/>
            <a:ext cx="5571969" cy="869925"/>
          </a:xfrm>
          <a:prstGeom prst="rect">
            <a:avLst/>
          </a:prstGeom>
          <a:noFill/>
          <a:ln>
            <a:noFill/>
          </a:ln>
        </p:spPr>
      </p:pic>
      <p:cxnSp>
        <p:nvCxnSpPr>
          <p:cNvPr id="304" name="Google Shape;304;ga12e213e5e_1_83"/>
          <p:cNvCxnSpPr/>
          <p:nvPr/>
        </p:nvCxnSpPr>
        <p:spPr>
          <a:xfrm flipH="1">
            <a:off x="8803425" y="2676300"/>
            <a:ext cx="12600" cy="521700"/>
          </a:xfrm>
          <a:prstGeom prst="straightConnector1">
            <a:avLst/>
          </a:prstGeom>
          <a:noFill/>
          <a:ln cap="flat" cmpd="sng" w="9525">
            <a:solidFill>
              <a:schemeClr val="dk2"/>
            </a:solidFill>
            <a:prstDash val="solid"/>
            <a:round/>
            <a:headEnd len="med" w="med" type="none"/>
            <a:tailEnd len="med" w="med" type="triangle"/>
          </a:ln>
        </p:spPr>
      </p:cxnSp>
      <p:cxnSp>
        <p:nvCxnSpPr>
          <p:cNvPr id="305" name="Google Shape;305;ga12e213e5e_1_83"/>
          <p:cNvCxnSpPr/>
          <p:nvPr/>
        </p:nvCxnSpPr>
        <p:spPr>
          <a:xfrm flipH="1">
            <a:off x="8803425" y="3812625"/>
            <a:ext cx="12600" cy="521700"/>
          </a:xfrm>
          <a:prstGeom prst="straightConnector1">
            <a:avLst/>
          </a:prstGeom>
          <a:noFill/>
          <a:ln cap="flat" cmpd="sng" w="9525">
            <a:solidFill>
              <a:schemeClr val="dk2"/>
            </a:solidFill>
            <a:prstDash val="solid"/>
            <a:round/>
            <a:headEnd len="med" w="med" type="none"/>
            <a:tailEnd len="med" w="med" type="triangle"/>
          </a:ln>
        </p:spPr>
      </p:cxnSp>
      <p:pic>
        <p:nvPicPr>
          <p:cNvPr id="306" name="Google Shape;306;ga12e213e5e_1_83"/>
          <p:cNvPicPr preferRelativeResize="0"/>
          <p:nvPr/>
        </p:nvPicPr>
        <p:blipFill>
          <a:blip r:embed="rId5">
            <a:alphaModFix/>
          </a:blip>
          <a:stretch>
            <a:fillRect/>
          </a:stretch>
        </p:blipFill>
        <p:spPr>
          <a:xfrm>
            <a:off x="6424913" y="4334325"/>
            <a:ext cx="5419025" cy="814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0" name="Shape 310"/>
        <p:cNvGrpSpPr/>
        <p:nvPr/>
      </p:nvGrpSpPr>
      <p:grpSpPr>
        <a:xfrm>
          <a:off x="0" y="0"/>
          <a:ext cx="0" cy="0"/>
          <a:chOff x="0" y="0"/>
          <a:chExt cx="0" cy="0"/>
        </a:xfrm>
      </p:grpSpPr>
      <p:sp>
        <p:nvSpPr>
          <p:cNvPr id="311" name="Google Shape;311;ga12e213e5e_1_93"/>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SG"/>
              <a:t>Regularization</a:t>
            </a:r>
            <a:endParaRPr/>
          </a:p>
        </p:txBody>
      </p:sp>
      <p:sp>
        <p:nvSpPr>
          <p:cNvPr id="312" name="Google Shape;312;ga12e213e5e_1_93"/>
          <p:cNvSpPr txBox="1"/>
          <p:nvPr>
            <p:ph idx="1" type="body"/>
          </p:nvPr>
        </p:nvSpPr>
        <p:spPr>
          <a:xfrm>
            <a:off x="1097280" y="2108201"/>
            <a:ext cx="10058400" cy="3760800"/>
          </a:xfrm>
          <a:prstGeom prst="rect">
            <a:avLst/>
          </a:prstGeom>
        </p:spPr>
        <p:txBody>
          <a:bodyPr anchorCtr="0" anchor="t" bIns="45700" lIns="0" spcFirstLastPara="1" rIns="0" wrap="square" tIns="45700">
            <a:noAutofit/>
          </a:bodyPr>
          <a:lstStyle/>
          <a:p>
            <a:pPr indent="-342900" lvl="0" marL="457200" rtl="0" algn="l">
              <a:spcBef>
                <a:spcPts val="1200"/>
              </a:spcBef>
              <a:spcAft>
                <a:spcPts val="0"/>
              </a:spcAft>
              <a:buSzPts val="1800"/>
              <a:buChar char="●"/>
            </a:pPr>
            <a:r>
              <a:rPr lang="en-SG"/>
              <a:t>Prevent Overfitting </a:t>
            </a:r>
            <a:endParaRPr/>
          </a:p>
          <a:p>
            <a:pPr indent="-342900" lvl="0" marL="457200" rtl="0" algn="l">
              <a:spcBef>
                <a:spcPts val="0"/>
              </a:spcBef>
              <a:spcAft>
                <a:spcPts val="0"/>
              </a:spcAft>
              <a:buSzPts val="1800"/>
              <a:buChar char="●"/>
            </a:pPr>
            <a:r>
              <a:t/>
            </a:r>
            <a:endParaRPr/>
          </a:p>
        </p:txBody>
      </p:sp>
      <p:pic>
        <p:nvPicPr>
          <p:cNvPr id="313" name="Google Shape;313;ga12e213e5e_1_93"/>
          <p:cNvPicPr preferRelativeResize="0"/>
          <p:nvPr/>
        </p:nvPicPr>
        <p:blipFill>
          <a:blip r:embed="rId3">
            <a:alphaModFix/>
          </a:blip>
          <a:stretch>
            <a:fillRect/>
          </a:stretch>
        </p:blipFill>
        <p:spPr>
          <a:xfrm>
            <a:off x="1697000" y="2801150"/>
            <a:ext cx="7925825" cy="985300"/>
          </a:xfrm>
          <a:prstGeom prst="rect">
            <a:avLst/>
          </a:prstGeom>
          <a:noFill/>
          <a:ln>
            <a:noFill/>
          </a:ln>
        </p:spPr>
      </p:pic>
      <p:sp>
        <p:nvSpPr>
          <p:cNvPr id="314" name="Google Shape;314;ga12e213e5e_1_93"/>
          <p:cNvSpPr/>
          <p:nvPr/>
        </p:nvSpPr>
        <p:spPr>
          <a:xfrm>
            <a:off x="8392925" y="2922275"/>
            <a:ext cx="1230000" cy="8067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5300"/>
              <a:buFont typeface="Garamond"/>
              <a:buNone/>
            </a:pPr>
            <a:r>
              <a:rPr lang="en-SG"/>
              <a:t>Result - before oversampling</a:t>
            </a:r>
            <a:endParaRPr/>
          </a:p>
        </p:txBody>
      </p:sp>
      <p:sp>
        <p:nvSpPr>
          <p:cNvPr id="320" name="Google Shape;320;p11"/>
          <p:cNvSpPr txBox="1"/>
          <p:nvPr/>
        </p:nvSpPr>
        <p:spPr>
          <a:xfrm>
            <a:off x="1724025" y="5156925"/>
            <a:ext cx="4934100" cy="7635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SG" sz="1450">
                <a:solidFill>
                  <a:schemeClr val="dk1"/>
                </a:solidFill>
                <a:latin typeface="Courier New"/>
                <a:ea typeface="Courier New"/>
                <a:cs typeface="Courier New"/>
                <a:sym typeface="Courier New"/>
              </a:rPr>
              <a:t>Precision: 0.894			</a:t>
            </a:r>
            <a:endParaRPr sz="14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SG" sz="1450">
                <a:latin typeface="Courier New"/>
                <a:ea typeface="Courier New"/>
                <a:cs typeface="Courier New"/>
                <a:sym typeface="Courier New"/>
              </a:rPr>
              <a:t>Recall: 0.579	    	    </a:t>
            </a:r>
            <a:endParaRPr sz="1450">
              <a:latin typeface="Courier New"/>
              <a:ea typeface="Courier New"/>
              <a:cs typeface="Courier New"/>
              <a:sym typeface="Courier New"/>
            </a:endParaRPr>
          </a:p>
          <a:p>
            <a:pPr indent="0" lvl="0" marL="0" rtl="0" algn="l">
              <a:spcBef>
                <a:spcPts val="0"/>
              </a:spcBef>
              <a:spcAft>
                <a:spcPts val="0"/>
              </a:spcAft>
              <a:buNone/>
            </a:pPr>
            <a:r>
              <a:rPr lang="en-SG" sz="1450">
                <a:solidFill>
                  <a:schemeClr val="dk1"/>
                </a:solidFill>
                <a:latin typeface="Courier New"/>
                <a:ea typeface="Courier New"/>
                <a:cs typeface="Courier New"/>
                <a:sym typeface="Courier New"/>
              </a:rPr>
              <a:t>f1-score: 0.703</a:t>
            </a:r>
            <a:endParaRPr sz="145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450">
              <a:solidFill>
                <a:schemeClr val="dk1"/>
              </a:solidFill>
              <a:latin typeface="Courier New"/>
              <a:ea typeface="Courier New"/>
              <a:cs typeface="Courier New"/>
              <a:sym typeface="Courier New"/>
            </a:endParaRPr>
          </a:p>
        </p:txBody>
      </p:sp>
      <p:pic>
        <p:nvPicPr>
          <p:cNvPr id="321" name="Google Shape;321;p11"/>
          <p:cNvPicPr preferRelativeResize="0"/>
          <p:nvPr/>
        </p:nvPicPr>
        <p:blipFill rotWithShape="1">
          <a:blip r:embed="rId3">
            <a:alphaModFix/>
          </a:blip>
          <a:srcRect b="0" l="0" r="0" t="11979"/>
          <a:stretch/>
        </p:blipFill>
        <p:spPr>
          <a:xfrm>
            <a:off x="1114425" y="2531175"/>
            <a:ext cx="3433300" cy="2726850"/>
          </a:xfrm>
          <a:prstGeom prst="rect">
            <a:avLst/>
          </a:prstGeom>
          <a:noFill/>
          <a:ln>
            <a:noFill/>
          </a:ln>
        </p:spPr>
      </p:pic>
      <p:grpSp>
        <p:nvGrpSpPr>
          <p:cNvPr id="322" name="Google Shape;322;p11"/>
          <p:cNvGrpSpPr/>
          <p:nvPr/>
        </p:nvGrpSpPr>
        <p:grpSpPr>
          <a:xfrm>
            <a:off x="6950380" y="2544808"/>
            <a:ext cx="3972317" cy="2535767"/>
            <a:chOff x="6545500" y="2312125"/>
            <a:chExt cx="4543425" cy="3141825"/>
          </a:xfrm>
        </p:grpSpPr>
        <p:pic>
          <p:nvPicPr>
            <p:cNvPr id="323" name="Google Shape;323;p11"/>
            <p:cNvPicPr preferRelativeResize="0"/>
            <p:nvPr/>
          </p:nvPicPr>
          <p:blipFill>
            <a:blip r:embed="rId4">
              <a:alphaModFix/>
            </a:blip>
            <a:stretch>
              <a:fillRect/>
            </a:stretch>
          </p:blipFill>
          <p:spPr>
            <a:xfrm>
              <a:off x="6545500" y="2312125"/>
              <a:ext cx="4543425" cy="3141825"/>
            </a:xfrm>
            <a:prstGeom prst="rect">
              <a:avLst/>
            </a:prstGeom>
            <a:noFill/>
            <a:ln>
              <a:noFill/>
            </a:ln>
          </p:spPr>
        </p:pic>
        <p:cxnSp>
          <p:nvCxnSpPr>
            <p:cNvPr id="324" name="Google Shape;324;p11"/>
            <p:cNvCxnSpPr/>
            <p:nvPr/>
          </p:nvCxnSpPr>
          <p:spPr>
            <a:xfrm>
              <a:off x="9244025" y="2786075"/>
              <a:ext cx="28500" cy="2200200"/>
            </a:xfrm>
            <a:prstGeom prst="straightConnector1">
              <a:avLst/>
            </a:prstGeom>
            <a:noFill/>
            <a:ln cap="flat" cmpd="sng" w="9525">
              <a:solidFill>
                <a:schemeClr val="dk2"/>
              </a:solidFill>
              <a:prstDash val="dash"/>
              <a:round/>
              <a:headEnd len="med" w="med" type="none"/>
              <a:tailEnd len="med" w="med" type="none"/>
            </a:ln>
          </p:spPr>
        </p:cxnSp>
        <p:sp>
          <p:nvSpPr>
            <p:cNvPr id="325" name="Google Shape;325;p11"/>
            <p:cNvSpPr/>
            <p:nvPr/>
          </p:nvSpPr>
          <p:spPr>
            <a:xfrm>
              <a:off x="9151175" y="2686050"/>
              <a:ext cx="192900" cy="99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6" name="Google Shape;326;p11"/>
            <p:cNvCxnSpPr>
              <a:stCxn id="325" idx="3"/>
            </p:cNvCxnSpPr>
            <p:nvPr/>
          </p:nvCxnSpPr>
          <p:spPr>
            <a:xfrm flipH="1">
              <a:off x="7058125" y="2771320"/>
              <a:ext cx="2121300" cy="600"/>
            </a:xfrm>
            <a:prstGeom prst="straightConnector1">
              <a:avLst/>
            </a:prstGeom>
            <a:noFill/>
            <a:ln cap="flat" cmpd="sng" w="9525">
              <a:solidFill>
                <a:schemeClr val="dk2"/>
              </a:solidFill>
              <a:prstDash val="dash"/>
              <a:round/>
              <a:headEnd len="med" w="med" type="none"/>
              <a:tailEnd len="med" w="med" type="none"/>
            </a:ln>
          </p:spPr>
        </p:cxnSp>
      </p:grpSp>
      <p:sp>
        <p:nvSpPr>
          <p:cNvPr id="327" name="Google Shape;327;p11"/>
          <p:cNvSpPr txBox="1"/>
          <p:nvPr/>
        </p:nvSpPr>
        <p:spPr>
          <a:xfrm>
            <a:off x="1280975" y="5920413"/>
            <a:ext cx="40719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sz="1700">
                <a:latin typeface="Garamond"/>
                <a:ea typeface="Garamond"/>
                <a:cs typeface="Garamond"/>
                <a:sym typeface="Garamond"/>
              </a:rPr>
              <a:t>(using default th</a:t>
            </a:r>
            <a:r>
              <a:rPr lang="en-SG" sz="1700">
                <a:latin typeface="Garamond"/>
                <a:ea typeface="Garamond"/>
                <a:cs typeface="Garamond"/>
                <a:sym typeface="Garamond"/>
              </a:rPr>
              <a:t>reshold for fraud : 0.5)</a:t>
            </a:r>
            <a:endParaRPr sz="1700">
              <a:latin typeface="Garamond"/>
              <a:ea typeface="Garamond"/>
              <a:cs typeface="Garamond"/>
              <a:sym typeface="Garamond"/>
            </a:endParaRPr>
          </a:p>
        </p:txBody>
      </p:sp>
      <p:sp>
        <p:nvSpPr>
          <p:cNvPr id="328" name="Google Shape;328;p11"/>
          <p:cNvSpPr txBox="1"/>
          <p:nvPr>
            <p:ph idx="1" type="body"/>
          </p:nvPr>
        </p:nvSpPr>
        <p:spPr>
          <a:xfrm>
            <a:off x="563875" y="1449600"/>
            <a:ext cx="4454400" cy="1160700"/>
          </a:xfrm>
          <a:prstGeom prst="rect">
            <a:avLst/>
          </a:prstGeom>
        </p:spPr>
        <p:txBody>
          <a:bodyPr anchorCtr="0" anchor="t" bIns="45700" lIns="0" spcFirstLastPara="1" rIns="0" wrap="square" tIns="45700">
            <a:noAutofit/>
          </a:bodyPr>
          <a:lstStyle/>
          <a:p>
            <a:pPr indent="0" lvl="0" marL="0" rtl="0" algn="ctr">
              <a:spcBef>
                <a:spcPts val="1200"/>
              </a:spcBef>
              <a:spcAft>
                <a:spcPts val="0"/>
              </a:spcAft>
              <a:buNone/>
            </a:pPr>
            <a:r>
              <a:t/>
            </a:r>
            <a:endParaRPr sz="2300"/>
          </a:p>
          <a:p>
            <a:pPr indent="0" lvl="0" marL="0" rtl="0" algn="ctr">
              <a:spcBef>
                <a:spcPts val="1200"/>
              </a:spcBef>
              <a:spcAft>
                <a:spcPts val="0"/>
              </a:spcAft>
              <a:buNone/>
            </a:pPr>
            <a:r>
              <a:rPr b="1" lang="en-SG" sz="1800"/>
              <a:t>Confusion Matrix</a:t>
            </a:r>
            <a:endParaRPr b="1" sz="1800"/>
          </a:p>
        </p:txBody>
      </p:sp>
      <p:sp>
        <p:nvSpPr>
          <p:cNvPr id="329" name="Google Shape;329;p11"/>
          <p:cNvSpPr txBox="1"/>
          <p:nvPr>
            <p:ph idx="4294967295" type="body"/>
          </p:nvPr>
        </p:nvSpPr>
        <p:spPr>
          <a:xfrm>
            <a:off x="6089688" y="1417200"/>
            <a:ext cx="4639800" cy="1160700"/>
          </a:xfrm>
          <a:prstGeom prst="rect">
            <a:avLst/>
          </a:prstGeom>
        </p:spPr>
        <p:txBody>
          <a:bodyPr anchorCtr="0" anchor="t" bIns="45700" lIns="0" spcFirstLastPara="1" rIns="0" wrap="square" tIns="45700">
            <a:noAutofit/>
          </a:bodyPr>
          <a:lstStyle/>
          <a:p>
            <a:pPr indent="0" lvl="0" marL="0" rtl="0" algn="ctr">
              <a:lnSpc>
                <a:spcPct val="115000"/>
              </a:lnSpc>
              <a:spcBef>
                <a:spcPts val="1200"/>
              </a:spcBef>
              <a:spcAft>
                <a:spcPts val="0"/>
              </a:spcAft>
              <a:buNone/>
            </a:pPr>
            <a:r>
              <a:t/>
            </a:r>
            <a:endParaRPr sz="2300"/>
          </a:p>
          <a:p>
            <a:pPr indent="0" lvl="0" marL="0" rtl="0" algn="ctr">
              <a:lnSpc>
                <a:spcPct val="115000"/>
              </a:lnSpc>
              <a:spcBef>
                <a:spcPts val="1200"/>
              </a:spcBef>
              <a:spcAft>
                <a:spcPts val="0"/>
              </a:spcAft>
              <a:buNone/>
            </a:pPr>
            <a:r>
              <a:rPr b="1" lang="en-SG" sz="1800"/>
              <a:t>Precision-Recall Curve</a:t>
            </a:r>
            <a:endParaRPr b="1" sz="1800"/>
          </a:p>
        </p:txBody>
      </p:sp>
      <p:sp>
        <p:nvSpPr>
          <p:cNvPr id="330" name="Google Shape;330;p11"/>
          <p:cNvSpPr txBox="1"/>
          <p:nvPr/>
        </p:nvSpPr>
        <p:spPr>
          <a:xfrm>
            <a:off x="8092975" y="5530450"/>
            <a:ext cx="3596100" cy="5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SG" sz="1450">
                <a:solidFill>
                  <a:schemeClr val="dk1"/>
                </a:solidFill>
                <a:latin typeface="Courier New"/>
                <a:ea typeface="Courier New"/>
                <a:cs typeface="Courier New"/>
                <a:sym typeface="Courier New"/>
              </a:rPr>
              <a:t>AUC-score: 0.738</a:t>
            </a:r>
            <a:endParaRPr sz="145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latin typeface="Garamond"/>
              <a:ea typeface="Garamond"/>
              <a:cs typeface="Garamond"/>
              <a:sym typeface="Garamond"/>
            </a:endParaRPr>
          </a:p>
        </p:txBody>
      </p:sp>
      <p:sp>
        <p:nvSpPr>
          <p:cNvPr id="331" name="Google Shape;331;p11"/>
          <p:cNvSpPr txBox="1"/>
          <p:nvPr/>
        </p:nvSpPr>
        <p:spPr>
          <a:xfrm>
            <a:off x="8689125" y="2920850"/>
            <a:ext cx="1332300" cy="2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a:solidFill>
                  <a:srgbClr val="990000"/>
                </a:solidFill>
                <a:latin typeface="Garamond"/>
                <a:ea typeface="Garamond"/>
                <a:cs typeface="Garamond"/>
                <a:sym typeface="Garamond"/>
              </a:rPr>
              <a:t>threshold=0.5</a:t>
            </a:r>
            <a:endParaRPr>
              <a:solidFill>
                <a:srgbClr val="990000"/>
              </a:solidFill>
              <a:latin typeface="Garamond"/>
              <a:ea typeface="Garamond"/>
              <a:cs typeface="Garamond"/>
              <a:sym typeface="Garamon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a98890494e_3_24"/>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3F3F3F"/>
              </a:buClr>
              <a:buSzPts val="5300"/>
              <a:buFont typeface="Garamond"/>
              <a:buNone/>
            </a:pPr>
            <a:r>
              <a:rPr lang="en-SG"/>
              <a:t>Result - before</a:t>
            </a:r>
            <a:r>
              <a:rPr lang="en-SG"/>
              <a:t> oversampling</a:t>
            </a:r>
            <a:endParaRPr/>
          </a:p>
        </p:txBody>
      </p:sp>
      <p:sp>
        <p:nvSpPr>
          <p:cNvPr id="337" name="Google Shape;337;ga98890494e_3_24"/>
          <p:cNvSpPr txBox="1"/>
          <p:nvPr/>
        </p:nvSpPr>
        <p:spPr>
          <a:xfrm>
            <a:off x="1805850" y="5066425"/>
            <a:ext cx="5394900" cy="7635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SG" sz="1450">
                <a:solidFill>
                  <a:schemeClr val="dk1"/>
                </a:solidFill>
                <a:latin typeface="Courier New"/>
                <a:ea typeface="Courier New"/>
                <a:cs typeface="Courier New"/>
                <a:sym typeface="Courier New"/>
              </a:rPr>
              <a:t>Precision: 0.840</a:t>
            </a:r>
            <a:r>
              <a:rPr lang="en-SG" sz="1450">
                <a:latin typeface="Courier New"/>
                <a:ea typeface="Courier New"/>
                <a:cs typeface="Courier New"/>
                <a:sym typeface="Courier New"/>
              </a:rPr>
              <a:t>		</a:t>
            </a:r>
            <a:endParaRPr sz="1450">
              <a:latin typeface="Courier New"/>
              <a:ea typeface="Courier New"/>
              <a:cs typeface="Courier New"/>
              <a:sym typeface="Courier New"/>
            </a:endParaRPr>
          </a:p>
          <a:p>
            <a:pPr indent="0" lvl="0" marL="0" rtl="0" algn="l">
              <a:spcBef>
                <a:spcPts val="0"/>
              </a:spcBef>
              <a:spcAft>
                <a:spcPts val="0"/>
              </a:spcAft>
              <a:buNone/>
            </a:pPr>
            <a:r>
              <a:rPr lang="en-SG" sz="1450">
                <a:solidFill>
                  <a:schemeClr val="dk1"/>
                </a:solidFill>
                <a:latin typeface="Courier New"/>
                <a:ea typeface="Courier New"/>
                <a:cs typeface="Courier New"/>
                <a:sym typeface="Courier New"/>
              </a:rPr>
              <a:t>Recall: 0.802</a:t>
            </a:r>
            <a:r>
              <a:rPr lang="en-SG" sz="1450">
                <a:latin typeface="Courier New"/>
                <a:ea typeface="Courier New"/>
                <a:cs typeface="Courier New"/>
                <a:sym typeface="Courier New"/>
              </a:rPr>
              <a:t>	    </a:t>
            </a:r>
            <a:endParaRPr sz="14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SG" sz="1450">
                <a:solidFill>
                  <a:schemeClr val="dk1"/>
                </a:solidFill>
                <a:latin typeface="Courier New"/>
                <a:ea typeface="Courier New"/>
                <a:cs typeface="Courier New"/>
                <a:sym typeface="Courier New"/>
              </a:rPr>
              <a:t>f1-score:0.825</a:t>
            </a:r>
            <a:endParaRPr sz="145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450">
              <a:latin typeface="Courier New"/>
              <a:ea typeface="Courier New"/>
              <a:cs typeface="Courier New"/>
              <a:sym typeface="Courier New"/>
            </a:endParaRPr>
          </a:p>
        </p:txBody>
      </p:sp>
      <p:grpSp>
        <p:nvGrpSpPr>
          <p:cNvPr id="338" name="Google Shape;338;ga98890494e_3_24"/>
          <p:cNvGrpSpPr/>
          <p:nvPr/>
        </p:nvGrpSpPr>
        <p:grpSpPr>
          <a:xfrm>
            <a:off x="6792042" y="2530743"/>
            <a:ext cx="4061822" cy="2666153"/>
            <a:chOff x="6545500" y="2312125"/>
            <a:chExt cx="4543425" cy="3141825"/>
          </a:xfrm>
        </p:grpSpPr>
        <p:pic>
          <p:nvPicPr>
            <p:cNvPr id="339" name="Google Shape;339;ga98890494e_3_24"/>
            <p:cNvPicPr preferRelativeResize="0"/>
            <p:nvPr/>
          </p:nvPicPr>
          <p:blipFill>
            <a:blip r:embed="rId3">
              <a:alphaModFix/>
            </a:blip>
            <a:stretch>
              <a:fillRect/>
            </a:stretch>
          </p:blipFill>
          <p:spPr>
            <a:xfrm>
              <a:off x="6545500" y="2312125"/>
              <a:ext cx="4543425" cy="3141825"/>
            </a:xfrm>
            <a:prstGeom prst="rect">
              <a:avLst/>
            </a:prstGeom>
            <a:noFill/>
            <a:ln>
              <a:noFill/>
            </a:ln>
          </p:spPr>
        </p:pic>
        <p:cxnSp>
          <p:nvCxnSpPr>
            <p:cNvPr id="340" name="Google Shape;340;ga98890494e_3_24"/>
            <p:cNvCxnSpPr/>
            <p:nvPr/>
          </p:nvCxnSpPr>
          <p:spPr>
            <a:xfrm>
              <a:off x="9244025" y="2786075"/>
              <a:ext cx="28500" cy="2200200"/>
            </a:xfrm>
            <a:prstGeom prst="straightConnector1">
              <a:avLst/>
            </a:prstGeom>
            <a:noFill/>
            <a:ln cap="flat" cmpd="sng" w="9525">
              <a:solidFill>
                <a:schemeClr val="dk2"/>
              </a:solidFill>
              <a:prstDash val="dash"/>
              <a:round/>
              <a:headEnd len="med" w="med" type="none"/>
              <a:tailEnd len="med" w="med" type="none"/>
            </a:ln>
          </p:spPr>
        </p:cxnSp>
        <p:sp>
          <p:nvSpPr>
            <p:cNvPr id="341" name="Google Shape;341;ga98890494e_3_24"/>
            <p:cNvSpPr/>
            <p:nvPr/>
          </p:nvSpPr>
          <p:spPr>
            <a:xfrm>
              <a:off x="9151175" y="2686050"/>
              <a:ext cx="192900" cy="99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2" name="Google Shape;342;ga98890494e_3_24"/>
            <p:cNvCxnSpPr>
              <a:stCxn id="341" idx="3"/>
            </p:cNvCxnSpPr>
            <p:nvPr/>
          </p:nvCxnSpPr>
          <p:spPr>
            <a:xfrm flipH="1">
              <a:off x="7058125" y="2771320"/>
              <a:ext cx="2121300" cy="600"/>
            </a:xfrm>
            <a:prstGeom prst="straightConnector1">
              <a:avLst/>
            </a:prstGeom>
            <a:noFill/>
            <a:ln cap="flat" cmpd="sng" w="9525">
              <a:solidFill>
                <a:schemeClr val="dk2"/>
              </a:solidFill>
              <a:prstDash val="dash"/>
              <a:round/>
              <a:headEnd len="med" w="med" type="none"/>
              <a:tailEnd len="med" w="med" type="none"/>
            </a:ln>
          </p:spPr>
        </p:cxnSp>
        <p:sp>
          <p:nvSpPr>
            <p:cNvPr id="343" name="Google Shape;343;ga98890494e_3_24"/>
            <p:cNvSpPr/>
            <p:nvPr/>
          </p:nvSpPr>
          <p:spPr>
            <a:xfrm flipH="1" rot="10800000">
              <a:off x="10088700" y="2786075"/>
              <a:ext cx="192900" cy="99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4" name="Google Shape;344;ga98890494e_3_24"/>
            <p:cNvCxnSpPr/>
            <p:nvPr/>
          </p:nvCxnSpPr>
          <p:spPr>
            <a:xfrm>
              <a:off x="10172700" y="2957525"/>
              <a:ext cx="28500" cy="2028900"/>
            </a:xfrm>
            <a:prstGeom prst="straightConnector1">
              <a:avLst/>
            </a:prstGeom>
            <a:noFill/>
            <a:ln cap="flat" cmpd="sng" w="9525">
              <a:solidFill>
                <a:schemeClr val="dk2"/>
              </a:solidFill>
              <a:prstDash val="dash"/>
              <a:round/>
              <a:headEnd len="med" w="med" type="none"/>
              <a:tailEnd len="med" w="med" type="none"/>
            </a:ln>
          </p:spPr>
        </p:cxnSp>
        <p:cxnSp>
          <p:nvCxnSpPr>
            <p:cNvPr id="345" name="Google Shape;345;ga98890494e_3_24"/>
            <p:cNvCxnSpPr>
              <a:stCxn id="343" idx="2"/>
            </p:cNvCxnSpPr>
            <p:nvPr/>
          </p:nvCxnSpPr>
          <p:spPr>
            <a:xfrm flipH="1">
              <a:off x="7058100" y="2836025"/>
              <a:ext cx="3030600" cy="50100"/>
            </a:xfrm>
            <a:prstGeom prst="straightConnector1">
              <a:avLst/>
            </a:prstGeom>
            <a:noFill/>
            <a:ln cap="flat" cmpd="sng" w="9525">
              <a:solidFill>
                <a:schemeClr val="dk2"/>
              </a:solidFill>
              <a:prstDash val="dash"/>
              <a:round/>
              <a:headEnd len="med" w="med" type="none"/>
              <a:tailEnd len="med" w="med" type="none"/>
            </a:ln>
          </p:spPr>
        </p:cxnSp>
      </p:grpSp>
      <p:pic>
        <p:nvPicPr>
          <p:cNvPr id="346" name="Google Shape;346;ga98890494e_3_24"/>
          <p:cNvPicPr preferRelativeResize="0"/>
          <p:nvPr/>
        </p:nvPicPr>
        <p:blipFill rotWithShape="1">
          <a:blip r:embed="rId4">
            <a:alphaModFix/>
          </a:blip>
          <a:srcRect b="0" l="0" r="0" t="10273"/>
          <a:stretch/>
        </p:blipFill>
        <p:spPr>
          <a:xfrm>
            <a:off x="1276350" y="2642450"/>
            <a:ext cx="3343694" cy="2512475"/>
          </a:xfrm>
          <a:prstGeom prst="rect">
            <a:avLst/>
          </a:prstGeom>
          <a:noFill/>
          <a:ln>
            <a:noFill/>
          </a:ln>
        </p:spPr>
      </p:pic>
      <p:sp>
        <p:nvSpPr>
          <p:cNvPr id="347" name="Google Shape;347;ga98890494e_3_24"/>
          <p:cNvSpPr txBox="1"/>
          <p:nvPr/>
        </p:nvSpPr>
        <p:spPr>
          <a:xfrm>
            <a:off x="1200150" y="5787175"/>
            <a:ext cx="50448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sz="2100">
                <a:solidFill>
                  <a:srgbClr val="990000"/>
                </a:solidFill>
                <a:latin typeface="Garamond"/>
                <a:ea typeface="Garamond"/>
                <a:cs typeface="Garamond"/>
                <a:sym typeface="Garamond"/>
              </a:rPr>
              <a:t>Change threshold for fraud to 0.1</a:t>
            </a:r>
            <a:endParaRPr sz="2100">
              <a:solidFill>
                <a:srgbClr val="990000"/>
              </a:solidFill>
              <a:latin typeface="Garamond"/>
              <a:ea typeface="Garamond"/>
              <a:cs typeface="Garamond"/>
              <a:sym typeface="Garamond"/>
            </a:endParaRPr>
          </a:p>
        </p:txBody>
      </p:sp>
      <p:sp>
        <p:nvSpPr>
          <p:cNvPr id="348" name="Google Shape;348;ga98890494e_3_24"/>
          <p:cNvSpPr txBox="1"/>
          <p:nvPr>
            <p:ph idx="1" type="body"/>
          </p:nvPr>
        </p:nvSpPr>
        <p:spPr>
          <a:xfrm>
            <a:off x="563875" y="1449600"/>
            <a:ext cx="4454400" cy="1160700"/>
          </a:xfrm>
          <a:prstGeom prst="rect">
            <a:avLst/>
          </a:prstGeom>
        </p:spPr>
        <p:txBody>
          <a:bodyPr anchorCtr="0" anchor="t" bIns="45700" lIns="0" spcFirstLastPara="1" rIns="0" wrap="square" tIns="45700">
            <a:noAutofit/>
          </a:bodyPr>
          <a:lstStyle/>
          <a:p>
            <a:pPr indent="0" lvl="0" marL="0" rtl="0" algn="ctr">
              <a:spcBef>
                <a:spcPts val="1200"/>
              </a:spcBef>
              <a:spcAft>
                <a:spcPts val="0"/>
              </a:spcAft>
              <a:buNone/>
            </a:pPr>
            <a:r>
              <a:t/>
            </a:r>
            <a:endParaRPr sz="2300"/>
          </a:p>
          <a:p>
            <a:pPr indent="0" lvl="0" marL="0" rtl="0" algn="ctr">
              <a:spcBef>
                <a:spcPts val="1200"/>
              </a:spcBef>
              <a:spcAft>
                <a:spcPts val="0"/>
              </a:spcAft>
              <a:buNone/>
            </a:pPr>
            <a:r>
              <a:rPr b="1" lang="en-SG" sz="1800"/>
              <a:t>Confusion Matrix</a:t>
            </a:r>
            <a:endParaRPr b="1" sz="1800"/>
          </a:p>
        </p:txBody>
      </p:sp>
      <p:sp>
        <p:nvSpPr>
          <p:cNvPr id="349" name="Google Shape;349;ga98890494e_3_24"/>
          <p:cNvSpPr txBox="1"/>
          <p:nvPr>
            <p:ph idx="4294967295" type="body"/>
          </p:nvPr>
        </p:nvSpPr>
        <p:spPr>
          <a:xfrm>
            <a:off x="6165888" y="1417200"/>
            <a:ext cx="4639800" cy="1160700"/>
          </a:xfrm>
          <a:prstGeom prst="rect">
            <a:avLst/>
          </a:prstGeom>
        </p:spPr>
        <p:txBody>
          <a:bodyPr anchorCtr="0" anchor="t" bIns="45700" lIns="0" spcFirstLastPara="1" rIns="0" wrap="square" tIns="45700">
            <a:noAutofit/>
          </a:bodyPr>
          <a:lstStyle/>
          <a:p>
            <a:pPr indent="0" lvl="0" marL="0" rtl="0" algn="ctr">
              <a:lnSpc>
                <a:spcPct val="115000"/>
              </a:lnSpc>
              <a:spcBef>
                <a:spcPts val="1200"/>
              </a:spcBef>
              <a:spcAft>
                <a:spcPts val="0"/>
              </a:spcAft>
              <a:buNone/>
            </a:pPr>
            <a:r>
              <a:t/>
            </a:r>
            <a:endParaRPr sz="2300"/>
          </a:p>
          <a:p>
            <a:pPr indent="0" lvl="0" marL="0" rtl="0" algn="ctr">
              <a:lnSpc>
                <a:spcPct val="115000"/>
              </a:lnSpc>
              <a:spcBef>
                <a:spcPts val="1200"/>
              </a:spcBef>
              <a:spcAft>
                <a:spcPts val="0"/>
              </a:spcAft>
              <a:buNone/>
            </a:pPr>
            <a:r>
              <a:rPr b="1" lang="en-SG" sz="1800"/>
              <a:t>Precision-Recall Curve</a:t>
            </a:r>
            <a:endParaRPr b="1" sz="1800"/>
          </a:p>
        </p:txBody>
      </p:sp>
      <p:sp>
        <p:nvSpPr>
          <p:cNvPr id="350" name="Google Shape;350;ga98890494e_3_24"/>
          <p:cNvSpPr txBox="1"/>
          <p:nvPr/>
        </p:nvSpPr>
        <p:spPr>
          <a:xfrm>
            <a:off x="9120625" y="1311175"/>
            <a:ext cx="2407500" cy="5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sz="2400">
                <a:solidFill>
                  <a:srgbClr val="990000"/>
                </a:solidFill>
                <a:latin typeface="Garamond"/>
                <a:ea typeface="Garamond"/>
                <a:cs typeface="Garamond"/>
                <a:sym typeface="Garamond"/>
              </a:rPr>
              <a:t>Threshold Moving</a:t>
            </a:r>
            <a:endParaRPr sz="2400">
              <a:solidFill>
                <a:srgbClr val="990000"/>
              </a:solidFill>
              <a:latin typeface="Garamond"/>
              <a:ea typeface="Garamond"/>
              <a:cs typeface="Garamond"/>
              <a:sym typeface="Garamond"/>
            </a:endParaRPr>
          </a:p>
        </p:txBody>
      </p:sp>
      <p:sp>
        <p:nvSpPr>
          <p:cNvPr id="351" name="Google Shape;351;ga98890494e_3_24"/>
          <p:cNvSpPr/>
          <p:nvPr/>
        </p:nvSpPr>
        <p:spPr>
          <a:xfrm>
            <a:off x="9120625" y="1297925"/>
            <a:ext cx="2438100" cy="596400"/>
          </a:xfrm>
          <a:prstGeom prst="rect">
            <a:avLst/>
          </a:prstGeom>
          <a:noFill/>
          <a:ln cap="flat" cmpd="sng" w="1905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a98890494e_3_24"/>
          <p:cNvSpPr txBox="1"/>
          <p:nvPr/>
        </p:nvSpPr>
        <p:spPr>
          <a:xfrm>
            <a:off x="8040375" y="5483275"/>
            <a:ext cx="3174600" cy="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SG" sz="1450">
                <a:solidFill>
                  <a:schemeClr val="dk1"/>
                </a:solidFill>
                <a:latin typeface="Courier New"/>
                <a:ea typeface="Courier New"/>
                <a:cs typeface="Courier New"/>
                <a:sym typeface="Courier New"/>
              </a:rPr>
              <a:t>AUC-score: 0.738</a:t>
            </a:r>
            <a:endParaRPr>
              <a:latin typeface="Garamond"/>
              <a:ea typeface="Garamond"/>
              <a:cs typeface="Garamond"/>
              <a:sym typeface="Garamond"/>
            </a:endParaRPr>
          </a:p>
        </p:txBody>
      </p:sp>
      <p:sp>
        <p:nvSpPr>
          <p:cNvPr id="353" name="Google Shape;353;ga98890494e_3_24"/>
          <p:cNvSpPr txBox="1"/>
          <p:nvPr/>
        </p:nvSpPr>
        <p:spPr>
          <a:xfrm>
            <a:off x="8612925" y="2920850"/>
            <a:ext cx="1332300" cy="2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a:solidFill>
                  <a:srgbClr val="990000"/>
                </a:solidFill>
                <a:latin typeface="Garamond"/>
                <a:ea typeface="Garamond"/>
                <a:cs typeface="Garamond"/>
                <a:sym typeface="Garamond"/>
              </a:rPr>
              <a:t>threshold=0.5</a:t>
            </a:r>
            <a:endParaRPr>
              <a:solidFill>
                <a:srgbClr val="990000"/>
              </a:solidFill>
              <a:latin typeface="Garamond"/>
              <a:ea typeface="Garamond"/>
              <a:cs typeface="Garamond"/>
              <a:sym typeface="Garamond"/>
            </a:endParaRPr>
          </a:p>
        </p:txBody>
      </p:sp>
      <p:sp>
        <p:nvSpPr>
          <p:cNvPr id="354" name="Google Shape;354;ga98890494e_3_24"/>
          <p:cNvSpPr txBox="1"/>
          <p:nvPr/>
        </p:nvSpPr>
        <p:spPr>
          <a:xfrm>
            <a:off x="9597775" y="3059225"/>
            <a:ext cx="1332300" cy="2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a:solidFill>
                  <a:srgbClr val="990000"/>
                </a:solidFill>
                <a:latin typeface="Garamond"/>
                <a:ea typeface="Garamond"/>
                <a:cs typeface="Garamond"/>
                <a:sym typeface="Garamond"/>
              </a:rPr>
              <a:t>threshold=0.1</a:t>
            </a:r>
            <a:endParaRPr>
              <a:solidFill>
                <a:srgbClr val="990000"/>
              </a:solidFill>
              <a:latin typeface="Garamond"/>
              <a:ea typeface="Garamond"/>
              <a:cs typeface="Garamond"/>
              <a:sym typeface="Garamon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1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5300"/>
              <a:buFont typeface="Garamond"/>
              <a:buNone/>
            </a:pPr>
            <a:r>
              <a:rPr lang="en-SG"/>
              <a:t>Result - after oversampling</a:t>
            </a:r>
            <a:endParaRPr/>
          </a:p>
        </p:txBody>
      </p:sp>
      <p:pic>
        <p:nvPicPr>
          <p:cNvPr id="360" name="Google Shape;360;p12"/>
          <p:cNvPicPr preferRelativeResize="0"/>
          <p:nvPr/>
        </p:nvPicPr>
        <p:blipFill>
          <a:blip r:embed="rId3">
            <a:alphaModFix/>
          </a:blip>
          <a:stretch>
            <a:fillRect/>
          </a:stretch>
        </p:blipFill>
        <p:spPr>
          <a:xfrm>
            <a:off x="6502625" y="2494150"/>
            <a:ext cx="4454400" cy="3056048"/>
          </a:xfrm>
          <a:prstGeom prst="rect">
            <a:avLst/>
          </a:prstGeom>
          <a:noFill/>
          <a:ln>
            <a:noFill/>
          </a:ln>
        </p:spPr>
      </p:pic>
      <p:sp>
        <p:nvSpPr>
          <p:cNvPr id="361" name="Google Shape;361;p12"/>
          <p:cNvSpPr txBox="1"/>
          <p:nvPr/>
        </p:nvSpPr>
        <p:spPr>
          <a:xfrm>
            <a:off x="1894700" y="5055675"/>
            <a:ext cx="4454400" cy="5520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SG" sz="1450">
                <a:solidFill>
                  <a:schemeClr val="dk1"/>
                </a:solidFill>
                <a:latin typeface="Courier New"/>
                <a:ea typeface="Courier New"/>
                <a:cs typeface="Courier New"/>
                <a:sym typeface="Courier New"/>
              </a:rPr>
              <a:t>Precision: 0.700</a:t>
            </a:r>
            <a:r>
              <a:rPr lang="en-SG" sz="1450">
                <a:latin typeface="Courier New"/>
                <a:ea typeface="Courier New"/>
                <a:cs typeface="Courier New"/>
                <a:sym typeface="Courier New"/>
              </a:rPr>
              <a:t>	  </a:t>
            </a:r>
            <a:endParaRPr sz="1450">
              <a:latin typeface="Courier New"/>
              <a:ea typeface="Courier New"/>
              <a:cs typeface="Courier New"/>
              <a:sym typeface="Courier New"/>
            </a:endParaRPr>
          </a:p>
          <a:p>
            <a:pPr indent="0" lvl="0" marL="0" rtl="0" algn="l">
              <a:spcBef>
                <a:spcPts val="0"/>
              </a:spcBef>
              <a:spcAft>
                <a:spcPts val="0"/>
              </a:spcAft>
              <a:buNone/>
            </a:pPr>
            <a:r>
              <a:rPr lang="en-SG" sz="1450">
                <a:solidFill>
                  <a:schemeClr val="dk1"/>
                </a:solidFill>
                <a:latin typeface="Courier New"/>
                <a:ea typeface="Courier New"/>
                <a:cs typeface="Courier New"/>
                <a:sym typeface="Courier New"/>
              </a:rPr>
              <a:t>Recall: 0.852</a:t>
            </a:r>
            <a:r>
              <a:rPr lang="en-SG" sz="1450">
                <a:latin typeface="Courier New"/>
                <a:ea typeface="Courier New"/>
                <a:cs typeface="Courier New"/>
                <a:sym typeface="Courier New"/>
              </a:rPr>
              <a:t>	 </a:t>
            </a:r>
            <a:endParaRPr sz="14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SG" sz="1450">
                <a:solidFill>
                  <a:schemeClr val="dk1"/>
                </a:solidFill>
                <a:latin typeface="Courier New"/>
                <a:ea typeface="Courier New"/>
                <a:cs typeface="Courier New"/>
                <a:sym typeface="Courier New"/>
              </a:rPr>
              <a:t>f1-score: 0.814</a:t>
            </a:r>
            <a:endParaRPr sz="145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450">
              <a:latin typeface="Courier New"/>
              <a:ea typeface="Courier New"/>
              <a:cs typeface="Courier New"/>
              <a:sym typeface="Courier New"/>
            </a:endParaRPr>
          </a:p>
        </p:txBody>
      </p:sp>
      <p:pic>
        <p:nvPicPr>
          <p:cNvPr id="362" name="Google Shape;362;p12"/>
          <p:cNvPicPr preferRelativeResize="0"/>
          <p:nvPr/>
        </p:nvPicPr>
        <p:blipFill rotWithShape="1">
          <a:blip r:embed="rId4">
            <a:alphaModFix/>
          </a:blip>
          <a:srcRect b="0" l="0" r="0" t="10881"/>
          <a:stretch/>
        </p:blipFill>
        <p:spPr>
          <a:xfrm>
            <a:off x="1328725" y="2607375"/>
            <a:ext cx="3207275" cy="2574450"/>
          </a:xfrm>
          <a:prstGeom prst="rect">
            <a:avLst/>
          </a:prstGeom>
          <a:noFill/>
          <a:ln>
            <a:noFill/>
          </a:ln>
        </p:spPr>
      </p:pic>
      <p:sp>
        <p:nvSpPr>
          <p:cNvPr id="363" name="Google Shape;363;p12"/>
          <p:cNvSpPr txBox="1"/>
          <p:nvPr>
            <p:ph idx="1" type="body"/>
          </p:nvPr>
        </p:nvSpPr>
        <p:spPr>
          <a:xfrm>
            <a:off x="563875" y="1449600"/>
            <a:ext cx="4454400" cy="1160700"/>
          </a:xfrm>
          <a:prstGeom prst="rect">
            <a:avLst/>
          </a:prstGeom>
        </p:spPr>
        <p:txBody>
          <a:bodyPr anchorCtr="0" anchor="t" bIns="45700" lIns="0" spcFirstLastPara="1" rIns="0" wrap="square" tIns="45700">
            <a:noAutofit/>
          </a:bodyPr>
          <a:lstStyle/>
          <a:p>
            <a:pPr indent="0" lvl="0" marL="0" rtl="0" algn="ctr">
              <a:spcBef>
                <a:spcPts val="1200"/>
              </a:spcBef>
              <a:spcAft>
                <a:spcPts val="0"/>
              </a:spcAft>
              <a:buNone/>
            </a:pPr>
            <a:r>
              <a:t/>
            </a:r>
            <a:endParaRPr sz="2300"/>
          </a:p>
          <a:p>
            <a:pPr indent="0" lvl="0" marL="0" rtl="0" algn="ctr">
              <a:spcBef>
                <a:spcPts val="1200"/>
              </a:spcBef>
              <a:spcAft>
                <a:spcPts val="0"/>
              </a:spcAft>
              <a:buNone/>
            </a:pPr>
            <a:r>
              <a:rPr b="1" lang="en-SG" sz="1800"/>
              <a:t>Confusion Matrix</a:t>
            </a:r>
            <a:endParaRPr b="1" sz="1800"/>
          </a:p>
        </p:txBody>
      </p:sp>
      <p:sp>
        <p:nvSpPr>
          <p:cNvPr id="364" name="Google Shape;364;p12"/>
          <p:cNvSpPr txBox="1"/>
          <p:nvPr>
            <p:ph idx="4294967295" type="body"/>
          </p:nvPr>
        </p:nvSpPr>
        <p:spPr>
          <a:xfrm>
            <a:off x="6089688" y="1417200"/>
            <a:ext cx="4639800" cy="1160700"/>
          </a:xfrm>
          <a:prstGeom prst="rect">
            <a:avLst/>
          </a:prstGeom>
        </p:spPr>
        <p:txBody>
          <a:bodyPr anchorCtr="0" anchor="t" bIns="45700" lIns="0" spcFirstLastPara="1" rIns="0" wrap="square" tIns="45700">
            <a:noAutofit/>
          </a:bodyPr>
          <a:lstStyle/>
          <a:p>
            <a:pPr indent="0" lvl="0" marL="0" rtl="0" algn="ctr">
              <a:lnSpc>
                <a:spcPct val="115000"/>
              </a:lnSpc>
              <a:spcBef>
                <a:spcPts val="1200"/>
              </a:spcBef>
              <a:spcAft>
                <a:spcPts val="0"/>
              </a:spcAft>
              <a:buNone/>
            </a:pPr>
            <a:r>
              <a:t/>
            </a:r>
            <a:endParaRPr sz="2300"/>
          </a:p>
          <a:p>
            <a:pPr indent="0" lvl="0" marL="0" rtl="0" algn="ctr">
              <a:lnSpc>
                <a:spcPct val="115000"/>
              </a:lnSpc>
              <a:spcBef>
                <a:spcPts val="1200"/>
              </a:spcBef>
              <a:spcAft>
                <a:spcPts val="0"/>
              </a:spcAft>
              <a:buNone/>
            </a:pPr>
            <a:r>
              <a:rPr b="1" lang="en-SG" sz="1800"/>
              <a:t>Precision-Recall Curve</a:t>
            </a:r>
            <a:endParaRPr b="1" sz="1800"/>
          </a:p>
        </p:txBody>
      </p:sp>
      <p:sp>
        <p:nvSpPr>
          <p:cNvPr id="365" name="Google Shape;365;p12"/>
          <p:cNvSpPr txBox="1"/>
          <p:nvPr/>
        </p:nvSpPr>
        <p:spPr>
          <a:xfrm>
            <a:off x="7642400" y="5688300"/>
            <a:ext cx="2490600" cy="2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SG" sz="1450">
                <a:solidFill>
                  <a:schemeClr val="dk1"/>
                </a:solidFill>
                <a:latin typeface="Courier New"/>
                <a:ea typeface="Courier New"/>
                <a:cs typeface="Courier New"/>
                <a:sym typeface="Courier New"/>
              </a:rPr>
              <a:t> AUC-score: 0.763</a:t>
            </a:r>
            <a:endParaRPr>
              <a:latin typeface="Garamond"/>
              <a:ea typeface="Garamond"/>
              <a:cs typeface="Garamond"/>
              <a:sym typeface="Garamond"/>
            </a:endParaRPr>
          </a:p>
        </p:txBody>
      </p:sp>
      <p:sp>
        <p:nvSpPr>
          <p:cNvPr id="366" name="Google Shape;366;p12"/>
          <p:cNvSpPr txBox="1"/>
          <p:nvPr/>
        </p:nvSpPr>
        <p:spPr>
          <a:xfrm>
            <a:off x="1438075" y="5848138"/>
            <a:ext cx="40719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sz="1500">
                <a:latin typeface="Garamond"/>
                <a:ea typeface="Garamond"/>
                <a:cs typeface="Garamond"/>
                <a:sym typeface="Garamond"/>
              </a:rPr>
              <a:t>(using default threshold for fraud : 0.5)</a:t>
            </a:r>
            <a:endParaRPr sz="1500">
              <a:latin typeface="Garamond"/>
              <a:ea typeface="Garamond"/>
              <a:cs typeface="Garamond"/>
              <a:sym typeface="Garamon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0" name="Shape 370"/>
        <p:cNvGrpSpPr/>
        <p:nvPr/>
      </p:nvGrpSpPr>
      <p:grpSpPr>
        <a:xfrm>
          <a:off x="0" y="0"/>
          <a:ext cx="0" cy="0"/>
          <a:chOff x="0" y="0"/>
          <a:chExt cx="0" cy="0"/>
        </a:xfrm>
      </p:grpSpPr>
      <p:sp>
        <p:nvSpPr>
          <p:cNvPr id="371" name="Google Shape;371;p14"/>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72" name="Google Shape;372;p14"/>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373" name="Google Shape;373;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374" name="Google Shape;374;p14"/>
          <p:cNvSpPr txBox="1"/>
          <p:nvPr>
            <p:ph type="title"/>
          </p:nvPr>
        </p:nvSpPr>
        <p:spPr>
          <a:xfrm>
            <a:off x="7528810" y="315148"/>
            <a:ext cx="3402000" cy="3494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2626"/>
              </a:buClr>
              <a:buSzPts val="4200"/>
              <a:buFont typeface="Garamond"/>
              <a:buNone/>
            </a:pPr>
            <a:r>
              <a:rPr lang="en-SG" sz="4200">
                <a:solidFill>
                  <a:srgbClr val="262626"/>
                </a:solidFill>
              </a:rPr>
              <a:t>Support Vector Machine(SVM)</a:t>
            </a:r>
            <a:endParaRPr/>
          </a:p>
        </p:txBody>
      </p:sp>
      <p:pic>
        <p:nvPicPr>
          <p:cNvPr id="375" name="Google Shape;375;p14"/>
          <p:cNvPicPr preferRelativeResize="0"/>
          <p:nvPr/>
        </p:nvPicPr>
        <p:blipFill rotWithShape="1">
          <a:blip r:embed="rId3">
            <a:alphaModFix/>
          </a:blip>
          <a:srcRect b="0" l="0" r="0" t="0"/>
          <a:stretch/>
        </p:blipFill>
        <p:spPr>
          <a:xfrm>
            <a:off x="1325050" y="1312475"/>
            <a:ext cx="4852525" cy="3639425"/>
          </a:xfrm>
          <a:prstGeom prst="rect">
            <a:avLst/>
          </a:prstGeom>
          <a:noFill/>
          <a:ln>
            <a:noFill/>
          </a:ln>
        </p:spPr>
      </p:pic>
      <p:cxnSp>
        <p:nvCxnSpPr>
          <p:cNvPr id="376" name="Google Shape;376;p14"/>
          <p:cNvCxnSpPr/>
          <p:nvPr/>
        </p:nvCxnSpPr>
        <p:spPr>
          <a:xfrm>
            <a:off x="7599705" y="3989954"/>
            <a:ext cx="3200400" cy="0"/>
          </a:xfrm>
          <a:prstGeom prst="straightConnector1">
            <a:avLst/>
          </a:prstGeom>
          <a:noFill/>
          <a:ln cap="flat" cmpd="sng" w="12700">
            <a:solidFill>
              <a:srgbClr val="3F3F3F"/>
            </a:solidFill>
            <a:prstDash val="solid"/>
            <a:round/>
            <a:headEnd len="sm" w="sm" type="none"/>
            <a:tailEnd len="sm" w="sm" type="none"/>
          </a:ln>
        </p:spPr>
      </p:cxnSp>
      <p:sp>
        <p:nvSpPr>
          <p:cNvPr id="377" name="Google Shape;377;p14"/>
          <p:cNvSpPr/>
          <p:nvPr/>
        </p:nvSpPr>
        <p:spPr>
          <a:xfrm>
            <a:off x="0" y="6400800"/>
            <a:ext cx="12192000"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5300"/>
              <a:buFont typeface="Garamond"/>
              <a:buNone/>
            </a:pPr>
            <a:r>
              <a:rPr lang="en-SG"/>
              <a:t>Radial Basis Function(RBF) kennel</a:t>
            </a:r>
            <a:endParaRPr/>
          </a:p>
        </p:txBody>
      </p:sp>
      <p:sp>
        <p:nvSpPr>
          <p:cNvPr id="383" name="Google Shape;383;p15"/>
          <p:cNvSpPr txBox="1"/>
          <p:nvPr>
            <p:ph idx="1" type="body"/>
          </p:nvPr>
        </p:nvSpPr>
        <p:spPr>
          <a:xfrm>
            <a:off x="1097275" y="2108201"/>
            <a:ext cx="10058400" cy="1214400"/>
          </a:xfrm>
          <a:prstGeom prst="rect">
            <a:avLst/>
          </a:prstGeom>
          <a:noFill/>
          <a:ln>
            <a:noFill/>
          </a:ln>
        </p:spPr>
        <p:txBody>
          <a:bodyPr anchorCtr="0" anchor="t" bIns="45700" lIns="0" spcFirstLastPara="1" rIns="0" wrap="square" tIns="45700">
            <a:normAutofit/>
          </a:bodyPr>
          <a:lstStyle/>
          <a:p>
            <a:pPr indent="-342900" lvl="0" marL="457200" rtl="0" algn="l">
              <a:lnSpc>
                <a:spcPct val="100000"/>
              </a:lnSpc>
              <a:spcBef>
                <a:spcPts val="0"/>
              </a:spcBef>
              <a:spcAft>
                <a:spcPts val="0"/>
              </a:spcAft>
              <a:buSzPts val="1800"/>
              <a:buChar char="●"/>
            </a:pPr>
            <a:r>
              <a:rPr lang="en-SG"/>
              <a:t>Gamma(</a:t>
            </a:r>
            <a:r>
              <a:rPr lang="en-SG">
                <a:solidFill>
                  <a:schemeClr val="dk1"/>
                </a:solidFill>
              </a:rPr>
              <a:t>γ)</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SG">
                <a:solidFill>
                  <a:schemeClr val="dk1"/>
                </a:solidFill>
              </a:rPr>
              <a:t>C</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5300"/>
              <a:buFont typeface="Garamond"/>
              <a:buNone/>
            </a:pPr>
            <a:r>
              <a:rPr lang="en-SG"/>
              <a:t>Fine-tuning </a:t>
            </a:r>
            <a:endParaRPr/>
          </a:p>
        </p:txBody>
      </p:sp>
      <p:sp>
        <p:nvSpPr>
          <p:cNvPr id="389" name="Google Shape;389;p16"/>
          <p:cNvSpPr txBox="1"/>
          <p:nvPr>
            <p:ph idx="1" type="body"/>
          </p:nvPr>
        </p:nvSpPr>
        <p:spPr>
          <a:xfrm>
            <a:off x="1097275" y="2108200"/>
            <a:ext cx="9973800" cy="1839000"/>
          </a:xfrm>
          <a:prstGeom prst="rect">
            <a:avLst/>
          </a:prstGeom>
          <a:noFill/>
          <a:ln>
            <a:noFill/>
          </a:ln>
        </p:spPr>
        <p:txBody>
          <a:bodyPr anchorCtr="0" anchor="t" bIns="45700" lIns="0" spcFirstLastPara="1" rIns="0" wrap="square" tIns="45700">
            <a:normAutofit/>
          </a:bodyPr>
          <a:lstStyle/>
          <a:p>
            <a:pPr indent="-381000" lvl="0" marL="457200" rtl="0" algn="l">
              <a:lnSpc>
                <a:spcPct val="115000"/>
              </a:lnSpc>
              <a:spcBef>
                <a:spcPts val="1200"/>
              </a:spcBef>
              <a:spcAft>
                <a:spcPts val="0"/>
              </a:spcAft>
              <a:buClr>
                <a:schemeClr val="dk1"/>
              </a:buClr>
              <a:buSzPts val="2400"/>
              <a:buFont typeface="Garamond"/>
              <a:buChar char="●"/>
            </a:pPr>
            <a:r>
              <a:rPr lang="en-SG">
                <a:solidFill>
                  <a:schemeClr val="dk1"/>
                </a:solidFill>
              </a:rPr>
              <a:t>Grid search method </a:t>
            </a:r>
            <a:endParaRPr>
              <a:solidFill>
                <a:schemeClr val="dk1"/>
              </a:solidFill>
            </a:endParaRPr>
          </a:p>
          <a:p>
            <a:pPr indent="-342900" lvl="1" marL="914400" rtl="0" algn="l">
              <a:lnSpc>
                <a:spcPct val="115000"/>
              </a:lnSpc>
              <a:spcBef>
                <a:spcPts val="0"/>
              </a:spcBef>
              <a:spcAft>
                <a:spcPts val="0"/>
              </a:spcAft>
              <a:buClr>
                <a:schemeClr val="dk1"/>
              </a:buClr>
              <a:buSzPts val="1800"/>
              <a:buChar char="○"/>
            </a:pPr>
            <a:r>
              <a:rPr lang="en-SG">
                <a:solidFill>
                  <a:schemeClr val="dk1"/>
                </a:solidFill>
              </a:rPr>
              <a:t>list of parameter (gamma and C)</a:t>
            </a:r>
            <a:endParaRPr>
              <a:solidFill>
                <a:schemeClr val="dk1"/>
              </a:solidFill>
            </a:endParaRPr>
          </a:p>
          <a:p>
            <a:pPr indent="-342900" lvl="1" marL="914400" rtl="0" algn="l">
              <a:lnSpc>
                <a:spcPct val="115000"/>
              </a:lnSpc>
              <a:spcBef>
                <a:spcPts val="0"/>
              </a:spcBef>
              <a:spcAft>
                <a:spcPts val="0"/>
              </a:spcAft>
              <a:buClr>
                <a:schemeClr val="dk1"/>
              </a:buClr>
              <a:buSzPts val="1800"/>
              <a:buChar char="○"/>
            </a:pPr>
            <a:r>
              <a:rPr lang="en-SG">
                <a:solidFill>
                  <a:schemeClr val="dk1"/>
                </a:solidFill>
              </a:rPr>
              <a:t>kernel </a:t>
            </a:r>
            <a:endParaRPr>
              <a:solidFill>
                <a:schemeClr val="dk1"/>
              </a:solidFill>
            </a:endParaRPr>
          </a:p>
          <a:p>
            <a:pPr indent="-355600" lvl="1" marL="914400" rtl="0" algn="l">
              <a:lnSpc>
                <a:spcPct val="115000"/>
              </a:lnSpc>
              <a:spcBef>
                <a:spcPts val="0"/>
              </a:spcBef>
              <a:spcAft>
                <a:spcPts val="0"/>
              </a:spcAft>
              <a:buClr>
                <a:schemeClr val="dk1"/>
              </a:buClr>
              <a:buSzPts val="2000"/>
              <a:buFont typeface="Garamond"/>
              <a:buChar char="○"/>
            </a:pPr>
            <a:r>
              <a:rPr lang="en-SG">
                <a:solidFill>
                  <a:schemeClr val="dk1"/>
                </a:solidFill>
              </a:rPr>
              <a:t>obtain the best g and C. </a:t>
            </a:r>
            <a:endParaRPr>
              <a:solidFill>
                <a:schemeClr val="dk1"/>
              </a:solidFill>
            </a:endParaRPr>
          </a:p>
        </p:txBody>
      </p:sp>
      <p:pic>
        <p:nvPicPr>
          <p:cNvPr id="390" name="Google Shape;390;p16"/>
          <p:cNvPicPr preferRelativeResize="0"/>
          <p:nvPr/>
        </p:nvPicPr>
        <p:blipFill>
          <a:blip r:embed="rId3">
            <a:alphaModFix/>
          </a:blip>
          <a:stretch>
            <a:fillRect/>
          </a:stretch>
        </p:blipFill>
        <p:spPr>
          <a:xfrm>
            <a:off x="1312225" y="4225075"/>
            <a:ext cx="9753525" cy="11260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5300"/>
              <a:buFont typeface="Garamond"/>
              <a:buNone/>
            </a:pPr>
            <a:r>
              <a:rPr lang="en-SG"/>
              <a:t>SVM Model</a:t>
            </a:r>
            <a:endParaRPr/>
          </a:p>
        </p:txBody>
      </p:sp>
      <p:pic>
        <p:nvPicPr>
          <p:cNvPr id="396" name="Google Shape;396;p17"/>
          <p:cNvPicPr preferRelativeResize="0"/>
          <p:nvPr/>
        </p:nvPicPr>
        <p:blipFill>
          <a:blip r:embed="rId3">
            <a:alphaModFix/>
          </a:blip>
          <a:stretch>
            <a:fillRect/>
          </a:stretch>
        </p:blipFill>
        <p:spPr>
          <a:xfrm>
            <a:off x="2227525" y="2068325"/>
            <a:ext cx="6796874" cy="38486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a12e213e5e_0_8"/>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SG"/>
              <a:t>Result-without sampling</a:t>
            </a:r>
            <a:endParaRPr/>
          </a:p>
        </p:txBody>
      </p:sp>
      <p:sp>
        <p:nvSpPr>
          <p:cNvPr id="402" name="Google Shape;402;ga12e213e5e_0_8"/>
          <p:cNvSpPr txBox="1"/>
          <p:nvPr/>
        </p:nvSpPr>
        <p:spPr>
          <a:xfrm>
            <a:off x="2001325" y="5200200"/>
            <a:ext cx="2189100" cy="90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SG" sz="1450">
                <a:solidFill>
                  <a:srgbClr val="212121"/>
                </a:solidFill>
                <a:highlight>
                  <a:srgbClr val="FFFFFF"/>
                </a:highlight>
                <a:latin typeface="Courier New"/>
                <a:ea typeface="Courier New"/>
                <a:cs typeface="Courier New"/>
                <a:sym typeface="Courier New"/>
              </a:rPr>
              <a:t>Precision: 0.886</a:t>
            </a:r>
            <a:endParaRPr sz="14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SG" sz="1450">
                <a:solidFill>
                  <a:srgbClr val="212121"/>
                </a:solidFill>
                <a:highlight>
                  <a:srgbClr val="FFFFFF"/>
                </a:highlight>
                <a:latin typeface="Courier New"/>
                <a:ea typeface="Courier New"/>
                <a:cs typeface="Courier New"/>
                <a:sym typeface="Courier New"/>
              </a:rPr>
              <a:t>Recall: 0.705 </a:t>
            </a:r>
            <a:endParaRPr sz="14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rPr lang="en-SG" sz="1450">
                <a:solidFill>
                  <a:srgbClr val="212121"/>
                </a:solidFill>
                <a:highlight>
                  <a:srgbClr val="FFFFFF"/>
                </a:highlight>
                <a:latin typeface="Courier New"/>
                <a:ea typeface="Courier New"/>
                <a:cs typeface="Courier New"/>
                <a:sym typeface="Courier New"/>
              </a:rPr>
              <a:t>F1 Score: 0.785 </a:t>
            </a:r>
            <a:endParaRPr sz="14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t/>
            </a:r>
            <a:endParaRPr sz="1450">
              <a:solidFill>
                <a:srgbClr val="212121"/>
              </a:solidFill>
              <a:highlight>
                <a:srgbClr val="FFFFFF"/>
              </a:highlight>
              <a:latin typeface="Courier New"/>
              <a:ea typeface="Courier New"/>
              <a:cs typeface="Courier New"/>
              <a:sym typeface="Courier New"/>
            </a:endParaRPr>
          </a:p>
        </p:txBody>
      </p:sp>
      <p:pic>
        <p:nvPicPr>
          <p:cNvPr id="403" name="Google Shape;403;ga12e213e5e_0_8"/>
          <p:cNvPicPr preferRelativeResize="0"/>
          <p:nvPr/>
        </p:nvPicPr>
        <p:blipFill>
          <a:blip r:embed="rId3">
            <a:alphaModFix/>
          </a:blip>
          <a:stretch>
            <a:fillRect/>
          </a:stretch>
        </p:blipFill>
        <p:spPr>
          <a:xfrm>
            <a:off x="1419928" y="2414750"/>
            <a:ext cx="3549747" cy="2861650"/>
          </a:xfrm>
          <a:prstGeom prst="rect">
            <a:avLst/>
          </a:prstGeom>
          <a:noFill/>
          <a:ln>
            <a:noFill/>
          </a:ln>
        </p:spPr>
      </p:pic>
      <p:sp>
        <p:nvSpPr>
          <p:cNvPr id="404" name="Google Shape;404;ga12e213e5e_0_8"/>
          <p:cNvSpPr txBox="1"/>
          <p:nvPr/>
        </p:nvSpPr>
        <p:spPr>
          <a:xfrm>
            <a:off x="7751550" y="5432400"/>
            <a:ext cx="1438800" cy="43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SG" sz="1450">
                <a:solidFill>
                  <a:srgbClr val="212121"/>
                </a:solidFill>
                <a:highlight>
                  <a:schemeClr val="lt1"/>
                </a:highlight>
                <a:latin typeface="Courier New"/>
                <a:ea typeface="Courier New"/>
                <a:cs typeface="Courier New"/>
                <a:sym typeface="Courier New"/>
              </a:rPr>
              <a:t>AUC : 0.810</a:t>
            </a:r>
            <a:endParaRPr sz="1800"/>
          </a:p>
        </p:txBody>
      </p:sp>
      <p:sp>
        <p:nvSpPr>
          <p:cNvPr id="405" name="Google Shape;405;ga12e213e5e_0_8"/>
          <p:cNvSpPr txBox="1"/>
          <p:nvPr>
            <p:ph idx="1" type="body"/>
          </p:nvPr>
        </p:nvSpPr>
        <p:spPr>
          <a:xfrm>
            <a:off x="868675" y="1373400"/>
            <a:ext cx="4454400" cy="1160700"/>
          </a:xfrm>
          <a:prstGeom prst="rect">
            <a:avLst/>
          </a:prstGeom>
        </p:spPr>
        <p:txBody>
          <a:bodyPr anchorCtr="0" anchor="t" bIns="45700" lIns="0" spcFirstLastPara="1" rIns="0" wrap="square" tIns="45700">
            <a:noAutofit/>
          </a:bodyPr>
          <a:lstStyle/>
          <a:p>
            <a:pPr indent="0" lvl="0" marL="0" rtl="0" algn="ctr">
              <a:spcBef>
                <a:spcPts val="1200"/>
              </a:spcBef>
              <a:spcAft>
                <a:spcPts val="0"/>
              </a:spcAft>
              <a:buNone/>
            </a:pPr>
            <a:r>
              <a:t/>
            </a:r>
            <a:endParaRPr sz="2300"/>
          </a:p>
          <a:p>
            <a:pPr indent="0" lvl="0" marL="0" rtl="0" algn="ctr">
              <a:spcBef>
                <a:spcPts val="1200"/>
              </a:spcBef>
              <a:spcAft>
                <a:spcPts val="0"/>
              </a:spcAft>
              <a:buNone/>
            </a:pPr>
            <a:r>
              <a:rPr b="1" lang="en-SG" sz="1800"/>
              <a:t>Confusion Matrix</a:t>
            </a:r>
            <a:endParaRPr b="1" sz="1800"/>
          </a:p>
        </p:txBody>
      </p:sp>
      <p:sp>
        <p:nvSpPr>
          <p:cNvPr id="406" name="Google Shape;406;ga12e213e5e_0_8"/>
          <p:cNvSpPr txBox="1"/>
          <p:nvPr>
            <p:ph idx="4294967295" type="body"/>
          </p:nvPr>
        </p:nvSpPr>
        <p:spPr>
          <a:xfrm>
            <a:off x="6013488" y="1341000"/>
            <a:ext cx="4639800" cy="1160700"/>
          </a:xfrm>
          <a:prstGeom prst="rect">
            <a:avLst/>
          </a:prstGeom>
        </p:spPr>
        <p:txBody>
          <a:bodyPr anchorCtr="0" anchor="t" bIns="45700" lIns="0" spcFirstLastPara="1" rIns="0" wrap="square" tIns="45700">
            <a:noAutofit/>
          </a:bodyPr>
          <a:lstStyle/>
          <a:p>
            <a:pPr indent="0" lvl="0" marL="0" rtl="0" algn="ctr">
              <a:lnSpc>
                <a:spcPct val="115000"/>
              </a:lnSpc>
              <a:spcBef>
                <a:spcPts val="1200"/>
              </a:spcBef>
              <a:spcAft>
                <a:spcPts val="0"/>
              </a:spcAft>
              <a:buNone/>
            </a:pPr>
            <a:r>
              <a:t/>
            </a:r>
            <a:endParaRPr sz="2300"/>
          </a:p>
          <a:p>
            <a:pPr indent="0" lvl="0" marL="0" rtl="0" algn="ctr">
              <a:lnSpc>
                <a:spcPct val="115000"/>
              </a:lnSpc>
              <a:spcBef>
                <a:spcPts val="1200"/>
              </a:spcBef>
              <a:spcAft>
                <a:spcPts val="0"/>
              </a:spcAft>
              <a:buNone/>
            </a:pPr>
            <a:r>
              <a:rPr b="1" lang="en-SG" sz="1800"/>
              <a:t>Precision-Recall Curve</a:t>
            </a:r>
            <a:endParaRPr b="1" sz="1800"/>
          </a:p>
        </p:txBody>
      </p:sp>
      <p:pic>
        <p:nvPicPr>
          <p:cNvPr id="407" name="Google Shape;407;ga12e213e5e_0_8"/>
          <p:cNvPicPr preferRelativeResize="0"/>
          <p:nvPr/>
        </p:nvPicPr>
        <p:blipFill>
          <a:blip r:embed="rId4">
            <a:alphaModFix/>
          </a:blip>
          <a:stretch>
            <a:fillRect/>
          </a:stretch>
        </p:blipFill>
        <p:spPr>
          <a:xfrm>
            <a:off x="6336065" y="2621200"/>
            <a:ext cx="3911859" cy="2655200"/>
          </a:xfrm>
          <a:prstGeom prst="rect">
            <a:avLst/>
          </a:prstGeom>
          <a:noFill/>
          <a:ln>
            <a:noFill/>
          </a:ln>
        </p:spPr>
      </p:pic>
      <p:sp>
        <p:nvSpPr>
          <p:cNvPr id="408" name="Google Shape;408;ga12e213e5e_0_8"/>
          <p:cNvSpPr txBox="1"/>
          <p:nvPr/>
        </p:nvSpPr>
        <p:spPr>
          <a:xfrm>
            <a:off x="1590475" y="5924338"/>
            <a:ext cx="40719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sz="1500">
                <a:latin typeface="Garamond"/>
                <a:ea typeface="Garamond"/>
                <a:cs typeface="Garamond"/>
                <a:sym typeface="Garamond"/>
              </a:rPr>
              <a:t>(using </a:t>
            </a:r>
            <a:r>
              <a:rPr lang="en-SG" sz="1500">
                <a:latin typeface="Garamond"/>
                <a:ea typeface="Garamond"/>
                <a:cs typeface="Garamond"/>
                <a:sym typeface="Garamond"/>
              </a:rPr>
              <a:t>default threshold for fraud : 0.5)</a:t>
            </a:r>
            <a:endParaRPr sz="1500">
              <a:latin typeface="Garamond"/>
              <a:ea typeface="Garamond"/>
              <a:cs typeface="Garamond"/>
              <a:sym typeface="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132" name="Google Shape;132;p4"/>
          <p:cNvSpPr txBox="1"/>
          <p:nvPr>
            <p:ph type="title"/>
          </p:nvPr>
        </p:nvSpPr>
        <p:spPr>
          <a:xfrm>
            <a:off x="4974771" y="634946"/>
            <a:ext cx="6574972"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800"/>
              <a:buFont typeface="Garamond"/>
              <a:buNone/>
            </a:pPr>
            <a:r>
              <a:rPr lang="en-SG" sz="4800"/>
              <a:t>Problem Statement </a:t>
            </a:r>
            <a:endParaRPr/>
          </a:p>
        </p:txBody>
      </p:sp>
      <p:pic>
        <p:nvPicPr>
          <p:cNvPr id="133" name="Google Shape;133;p4"/>
          <p:cNvPicPr preferRelativeResize="0"/>
          <p:nvPr/>
        </p:nvPicPr>
        <p:blipFill rotWithShape="1">
          <a:blip r:embed="rId3">
            <a:alphaModFix/>
          </a:blip>
          <a:srcRect b="0" l="0" r="0" t="0"/>
          <a:stretch/>
        </p:blipFill>
        <p:spPr>
          <a:xfrm>
            <a:off x="634000" y="1351115"/>
            <a:ext cx="3695179" cy="3695179"/>
          </a:xfrm>
          <a:prstGeom prst="rect">
            <a:avLst/>
          </a:prstGeom>
          <a:noFill/>
          <a:ln>
            <a:noFill/>
          </a:ln>
        </p:spPr>
      </p:pic>
      <p:cxnSp>
        <p:nvCxnSpPr>
          <p:cNvPr id="134" name="Google Shape;134;p4"/>
          <p:cNvCxnSpPr/>
          <p:nvPr/>
        </p:nvCxnSpPr>
        <p:spPr>
          <a:xfrm>
            <a:off x="5063482" y="2246569"/>
            <a:ext cx="5852160" cy="0"/>
          </a:xfrm>
          <a:prstGeom prst="straightConnector1">
            <a:avLst/>
          </a:prstGeom>
          <a:noFill/>
          <a:ln cap="flat" cmpd="sng" w="12700">
            <a:solidFill>
              <a:srgbClr val="3F3F3F"/>
            </a:solidFill>
            <a:prstDash val="solid"/>
            <a:round/>
            <a:headEnd len="sm" w="sm" type="none"/>
            <a:tailEnd len="sm" w="sm" type="none"/>
          </a:ln>
        </p:spPr>
      </p:cxnSp>
      <p:sp>
        <p:nvSpPr>
          <p:cNvPr id="135" name="Google Shape;135;p4"/>
          <p:cNvSpPr txBox="1"/>
          <p:nvPr/>
        </p:nvSpPr>
        <p:spPr>
          <a:xfrm>
            <a:off x="4532651" y="2475169"/>
            <a:ext cx="7455900" cy="3461700"/>
          </a:xfrm>
          <a:prstGeom prst="rect">
            <a:avLst/>
          </a:prstGeom>
          <a:noFill/>
          <a:ln>
            <a:noFill/>
          </a:ln>
        </p:spPr>
        <p:txBody>
          <a:bodyPr anchorCtr="0" anchor="t" bIns="45700" lIns="0" spcFirstLastPara="1" rIns="0" wrap="square" tIns="45700">
            <a:normAutofit/>
          </a:bodyPr>
          <a:lstStyle/>
          <a:p>
            <a:pPr indent="-412750" lvl="0" marL="457200" marR="0" rtl="0" algn="l">
              <a:lnSpc>
                <a:spcPct val="150000"/>
              </a:lnSpc>
              <a:spcBef>
                <a:spcPts val="0"/>
              </a:spcBef>
              <a:spcAft>
                <a:spcPts val="0"/>
              </a:spcAft>
              <a:buClr>
                <a:srgbClr val="000000"/>
              </a:buClr>
              <a:buSzPts val="2900"/>
              <a:buFont typeface="Garamond"/>
              <a:buChar char="•"/>
            </a:pPr>
            <a:r>
              <a:rPr b="0" i="0" lang="en-SG" sz="2900" u="none" cap="none" strike="noStrike">
                <a:solidFill>
                  <a:srgbClr val="000000"/>
                </a:solidFill>
                <a:latin typeface="Garamond"/>
                <a:ea typeface="Garamond"/>
                <a:cs typeface="Garamond"/>
                <a:sym typeface="Garamond"/>
              </a:rPr>
              <a:t>Increased amount of fraudulent transactions</a:t>
            </a:r>
            <a:endParaRPr sz="1100"/>
          </a:p>
          <a:p>
            <a:pPr indent="-438150" lvl="0" marL="457200" marR="0" rtl="0" algn="l">
              <a:lnSpc>
                <a:spcPct val="150000"/>
              </a:lnSpc>
              <a:spcBef>
                <a:spcPts val="0"/>
              </a:spcBef>
              <a:spcAft>
                <a:spcPts val="0"/>
              </a:spcAft>
              <a:buClr>
                <a:srgbClr val="000000"/>
              </a:buClr>
              <a:buSzPts val="2900"/>
              <a:buFont typeface="Arial"/>
              <a:buChar char="•"/>
            </a:pPr>
            <a:r>
              <a:rPr lang="en-SG" sz="2900">
                <a:latin typeface="Garamond"/>
                <a:ea typeface="Garamond"/>
                <a:cs typeface="Garamond"/>
                <a:sym typeface="Garamond"/>
              </a:rPr>
              <a:t>Lack of accuracy </a:t>
            </a:r>
            <a:r>
              <a:rPr b="0" i="0" lang="en-SG" sz="2900" u="none" cap="none" strike="noStrike">
                <a:solidFill>
                  <a:srgbClr val="000000"/>
                </a:solidFill>
                <a:latin typeface="Garamond"/>
                <a:ea typeface="Garamond"/>
                <a:cs typeface="Garamond"/>
                <a:sym typeface="Garamond"/>
              </a:rPr>
              <a:t>of credit card fraud detection system</a:t>
            </a:r>
            <a:endParaRPr sz="1100"/>
          </a:p>
          <a:p>
            <a:pPr indent="0" lvl="0" marL="457200" marR="0" rtl="0" algn="l">
              <a:lnSpc>
                <a:spcPct val="150000"/>
              </a:lnSpc>
              <a:spcBef>
                <a:spcPts val="0"/>
              </a:spcBef>
              <a:spcAft>
                <a:spcPts val="0"/>
              </a:spcAft>
              <a:buNone/>
            </a:pPr>
            <a:r>
              <a:t/>
            </a:r>
            <a:endParaRPr sz="1100"/>
          </a:p>
          <a:p>
            <a:pPr indent="-254000" lvl="0" marL="457200" marR="0" rtl="0" algn="l">
              <a:lnSpc>
                <a:spcPct val="150000"/>
              </a:lnSpc>
              <a:spcBef>
                <a:spcPts val="0"/>
              </a:spcBef>
              <a:spcAft>
                <a:spcPts val="0"/>
              </a:spcAft>
              <a:buClr>
                <a:srgbClr val="000000"/>
              </a:buClr>
              <a:buSzPts val="3200"/>
              <a:buFont typeface="Arial"/>
              <a:buNone/>
            </a:pPr>
            <a:r>
              <a:t/>
            </a:r>
            <a:endParaRPr b="0" i="0" sz="2900" u="none" cap="none" strike="noStrike">
              <a:solidFill>
                <a:srgbClr val="000000"/>
              </a:solidFill>
              <a:latin typeface="Garamond"/>
              <a:ea typeface="Garamond"/>
              <a:cs typeface="Garamond"/>
              <a:sym typeface="Garamond"/>
            </a:endParaRPr>
          </a:p>
        </p:txBody>
      </p:sp>
      <p:sp>
        <p:nvSpPr>
          <p:cNvPr id="136" name="Google Shape;136;p4"/>
          <p:cNvSpPr/>
          <p:nvPr/>
        </p:nvSpPr>
        <p:spPr>
          <a:xfrm>
            <a:off x="0" y="6400800"/>
            <a:ext cx="12192000"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ga98890494e_0_0"/>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SG"/>
              <a:t>Result-with oversampling</a:t>
            </a:r>
            <a:endParaRPr/>
          </a:p>
        </p:txBody>
      </p:sp>
      <p:pic>
        <p:nvPicPr>
          <p:cNvPr id="414" name="Google Shape;414;ga98890494e_0_0"/>
          <p:cNvPicPr preferRelativeResize="0"/>
          <p:nvPr/>
        </p:nvPicPr>
        <p:blipFill>
          <a:blip r:embed="rId3">
            <a:alphaModFix/>
          </a:blip>
          <a:stretch>
            <a:fillRect/>
          </a:stretch>
        </p:blipFill>
        <p:spPr>
          <a:xfrm>
            <a:off x="6275625" y="2610725"/>
            <a:ext cx="4207332" cy="2855750"/>
          </a:xfrm>
          <a:prstGeom prst="rect">
            <a:avLst/>
          </a:prstGeom>
          <a:noFill/>
          <a:ln>
            <a:noFill/>
          </a:ln>
        </p:spPr>
      </p:pic>
      <p:sp>
        <p:nvSpPr>
          <p:cNvPr id="415" name="Google Shape;415;ga98890494e_0_0"/>
          <p:cNvSpPr txBox="1"/>
          <p:nvPr/>
        </p:nvSpPr>
        <p:spPr>
          <a:xfrm>
            <a:off x="1836175" y="5239925"/>
            <a:ext cx="1984200" cy="9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sz="1350">
                <a:solidFill>
                  <a:srgbClr val="212121"/>
                </a:solidFill>
                <a:highlight>
                  <a:srgbClr val="FFFFFF"/>
                </a:highlight>
                <a:latin typeface="Courier New"/>
                <a:ea typeface="Courier New"/>
                <a:cs typeface="Courier New"/>
                <a:sym typeface="Courier New"/>
              </a:rPr>
              <a:t>Precision: 0.399</a:t>
            </a:r>
            <a:endParaRPr sz="13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SG" sz="1350">
                <a:solidFill>
                  <a:srgbClr val="212121"/>
                </a:solidFill>
                <a:highlight>
                  <a:srgbClr val="FFFFFF"/>
                </a:highlight>
                <a:latin typeface="Courier New"/>
                <a:ea typeface="Courier New"/>
                <a:cs typeface="Courier New"/>
                <a:sym typeface="Courier New"/>
              </a:rPr>
              <a:t>Recall: 0.807</a:t>
            </a:r>
            <a:endParaRPr sz="13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SG" sz="1350">
                <a:solidFill>
                  <a:srgbClr val="212121"/>
                </a:solidFill>
                <a:highlight>
                  <a:srgbClr val="FFFFFF"/>
                </a:highlight>
                <a:latin typeface="Courier New"/>
                <a:ea typeface="Courier New"/>
                <a:cs typeface="Courier New"/>
                <a:sym typeface="Courier New"/>
              </a:rPr>
              <a:t>F1: 0.526</a:t>
            </a:r>
            <a:endParaRPr sz="13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350">
              <a:solidFill>
                <a:srgbClr val="212121"/>
              </a:solidFill>
              <a:highlight>
                <a:srgbClr val="FFFFFF"/>
              </a:highlight>
              <a:latin typeface="Courier New"/>
              <a:ea typeface="Courier New"/>
              <a:cs typeface="Courier New"/>
              <a:sym typeface="Courier New"/>
            </a:endParaRPr>
          </a:p>
        </p:txBody>
      </p:sp>
      <p:pic>
        <p:nvPicPr>
          <p:cNvPr id="416" name="Google Shape;416;ga98890494e_0_0"/>
          <p:cNvPicPr preferRelativeResize="0"/>
          <p:nvPr/>
        </p:nvPicPr>
        <p:blipFill>
          <a:blip r:embed="rId4">
            <a:alphaModFix/>
          </a:blip>
          <a:stretch>
            <a:fillRect/>
          </a:stretch>
        </p:blipFill>
        <p:spPr>
          <a:xfrm>
            <a:off x="1209450" y="2458325"/>
            <a:ext cx="3542455" cy="2855750"/>
          </a:xfrm>
          <a:prstGeom prst="rect">
            <a:avLst/>
          </a:prstGeom>
          <a:noFill/>
          <a:ln>
            <a:noFill/>
          </a:ln>
        </p:spPr>
      </p:pic>
      <p:sp>
        <p:nvSpPr>
          <p:cNvPr id="417" name="Google Shape;417;ga98890494e_0_0"/>
          <p:cNvSpPr txBox="1"/>
          <p:nvPr/>
        </p:nvSpPr>
        <p:spPr>
          <a:xfrm>
            <a:off x="7752300" y="5499300"/>
            <a:ext cx="1619400" cy="67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SG" sz="1450">
                <a:solidFill>
                  <a:srgbClr val="212121"/>
                </a:solidFill>
                <a:highlight>
                  <a:srgbClr val="FFFFFF"/>
                </a:highlight>
                <a:latin typeface="Courier New"/>
                <a:ea typeface="Courier New"/>
                <a:cs typeface="Courier New"/>
                <a:sym typeface="Courier New"/>
              </a:rPr>
              <a:t>AUC : 0.762</a:t>
            </a:r>
            <a:endParaRPr sz="14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t/>
            </a:r>
            <a:endParaRPr sz="1450">
              <a:solidFill>
                <a:srgbClr val="212121"/>
              </a:solidFill>
              <a:highlight>
                <a:srgbClr val="FFFFFF"/>
              </a:highlight>
              <a:latin typeface="Courier New"/>
              <a:ea typeface="Courier New"/>
              <a:cs typeface="Courier New"/>
              <a:sym typeface="Courier New"/>
            </a:endParaRPr>
          </a:p>
        </p:txBody>
      </p:sp>
      <p:sp>
        <p:nvSpPr>
          <p:cNvPr id="418" name="Google Shape;418;ga98890494e_0_0"/>
          <p:cNvSpPr txBox="1"/>
          <p:nvPr>
            <p:ph idx="1" type="body"/>
          </p:nvPr>
        </p:nvSpPr>
        <p:spPr>
          <a:xfrm>
            <a:off x="563875" y="1449600"/>
            <a:ext cx="4454400" cy="1160700"/>
          </a:xfrm>
          <a:prstGeom prst="rect">
            <a:avLst/>
          </a:prstGeom>
        </p:spPr>
        <p:txBody>
          <a:bodyPr anchorCtr="0" anchor="t" bIns="45700" lIns="0" spcFirstLastPara="1" rIns="0" wrap="square" tIns="45700">
            <a:noAutofit/>
          </a:bodyPr>
          <a:lstStyle/>
          <a:p>
            <a:pPr indent="0" lvl="0" marL="0" rtl="0" algn="ctr">
              <a:spcBef>
                <a:spcPts val="1200"/>
              </a:spcBef>
              <a:spcAft>
                <a:spcPts val="0"/>
              </a:spcAft>
              <a:buNone/>
            </a:pPr>
            <a:r>
              <a:t/>
            </a:r>
            <a:endParaRPr sz="2300"/>
          </a:p>
          <a:p>
            <a:pPr indent="0" lvl="0" marL="0" rtl="0" algn="ctr">
              <a:spcBef>
                <a:spcPts val="1200"/>
              </a:spcBef>
              <a:spcAft>
                <a:spcPts val="0"/>
              </a:spcAft>
              <a:buNone/>
            </a:pPr>
            <a:r>
              <a:rPr b="1" lang="en-SG" sz="1800"/>
              <a:t>Confusion Matrix</a:t>
            </a:r>
            <a:endParaRPr b="1" sz="1800"/>
          </a:p>
        </p:txBody>
      </p:sp>
      <p:sp>
        <p:nvSpPr>
          <p:cNvPr id="419" name="Google Shape;419;ga98890494e_0_0"/>
          <p:cNvSpPr txBox="1"/>
          <p:nvPr>
            <p:ph idx="4294967295" type="body"/>
          </p:nvPr>
        </p:nvSpPr>
        <p:spPr>
          <a:xfrm>
            <a:off x="6242088" y="1417200"/>
            <a:ext cx="4639800" cy="1160700"/>
          </a:xfrm>
          <a:prstGeom prst="rect">
            <a:avLst/>
          </a:prstGeom>
        </p:spPr>
        <p:txBody>
          <a:bodyPr anchorCtr="0" anchor="t" bIns="45700" lIns="0" spcFirstLastPara="1" rIns="0" wrap="square" tIns="45700">
            <a:noAutofit/>
          </a:bodyPr>
          <a:lstStyle/>
          <a:p>
            <a:pPr indent="0" lvl="0" marL="0" rtl="0" algn="ctr">
              <a:lnSpc>
                <a:spcPct val="115000"/>
              </a:lnSpc>
              <a:spcBef>
                <a:spcPts val="1200"/>
              </a:spcBef>
              <a:spcAft>
                <a:spcPts val="0"/>
              </a:spcAft>
              <a:buNone/>
            </a:pPr>
            <a:r>
              <a:t/>
            </a:r>
            <a:endParaRPr sz="2300"/>
          </a:p>
          <a:p>
            <a:pPr indent="0" lvl="0" marL="0" rtl="0" algn="ctr">
              <a:lnSpc>
                <a:spcPct val="115000"/>
              </a:lnSpc>
              <a:spcBef>
                <a:spcPts val="1200"/>
              </a:spcBef>
              <a:spcAft>
                <a:spcPts val="0"/>
              </a:spcAft>
              <a:buNone/>
            </a:pPr>
            <a:r>
              <a:rPr b="1" lang="en-SG" sz="1800"/>
              <a:t>Precision-Recall Curve</a:t>
            </a:r>
            <a:endParaRPr b="1" sz="1800"/>
          </a:p>
        </p:txBody>
      </p:sp>
      <p:sp>
        <p:nvSpPr>
          <p:cNvPr id="420" name="Google Shape;420;ga98890494e_0_0"/>
          <p:cNvSpPr txBox="1"/>
          <p:nvPr/>
        </p:nvSpPr>
        <p:spPr>
          <a:xfrm>
            <a:off x="1361875" y="5924338"/>
            <a:ext cx="40719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sz="1500">
                <a:latin typeface="Garamond"/>
                <a:ea typeface="Garamond"/>
                <a:cs typeface="Garamond"/>
                <a:sym typeface="Garamond"/>
              </a:rPr>
              <a:t>(using default threshold for fraud : 0.5)</a:t>
            </a:r>
            <a:endParaRPr sz="1500">
              <a:latin typeface="Garamond"/>
              <a:ea typeface="Garamond"/>
              <a:cs typeface="Garamond"/>
              <a:sym typeface="Garamon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4" name="Shape 424"/>
        <p:cNvGrpSpPr/>
        <p:nvPr/>
      </p:nvGrpSpPr>
      <p:grpSpPr>
        <a:xfrm>
          <a:off x="0" y="0"/>
          <a:ext cx="0" cy="0"/>
          <a:chOff x="0" y="0"/>
          <a:chExt cx="0" cy="0"/>
        </a:xfrm>
      </p:grpSpPr>
      <p:sp>
        <p:nvSpPr>
          <p:cNvPr id="425" name="Google Shape;425;p18"/>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26" name="Google Shape;426;p18"/>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427" name="Google Shape;427;p18"/>
          <p:cNvSpPr/>
          <p:nvPr/>
        </p:nvSpPr>
        <p:spPr>
          <a:xfrm>
            <a:off x="0" y="0"/>
            <a:ext cx="12192000" cy="633431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428" name="Google Shape;428;p18"/>
          <p:cNvSpPr txBox="1"/>
          <p:nvPr>
            <p:ph type="title"/>
          </p:nvPr>
        </p:nvSpPr>
        <p:spPr>
          <a:xfrm>
            <a:off x="6585613" y="105698"/>
            <a:ext cx="4813200" cy="3571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2626"/>
              </a:buClr>
              <a:buSzPts val="8000"/>
              <a:buFont typeface="Garamond"/>
              <a:buNone/>
            </a:pPr>
            <a:r>
              <a:rPr lang="en-SG" sz="6000">
                <a:solidFill>
                  <a:srgbClr val="262626"/>
                </a:solidFill>
              </a:rPr>
              <a:t>Random Forest</a:t>
            </a:r>
            <a:endParaRPr sz="6000"/>
          </a:p>
        </p:txBody>
      </p:sp>
      <p:pic>
        <p:nvPicPr>
          <p:cNvPr id="429" name="Google Shape;429;p18"/>
          <p:cNvPicPr preferRelativeResize="0"/>
          <p:nvPr/>
        </p:nvPicPr>
        <p:blipFill rotWithShape="1">
          <a:blip r:embed="rId3">
            <a:alphaModFix/>
          </a:blip>
          <a:srcRect b="287" l="0" r="0" t="7176"/>
          <a:stretch/>
        </p:blipFill>
        <p:spPr>
          <a:xfrm>
            <a:off x="633999" y="640081"/>
            <a:ext cx="5462001" cy="5054156"/>
          </a:xfrm>
          <a:prstGeom prst="rect">
            <a:avLst/>
          </a:prstGeom>
          <a:noFill/>
          <a:ln>
            <a:noFill/>
          </a:ln>
        </p:spPr>
      </p:pic>
      <p:cxnSp>
        <p:nvCxnSpPr>
          <p:cNvPr id="430" name="Google Shape;430;p18"/>
          <p:cNvCxnSpPr/>
          <p:nvPr/>
        </p:nvCxnSpPr>
        <p:spPr>
          <a:xfrm>
            <a:off x="6706149" y="3837749"/>
            <a:ext cx="4572000" cy="0"/>
          </a:xfrm>
          <a:prstGeom prst="straightConnector1">
            <a:avLst/>
          </a:prstGeom>
          <a:noFill/>
          <a:ln cap="flat" cmpd="sng" w="12700">
            <a:solidFill>
              <a:srgbClr val="3F3F3F"/>
            </a:solidFill>
            <a:prstDash val="solid"/>
            <a:round/>
            <a:headEnd len="sm" w="sm" type="none"/>
            <a:tailEnd len="sm" w="sm" type="none"/>
          </a:ln>
        </p:spPr>
      </p:cxnSp>
      <p:sp>
        <p:nvSpPr>
          <p:cNvPr id="431" name="Google Shape;431;p18"/>
          <p:cNvSpPr/>
          <p:nvPr/>
        </p:nvSpPr>
        <p:spPr>
          <a:xfrm>
            <a:off x="1" y="6400800"/>
            <a:ext cx="12192000"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35" name="Shape 435"/>
        <p:cNvGrpSpPr/>
        <p:nvPr/>
      </p:nvGrpSpPr>
      <p:grpSpPr>
        <a:xfrm>
          <a:off x="0" y="0"/>
          <a:ext cx="0" cy="0"/>
          <a:chOff x="0" y="0"/>
          <a:chExt cx="0" cy="0"/>
        </a:xfrm>
      </p:grpSpPr>
      <p:sp>
        <p:nvSpPr>
          <p:cNvPr id="436" name="Google Shape;436;ga8d741776a_0_0"/>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SG"/>
              <a:t>Type of Random Forest </a:t>
            </a:r>
            <a:endParaRPr/>
          </a:p>
        </p:txBody>
      </p:sp>
      <p:sp>
        <p:nvSpPr>
          <p:cNvPr id="437" name="Google Shape;437;ga8d741776a_0_0"/>
          <p:cNvSpPr txBox="1"/>
          <p:nvPr>
            <p:ph idx="1" type="body"/>
          </p:nvPr>
        </p:nvSpPr>
        <p:spPr>
          <a:xfrm>
            <a:off x="1097280" y="2120900"/>
            <a:ext cx="4639800" cy="37482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rPr lang="en-SG"/>
              <a:t>Random Forest Classifier</a:t>
            </a:r>
            <a:endParaRPr/>
          </a:p>
          <a:p>
            <a:pPr indent="-355600" lvl="0" marL="457200" rtl="0" algn="l">
              <a:spcBef>
                <a:spcPts val="1200"/>
              </a:spcBef>
              <a:spcAft>
                <a:spcPts val="0"/>
              </a:spcAft>
              <a:buSzPts val="2000"/>
              <a:buChar char="●"/>
            </a:pPr>
            <a:r>
              <a:rPr lang="en-SG" sz="2000">
                <a:solidFill>
                  <a:srgbClr val="282829"/>
                </a:solidFill>
              </a:rPr>
              <a:t>Used to predict a set of specified labels - The simplest( and most hackneyed) example being that of Email Spam Detection where we will always want to classify whether an email is either </a:t>
            </a:r>
            <a:r>
              <a:rPr b="1" lang="en-SG" sz="2000">
                <a:solidFill>
                  <a:srgbClr val="282829"/>
                </a:solidFill>
              </a:rPr>
              <a:t>spam </a:t>
            </a:r>
            <a:r>
              <a:rPr lang="en-SG" sz="2000">
                <a:solidFill>
                  <a:srgbClr val="282829"/>
                </a:solidFill>
              </a:rPr>
              <a:t>(1) or </a:t>
            </a:r>
            <a:r>
              <a:rPr b="1" lang="en-SG" sz="2000">
                <a:solidFill>
                  <a:srgbClr val="282829"/>
                </a:solidFill>
              </a:rPr>
              <a:t>not spam</a:t>
            </a:r>
            <a:r>
              <a:rPr lang="en-SG" sz="2000">
                <a:solidFill>
                  <a:srgbClr val="282829"/>
                </a:solidFill>
              </a:rPr>
              <a:t>(0) .</a:t>
            </a:r>
            <a:endParaRPr sz="2000"/>
          </a:p>
        </p:txBody>
      </p:sp>
      <p:sp>
        <p:nvSpPr>
          <p:cNvPr id="438" name="Google Shape;438;ga8d741776a_0_0"/>
          <p:cNvSpPr txBox="1"/>
          <p:nvPr>
            <p:ph idx="2" type="body"/>
          </p:nvPr>
        </p:nvSpPr>
        <p:spPr>
          <a:xfrm>
            <a:off x="6515944" y="2120900"/>
            <a:ext cx="4639800" cy="37482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rPr lang="en-SG"/>
              <a:t>Random Forest Regressor</a:t>
            </a:r>
            <a:endParaRPr/>
          </a:p>
          <a:p>
            <a:pPr indent="-355600" lvl="0" marL="457200" rtl="0" algn="l">
              <a:spcBef>
                <a:spcPts val="1200"/>
              </a:spcBef>
              <a:spcAft>
                <a:spcPts val="0"/>
              </a:spcAft>
              <a:buSzPts val="2000"/>
              <a:buFont typeface="Garamond"/>
              <a:buChar char="●"/>
            </a:pPr>
            <a:r>
              <a:rPr lang="en-SG" sz="2000">
                <a:solidFill>
                  <a:srgbClr val="282829"/>
                </a:solidFill>
                <a:highlight>
                  <a:srgbClr val="FFFFFF"/>
                </a:highlight>
              </a:rPr>
              <a:t>used to predict real valued outputs which vary and </a:t>
            </a:r>
            <a:r>
              <a:rPr lang="en-SG" sz="2000">
                <a:solidFill>
                  <a:srgbClr val="282829"/>
                </a:solidFill>
                <a:highlight>
                  <a:srgbClr val="FFFFFF"/>
                </a:highlight>
              </a:rPr>
              <a:t>don't</a:t>
            </a:r>
            <a:r>
              <a:rPr lang="en-SG" sz="2000">
                <a:solidFill>
                  <a:srgbClr val="282829"/>
                </a:solidFill>
                <a:highlight>
                  <a:srgbClr val="FFFFFF"/>
                </a:highlight>
              </a:rPr>
              <a:t> require outputs predicted to be in a fixed set. For example when wanting to predict the future income of restaurants, we really don’t know all the possible outputs.</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ga98890494e_5_10"/>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SG"/>
              <a:t>Implementation</a:t>
            </a:r>
            <a:endParaRPr/>
          </a:p>
        </p:txBody>
      </p:sp>
      <p:pic>
        <p:nvPicPr>
          <p:cNvPr id="444" name="Google Shape;444;ga98890494e_5_10"/>
          <p:cNvPicPr preferRelativeResize="0"/>
          <p:nvPr/>
        </p:nvPicPr>
        <p:blipFill>
          <a:blip r:embed="rId3">
            <a:alphaModFix/>
          </a:blip>
          <a:stretch>
            <a:fillRect/>
          </a:stretch>
        </p:blipFill>
        <p:spPr>
          <a:xfrm>
            <a:off x="2192650" y="3236850"/>
            <a:ext cx="7335224" cy="1697825"/>
          </a:xfrm>
          <a:prstGeom prst="rect">
            <a:avLst/>
          </a:prstGeom>
          <a:noFill/>
          <a:ln>
            <a:noFill/>
          </a:ln>
        </p:spPr>
      </p:pic>
      <p:pic>
        <p:nvPicPr>
          <p:cNvPr id="445" name="Google Shape;445;ga98890494e_5_10"/>
          <p:cNvPicPr preferRelativeResize="0"/>
          <p:nvPr/>
        </p:nvPicPr>
        <p:blipFill>
          <a:blip r:embed="rId4">
            <a:alphaModFix/>
          </a:blip>
          <a:stretch>
            <a:fillRect/>
          </a:stretch>
        </p:blipFill>
        <p:spPr>
          <a:xfrm>
            <a:off x="2206127" y="2418225"/>
            <a:ext cx="7335224" cy="379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ga8d741776a_0_12"/>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3F3F3F"/>
              </a:buClr>
              <a:buSzPts val="4770"/>
              <a:buFont typeface="Garamond"/>
              <a:buNone/>
            </a:pPr>
            <a:r>
              <a:rPr lang="en-SG" sz="4770"/>
              <a:t>Result - </a:t>
            </a:r>
            <a:r>
              <a:rPr lang="en-SG" sz="4770"/>
              <a:t>b</a:t>
            </a:r>
            <a:r>
              <a:rPr lang="en-SG" sz="4770"/>
              <a:t>efore </a:t>
            </a:r>
            <a:r>
              <a:rPr lang="en-SG" sz="4770"/>
              <a:t>overs</a:t>
            </a:r>
            <a:r>
              <a:rPr lang="en-SG" sz="4770"/>
              <a:t>ampling</a:t>
            </a:r>
            <a:endParaRPr/>
          </a:p>
        </p:txBody>
      </p:sp>
      <p:sp>
        <p:nvSpPr>
          <p:cNvPr id="451" name="Google Shape;451;ga8d741776a_0_12"/>
          <p:cNvSpPr txBox="1"/>
          <p:nvPr>
            <p:ph idx="1" type="body"/>
          </p:nvPr>
        </p:nvSpPr>
        <p:spPr>
          <a:xfrm>
            <a:off x="1097275" y="1602000"/>
            <a:ext cx="4454400" cy="1160700"/>
          </a:xfrm>
          <a:prstGeom prst="rect">
            <a:avLst/>
          </a:prstGeom>
        </p:spPr>
        <p:txBody>
          <a:bodyPr anchorCtr="0" anchor="t" bIns="45700" lIns="0" spcFirstLastPara="1" rIns="0" wrap="square" tIns="45700">
            <a:noAutofit/>
          </a:bodyPr>
          <a:lstStyle/>
          <a:p>
            <a:pPr indent="0" lvl="0" marL="0" rtl="0" algn="ctr">
              <a:spcBef>
                <a:spcPts val="1200"/>
              </a:spcBef>
              <a:spcAft>
                <a:spcPts val="0"/>
              </a:spcAft>
              <a:buNone/>
            </a:pPr>
            <a:r>
              <a:t/>
            </a:r>
            <a:endParaRPr sz="2300"/>
          </a:p>
          <a:p>
            <a:pPr indent="0" lvl="0" marL="0" rtl="0" algn="ctr">
              <a:spcBef>
                <a:spcPts val="1200"/>
              </a:spcBef>
              <a:spcAft>
                <a:spcPts val="0"/>
              </a:spcAft>
              <a:buNone/>
            </a:pPr>
            <a:r>
              <a:rPr b="1" lang="en-SG" sz="1800"/>
              <a:t>Confusion Matrix</a:t>
            </a:r>
            <a:endParaRPr b="1" sz="1800"/>
          </a:p>
        </p:txBody>
      </p:sp>
      <p:pic>
        <p:nvPicPr>
          <p:cNvPr id="452" name="Google Shape;452;ga8d741776a_0_12"/>
          <p:cNvPicPr preferRelativeResize="0"/>
          <p:nvPr/>
        </p:nvPicPr>
        <p:blipFill>
          <a:blip r:embed="rId3">
            <a:alphaModFix/>
          </a:blip>
          <a:stretch>
            <a:fillRect/>
          </a:stretch>
        </p:blipFill>
        <p:spPr>
          <a:xfrm>
            <a:off x="6242100" y="2651000"/>
            <a:ext cx="4454400" cy="2812800"/>
          </a:xfrm>
          <a:prstGeom prst="rect">
            <a:avLst/>
          </a:prstGeom>
          <a:noFill/>
          <a:ln>
            <a:noFill/>
          </a:ln>
        </p:spPr>
      </p:pic>
      <p:sp>
        <p:nvSpPr>
          <p:cNvPr id="453" name="Google Shape;453;ga8d741776a_0_12"/>
          <p:cNvSpPr txBox="1"/>
          <p:nvPr>
            <p:ph idx="2" type="body"/>
          </p:nvPr>
        </p:nvSpPr>
        <p:spPr>
          <a:xfrm>
            <a:off x="6242088" y="1569600"/>
            <a:ext cx="4639800" cy="1160700"/>
          </a:xfrm>
          <a:prstGeom prst="rect">
            <a:avLst/>
          </a:prstGeom>
        </p:spPr>
        <p:txBody>
          <a:bodyPr anchorCtr="0" anchor="t" bIns="45700" lIns="0" spcFirstLastPara="1" rIns="0" wrap="square" tIns="45700">
            <a:noAutofit/>
          </a:bodyPr>
          <a:lstStyle/>
          <a:p>
            <a:pPr indent="0" lvl="0" marL="0" rtl="0" algn="ctr">
              <a:lnSpc>
                <a:spcPct val="115000"/>
              </a:lnSpc>
              <a:spcBef>
                <a:spcPts val="1200"/>
              </a:spcBef>
              <a:spcAft>
                <a:spcPts val="0"/>
              </a:spcAft>
              <a:buNone/>
            </a:pPr>
            <a:r>
              <a:t/>
            </a:r>
            <a:endParaRPr sz="2300"/>
          </a:p>
          <a:p>
            <a:pPr indent="0" lvl="0" marL="0" rtl="0" algn="ctr">
              <a:lnSpc>
                <a:spcPct val="115000"/>
              </a:lnSpc>
              <a:spcBef>
                <a:spcPts val="1200"/>
              </a:spcBef>
              <a:spcAft>
                <a:spcPts val="0"/>
              </a:spcAft>
              <a:buNone/>
            </a:pPr>
            <a:r>
              <a:rPr b="1" lang="en-SG" sz="1800"/>
              <a:t>Precision-Recall Curve</a:t>
            </a:r>
            <a:endParaRPr b="1" sz="1800"/>
          </a:p>
        </p:txBody>
      </p:sp>
      <p:sp>
        <p:nvSpPr>
          <p:cNvPr id="454" name="Google Shape;454;ga8d741776a_0_12"/>
          <p:cNvSpPr txBox="1"/>
          <p:nvPr/>
        </p:nvSpPr>
        <p:spPr>
          <a:xfrm>
            <a:off x="2332375" y="5053625"/>
            <a:ext cx="1984200" cy="9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sz="1350">
                <a:solidFill>
                  <a:srgbClr val="212121"/>
                </a:solidFill>
                <a:highlight>
                  <a:srgbClr val="FFFFFF"/>
                </a:highlight>
                <a:latin typeface="Courier New"/>
                <a:ea typeface="Courier New"/>
                <a:cs typeface="Courier New"/>
                <a:sym typeface="Courier New"/>
              </a:rPr>
              <a:t>Precision: 0.971</a:t>
            </a:r>
            <a:endParaRPr sz="13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SG" sz="1350">
                <a:solidFill>
                  <a:srgbClr val="212121"/>
                </a:solidFill>
                <a:highlight>
                  <a:srgbClr val="FFFFFF"/>
                </a:highlight>
                <a:latin typeface="Courier New"/>
                <a:ea typeface="Courier New"/>
                <a:cs typeface="Courier New"/>
                <a:sym typeface="Courier New"/>
              </a:rPr>
              <a:t>Recall: 0.761</a:t>
            </a:r>
            <a:endParaRPr sz="13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SG" sz="1350">
                <a:solidFill>
                  <a:srgbClr val="212121"/>
                </a:solidFill>
                <a:highlight>
                  <a:srgbClr val="FFFFFF"/>
                </a:highlight>
                <a:latin typeface="Courier New"/>
                <a:ea typeface="Courier New"/>
                <a:cs typeface="Courier New"/>
                <a:sym typeface="Courier New"/>
              </a:rPr>
              <a:t>F1: 0.854</a:t>
            </a:r>
            <a:endParaRPr sz="13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350">
              <a:solidFill>
                <a:srgbClr val="212121"/>
              </a:solidFill>
              <a:highlight>
                <a:srgbClr val="FFFFFF"/>
              </a:highlight>
              <a:latin typeface="Courier New"/>
              <a:ea typeface="Courier New"/>
              <a:cs typeface="Courier New"/>
              <a:sym typeface="Courier New"/>
            </a:endParaRPr>
          </a:p>
        </p:txBody>
      </p:sp>
      <p:sp>
        <p:nvSpPr>
          <p:cNvPr id="455" name="Google Shape;455;ga8d741776a_0_12"/>
          <p:cNvSpPr txBox="1"/>
          <p:nvPr/>
        </p:nvSpPr>
        <p:spPr>
          <a:xfrm>
            <a:off x="7852775" y="5703750"/>
            <a:ext cx="1984200" cy="9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sz="1350">
                <a:solidFill>
                  <a:srgbClr val="212121"/>
                </a:solidFill>
                <a:highlight>
                  <a:srgbClr val="FFFFFF"/>
                </a:highlight>
                <a:latin typeface="Courier New"/>
                <a:ea typeface="Courier New"/>
                <a:cs typeface="Courier New"/>
                <a:sym typeface="Courier New"/>
              </a:rPr>
              <a:t>AUC score: 0.843</a:t>
            </a:r>
            <a:endParaRPr sz="13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350">
              <a:solidFill>
                <a:srgbClr val="212121"/>
              </a:solidFill>
              <a:highlight>
                <a:srgbClr val="FFFFFF"/>
              </a:highlight>
              <a:latin typeface="Courier New"/>
              <a:ea typeface="Courier New"/>
              <a:cs typeface="Courier New"/>
              <a:sym typeface="Courier New"/>
            </a:endParaRPr>
          </a:p>
        </p:txBody>
      </p:sp>
      <p:sp>
        <p:nvSpPr>
          <p:cNvPr id="456" name="Google Shape;456;ga8d741776a_0_12"/>
          <p:cNvSpPr txBox="1"/>
          <p:nvPr/>
        </p:nvSpPr>
        <p:spPr>
          <a:xfrm>
            <a:off x="1789775" y="5872338"/>
            <a:ext cx="40719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sz="1500">
                <a:latin typeface="Garamond"/>
                <a:ea typeface="Garamond"/>
                <a:cs typeface="Garamond"/>
                <a:sym typeface="Garamond"/>
              </a:rPr>
              <a:t>(using default threshold for fraud : 0.5)</a:t>
            </a:r>
            <a:endParaRPr sz="1500">
              <a:latin typeface="Garamond"/>
              <a:ea typeface="Garamond"/>
              <a:cs typeface="Garamond"/>
              <a:sym typeface="Garamond"/>
            </a:endParaRPr>
          </a:p>
        </p:txBody>
      </p:sp>
      <p:pic>
        <p:nvPicPr>
          <p:cNvPr id="457" name="Google Shape;457;ga8d741776a_0_12"/>
          <p:cNvPicPr preferRelativeResize="0"/>
          <p:nvPr/>
        </p:nvPicPr>
        <p:blipFill>
          <a:blip r:embed="rId4">
            <a:alphaModFix/>
          </a:blip>
          <a:stretch>
            <a:fillRect/>
          </a:stretch>
        </p:blipFill>
        <p:spPr>
          <a:xfrm>
            <a:off x="1559963" y="2577900"/>
            <a:ext cx="3609975" cy="24955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ga98890494e_5_36"/>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3F3F3F"/>
              </a:buClr>
              <a:buSzPts val="4770"/>
              <a:buFont typeface="Garamond"/>
              <a:buNone/>
            </a:pPr>
            <a:r>
              <a:rPr lang="en-SG" sz="4770"/>
              <a:t>Result - </a:t>
            </a:r>
            <a:r>
              <a:rPr lang="en-SG" sz="4770"/>
              <a:t>a</a:t>
            </a:r>
            <a:r>
              <a:rPr lang="en-SG" sz="4770"/>
              <a:t>fter </a:t>
            </a:r>
            <a:r>
              <a:rPr lang="en-SG" sz="4770"/>
              <a:t>overs</a:t>
            </a:r>
            <a:r>
              <a:rPr lang="en-SG" sz="4770"/>
              <a:t>ampling</a:t>
            </a:r>
            <a:endParaRPr/>
          </a:p>
        </p:txBody>
      </p:sp>
      <p:sp>
        <p:nvSpPr>
          <p:cNvPr id="463" name="Google Shape;463;ga98890494e_5_36"/>
          <p:cNvSpPr txBox="1"/>
          <p:nvPr>
            <p:ph idx="2" type="body"/>
          </p:nvPr>
        </p:nvSpPr>
        <p:spPr>
          <a:xfrm>
            <a:off x="800950" y="1511300"/>
            <a:ext cx="4639800" cy="1160700"/>
          </a:xfrm>
          <a:prstGeom prst="rect">
            <a:avLst/>
          </a:prstGeom>
        </p:spPr>
        <p:txBody>
          <a:bodyPr anchorCtr="0" anchor="t" bIns="45700" lIns="0" spcFirstLastPara="1" rIns="0" wrap="square" tIns="45700">
            <a:noAutofit/>
          </a:bodyPr>
          <a:lstStyle/>
          <a:p>
            <a:pPr indent="0" lvl="0" marL="0" rtl="0" algn="ctr">
              <a:lnSpc>
                <a:spcPct val="115000"/>
              </a:lnSpc>
              <a:spcBef>
                <a:spcPts val="1200"/>
              </a:spcBef>
              <a:spcAft>
                <a:spcPts val="0"/>
              </a:spcAft>
              <a:buNone/>
            </a:pPr>
            <a:r>
              <a:t/>
            </a:r>
            <a:endParaRPr sz="2300"/>
          </a:p>
          <a:p>
            <a:pPr indent="0" lvl="0" marL="0" rtl="0" algn="ctr">
              <a:lnSpc>
                <a:spcPct val="115000"/>
              </a:lnSpc>
              <a:spcBef>
                <a:spcPts val="1200"/>
              </a:spcBef>
              <a:spcAft>
                <a:spcPts val="0"/>
              </a:spcAft>
              <a:buNone/>
            </a:pPr>
            <a:r>
              <a:rPr b="1" lang="en-SG" sz="1800"/>
              <a:t>Confusion Matrix</a:t>
            </a:r>
            <a:endParaRPr b="1" sz="1800"/>
          </a:p>
        </p:txBody>
      </p:sp>
      <p:pic>
        <p:nvPicPr>
          <p:cNvPr id="464" name="Google Shape;464;ga98890494e_5_36"/>
          <p:cNvPicPr preferRelativeResize="0"/>
          <p:nvPr/>
        </p:nvPicPr>
        <p:blipFill>
          <a:blip r:embed="rId3">
            <a:alphaModFix/>
          </a:blip>
          <a:stretch>
            <a:fillRect/>
          </a:stretch>
        </p:blipFill>
        <p:spPr>
          <a:xfrm>
            <a:off x="6398475" y="2579675"/>
            <a:ext cx="4132200" cy="2804775"/>
          </a:xfrm>
          <a:prstGeom prst="rect">
            <a:avLst/>
          </a:prstGeom>
          <a:noFill/>
          <a:ln>
            <a:noFill/>
          </a:ln>
        </p:spPr>
      </p:pic>
      <p:sp>
        <p:nvSpPr>
          <p:cNvPr id="465" name="Google Shape;465;ga98890494e_5_36"/>
          <p:cNvSpPr txBox="1"/>
          <p:nvPr>
            <p:ph idx="2" type="body"/>
          </p:nvPr>
        </p:nvSpPr>
        <p:spPr>
          <a:xfrm>
            <a:off x="6089688" y="1493400"/>
            <a:ext cx="4639800" cy="1160700"/>
          </a:xfrm>
          <a:prstGeom prst="rect">
            <a:avLst/>
          </a:prstGeom>
        </p:spPr>
        <p:txBody>
          <a:bodyPr anchorCtr="0" anchor="t" bIns="45700" lIns="0" spcFirstLastPara="1" rIns="0" wrap="square" tIns="45700">
            <a:noAutofit/>
          </a:bodyPr>
          <a:lstStyle/>
          <a:p>
            <a:pPr indent="0" lvl="0" marL="0" rtl="0" algn="ctr">
              <a:lnSpc>
                <a:spcPct val="115000"/>
              </a:lnSpc>
              <a:spcBef>
                <a:spcPts val="1200"/>
              </a:spcBef>
              <a:spcAft>
                <a:spcPts val="0"/>
              </a:spcAft>
              <a:buNone/>
            </a:pPr>
            <a:r>
              <a:t/>
            </a:r>
            <a:endParaRPr sz="2300"/>
          </a:p>
          <a:p>
            <a:pPr indent="0" lvl="0" marL="0" rtl="0" algn="ctr">
              <a:lnSpc>
                <a:spcPct val="115000"/>
              </a:lnSpc>
              <a:spcBef>
                <a:spcPts val="1200"/>
              </a:spcBef>
              <a:spcAft>
                <a:spcPts val="0"/>
              </a:spcAft>
              <a:buNone/>
            </a:pPr>
            <a:r>
              <a:rPr b="1" lang="en-SG" sz="1800"/>
              <a:t>Precision-Recall Curve</a:t>
            </a:r>
            <a:endParaRPr b="1" sz="1800"/>
          </a:p>
        </p:txBody>
      </p:sp>
      <p:sp>
        <p:nvSpPr>
          <p:cNvPr id="466" name="Google Shape;466;ga98890494e_5_36"/>
          <p:cNvSpPr txBox="1"/>
          <p:nvPr/>
        </p:nvSpPr>
        <p:spPr>
          <a:xfrm>
            <a:off x="2131025" y="5112725"/>
            <a:ext cx="1984200" cy="9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sz="1350">
                <a:solidFill>
                  <a:srgbClr val="212121"/>
                </a:solidFill>
                <a:highlight>
                  <a:srgbClr val="FFFFFF"/>
                </a:highlight>
                <a:latin typeface="Courier New"/>
                <a:ea typeface="Courier New"/>
                <a:cs typeface="Courier New"/>
                <a:sym typeface="Courier New"/>
              </a:rPr>
              <a:t>Precision: 0.806</a:t>
            </a:r>
            <a:endParaRPr sz="13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SG" sz="1350">
                <a:solidFill>
                  <a:srgbClr val="212121"/>
                </a:solidFill>
                <a:highlight>
                  <a:srgbClr val="FFFFFF"/>
                </a:highlight>
                <a:latin typeface="Courier New"/>
                <a:ea typeface="Courier New"/>
                <a:cs typeface="Courier New"/>
                <a:sym typeface="Courier New"/>
              </a:rPr>
              <a:t>Recall: 0.852</a:t>
            </a:r>
            <a:endParaRPr sz="13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SG" sz="1350">
                <a:solidFill>
                  <a:srgbClr val="212121"/>
                </a:solidFill>
                <a:highlight>
                  <a:srgbClr val="FFFFFF"/>
                </a:highlight>
                <a:latin typeface="Courier New"/>
                <a:ea typeface="Courier New"/>
                <a:cs typeface="Courier New"/>
                <a:sym typeface="Courier New"/>
              </a:rPr>
              <a:t>F1: 0.829</a:t>
            </a:r>
            <a:endParaRPr sz="13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350">
              <a:solidFill>
                <a:srgbClr val="212121"/>
              </a:solidFill>
              <a:highlight>
                <a:srgbClr val="FFFFFF"/>
              </a:highlight>
              <a:latin typeface="Courier New"/>
              <a:ea typeface="Courier New"/>
              <a:cs typeface="Courier New"/>
              <a:sym typeface="Courier New"/>
            </a:endParaRPr>
          </a:p>
        </p:txBody>
      </p:sp>
      <p:sp>
        <p:nvSpPr>
          <p:cNvPr id="467" name="Google Shape;467;ga98890494e_5_36"/>
          <p:cNvSpPr txBox="1"/>
          <p:nvPr/>
        </p:nvSpPr>
        <p:spPr>
          <a:xfrm>
            <a:off x="7575225" y="5610450"/>
            <a:ext cx="1984200" cy="9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sz="1350">
                <a:solidFill>
                  <a:srgbClr val="212121"/>
                </a:solidFill>
                <a:highlight>
                  <a:srgbClr val="FFFFFF"/>
                </a:highlight>
                <a:latin typeface="Courier New"/>
                <a:ea typeface="Courier New"/>
                <a:cs typeface="Courier New"/>
                <a:sym typeface="Courier New"/>
              </a:rPr>
              <a:t>AUC score: 0.848</a:t>
            </a:r>
            <a:endParaRPr sz="13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350">
              <a:solidFill>
                <a:srgbClr val="212121"/>
              </a:solidFill>
              <a:highlight>
                <a:srgbClr val="FFFFFF"/>
              </a:highlight>
              <a:latin typeface="Courier New"/>
              <a:ea typeface="Courier New"/>
              <a:cs typeface="Courier New"/>
              <a:sym typeface="Courier New"/>
            </a:endParaRPr>
          </a:p>
        </p:txBody>
      </p:sp>
      <p:sp>
        <p:nvSpPr>
          <p:cNvPr id="468" name="Google Shape;468;ga98890494e_5_36"/>
          <p:cNvSpPr txBox="1"/>
          <p:nvPr/>
        </p:nvSpPr>
        <p:spPr>
          <a:xfrm>
            <a:off x="1590475" y="5924338"/>
            <a:ext cx="40719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sz="1500">
                <a:latin typeface="Garamond"/>
                <a:ea typeface="Garamond"/>
                <a:cs typeface="Garamond"/>
                <a:sym typeface="Garamond"/>
              </a:rPr>
              <a:t>(using default threshold for fraud : 0.5)</a:t>
            </a:r>
            <a:endParaRPr sz="1500">
              <a:latin typeface="Garamond"/>
              <a:ea typeface="Garamond"/>
              <a:cs typeface="Garamond"/>
              <a:sym typeface="Garamond"/>
            </a:endParaRPr>
          </a:p>
        </p:txBody>
      </p:sp>
      <p:pic>
        <p:nvPicPr>
          <p:cNvPr id="469" name="Google Shape;469;ga98890494e_5_36"/>
          <p:cNvPicPr preferRelativeResize="0"/>
          <p:nvPr/>
        </p:nvPicPr>
        <p:blipFill>
          <a:blip r:embed="rId4">
            <a:alphaModFix/>
          </a:blip>
          <a:stretch>
            <a:fillRect/>
          </a:stretch>
        </p:blipFill>
        <p:spPr>
          <a:xfrm>
            <a:off x="1440425" y="2659925"/>
            <a:ext cx="3609975" cy="24955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73" name="Shape 473"/>
        <p:cNvGrpSpPr/>
        <p:nvPr/>
      </p:nvGrpSpPr>
      <p:grpSpPr>
        <a:xfrm>
          <a:off x="0" y="0"/>
          <a:ext cx="0" cy="0"/>
          <a:chOff x="0" y="0"/>
          <a:chExt cx="0" cy="0"/>
        </a:xfrm>
      </p:grpSpPr>
      <p:sp>
        <p:nvSpPr>
          <p:cNvPr id="474" name="Google Shape;474;ga98890494e_4_0"/>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SG"/>
              <a:t>Random Forest </a:t>
            </a:r>
            <a:endParaRPr/>
          </a:p>
        </p:txBody>
      </p:sp>
      <p:sp>
        <p:nvSpPr>
          <p:cNvPr id="475" name="Google Shape;475;ga98890494e_4_0"/>
          <p:cNvSpPr txBox="1"/>
          <p:nvPr/>
        </p:nvSpPr>
        <p:spPr>
          <a:xfrm>
            <a:off x="2178625" y="5889950"/>
            <a:ext cx="7895700" cy="43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SG" sz="1800">
                <a:solidFill>
                  <a:srgbClr val="111111"/>
                </a:solidFill>
                <a:highlight>
                  <a:srgbClr val="FFFFFF"/>
                </a:highlight>
                <a:latin typeface="Garamond"/>
                <a:ea typeface="Garamond"/>
                <a:cs typeface="Garamond"/>
                <a:sym typeface="Garamond"/>
              </a:rPr>
              <a:t> Gini coefficient is a measure of inequality of a distribution</a:t>
            </a:r>
            <a:endParaRPr sz="1800">
              <a:solidFill>
                <a:srgbClr val="FF0000"/>
              </a:solidFill>
              <a:latin typeface="Garamond"/>
              <a:ea typeface="Garamond"/>
              <a:cs typeface="Garamond"/>
              <a:sym typeface="Garamond"/>
            </a:endParaRPr>
          </a:p>
        </p:txBody>
      </p:sp>
      <p:pic>
        <p:nvPicPr>
          <p:cNvPr id="476" name="Google Shape;476;ga98890494e_4_0"/>
          <p:cNvPicPr preferRelativeResize="0"/>
          <p:nvPr/>
        </p:nvPicPr>
        <p:blipFill>
          <a:blip r:embed="rId3">
            <a:alphaModFix/>
          </a:blip>
          <a:stretch>
            <a:fillRect/>
          </a:stretch>
        </p:blipFill>
        <p:spPr>
          <a:xfrm>
            <a:off x="2623925" y="1927553"/>
            <a:ext cx="7211860" cy="384774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0" name="Shape 480"/>
        <p:cNvGrpSpPr/>
        <p:nvPr/>
      </p:nvGrpSpPr>
      <p:grpSpPr>
        <a:xfrm>
          <a:off x="0" y="0"/>
          <a:ext cx="0" cy="0"/>
          <a:chOff x="0" y="0"/>
          <a:chExt cx="0" cy="0"/>
        </a:xfrm>
      </p:grpSpPr>
      <p:sp>
        <p:nvSpPr>
          <p:cNvPr id="481" name="Google Shape;481;p23"/>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82" name="Google Shape;482;p23"/>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483" name="Google Shape;483;p2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484" name="Google Shape;484;p23"/>
          <p:cNvSpPr txBox="1"/>
          <p:nvPr>
            <p:ph type="title"/>
          </p:nvPr>
        </p:nvSpPr>
        <p:spPr>
          <a:xfrm>
            <a:off x="8141110" y="639098"/>
            <a:ext cx="3401961" cy="349479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2626"/>
              </a:buClr>
              <a:buSzPts val="5400"/>
              <a:buFont typeface="Garamond"/>
              <a:buNone/>
            </a:pPr>
            <a:r>
              <a:rPr lang="en-SG" sz="5400">
                <a:solidFill>
                  <a:srgbClr val="262626"/>
                </a:solidFill>
              </a:rPr>
              <a:t>Artificial Neural Network</a:t>
            </a:r>
            <a:endParaRPr/>
          </a:p>
        </p:txBody>
      </p:sp>
      <p:pic>
        <p:nvPicPr>
          <p:cNvPr descr="Brain in head" id="485" name="Google Shape;485;p23"/>
          <p:cNvPicPr preferRelativeResize="0"/>
          <p:nvPr/>
        </p:nvPicPr>
        <p:blipFill rotWithShape="1">
          <a:blip r:embed="rId3">
            <a:alphaModFix/>
          </a:blip>
          <a:srcRect b="0" l="0" r="0" t="0"/>
          <a:stretch/>
        </p:blipFill>
        <p:spPr>
          <a:xfrm>
            <a:off x="1563029" y="640081"/>
            <a:ext cx="5054156" cy="5054156"/>
          </a:xfrm>
          <a:prstGeom prst="rect">
            <a:avLst/>
          </a:prstGeom>
          <a:noFill/>
          <a:ln>
            <a:noFill/>
          </a:ln>
        </p:spPr>
      </p:pic>
      <p:cxnSp>
        <p:nvCxnSpPr>
          <p:cNvPr id="486" name="Google Shape;486;p23"/>
          <p:cNvCxnSpPr/>
          <p:nvPr/>
        </p:nvCxnSpPr>
        <p:spPr>
          <a:xfrm>
            <a:off x="8209305" y="4294754"/>
            <a:ext cx="3200400" cy="0"/>
          </a:xfrm>
          <a:prstGeom prst="straightConnector1">
            <a:avLst/>
          </a:prstGeom>
          <a:noFill/>
          <a:ln cap="flat" cmpd="sng" w="12700">
            <a:solidFill>
              <a:srgbClr val="3F3F3F"/>
            </a:solidFill>
            <a:prstDash val="solid"/>
            <a:round/>
            <a:headEnd len="sm" w="sm" type="none"/>
            <a:tailEnd len="sm" w="sm" type="none"/>
          </a:ln>
        </p:spPr>
      </p:cxnSp>
      <p:sp>
        <p:nvSpPr>
          <p:cNvPr id="487" name="Google Shape;487;p23"/>
          <p:cNvSpPr/>
          <p:nvPr/>
        </p:nvSpPr>
        <p:spPr>
          <a:xfrm>
            <a:off x="0" y="6400800"/>
            <a:ext cx="12192000"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91" name="Shape 491"/>
        <p:cNvGrpSpPr/>
        <p:nvPr/>
      </p:nvGrpSpPr>
      <p:grpSpPr>
        <a:xfrm>
          <a:off x="0" y="0"/>
          <a:ext cx="0" cy="0"/>
          <a:chOff x="0" y="0"/>
          <a:chExt cx="0" cy="0"/>
        </a:xfrm>
      </p:grpSpPr>
      <p:sp>
        <p:nvSpPr>
          <p:cNvPr id="492" name="Google Shape;492;ga98890494e_4_13"/>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3F3F3F"/>
              </a:buClr>
              <a:buSzPts val="5300"/>
              <a:buFont typeface="Garamond"/>
              <a:buNone/>
            </a:pPr>
            <a:r>
              <a:t/>
            </a:r>
            <a:endParaRPr/>
          </a:p>
        </p:txBody>
      </p:sp>
      <p:sp>
        <p:nvSpPr>
          <p:cNvPr id="493" name="Google Shape;493;ga98890494e_4_13"/>
          <p:cNvSpPr txBox="1"/>
          <p:nvPr>
            <p:ph idx="1" type="body"/>
          </p:nvPr>
        </p:nvSpPr>
        <p:spPr>
          <a:xfrm>
            <a:off x="1097280" y="2108201"/>
            <a:ext cx="10058400" cy="3760800"/>
          </a:xfrm>
          <a:prstGeom prst="rect">
            <a:avLst/>
          </a:prstGeom>
          <a:noFill/>
          <a:ln>
            <a:noFill/>
          </a:ln>
        </p:spPr>
        <p:txBody>
          <a:bodyPr anchorCtr="0" anchor="t" bIns="45700" lIns="0" spcFirstLastPara="1" rIns="0" wrap="square" tIns="45700">
            <a:noAutofit/>
          </a:bodyPr>
          <a:lstStyle/>
          <a:p>
            <a:pPr indent="0" lvl="0" marL="91440" rtl="0" algn="l">
              <a:lnSpc>
                <a:spcPct val="100000"/>
              </a:lnSpc>
              <a:spcBef>
                <a:spcPts val="0"/>
              </a:spcBef>
              <a:spcAft>
                <a:spcPts val="0"/>
              </a:spcAft>
              <a:buSzPts val="2400"/>
              <a:buNone/>
            </a:pPr>
            <a:r>
              <a:t/>
            </a:r>
            <a:endParaRPr/>
          </a:p>
        </p:txBody>
      </p:sp>
      <p:pic>
        <p:nvPicPr>
          <p:cNvPr id="494" name="Google Shape;494;ga98890494e_4_13"/>
          <p:cNvPicPr preferRelativeResize="0"/>
          <p:nvPr/>
        </p:nvPicPr>
        <p:blipFill>
          <a:blip r:embed="rId3">
            <a:alphaModFix/>
          </a:blip>
          <a:stretch>
            <a:fillRect/>
          </a:stretch>
        </p:blipFill>
        <p:spPr>
          <a:xfrm>
            <a:off x="176200" y="0"/>
            <a:ext cx="11290300" cy="641267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98" name="Shape 498"/>
        <p:cNvGrpSpPr/>
        <p:nvPr/>
      </p:nvGrpSpPr>
      <p:grpSpPr>
        <a:xfrm>
          <a:off x="0" y="0"/>
          <a:ext cx="0" cy="0"/>
          <a:chOff x="0" y="0"/>
          <a:chExt cx="0" cy="0"/>
        </a:xfrm>
      </p:grpSpPr>
      <p:sp>
        <p:nvSpPr>
          <p:cNvPr id="499" name="Google Shape;499;ga98890494e_4_19"/>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3F3F3F"/>
              </a:buClr>
              <a:buSzPts val="5300"/>
              <a:buFont typeface="Garamond"/>
              <a:buNone/>
            </a:pPr>
            <a:r>
              <a:t/>
            </a:r>
            <a:endParaRPr/>
          </a:p>
        </p:txBody>
      </p:sp>
      <p:sp>
        <p:nvSpPr>
          <p:cNvPr id="500" name="Google Shape;500;ga98890494e_4_19"/>
          <p:cNvSpPr txBox="1"/>
          <p:nvPr>
            <p:ph idx="1" type="body"/>
          </p:nvPr>
        </p:nvSpPr>
        <p:spPr>
          <a:xfrm>
            <a:off x="1097280" y="2108201"/>
            <a:ext cx="10058400" cy="3760800"/>
          </a:xfrm>
          <a:prstGeom prst="rect">
            <a:avLst/>
          </a:prstGeom>
          <a:noFill/>
          <a:ln>
            <a:noFill/>
          </a:ln>
        </p:spPr>
        <p:txBody>
          <a:bodyPr anchorCtr="0" anchor="t" bIns="45700" lIns="0" spcFirstLastPara="1" rIns="0" wrap="square" tIns="45700">
            <a:noAutofit/>
          </a:bodyPr>
          <a:lstStyle/>
          <a:p>
            <a:pPr indent="0" lvl="0" marL="91440" rtl="0" algn="l">
              <a:lnSpc>
                <a:spcPct val="100000"/>
              </a:lnSpc>
              <a:spcBef>
                <a:spcPts val="0"/>
              </a:spcBef>
              <a:spcAft>
                <a:spcPts val="0"/>
              </a:spcAft>
              <a:buSzPts val="2400"/>
              <a:buNone/>
            </a:pPr>
            <a:r>
              <a:t/>
            </a:r>
            <a:endParaRPr/>
          </a:p>
        </p:txBody>
      </p:sp>
      <p:pic>
        <p:nvPicPr>
          <p:cNvPr id="501" name="Google Shape;501;ga98890494e_4_19"/>
          <p:cNvPicPr preferRelativeResize="0"/>
          <p:nvPr/>
        </p:nvPicPr>
        <p:blipFill>
          <a:blip r:embed="rId3">
            <a:alphaModFix/>
          </a:blip>
          <a:stretch>
            <a:fillRect/>
          </a:stretch>
        </p:blipFill>
        <p:spPr>
          <a:xfrm>
            <a:off x="513499" y="80974"/>
            <a:ext cx="11164999" cy="6294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a98890494e_5_19"/>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SG"/>
              <a:t>Credit Card Dataset</a:t>
            </a:r>
            <a:endParaRPr/>
          </a:p>
        </p:txBody>
      </p:sp>
      <p:sp>
        <p:nvSpPr>
          <p:cNvPr id="142" name="Google Shape;142;ga98890494e_5_19"/>
          <p:cNvSpPr txBox="1"/>
          <p:nvPr/>
        </p:nvSpPr>
        <p:spPr>
          <a:xfrm>
            <a:off x="1211275" y="2104900"/>
            <a:ext cx="9405300" cy="3277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SG" sz="2700">
                <a:latin typeface="Garamond"/>
                <a:ea typeface="Garamond"/>
                <a:cs typeface="Garamond"/>
                <a:sym typeface="Garamond"/>
              </a:rPr>
              <a:t>31 Features:</a:t>
            </a:r>
            <a:endParaRPr sz="2700">
              <a:latin typeface="Garamond"/>
              <a:ea typeface="Garamond"/>
              <a:cs typeface="Garamond"/>
              <a:sym typeface="Garamond"/>
            </a:endParaRPr>
          </a:p>
          <a:p>
            <a:pPr indent="-387350" lvl="0" marL="457200" rtl="0" algn="l">
              <a:lnSpc>
                <a:spcPct val="150000"/>
              </a:lnSpc>
              <a:spcBef>
                <a:spcPts val="0"/>
              </a:spcBef>
              <a:spcAft>
                <a:spcPts val="0"/>
              </a:spcAft>
              <a:buSzPts val="2500"/>
              <a:buFont typeface="Garamond"/>
              <a:buChar char="●"/>
            </a:pPr>
            <a:r>
              <a:rPr lang="en-SG" sz="2500">
                <a:latin typeface="Garamond"/>
                <a:ea typeface="Garamond"/>
                <a:cs typeface="Garamond"/>
                <a:sym typeface="Garamond"/>
              </a:rPr>
              <a:t>V1, V2, V3, ……, V28 : principal components obtained with PCA</a:t>
            </a:r>
            <a:endParaRPr sz="2500">
              <a:latin typeface="Garamond"/>
              <a:ea typeface="Garamond"/>
              <a:cs typeface="Garamond"/>
              <a:sym typeface="Garamond"/>
            </a:endParaRPr>
          </a:p>
          <a:p>
            <a:pPr indent="-387350" lvl="0" marL="457200" rtl="0" algn="l">
              <a:lnSpc>
                <a:spcPct val="150000"/>
              </a:lnSpc>
              <a:spcBef>
                <a:spcPts val="0"/>
              </a:spcBef>
              <a:spcAft>
                <a:spcPts val="0"/>
              </a:spcAft>
              <a:buSzPts val="2500"/>
              <a:buFont typeface="Garamond"/>
              <a:buChar char="●"/>
            </a:pPr>
            <a:r>
              <a:rPr lang="en-SG" sz="2500">
                <a:latin typeface="Garamond"/>
                <a:ea typeface="Garamond"/>
                <a:cs typeface="Garamond"/>
                <a:sym typeface="Garamond"/>
              </a:rPr>
              <a:t>Time, Amount</a:t>
            </a:r>
            <a:endParaRPr sz="2500">
              <a:latin typeface="Garamond"/>
              <a:ea typeface="Garamond"/>
              <a:cs typeface="Garamond"/>
              <a:sym typeface="Garamond"/>
            </a:endParaRPr>
          </a:p>
          <a:p>
            <a:pPr indent="-387350" lvl="0" marL="457200" rtl="0" algn="l">
              <a:lnSpc>
                <a:spcPct val="150000"/>
              </a:lnSpc>
              <a:spcBef>
                <a:spcPts val="0"/>
              </a:spcBef>
              <a:spcAft>
                <a:spcPts val="0"/>
              </a:spcAft>
              <a:buSzPts val="2500"/>
              <a:buFont typeface="Garamond"/>
              <a:buChar char="●"/>
            </a:pPr>
            <a:r>
              <a:rPr lang="en-SG" sz="2500">
                <a:latin typeface="Garamond"/>
                <a:ea typeface="Garamond"/>
                <a:cs typeface="Garamond"/>
                <a:sym typeface="Garamond"/>
              </a:rPr>
              <a:t>Class</a:t>
            </a:r>
            <a:endParaRPr sz="2500">
              <a:latin typeface="Garamond"/>
              <a:ea typeface="Garamond"/>
              <a:cs typeface="Garamond"/>
              <a:sym typeface="Garamon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05" name="Shape 505"/>
        <p:cNvGrpSpPr/>
        <p:nvPr/>
      </p:nvGrpSpPr>
      <p:grpSpPr>
        <a:xfrm>
          <a:off x="0" y="0"/>
          <a:ext cx="0" cy="0"/>
          <a:chOff x="0" y="0"/>
          <a:chExt cx="0" cy="0"/>
        </a:xfrm>
      </p:grpSpPr>
      <p:cxnSp>
        <p:nvCxnSpPr>
          <p:cNvPr id="506" name="Google Shape;506;ga9c53217a6_1_11"/>
          <p:cNvCxnSpPr/>
          <p:nvPr/>
        </p:nvCxnSpPr>
        <p:spPr>
          <a:xfrm>
            <a:off x="917750" y="1029950"/>
            <a:ext cx="9369300" cy="0"/>
          </a:xfrm>
          <a:prstGeom prst="straightConnector1">
            <a:avLst/>
          </a:prstGeom>
          <a:noFill/>
          <a:ln cap="flat" cmpd="sng" w="19050">
            <a:solidFill>
              <a:schemeClr val="dk2"/>
            </a:solidFill>
            <a:prstDash val="solid"/>
            <a:round/>
            <a:headEnd len="med" w="med" type="none"/>
            <a:tailEnd len="med" w="med" type="none"/>
          </a:ln>
        </p:spPr>
      </p:cxnSp>
      <p:sp>
        <p:nvSpPr>
          <p:cNvPr id="507" name="Google Shape;507;ga9c53217a6_1_11"/>
          <p:cNvSpPr txBox="1"/>
          <p:nvPr>
            <p:ph idx="4294967295" type="title"/>
          </p:nvPr>
        </p:nvSpPr>
        <p:spPr>
          <a:xfrm>
            <a:off x="990605" y="-458672"/>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SG" sz="3900"/>
              <a:t>Implementation - Building</a:t>
            </a:r>
            <a:r>
              <a:rPr lang="en-SG" sz="3900"/>
              <a:t> Model</a:t>
            </a:r>
            <a:endParaRPr sz="3900"/>
          </a:p>
        </p:txBody>
      </p:sp>
      <p:pic>
        <p:nvPicPr>
          <p:cNvPr id="508" name="Google Shape;508;ga9c53217a6_1_11"/>
          <p:cNvPicPr preferRelativeResize="0"/>
          <p:nvPr/>
        </p:nvPicPr>
        <p:blipFill>
          <a:blip r:embed="rId3">
            <a:alphaModFix/>
          </a:blip>
          <a:stretch>
            <a:fillRect/>
          </a:stretch>
        </p:blipFill>
        <p:spPr>
          <a:xfrm>
            <a:off x="2524823" y="1599375"/>
            <a:ext cx="6989975" cy="39777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12" name="Shape 512"/>
        <p:cNvGrpSpPr/>
        <p:nvPr/>
      </p:nvGrpSpPr>
      <p:grpSpPr>
        <a:xfrm>
          <a:off x="0" y="0"/>
          <a:ext cx="0" cy="0"/>
          <a:chOff x="0" y="0"/>
          <a:chExt cx="0" cy="0"/>
        </a:xfrm>
      </p:grpSpPr>
      <p:cxnSp>
        <p:nvCxnSpPr>
          <p:cNvPr id="513" name="Google Shape;513;ga9c53217a6_1_18"/>
          <p:cNvCxnSpPr/>
          <p:nvPr/>
        </p:nvCxnSpPr>
        <p:spPr>
          <a:xfrm>
            <a:off x="917750" y="1029950"/>
            <a:ext cx="9369300" cy="0"/>
          </a:xfrm>
          <a:prstGeom prst="straightConnector1">
            <a:avLst/>
          </a:prstGeom>
          <a:noFill/>
          <a:ln cap="flat" cmpd="sng" w="19050">
            <a:solidFill>
              <a:schemeClr val="dk2"/>
            </a:solidFill>
            <a:prstDash val="solid"/>
            <a:round/>
            <a:headEnd len="med" w="med" type="none"/>
            <a:tailEnd len="med" w="med" type="none"/>
          </a:ln>
        </p:spPr>
      </p:cxnSp>
      <p:sp>
        <p:nvSpPr>
          <p:cNvPr id="514" name="Google Shape;514;ga9c53217a6_1_18"/>
          <p:cNvSpPr txBox="1"/>
          <p:nvPr>
            <p:ph idx="4294967295" type="title"/>
          </p:nvPr>
        </p:nvSpPr>
        <p:spPr>
          <a:xfrm>
            <a:off x="990605" y="-458672"/>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SG" sz="3900"/>
              <a:t>Implementation - Training Model</a:t>
            </a:r>
            <a:endParaRPr sz="3900"/>
          </a:p>
        </p:txBody>
      </p:sp>
      <p:pic>
        <p:nvPicPr>
          <p:cNvPr id="515" name="Google Shape;515;ga9c53217a6_1_18"/>
          <p:cNvPicPr preferRelativeResize="0"/>
          <p:nvPr/>
        </p:nvPicPr>
        <p:blipFill>
          <a:blip r:embed="rId3">
            <a:alphaModFix/>
          </a:blip>
          <a:stretch>
            <a:fillRect/>
          </a:stretch>
        </p:blipFill>
        <p:spPr>
          <a:xfrm>
            <a:off x="1927850" y="1246000"/>
            <a:ext cx="8183901" cy="49588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19" name="Shape 519"/>
        <p:cNvGrpSpPr/>
        <p:nvPr/>
      </p:nvGrpSpPr>
      <p:grpSpPr>
        <a:xfrm>
          <a:off x="0" y="0"/>
          <a:ext cx="0" cy="0"/>
          <a:chOff x="0" y="0"/>
          <a:chExt cx="0" cy="0"/>
        </a:xfrm>
      </p:grpSpPr>
      <p:sp>
        <p:nvSpPr>
          <p:cNvPr id="520" name="Google Shape;520;ga169d8cf30_0_14"/>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SG"/>
              <a:t>Result</a:t>
            </a:r>
            <a:endParaRPr/>
          </a:p>
        </p:txBody>
      </p:sp>
      <p:pic>
        <p:nvPicPr>
          <p:cNvPr id="521" name="Google Shape;521;ga169d8cf30_0_14"/>
          <p:cNvPicPr preferRelativeResize="0"/>
          <p:nvPr/>
        </p:nvPicPr>
        <p:blipFill>
          <a:blip r:embed="rId3">
            <a:alphaModFix/>
          </a:blip>
          <a:stretch>
            <a:fillRect/>
          </a:stretch>
        </p:blipFill>
        <p:spPr>
          <a:xfrm>
            <a:off x="599650" y="2778350"/>
            <a:ext cx="5611749" cy="2852676"/>
          </a:xfrm>
          <a:prstGeom prst="rect">
            <a:avLst/>
          </a:prstGeom>
          <a:noFill/>
          <a:ln>
            <a:noFill/>
          </a:ln>
        </p:spPr>
      </p:pic>
      <p:sp>
        <p:nvSpPr>
          <p:cNvPr id="522" name="Google Shape;522;ga169d8cf30_0_14"/>
          <p:cNvSpPr txBox="1"/>
          <p:nvPr/>
        </p:nvSpPr>
        <p:spPr>
          <a:xfrm>
            <a:off x="1349025" y="2211000"/>
            <a:ext cx="4113000" cy="46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SG" sz="1700">
                <a:latin typeface="Garamond"/>
                <a:ea typeface="Garamond"/>
                <a:cs typeface="Garamond"/>
                <a:sym typeface="Garamond"/>
              </a:rPr>
              <a:t>Test Accuracy Comparison</a:t>
            </a:r>
            <a:endParaRPr b="1" sz="1700">
              <a:latin typeface="Garamond"/>
              <a:ea typeface="Garamond"/>
              <a:cs typeface="Garamond"/>
              <a:sym typeface="Garamond"/>
            </a:endParaRPr>
          </a:p>
        </p:txBody>
      </p:sp>
      <p:sp>
        <p:nvSpPr>
          <p:cNvPr id="523" name="Google Shape;523;ga169d8cf30_0_14"/>
          <p:cNvSpPr txBox="1"/>
          <p:nvPr/>
        </p:nvSpPr>
        <p:spPr>
          <a:xfrm>
            <a:off x="7368275" y="2211000"/>
            <a:ext cx="3567900" cy="46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SG" sz="1700">
                <a:latin typeface="Garamond"/>
                <a:ea typeface="Garamond"/>
                <a:cs typeface="Garamond"/>
                <a:sym typeface="Garamond"/>
              </a:rPr>
              <a:t>Optimal Hyperparameter Used</a:t>
            </a:r>
            <a:endParaRPr b="1" sz="1700">
              <a:latin typeface="Garamond"/>
              <a:ea typeface="Garamond"/>
              <a:cs typeface="Garamond"/>
              <a:sym typeface="Garamond"/>
            </a:endParaRPr>
          </a:p>
        </p:txBody>
      </p:sp>
      <p:sp>
        <p:nvSpPr>
          <p:cNvPr id="524" name="Google Shape;524;ga169d8cf30_0_14"/>
          <p:cNvSpPr txBox="1"/>
          <p:nvPr/>
        </p:nvSpPr>
        <p:spPr>
          <a:xfrm>
            <a:off x="6373075" y="3345700"/>
            <a:ext cx="3219000" cy="4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sz="1200">
                <a:latin typeface="Garamond"/>
                <a:ea typeface="Garamond"/>
                <a:cs typeface="Garamond"/>
                <a:sym typeface="Garamond"/>
              </a:rPr>
              <a:t>Optimal Neurons L1               = 10</a:t>
            </a:r>
            <a:endParaRPr sz="1200">
              <a:latin typeface="Garamond"/>
              <a:ea typeface="Garamond"/>
              <a:cs typeface="Garamond"/>
              <a:sym typeface="Garamond"/>
            </a:endParaRPr>
          </a:p>
          <a:p>
            <a:pPr indent="0" lvl="0" marL="0" rtl="0" algn="l">
              <a:spcBef>
                <a:spcPts val="0"/>
              </a:spcBef>
              <a:spcAft>
                <a:spcPts val="0"/>
              </a:spcAft>
              <a:buNone/>
            </a:pPr>
            <a:r>
              <a:rPr lang="en-SG" sz="1200">
                <a:latin typeface="Garamond"/>
                <a:ea typeface="Garamond"/>
                <a:cs typeface="Garamond"/>
                <a:sym typeface="Garamond"/>
              </a:rPr>
              <a:t>Optimal Layer                         = 1</a:t>
            </a:r>
            <a:endParaRPr sz="1200">
              <a:latin typeface="Garamond"/>
              <a:ea typeface="Garamond"/>
              <a:cs typeface="Garamond"/>
              <a:sym typeface="Garamond"/>
            </a:endParaRPr>
          </a:p>
          <a:p>
            <a:pPr indent="0" lvl="0" marL="0" rtl="0" algn="l">
              <a:spcBef>
                <a:spcPts val="0"/>
              </a:spcBef>
              <a:spcAft>
                <a:spcPts val="0"/>
              </a:spcAft>
              <a:buNone/>
            </a:pPr>
            <a:r>
              <a:rPr lang="en-SG" sz="1200">
                <a:latin typeface="Garamond"/>
                <a:ea typeface="Garamond"/>
                <a:cs typeface="Garamond"/>
                <a:sym typeface="Garamond"/>
              </a:rPr>
              <a:t>Optimal Learning Rate            = 0.01</a:t>
            </a:r>
            <a:endParaRPr sz="1200">
              <a:latin typeface="Garamond"/>
              <a:ea typeface="Garamond"/>
              <a:cs typeface="Garamond"/>
              <a:sym typeface="Garamond"/>
            </a:endParaRPr>
          </a:p>
          <a:p>
            <a:pPr indent="0" lvl="0" marL="0" rtl="0" algn="l">
              <a:spcBef>
                <a:spcPts val="0"/>
              </a:spcBef>
              <a:spcAft>
                <a:spcPts val="0"/>
              </a:spcAft>
              <a:buNone/>
            </a:pPr>
            <a:r>
              <a:rPr lang="en-SG" sz="1200">
                <a:latin typeface="Garamond"/>
                <a:ea typeface="Garamond"/>
                <a:cs typeface="Garamond"/>
                <a:sym typeface="Garamond"/>
              </a:rPr>
              <a:t>Optimal Dropout Rate            = 0.2</a:t>
            </a:r>
            <a:endParaRPr sz="1200">
              <a:latin typeface="Garamond"/>
              <a:ea typeface="Garamond"/>
              <a:cs typeface="Garamond"/>
              <a:sym typeface="Garamond"/>
            </a:endParaRPr>
          </a:p>
          <a:p>
            <a:pPr indent="0" lvl="0" marL="0" rtl="0" algn="l">
              <a:spcBef>
                <a:spcPts val="0"/>
              </a:spcBef>
              <a:spcAft>
                <a:spcPts val="0"/>
              </a:spcAft>
              <a:buNone/>
            </a:pPr>
            <a:r>
              <a:rPr lang="en-SG" sz="1200">
                <a:latin typeface="Garamond"/>
                <a:ea typeface="Garamond"/>
                <a:cs typeface="Garamond"/>
                <a:sym typeface="Garamond"/>
              </a:rPr>
              <a:t>Optimizer                                = Adam</a:t>
            </a:r>
            <a:endParaRPr sz="1200">
              <a:latin typeface="Garamond"/>
              <a:ea typeface="Garamond"/>
              <a:cs typeface="Garamond"/>
              <a:sym typeface="Garamond"/>
            </a:endParaRPr>
          </a:p>
          <a:p>
            <a:pPr indent="0" lvl="0" marL="0" rtl="0" algn="l">
              <a:spcBef>
                <a:spcPts val="0"/>
              </a:spcBef>
              <a:spcAft>
                <a:spcPts val="0"/>
              </a:spcAft>
              <a:buNone/>
            </a:pPr>
            <a:r>
              <a:rPr lang="en-SG" sz="1200">
                <a:latin typeface="Garamond"/>
                <a:ea typeface="Garamond"/>
                <a:cs typeface="Garamond"/>
                <a:sym typeface="Garamond"/>
              </a:rPr>
              <a:t>Batch Size                                = 32</a:t>
            </a:r>
            <a:endParaRPr sz="1200">
              <a:latin typeface="Garamond"/>
              <a:ea typeface="Garamond"/>
              <a:cs typeface="Garamond"/>
              <a:sym typeface="Garamond"/>
            </a:endParaRPr>
          </a:p>
          <a:p>
            <a:pPr indent="0" lvl="0" marL="0" rtl="0" algn="l">
              <a:spcBef>
                <a:spcPts val="0"/>
              </a:spcBef>
              <a:spcAft>
                <a:spcPts val="0"/>
              </a:spcAft>
              <a:buNone/>
            </a:pPr>
            <a:r>
              <a:rPr lang="en-SG" sz="1200">
                <a:latin typeface="Garamond"/>
                <a:ea typeface="Garamond"/>
                <a:cs typeface="Garamond"/>
                <a:sym typeface="Garamond"/>
              </a:rPr>
              <a:t>Weight Decay                           = 0</a:t>
            </a:r>
            <a:endParaRPr sz="1200">
              <a:latin typeface="Garamond"/>
              <a:ea typeface="Garamond"/>
              <a:cs typeface="Garamond"/>
              <a:sym typeface="Garamond"/>
            </a:endParaRPr>
          </a:p>
        </p:txBody>
      </p:sp>
      <p:sp>
        <p:nvSpPr>
          <p:cNvPr id="525" name="Google Shape;525;ga169d8cf30_0_14"/>
          <p:cNvSpPr txBox="1"/>
          <p:nvPr/>
        </p:nvSpPr>
        <p:spPr>
          <a:xfrm>
            <a:off x="6304975" y="2876800"/>
            <a:ext cx="2633400" cy="4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SG" sz="1600">
                <a:latin typeface="Garamond"/>
                <a:ea typeface="Garamond"/>
                <a:cs typeface="Garamond"/>
                <a:sym typeface="Garamond"/>
              </a:rPr>
              <a:t>Preprocess with SMOTE</a:t>
            </a:r>
            <a:endParaRPr b="1" sz="1600">
              <a:latin typeface="Garamond"/>
              <a:ea typeface="Garamond"/>
              <a:cs typeface="Garamond"/>
              <a:sym typeface="Garamond"/>
            </a:endParaRPr>
          </a:p>
        </p:txBody>
      </p:sp>
      <p:sp>
        <p:nvSpPr>
          <p:cNvPr id="526" name="Google Shape;526;ga169d8cf30_0_14"/>
          <p:cNvSpPr txBox="1"/>
          <p:nvPr/>
        </p:nvSpPr>
        <p:spPr>
          <a:xfrm>
            <a:off x="9753750" y="2876800"/>
            <a:ext cx="1179900" cy="4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SG" sz="1600">
                <a:latin typeface="Garamond"/>
                <a:ea typeface="Garamond"/>
                <a:cs typeface="Garamond"/>
                <a:sym typeface="Garamond"/>
              </a:rPr>
              <a:t>Preprocess </a:t>
            </a:r>
            <a:endParaRPr b="1" sz="1600">
              <a:latin typeface="Garamond"/>
              <a:ea typeface="Garamond"/>
              <a:cs typeface="Garamond"/>
              <a:sym typeface="Garamond"/>
            </a:endParaRPr>
          </a:p>
        </p:txBody>
      </p:sp>
      <p:sp>
        <p:nvSpPr>
          <p:cNvPr id="527" name="Google Shape;527;ga169d8cf30_0_14"/>
          <p:cNvSpPr txBox="1"/>
          <p:nvPr/>
        </p:nvSpPr>
        <p:spPr>
          <a:xfrm>
            <a:off x="9079050" y="3345700"/>
            <a:ext cx="3219000" cy="4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sz="1200">
                <a:latin typeface="Garamond"/>
                <a:ea typeface="Garamond"/>
                <a:cs typeface="Garamond"/>
                <a:sym typeface="Garamond"/>
              </a:rPr>
              <a:t>Optimal Neurons L1               = 20</a:t>
            </a:r>
            <a:endParaRPr sz="1200">
              <a:latin typeface="Garamond"/>
              <a:ea typeface="Garamond"/>
              <a:cs typeface="Garamond"/>
              <a:sym typeface="Garamond"/>
            </a:endParaRPr>
          </a:p>
          <a:p>
            <a:pPr indent="0" lvl="0" marL="0" rtl="0" algn="l">
              <a:spcBef>
                <a:spcPts val="0"/>
              </a:spcBef>
              <a:spcAft>
                <a:spcPts val="0"/>
              </a:spcAft>
              <a:buNone/>
            </a:pPr>
            <a:r>
              <a:rPr lang="en-SG" sz="1200">
                <a:latin typeface="Garamond"/>
                <a:ea typeface="Garamond"/>
                <a:cs typeface="Garamond"/>
                <a:sym typeface="Garamond"/>
              </a:rPr>
              <a:t>Optimal Layer                         = 1</a:t>
            </a:r>
            <a:endParaRPr sz="1200">
              <a:latin typeface="Garamond"/>
              <a:ea typeface="Garamond"/>
              <a:cs typeface="Garamond"/>
              <a:sym typeface="Garamond"/>
            </a:endParaRPr>
          </a:p>
          <a:p>
            <a:pPr indent="0" lvl="0" marL="0" rtl="0" algn="l">
              <a:spcBef>
                <a:spcPts val="0"/>
              </a:spcBef>
              <a:spcAft>
                <a:spcPts val="0"/>
              </a:spcAft>
              <a:buNone/>
            </a:pPr>
            <a:r>
              <a:rPr lang="en-SG" sz="1200">
                <a:latin typeface="Garamond"/>
                <a:ea typeface="Garamond"/>
                <a:cs typeface="Garamond"/>
                <a:sym typeface="Garamond"/>
              </a:rPr>
              <a:t>Optimal Learning Rate            = 0.001</a:t>
            </a:r>
            <a:endParaRPr sz="1200">
              <a:latin typeface="Garamond"/>
              <a:ea typeface="Garamond"/>
              <a:cs typeface="Garamond"/>
              <a:sym typeface="Garamond"/>
            </a:endParaRPr>
          </a:p>
          <a:p>
            <a:pPr indent="0" lvl="0" marL="0" rtl="0" algn="l">
              <a:spcBef>
                <a:spcPts val="0"/>
              </a:spcBef>
              <a:spcAft>
                <a:spcPts val="0"/>
              </a:spcAft>
              <a:buNone/>
            </a:pPr>
            <a:r>
              <a:rPr lang="en-SG" sz="1200">
                <a:latin typeface="Garamond"/>
                <a:ea typeface="Garamond"/>
                <a:cs typeface="Garamond"/>
                <a:sym typeface="Garamond"/>
              </a:rPr>
              <a:t>Optimal Dropout Rate            = 0</a:t>
            </a:r>
            <a:endParaRPr sz="1200">
              <a:latin typeface="Garamond"/>
              <a:ea typeface="Garamond"/>
              <a:cs typeface="Garamond"/>
              <a:sym typeface="Garamond"/>
            </a:endParaRPr>
          </a:p>
          <a:p>
            <a:pPr indent="0" lvl="0" marL="0" rtl="0" algn="l">
              <a:spcBef>
                <a:spcPts val="0"/>
              </a:spcBef>
              <a:spcAft>
                <a:spcPts val="0"/>
              </a:spcAft>
              <a:buNone/>
            </a:pPr>
            <a:r>
              <a:rPr lang="en-SG" sz="1200">
                <a:latin typeface="Garamond"/>
                <a:ea typeface="Garamond"/>
                <a:cs typeface="Garamond"/>
                <a:sym typeface="Garamond"/>
              </a:rPr>
              <a:t>Optimizer                                = Adam</a:t>
            </a:r>
            <a:endParaRPr sz="1200">
              <a:latin typeface="Garamond"/>
              <a:ea typeface="Garamond"/>
              <a:cs typeface="Garamond"/>
              <a:sym typeface="Garamond"/>
            </a:endParaRPr>
          </a:p>
          <a:p>
            <a:pPr indent="0" lvl="0" marL="0" rtl="0" algn="l">
              <a:spcBef>
                <a:spcPts val="0"/>
              </a:spcBef>
              <a:spcAft>
                <a:spcPts val="0"/>
              </a:spcAft>
              <a:buNone/>
            </a:pPr>
            <a:r>
              <a:rPr lang="en-SG" sz="1200">
                <a:latin typeface="Garamond"/>
                <a:ea typeface="Garamond"/>
                <a:cs typeface="Garamond"/>
                <a:sym typeface="Garamond"/>
              </a:rPr>
              <a:t>Batch Size                                = 32</a:t>
            </a:r>
            <a:endParaRPr sz="1200">
              <a:latin typeface="Garamond"/>
              <a:ea typeface="Garamond"/>
              <a:cs typeface="Garamond"/>
              <a:sym typeface="Garamond"/>
            </a:endParaRPr>
          </a:p>
          <a:p>
            <a:pPr indent="0" lvl="0" marL="0" rtl="0" algn="l">
              <a:spcBef>
                <a:spcPts val="0"/>
              </a:spcBef>
              <a:spcAft>
                <a:spcPts val="0"/>
              </a:spcAft>
              <a:buNone/>
            </a:pPr>
            <a:r>
              <a:rPr lang="en-SG" sz="1200">
                <a:latin typeface="Garamond"/>
                <a:ea typeface="Garamond"/>
                <a:cs typeface="Garamond"/>
                <a:sym typeface="Garamond"/>
              </a:rPr>
              <a:t>Weight Decay                           = 0</a:t>
            </a:r>
            <a:endParaRPr sz="1200">
              <a:latin typeface="Garamond"/>
              <a:ea typeface="Garamond"/>
              <a:cs typeface="Garamond"/>
              <a:sym typeface="Garamon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ga98890494e_4_25"/>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SG"/>
              <a:t>Result - before oversampling</a:t>
            </a:r>
            <a:endParaRPr/>
          </a:p>
        </p:txBody>
      </p:sp>
      <p:sp>
        <p:nvSpPr>
          <p:cNvPr id="533" name="Google Shape;533;ga98890494e_4_25"/>
          <p:cNvSpPr txBox="1"/>
          <p:nvPr/>
        </p:nvSpPr>
        <p:spPr>
          <a:xfrm>
            <a:off x="2152150" y="5103900"/>
            <a:ext cx="4011000" cy="9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sz="1450">
                <a:solidFill>
                  <a:srgbClr val="212121"/>
                </a:solidFill>
                <a:highlight>
                  <a:srgbClr val="FFFFFF"/>
                </a:highlight>
                <a:latin typeface="Courier New"/>
                <a:ea typeface="Courier New"/>
                <a:cs typeface="Courier New"/>
                <a:sym typeface="Courier New"/>
              </a:rPr>
              <a:t>Precision: 0.882</a:t>
            </a:r>
            <a:endParaRPr sz="14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SG" sz="1450">
                <a:solidFill>
                  <a:srgbClr val="212121"/>
                </a:solidFill>
                <a:highlight>
                  <a:srgbClr val="FFFFFF"/>
                </a:highlight>
                <a:latin typeface="Courier New"/>
                <a:ea typeface="Courier New"/>
                <a:cs typeface="Courier New"/>
                <a:sym typeface="Courier New"/>
              </a:rPr>
              <a:t>Recall:    0.762</a:t>
            </a:r>
            <a:endParaRPr sz="14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SG" sz="1450">
                <a:solidFill>
                  <a:srgbClr val="212121"/>
                </a:solidFill>
                <a:highlight>
                  <a:srgbClr val="FFFFFF"/>
                </a:highlight>
                <a:latin typeface="Courier New"/>
                <a:ea typeface="Courier New"/>
                <a:cs typeface="Courier New"/>
                <a:sym typeface="Courier New"/>
              </a:rPr>
              <a:t>F1 Score:  0.817</a:t>
            </a:r>
            <a:endParaRPr sz="14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t/>
            </a:r>
            <a:endParaRPr sz="1450">
              <a:solidFill>
                <a:srgbClr val="212121"/>
              </a:solidFill>
              <a:highlight>
                <a:srgbClr val="FFFFFF"/>
              </a:highlight>
              <a:latin typeface="Courier New"/>
              <a:ea typeface="Courier New"/>
              <a:cs typeface="Courier New"/>
              <a:sym typeface="Courier New"/>
            </a:endParaRPr>
          </a:p>
        </p:txBody>
      </p:sp>
      <p:sp>
        <p:nvSpPr>
          <p:cNvPr id="534" name="Google Shape;534;ga98890494e_4_25"/>
          <p:cNvSpPr txBox="1"/>
          <p:nvPr>
            <p:ph idx="4294967295" type="body"/>
          </p:nvPr>
        </p:nvSpPr>
        <p:spPr>
          <a:xfrm>
            <a:off x="800950" y="1358900"/>
            <a:ext cx="4639800" cy="1160700"/>
          </a:xfrm>
          <a:prstGeom prst="rect">
            <a:avLst/>
          </a:prstGeom>
        </p:spPr>
        <p:txBody>
          <a:bodyPr anchorCtr="0" anchor="t" bIns="45700" lIns="0" spcFirstLastPara="1" rIns="0" wrap="square" tIns="45700">
            <a:noAutofit/>
          </a:bodyPr>
          <a:lstStyle/>
          <a:p>
            <a:pPr indent="0" lvl="0" marL="0" rtl="0" algn="ctr">
              <a:lnSpc>
                <a:spcPct val="115000"/>
              </a:lnSpc>
              <a:spcBef>
                <a:spcPts val="1200"/>
              </a:spcBef>
              <a:spcAft>
                <a:spcPts val="0"/>
              </a:spcAft>
              <a:buNone/>
            </a:pPr>
            <a:r>
              <a:t/>
            </a:r>
            <a:endParaRPr sz="2300"/>
          </a:p>
          <a:p>
            <a:pPr indent="0" lvl="0" marL="0" rtl="0" algn="ctr">
              <a:lnSpc>
                <a:spcPct val="115000"/>
              </a:lnSpc>
              <a:spcBef>
                <a:spcPts val="1200"/>
              </a:spcBef>
              <a:spcAft>
                <a:spcPts val="0"/>
              </a:spcAft>
              <a:buNone/>
            </a:pPr>
            <a:r>
              <a:rPr b="1" lang="en-SG" sz="1800"/>
              <a:t>Confusion Matrix</a:t>
            </a:r>
            <a:endParaRPr b="1" sz="1800"/>
          </a:p>
        </p:txBody>
      </p:sp>
      <p:sp>
        <p:nvSpPr>
          <p:cNvPr id="535" name="Google Shape;535;ga98890494e_4_25"/>
          <p:cNvSpPr txBox="1"/>
          <p:nvPr>
            <p:ph idx="4294967295" type="body"/>
          </p:nvPr>
        </p:nvSpPr>
        <p:spPr>
          <a:xfrm>
            <a:off x="6089688" y="1341000"/>
            <a:ext cx="4639800" cy="1160700"/>
          </a:xfrm>
          <a:prstGeom prst="rect">
            <a:avLst/>
          </a:prstGeom>
        </p:spPr>
        <p:txBody>
          <a:bodyPr anchorCtr="0" anchor="t" bIns="45700" lIns="0" spcFirstLastPara="1" rIns="0" wrap="square" tIns="45700">
            <a:noAutofit/>
          </a:bodyPr>
          <a:lstStyle/>
          <a:p>
            <a:pPr indent="0" lvl="0" marL="0" rtl="0" algn="ctr">
              <a:lnSpc>
                <a:spcPct val="115000"/>
              </a:lnSpc>
              <a:spcBef>
                <a:spcPts val="1200"/>
              </a:spcBef>
              <a:spcAft>
                <a:spcPts val="0"/>
              </a:spcAft>
              <a:buNone/>
            </a:pPr>
            <a:r>
              <a:t/>
            </a:r>
            <a:endParaRPr sz="2300"/>
          </a:p>
          <a:p>
            <a:pPr indent="0" lvl="0" marL="0" rtl="0" algn="ctr">
              <a:lnSpc>
                <a:spcPct val="115000"/>
              </a:lnSpc>
              <a:spcBef>
                <a:spcPts val="1200"/>
              </a:spcBef>
              <a:spcAft>
                <a:spcPts val="0"/>
              </a:spcAft>
              <a:buNone/>
            </a:pPr>
            <a:r>
              <a:rPr b="1" lang="en-SG" sz="1800"/>
              <a:t>Precision-Recall Curve</a:t>
            </a:r>
            <a:endParaRPr b="1" sz="1800"/>
          </a:p>
        </p:txBody>
      </p:sp>
      <p:pic>
        <p:nvPicPr>
          <p:cNvPr id="536" name="Google Shape;536;ga98890494e_4_25"/>
          <p:cNvPicPr preferRelativeResize="0"/>
          <p:nvPr/>
        </p:nvPicPr>
        <p:blipFill rotWithShape="1">
          <a:blip r:embed="rId3">
            <a:alphaModFix/>
          </a:blip>
          <a:srcRect b="0" l="0" r="0" t="4743"/>
          <a:stretch/>
        </p:blipFill>
        <p:spPr>
          <a:xfrm>
            <a:off x="6413700" y="2395675"/>
            <a:ext cx="4011000" cy="2982615"/>
          </a:xfrm>
          <a:prstGeom prst="rect">
            <a:avLst/>
          </a:prstGeom>
          <a:noFill/>
          <a:ln>
            <a:noFill/>
          </a:ln>
        </p:spPr>
      </p:pic>
      <p:sp>
        <p:nvSpPr>
          <p:cNvPr id="537" name="Google Shape;537;ga98890494e_4_25"/>
          <p:cNvSpPr txBox="1"/>
          <p:nvPr/>
        </p:nvSpPr>
        <p:spPr>
          <a:xfrm>
            <a:off x="7579800" y="5525750"/>
            <a:ext cx="30219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SG" sz="1450">
                <a:solidFill>
                  <a:srgbClr val="212121"/>
                </a:solidFill>
                <a:highlight>
                  <a:schemeClr val="lt1"/>
                </a:highlight>
                <a:latin typeface="Courier New"/>
                <a:ea typeface="Courier New"/>
                <a:cs typeface="Courier New"/>
                <a:sym typeface="Courier New"/>
              </a:rPr>
              <a:t>AUC:     0.806</a:t>
            </a:r>
            <a:endParaRPr sz="1450">
              <a:solidFill>
                <a:srgbClr val="212121"/>
              </a:solidFill>
              <a:highlight>
                <a:schemeClr val="lt1"/>
              </a:highlight>
              <a:latin typeface="Courier New"/>
              <a:ea typeface="Courier New"/>
              <a:cs typeface="Courier New"/>
              <a:sym typeface="Courier New"/>
            </a:endParaRPr>
          </a:p>
        </p:txBody>
      </p:sp>
      <p:sp>
        <p:nvSpPr>
          <p:cNvPr id="538" name="Google Shape;538;ga98890494e_4_25"/>
          <p:cNvSpPr txBox="1"/>
          <p:nvPr/>
        </p:nvSpPr>
        <p:spPr>
          <a:xfrm>
            <a:off x="1666675" y="5924338"/>
            <a:ext cx="40719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sz="1600">
                <a:latin typeface="Garamond"/>
                <a:ea typeface="Garamond"/>
                <a:cs typeface="Garamond"/>
                <a:sym typeface="Garamond"/>
              </a:rPr>
              <a:t>(using default threshold for fraud : 0.5)</a:t>
            </a:r>
            <a:endParaRPr sz="1600">
              <a:latin typeface="Garamond"/>
              <a:ea typeface="Garamond"/>
              <a:cs typeface="Garamond"/>
              <a:sym typeface="Garamond"/>
            </a:endParaRPr>
          </a:p>
        </p:txBody>
      </p:sp>
      <p:pic>
        <p:nvPicPr>
          <p:cNvPr id="539" name="Google Shape;539;ga98890494e_4_25"/>
          <p:cNvPicPr preferRelativeResize="0"/>
          <p:nvPr/>
        </p:nvPicPr>
        <p:blipFill>
          <a:blip r:embed="rId4">
            <a:alphaModFix/>
          </a:blip>
          <a:stretch>
            <a:fillRect/>
          </a:stretch>
        </p:blipFill>
        <p:spPr>
          <a:xfrm>
            <a:off x="1449763" y="2501700"/>
            <a:ext cx="3609975" cy="2495550"/>
          </a:xfrm>
          <a:prstGeom prst="rect">
            <a:avLst/>
          </a:prstGeom>
          <a:noFill/>
          <a:ln>
            <a:noFill/>
          </a:ln>
        </p:spPr>
      </p:pic>
      <p:sp>
        <p:nvSpPr>
          <p:cNvPr id="540" name="Google Shape;540;ga98890494e_4_25"/>
          <p:cNvSpPr txBox="1"/>
          <p:nvPr/>
        </p:nvSpPr>
        <p:spPr>
          <a:xfrm>
            <a:off x="8460525" y="3073250"/>
            <a:ext cx="1332300" cy="2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a:solidFill>
                  <a:srgbClr val="990000"/>
                </a:solidFill>
                <a:latin typeface="Garamond"/>
                <a:ea typeface="Garamond"/>
                <a:cs typeface="Garamond"/>
                <a:sym typeface="Garamond"/>
              </a:rPr>
              <a:t>threshold=0.5</a:t>
            </a:r>
            <a:endParaRPr>
              <a:solidFill>
                <a:srgbClr val="990000"/>
              </a:solidFill>
              <a:latin typeface="Garamond"/>
              <a:ea typeface="Garamond"/>
              <a:cs typeface="Garamond"/>
              <a:sym typeface="Garamond"/>
            </a:endParaRPr>
          </a:p>
        </p:txBody>
      </p:sp>
      <p:sp>
        <p:nvSpPr>
          <p:cNvPr id="541" name="Google Shape;541;ga98890494e_4_25"/>
          <p:cNvSpPr/>
          <p:nvPr/>
        </p:nvSpPr>
        <p:spPr>
          <a:xfrm flipH="1" rot="10800000">
            <a:off x="9350063" y="2780412"/>
            <a:ext cx="172500" cy="84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2" name="Google Shape;542;ga98890494e_4_25"/>
          <p:cNvCxnSpPr/>
          <p:nvPr/>
        </p:nvCxnSpPr>
        <p:spPr>
          <a:xfrm>
            <a:off x="9433124" y="2856737"/>
            <a:ext cx="17700" cy="2220000"/>
          </a:xfrm>
          <a:prstGeom prst="straightConnector1">
            <a:avLst/>
          </a:prstGeom>
          <a:noFill/>
          <a:ln cap="flat" cmpd="sng" w="9525">
            <a:solidFill>
              <a:schemeClr val="dk2"/>
            </a:solidFill>
            <a:prstDash val="dash"/>
            <a:round/>
            <a:headEnd len="med" w="med" type="none"/>
            <a:tailEnd len="med" w="med" type="none"/>
          </a:ln>
        </p:spPr>
      </p:cxnSp>
      <p:cxnSp>
        <p:nvCxnSpPr>
          <p:cNvPr id="543" name="Google Shape;543;ga98890494e_4_25"/>
          <p:cNvCxnSpPr/>
          <p:nvPr/>
        </p:nvCxnSpPr>
        <p:spPr>
          <a:xfrm flipH="1">
            <a:off x="6801824" y="2856737"/>
            <a:ext cx="2555100" cy="18300"/>
          </a:xfrm>
          <a:prstGeom prst="straightConnector1">
            <a:avLst/>
          </a:prstGeom>
          <a:noFill/>
          <a:ln cap="flat" cmpd="sng" w="9525">
            <a:solidFill>
              <a:schemeClr val="dk2"/>
            </a:solidFill>
            <a:prstDash val="dash"/>
            <a:round/>
            <a:headEnd len="med" w="med" type="none"/>
            <a:tailEnd len="med" w="med" type="non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ga9c53217a6_1_30"/>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SG"/>
              <a:t>Result - before oversampling</a:t>
            </a:r>
            <a:endParaRPr/>
          </a:p>
        </p:txBody>
      </p:sp>
      <p:sp>
        <p:nvSpPr>
          <p:cNvPr id="549" name="Google Shape;549;ga9c53217a6_1_30"/>
          <p:cNvSpPr txBox="1"/>
          <p:nvPr/>
        </p:nvSpPr>
        <p:spPr>
          <a:xfrm>
            <a:off x="2152150" y="5103900"/>
            <a:ext cx="4011000" cy="9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sz="1450">
                <a:solidFill>
                  <a:srgbClr val="212121"/>
                </a:solidFill>
                <a:highlight>
                  <a:srgbClr val="FFFFFF"/>
                </a:highlight>
                <a:latin typeface="Courier New"/>
                <a:ea typeface="Courier New"/>
                <a:cs typeface="Courier New"/>
                <a:sym typeface="Courier New"/>
              </a:rPr>
              <a:t>Precision: 0.826 </a:t>
            </a:r>
            <a:endParaRPr sz="14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SG" sz="1450">
                <a:solidFill>
                  <a:srgbClr val="212121"/>
                </a:solidFill>
                <a:highlight>
                  <a:srgbClr val="FFFFFF"/>
                </a:highlight>
                <a:latin typeface="Courier New"/>
                <a:ea typeface="Courier New"/>
                <a:cs typeface="Courier New"/>
                <a:sym typeface="Courier New"/>
              </a:rPr>
              <a:t>Recall:    0.807</a:t>
            </a:r>
            <a:endParaRPr sz="14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SG" sz="1450">
                <a:solidFill>
                  <a:srgbClr val="212121"/>
                </a:solidFill>
                <a:highlight>
                  <a:srgbClr val="FFFFFF"/>
                </a:highlight>
                <a:latin typeface="Courier New"/>
                <a:ea typeface="Courier New"/>
                <a:cs typeface="Courier New"/>
                <a:sym typeface="Courier New"/>
              </a:rPr>
              <a:t>F1 Score:  0.821</a:t>
            </a:r>
            <a:endParaRPr sz="14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450">
              <a:solidFill>
                <a:srgbClr val="21212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t/>
            </a:r>
            <a:endParaRPr sz="1450">
              <a:solidFill>
                <a:srgbClr val="212121"/>
              </a:solidFill>
              <a:highlight>
                <a:srgbClr val="FFFFFF"/>
              </a:highlight>
              <a:latin typeface="Courier New"/>
              <a:ea typeface="Courier New"/>
              <a:cs typeface="Courier New"/>
              <a:sym typeface="Courier New"/>
            </a:endParaRPr>
          </a:p>
        </p:txBody>
      </p:sp>
      <p:sp>
        <p:nvSpPr>
          <p:cNvPr id="550" name="Google Shape;550;ga9c53217a6_1_30"/>
          <p:cNvSpPr txBox="1"/>
          <p:nvPr>
            <p:ph idx="4294967295" type="body"/>
          </p:nvPr>
        </p:nvSpPr>
        <p:spPr>
          <a:xfrm>
            <a:off x="800950" y="1358900"/>
            <a:ext cx="4639800" cy="1160700"/>
          </a:xfrm>
          <a:prstGeom prst="rect">
            <a:avLst/>
          </a:prstGeom>
        </p:spPr>
        <p:txBody>
          <a:bodyPr anchorCtr="0" anchor="t" bIns="45700" lIns="0" spcFirstLastPara="1" rIns="0" wrap="square" tIns="45700">
            <a:noAutofit/>
          </a:bodyPr>
          <a:lstStyle/>
          <a:p>
            <a:pPr indent="0" lvl="0" marL="0" rtl="0" algn="ctr">
              <a:lnSpc>
                <a:spcPct val="115000"/>
              </a:lnSpc>
              <a:spcBef>
                <a:spcPts val="1200"/>
              </a:spcBef>
              <a:spcAft>
                <a:spcPts val="0"/>
              </a:spcAft>
              <a:buNone/>
            </a:pPr>
            <a:r>
              <a:t/>
            </a:r>
            <a:endParaRPr sz="2300"/>
          </a:p>
          <a:p>
            <a:pPr indent="0" lvl="0" marL="0" rtl="0" algn="ctr">
              <a:lnSpc>
                <a:spcPct val="115000"/>
              </a:lnSpc>
              <a:spcBef>
                <a:spcPts val="1200"/>
              </a:spcBef>
              <a:spcAft>
                <a:spcPts val="0"/>
              </a:spcAft>
              <a:buNone/>
            </a:pPr>
            <a:r>
              <a:rPr b="1" lang="en-SG" sz="1800"/>
              <a:t>Confusion Matrix</a:t>
            </a:r>
            <a:endParaRPr b="1" sz="1800"/>
          </a:p>
        </p:txBody>
      </p:sp>
      <p:sp>
        <p:nvSpPr>
          <p:cNvPr id="551" name="Google Shape;551;ga9c53217a6_1_30"/>
          <p:cNvSpPr txBox="1"/>
          <p:nvPr>
            <p:ph idx="4294967295" type="body"/>
          </p:nvPr>
        </p:nvSpPr>
        <p:spPr>
          <a:xfrm>
            <a:off x="6089688" y="1341000"/>
            <a:ext cx="4639800" cy="1160700"/>
          </a:xfrm>
          <a:prstGeom prst="rect">
            <a:avLst/>
          </a:prstGeom>
        </p:spPr>
        <p:txBody>
          <a:bodyPr anchorCtr="0" anchor="t" bIns="45700" lIns="0" spcFirstLastPara="1" rIns="0" wrap="square" tIns="45700">
            <a:noAutofit/>
          </a:bodyPr>
          <a:lstStyle/>
          <a:p>
            <a:pPr indent="0" lvl="0" marL="0" rtl="0" algn="ctr">
              <a:lnSpc>
                <a:spcPct val="115000"/>
              </a:lnSpc>
              <a:spcBef>
                <a:spcPts val="1200"/>
              </a:spcBef>
              <a:spcAft>
                <a:spcPts val="0"/>
              </a:spcAft>
              <a:buNone/>
            </a:pPr>
            <a:r>
              <a:t/>
            </a:r>
            <a:endParaRPr sz="2300"/>
          </a:p>
          <a:p>
            <a:pPr indent="0" lvl="0" marL="0" rtl="0" algn="ctr">
              <a:lnSpc>
                <a:spcPct val="115000"/>
              </a:lnSpc>
              <a:spcBef>
                <a:spcPts val="1200"/>
              </a:spcBef>
              <a:spcAft>
                <a:spcPts val="0"/>
              </a:spcAft>
              <a:buNone/>
            </a:pPr>
            <a:r>
              <a:rPr b="1" lang="en-SG" sz="1800"/>
              <a:t>Precision-Recall Curve</a:t>
            </a:r>
            <a:endParaRPr b="1" sz="1800"/>
          </a:p>
        </p:txBody>
      </p:sp>
      <p:sp>
        <p:nvSpPr>
          <p:cNvPr id="552" name="Google Shape;552;ga9c53217a6_1_30"/>
          <p:cNvSpPr/>
          <p:nvPr/>
        </p:nvSpPr>
        <p:spPr>
          <a:xfrm>
            <a:off x="9120625" y="1297925"/>
            <a:ext cx="2438100" cy="596400"/>
          </a:xfrm>
          <a:prstGeom prst="rect">
            <a:avLst/>
          </a:prstGeom>
          <a:noFill/>
          <a:ln cap="flat" cmpd="sng" w="1905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ga9c53217a6_1_30"/>
          <p:cNvSpPr txBox="1"/>
          <p:nvPr/>
        </p:nvSpPr>
        <p:spPr>
          <a:xfrm>
            <a:off x="9308125" y="1394200"/>
            <a:ext cx="2260800" cy="3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sz="2000">
                <a:solidFill>
                  <a:srgbClr val="990000"/>
                </a:solidFill>
                <a:latin typeface="Garamond"/>
                <a:ea typeface="Garamond"/>
                <a:cs typeface="Garamond"/>
                <a:sym typeface="Garamond"/>
              </a:rPr>
              <a:t>Threshold Moving</a:t>
            </a:r>
            <a:endParaRPr sz="2000">
              <a:solidFill>
                <a:srgbClr val="990000"/>
              </a:solidFill>
              <a:latin typeface="Garamond"/>
              <a:ea typeface="Garamond"/>
              <a:cs typeface="Garamond"/>
              <a:sym typeface="Garamond"/>
            </a:endParaRPr>
          </a:p>
        </p:txBody>
      </p:sp>
      <p:sp>
        <p:nvSpPr>
          <p:cNvPr id="554" name="Google Shape;554;ga9c53217a6_1_30"/>
          <p:cNvSpPr txBox="1"/>
          <p:nvPr/>
        </p:nvSpPr>
        <p:spPr>
          <a:xfrm>
            <a:off x="1566975" y="5884175"/>
            <a:ext cx="50448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sz="2000">
                <a:solidFill>
                  <a:srgbClr val="990000"/>
                </a:solidFill>
                <a:latin typeface="Garamond"/>
                <a:ea typeface="Garamond"/>
                <a:cs typeface="Garamond"/>
                <a:sym typeface="Garamond"/>
              </a:rPr>
              <a:t>Change threshold for fraud to 0.294</a:t>
            </a:r>
            <a:endParaRPr sz="2000">
              <a:solidFill>
                <a:srgbClr val="990000"/>
              </a:solidFill>
              <a:latin typeface="Garamond"/>
              <a:ea typeface="Garamond"/>
              <a:cs typeface="Garamond"/>
              <a:sym typeface="Garamond"/>
            </a:endParaRPr>
          </a:p>
        </p:txBody>
      </p:sp>
      <p:pic>
        <p:nvPicPr>
          <p:cNvPr id="555" name="Google Shape;555;ga9c53217a6_1_30"/>
          <p:cNvPicPr preferRelativeResize="0"/>
          <p:nvPr/>
        </p:nvPicPr>
        <p:blipFill rotWithShape="1">
          <a:blip r:embed="rId3">
            <a:alphaModFix/>
          </a:blip>
          <a:srcRect b="0" l="0" r="0" t="4743"/>
          <a:stretch/>
        </p:blipFill>
        <p:spPr>
          <a:xfrm>
            <a:off x="6413700" y="2395675"/>
            <a:ext cx="4011000" cy="2982615"/>
          </a:xfrm>
          <a:prstGeom prst="rect">
            <a:avLst/>
          </a:prstGeom>
          <a:noFill/>
          <a:ln>
            <a:noFill/>
          </a:ln>
        </p:spPr>
      </p:pic>
      <p:sp>
        <p:nvSpPr>
          <p:cNvPr id="556" name="Google Shape;556;ga9c53217a6_1_30"/>
          <p:cNvSpPr txBox="1"/>
          <p:nvPr/>
        </p:nvSpPr>
        <p:spPr>
          <a:xfrm>
            <a:off x="7579800" y="5525750"/>
            <a:ext cx="30219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sz="1450">
                <a:solidFill>
                  <a:srgbClr val="212121"/>
                </a:solidFill>
                <a:highlight>
                  <a:schemeClr val="lt1"/>
                </a:highlight>
                <a:latin typeface="Courier New"/>
                <a:ea typeface="Courier New"/>
                <a:cs typeface="Courier New"/>
                <a:sym typeface="Courier New"/>
              </a:rPr>
              <a:t>AUC:     0.806</a:t>
            </a:r>
            <a:endParaRPr sz="1450">
              <a:solidFill>
                <a:srgbClr val="212121"/>
              </a:solidFill>
              <a:highlight>
                <a:schemeClr val="lt1"/>
              </a:highlight>
              <a:latin typeface="Courier New"/>
              <a:ea typeface="Courier New"/>
              <a:cs typeface="Courier New"/>
              <a:sym typeface="Courier New"/>
            </a:endParaRPr>
          </a:p>
        </p:txBody>
      </p:sp>
      <p:pic>
        <p:nvPicPr>
          <p:cNvPr id="557" name="Google Shape;557;ga9c53217a6_1_30"/>
          <p:cNvPicPr preferRelativeResize="0"/>
          <p:nvPr/>
        </p:nvPicPr>
        <p:blipFill>
          <a:blip r:embed="rId4">
            <a:alphaModFix/>
          </a:blip>
          <a:stretch>
            <a:fillRect/>
          </a:stretch>
        </p:blipFill>
        <p:spPr>
          <a:xfrm>
            <a:off x="1486113" y="2563975"/>
            <a:ext cx="3609975" cy="2495550"/>
          </a:xfrm>
          <a:prstGeom prst="rect">
            <a:avLst/>
          </a:prstGeom>
          <a:noFill/>
          <a:ln>
            <a:noFill/>
          </a:ln>
        </p:spPr>
      </p:pic>
      <p:sp>
        <p:nvSpPr>
          <p:cNvPr id="558" name="Google Shape;558;ga9c53217a6_1_30"/>
          <p:cNvSpPr txBox="1"/>
          <p:nvPr/>
        </p:nvSpPr>
        <p:spPr>
          <a:xfrm>
            <a:off x="8460525" y="3073250"/>
            <a:ext cx="1332300" cy="2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a:solidFill>
                  <a:srgbClr val="990000"/>
                </a:solidFill>
                <a:latin typeface="Garamond"/>
                <a:ea typeface="Garamond"/>
                <a:cs typeface="Garamond"/>
                <a:sym typeface="Garamond"/>
              </a:rPr>
              <a:t>threshold=0.5</a:t>
            </a:r>
            <a:endParaRPr>
              <a:solidFill>
                <a:srgbClr val="990000"/>
              </a:solidFill>
              <a:latin typeface="Garamond"/>
              <a:ea typeface="Garamond"/>
              <a:cs typeface="Garamond"/>
              <a:sym typeface="Garamond"/>
            </a:endParaRPr>
          </a:p>
        </p:txBody>
      </p:sp>
      <p:cxnSp>
        <p:nvCxnSpPr>
          <p:cNvPr id="559" name="Google Shape;559;ga9c53217a6_1_30"/>
          <p:cNvCxnSpPr/>
          <p:nvPr/>
        </p:nvCxnSpPr>
        <p:spPr>
          <a:xfrm>
            <a:off x="9433124" y="2856737"/>
            <a:ext cx="17700" cy="2220000"/>
          </a:xfrm>
          <a:prstGeom prst="straightConnector1">
            <a:avLst/>
          </a:prstGeom>
          <a:noFill/>
          <a:ln cap="flat" cmpd="sng" w="9525">
            <a:solidFill>
              <a:schemeClr val="dk2"/>
            </a:solidFill>
            <a:prstDash val="dash"/>
            <a:round/>
            <a:headEnd len="med" w="med" type="none"/>
            <a:tailEnd len="med" w="med" type="none"/>
          </a:ln>
        </p:spPr>
      </p:cxnSp>
      <p:cxnSp>
        <p:nvCxnSpPr>
          <p:cNvPr id="560" name="Google Shape;560;ga9c53217a6_1_30"/>
          <p:cNvCxnSpPr/>
          <p:nvPr/>
        </p:nvCxnSpPr>
        <p:spPr>
          <a:xfrm flipH="1">
            <a:off x="6801824" y="2856737"/>
            <a:ext cx="2555100" cy="18300"/>
          </a:xfrm>
          <a:prstGeom prst="straightConnector1">
            <a:avLst/>
          </a:prstGeom>
          <a:noFill/>
          <a:ln cap="flat" cmpd="sng" w="9525">
            <a:solidFill>
              <a:schemeClr val="dk2"/>
            </a:solidFill>
            <a:prstDash val="dash"/>
            <a:round/>
            <a:headEnd len="med" w="med" type="none"/>
            <a:tailEnd len="med" w="med" type="none"/>
          </a:ln>
        </p:spPr>
      </p:cxnSp>
      <p:sp>
        <p:nvSpPr>
          <p:cNvPr id="561" name="Google Shape;561;ga9c53217a6_1_30"/>
          <p:cNvSpPr/>
          <p:nvPr/>
        </p:nvSpPr>
        <p:spPr>
          <a:xfrm flipH="1" rot="10800000">
            <a:off x="9350063" y="2780412"/>
            <a:ext cx="172500" cy="84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2" name="Google Shape;562;ga9c53217a6_1_30"/>
          <p:cNvCxnSpPr/>
          <p:nvPr/>
        </p:nvCxnSpPr>
        <p:spPr>
          <a:xfrm>
            <a:off x="9585524" y="3009137"/>
            <a:ext cx="21300" cy="2053800"/>
          </a:xfrm>
          <a:prstGeom prst="straightConnector1">
            <a:avLst/>
          </a:prstGeom>
          <a:noFill/>
          <a:ln cap="flat" cmpd="sng" w="9525">
            <a:solidFill>
              <a:schemeClr val="dk2"/>
            </a:solidFill>
            <a:prstDash val="dash"/>
            <a:round/>
            <a:headEnd len="med" w="med" type="none"/>
            <a:tailEnd len="med" w="med" type="none"/>
          </a:ln>
        </p:spPr>
      </p:cxnSp>
      <p:cxnSp>
        <p:nvCxnSpPr>
          <p:cNvPr id="563" name="Google Shape;563;ga9c53217a6_1_30"/>
          <p:cNvCxnSpPr/>
          <p:nvPr/>
        </p:nvCxnSpPr>
        <p:spPr>
          <a:xfrm flipH="1">
            <a:off x="6801824" y="2932937"/>
            <a:ext cx="2707500" cy="26100"/>
          </a:xfrm>
          <a:prstGeom prst="straightConnector1">
            <a:avLst/>
          </a:prstGeom>
          <a:noFill/>
          <a:ln cap="flat" cmpd="sng" w="9525">
            <a:solidFill>
              <a:schemeClr val="dk2"/>
            </a:solidFill>
            <a:prstDash val="dash"/>
            <a:round/>
            <a:headEnd len="med" w="med" type="none"/>
            <a:tailEnd len="med" w="med" type="none"/>
          </a:ln>
        </p:spPr>
      </p:cxnSp>
      <p:sp>
        <p:nvSpPr>
          <p:cNvPr id="564" name="Google Shape;564;ga9c53217a6_1_30"/>
          <p:cNvSpPr txBox="1"/>
          <p:nvPr/>
        </p:nvSpPr>
        <p:spPr>
          <a:xfrm>
            <a:off x="9433125" y="3560050"/>
            <a:ext cx="1332300" cy="2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a:solidFill>
                  <a:srgbClr val="990000"/>
                </a:solidFill>
                <a:latin typeface="Garamond"/>
                <a:ea typeface="Garamond"/>
                <a:cs typeface="Garamond"/>
                <a:sym typeface="Garamond"/>
              </a:rPr>
              <a:t>threshold=0.294</a:t>
            </a:r>
            <a:endParaRPr>
              <a:solidFill>
                <a:srgbClr val="990000"/>
              </a:solidFill>
              <a:latin typeface="Garamond"/>
              <a:ea typeface="Garamond"/>
              <a:cs typeface="Garamond"/>
              <a:sym typeface="Garamon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ga9c9ef1436_6_4"/>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SG"/>
              <a:t>Result - after oversampling </a:t>
            </a:r>
            <a:endParaRPr/>
          </a:p>
        </p:txBody>
      </p:sp>
      <p:sp>
        <p:nvSpPr>
          <p:cNvPr id="570" name="Google Shape;570;ga9c9ef1436_6_4"/>
          <p:cNvSpPr txBox="1"/>
          <p:nvPr/>
        </p:nvSpPr>
        <p:spPr>
          <a:xfrm>
            <a:off x="2141375" y="5103900"/>
            <a:ext cx="3962400" cy="9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sz="1450">
                <a:solidFill>
                  <a:srgbClr val="212121"/>
                </a:solidFill>
                <a:highlight>
                  <a:srgbClr val="FFFFFF"/>
                </a:highlight>
                <a:latin typeface="Courier New"/>
                <a:ea typeface="Courier New"/>
                <a:cs typeface="Courier New"/>
                <a:sym typeface="Courier New"/>
              </a:rPr>
              <a:t>Precision: 0.589 </a:t>
            </a:r>
            <a:endParaRPr sz="14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SG" sz="1450">
                <a:solidFill>
                  <a:srgbClr val="212121"/>
                </a:solidFill>
                <a:highlight>
                  <a:srgbClr val="FFFFFF"/>
                </a:highlight>
                <a:latin typeface="Courier New"/>
                <a:ea typeface="Courier New"/>
                <a:cs typeface="Courier New"/>
                <a:sym typeface="Courier New"/>
              </a:rPr>
              <a:t>Recall:    0.864 </a:t>
            </a:r>
            <a:endParaRPr sz="14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SG" sz="1450">
                <a:solidFill>
                  <a:srgbClr val="212121"/>
                </a:solidFill>
                <a:highlight>
                  <a:srgbClr val="FFFFFF"/>
                </a:highlight>
                <a:latin typeface="Courier New"/>
                <a:ea typeface="Courier New"/>
                <a:cs typeface="Courier New"/>
                <a:sym typeface="Courier New"/>
              </a:rPr>
              <a:t>F1 Score:  0.700</a:t>
            </a:r>
            <a:endParaRPr sz="14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450">
              <a:solidFill>
                <a:srgbClr val="212121"/>
              </a:solidFill>
              <a:highlight>
                <a:srgbClr val="FFFFFF"/>
              </a:highlight>
              <a:latin typeface="Courier New"/>
              <a:ea typeface="Courier New"/>
              <a:cs typeface="Courier New"/>
              <a:sym typeface="Courier New"/>
            </a:endParaRPr>
          </a:p>
        </p:txBody>
      </p:sp>
      <p:sp>
        <p:nvSpPr>
          <p:cNvPr id="571" name="Google Shape;571;ga9c9ef1436_6_4"/>
          <p:cNvSpPr txBox="1"/>
          <p:nvPr>
            <p:ph idx="4294967295" type="body"/>
          </p:nvPr>
        </p:nvSpPr>
        <p:spPr>
          <a:xfrm>
            <a:off x="800950" y="1358900"/>
            <a:ext cx="4639800" cy="1160700"/>
          </a:xfrm>
          <a:prstGeom prst="rect">
            <a:avLst/>
          </a:prstGeom>
        </p:spPr>
        <p:txBody>
          <a:bodyPr anchorCtr="0" anchor="t" bIns="45700" lIns="0" spcFirstLastPara="1" rIns="0" wrap="square" tIns="45700">
            <a:noAutofit/>
          </a:bodyPr>
          <a:lstStyle/>
          <a:p>
            <a:pPr indent="0" lvl="0" marL="0" rtl="0" algn="ctr">
              <a:lnSpc>
                <a:spcPct val="115000"/>
              </a:lnSpc>
              <a:spcBef>
                <a:spcPts val="1200"/>
              </a:spcBef>
              <a:spcAft>
                <a:spcPts val="0"/>
              </a:spcAft>
              <a:buNone/>
            </a:pPr>
            <a:r>
              <a:t/>
            </a:r>
            <a:endParaRPr sz="2300"/>
          </a:p>
          <a:p>
            <a:pPr indent="0" lvl="0" marL="0" rtl="0" algn="ctr">
              <a:lnSpc>
                <a:spcPct val="115000"/>
              </a:lnSpc>
              <a:spcBef>
                <a:spcPts val="1200"/>
              </a:spcBef>
              <a:spcAft>
                <a:spcPts val="0"/>
              </a:spcAft>
              <a:buNone/>
            </a:pPr>
            <a:r>
              <a:rPr b="1" lang="en-SG" sz="1800"/>
              <a:t>Confusion Matrix</a:t>
            </a:r>
            <a:endParaRPr b="1" sz="1800"/>
          </a:p>
        </p:txBody>
      </p:sp>
      <p:sp>
        <p:nvSpPr>
          <p:cNvPr id="572" name="Google Shape;572;ga9c9ef1436_6_4"/>
          <p:cNvSpPr txBox="1"/>
          <p:nvPr>
            <p:ph idx="4294967295" type="body"/>
          </p:nvPr>
        </p:nvSpPr>
        <p:spPr>
          <a:xfrm>
            <a:off x="6089688" y="1341000"/>
            <a:ext cx="4639800" cy="1160700"/>
          </a:xfrm>
          <a:prstGeom prst="rect">
            <a:avLst/>
          </a:prstGeom>
        </p:spPr>
        <p:txBody>
          <a:bodyPr anchorCtr="0" anchor="t" bIns="45700" lIns="0" spcFirstLastPara="1" rIns="0" wrap="square" tIns="45700">
            <a:noAutofit/>
          </a:bodyPr>
          <a:lstStyle/>
          <a:p>
            <a:pPr indent="0" lvl="0" marL="0" rtl="0" algn="ctr">
              <a:lnSpc>
                <a:spcPct val="115000"/>
              </a:lnSpc>
              <a:spcBef>
                <a:spcPts val="1200"/>
              </a:spcBef>
              <a:spcAft>
                <a:spcPts val="0"/>
              </a:spcAft>
              <a:buNone/>
            </a:pPr>
            <a:r>
              <a:t/>
            </a:r>
            <a:endParaRPr sz="2300"/>
          </a:p>
          <a:p>
            <a:pPr indent="0" lvl="0" marL="0" rtl="0" algn="ctr">
              <a:lnSpc>
                <a:spcPct val="115000"/>
              </a:lnSpc>
              <a:spcBef>
                <a:spcPts val="1200"/>
              </a:spcBef>
              <a:spcAft>
                <a:spcPts val="0"/>
              </a:spcAft>
              <a:buNone/>
            </a:pPr>
            <a:r>
              <a:rPr b="1" lang="en-SG" sz="1800"/>
              <a:t>Precision-Recall Curve</a:t>
            </a:r>
            <a:endParaRPr b="1" sz="1800"/>
          </a:p>
        </p:txBody>
      </p:sp>
      <p:pic>
        <p:nvPicPr>
          <p:cNvPr id="573" name="Google Shape;573;ga9c9ef1436_6_4"/>
          <p:cNvPicPr preferRelativeResize="0"/>
          <p:nvPr/>
        </p:nvPicPr>
        <p:blipFill rotWithShape="1">
          <a:blip r:embed="rId3">
            <a:alphaModFix/>
          </a:blip>
          <a:srcRect b="0" l="0" r="0" t="5123"/>
          <a:stretch/>
        </p:blipFill>
        <p:spPr>
          <a:xfrm>
            <a:off x="6331300" y="2548075"/>
            <a:ext cx="3962400" cy="2934646"/>
          </a:xfrm>
          <a:prstGeom prst="rect">
            <a:avLst/>
          </a:prstGeom>
          <a:noFill/>
          <a:ln>
            <a:noFill/>
          </a:ln>
        </p:spPr>
      </p:pic>
      <p:sp>
        <p:nvSpPr>
          <p:cNvPr id="574" name="Google Shape;574;ga9c9ef1436_6_4"/>
          <p:cNvSpPr txBox="1"/>
          <p:nvPr/>
        </p:nvSpPr>
        <p:spPr>
          <a:xfrm>
            <a:off x="7416525" y="5476350"/>
            <a:ext cx="3265800" cy="3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SG" sz="1450">
                <a:solidFill>
                  <a:srgbClr val="212121"/>
                </a:solidFill>
                <a:highlight>
                  <a:schemeClr val="lt1"/>
                </a:highlight>
                <a:latin typeface="Courier New"/>
                <a:ea typeface="Courier New"/>
                <a:cs typeface="Courier New"/>
                <a:sym typeface="Courier New"/>
              </a:rPr>
              <a:t>AUC:  0.765</a:t>
            </a:r>
            <a:endParaRPr>
              <a:latin typeface="Garamond"/>
              <a:ea typeface="Garamond"/>
              <a:cs typeface="Garamond"/>
              <a:sym typeface="Garamond"/>
            </a:endParaRPr>
          </a:p>
        </p:txBody>
      </p:sp>
      <p:sp>
        <p:nvSpPr>
          <p:cNvPr id="575" name="Google Shape;575;ga9c9ef1436_6_4"/>
          <p:cNvSpPr txBox="1"/>
          <p:nvPr/>
        </p:nvSpPr>
        <p:spPr>
          <a:xfrm>
            <a:off x="1742875" y="5924338"/>
            <a:ext cx="40719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sz="1500">
                <a:latin typeface="Garamond"/>
                <a:ea typeface="Garamond"/>
                <a:cs typeface="Garamond"/>
                <a:sym typeface="Garamond"/>
              </a:rPr>
              <a:t>(using default threshold for fraud : 0.5)</a:t>
            </a:r>
            <a:endParaRPr sz="1500">
              <a:latin typeface="Garamond"/>
              <a:ea typeface="Garamond"/>
              <a:cs typeface="Garamond"/>
              <a:sym typeface="Garamond"/>
            </a:endParaRPr>
          </a:p>
        </p:txBody>
      </p:sp>
      <p:pic>
        <p:nvPicPr>
          <p:cNvPr id="576" name="Google Shape;576;ga9c9ef1436_6_4"/>
          <p:cNvPicPr preferRelativeResize="0"/>
          <p:nvPr/>
        </p:nvPicPr>
        <p:blipFill>
          <a:blip r:embed="rId4">
            <a:alphaModFix/>
          </a:blip>
          <a:stretch>
            <a:fillRect/>
          </a:stretch>
        </p:blipFill>
        <p:spPr>
          <a:xfrm>
            <a:off x="1506188" y="2577900"/>
            <a:ext cx="3609975" cy="2495550"/>
          </a:xfrm>
          <a:prstGeom prst="rect">
            <a:avLst/>
          </a:prstGeom>
          <a:noFill/>
          <a:ln>
            <a:noFill/>
          </a:ln>
        </p:spPr>
      </p:pic>
      <p:cxnSp>
        <p:nvCxnSpPr>
          <p:cNvPr id="577" name="Google Shape;577;ga9c9ef1436_6_4"/>
          <p:cNvCxnSpPr/>
          <p:nvPr/>
        </p:nvCxnSpPr>
        <p:spPr>
          <a:xfrm>
            <a:off x="9661724" y="3694937"/>
            <a:ext cx="1200" cy="1508100"/>
          </a:xfrm>
          <a:prstGeom prst="straightConnector1">
            <a:avLst/>
          </a:prstGeom>
          <a:noFill/>
          <a:ln cap="flat" cmpd="sng" w="9525">
            <a:solidFill>
              <a:schemeClr val="dk2"/>
            </a:solidFill>
            <a:prstDash val="dash"/>
            <a:round/>
            <a:headEnd len="med" w="med" type="none"/>
            <a:tailEnd len="med" w="med" type="none"/>
          </a:ln>
        </p:spPr>
      </p:cxnSp>
      <p:cxnSp>
        <p:nvCxnSpPr>
          <p:cNvPr id="578" name="Google Shape;578;ga9c9ef1436_6_4"/>
          <p:cNvCxnSpPr/>
          <p:nvPr/>
        </p:nvCxnSpPr>
        <p:spPr>
          <a:xfrm flipH="1">
            <a:off x="6717824" y="3694937"/>
            <a:ext cx="2867700" cy="35700"/>
          </a:xfrm>
          <a:prstGeom prst="straightConnector1">
            <a:avLst/>
          </a:prstGeom>
          <a:noFill/>
          <a:ln cap="flat" cmpd="sng" w="9525">
            <a:solidFill>
              <a:schemeClr val="dk2"/>
            </a:solidFill>
            <a:prstDash val="dash"/>
            <a:round/>
            <a:headEnd len="med" w="med" type="none"/>
            <a:tailEnd len="med" w="med" type="none"/>
          </a:ln>
        </p:spPr>
      </p:cxnSp>
      <p:sp>
        <p:nvSpPr>
          <p:cNvPr id="579" name="Google Shape;579;ga9c9ef1436_6_4"/>
          <p:cNvSpPr/>
          <p:nvPr/>
        </p:nvSpPr>
        <p:spPr>
          <a:xfrm flipH="1" rot="10800000">
            <a:off x="9578663" y="3618612"/>
            <a:ext cx="172500" cy="84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ga9c9ef1436_6_4"/>
          <p:cNvSpPr txBox="1"/>
          <p:nvPr/>
        </p:nvSpPr>
        <p:spPr>
          <a:xfrm>
            <a:off x="9308125" y="4091800"/>
            <a:ext cx="1332300" cy="2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a:solidFill>
                  <a:srgbClr val="990000"/>
                </a:solidFill>
                <a:latin typeface="Garamond"/>
                <a:ea typeface="Garamond"/>
                <a:cs typeface="Garamond"/>
                <a:sym typeface="Garamond"/>
              </a:rPr>
              <a:t>threshold=0.5</a:t>
            </a:r>
            <a:endParaRPr>
              <a:solidFill>
                <a:srgbClr val="990000"/>
              </a:solidFill>
              <a:latin typeface="Garamond"/>
              <a:ea typeface="Garamond"/>
              <a:cs typeface="Garamond"/>
              <a:sym typeface="Garamon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ga9c53217a6_1_47"/>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SG"/>
              <a:t>Result - after oversampling </a:t>
            </a:r>
            <a:endParaRPr/>
          </a:p>
        </p:txBody>
      </p:sp>
      <p:sp>
        <p:nvSpPr>
          <p:cNvPr id="586" name="Google Shape;586;ga9c53217a6_1_47"/>
          <p:cNvSpPr txBox="1"/>
          <p:nvPr/>
        </p:nvSpPr>
        <p:spPr>
          <a:xfrm>
            <a:off x="2220025" y="5103900"/>
            <a:ext cx="3962400" cy="9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sz="1450">
                <a:solidFill>
                  <a:srgbClr val="212121"/>
                </a:solidFill>
                <a:highlight>
                  <a:srgbClr val="FFFFFF"/>
                </a:highlight>
                <a:latin typeface="Courier New"/>
                <a:ea typeface="Courier New"/>
                <a:cs typeface="Courier New"/>
                <a:sym typeface="Courier New"/>
              </a:rPr>
              <a:t>Precision: 0.857</a:t>
            </a:r>
            <a:endParaRPr sz="14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SG" sz="1450">
                <a:solidFill>
                  <a:srgbClr val="212121"/>
                </a:solidFill>
                <a:highlight>
                  <a:srgbClr val="FFFFFF"/>
                </a:highlight>
                <a:latin typeface="Courier New"/>
                <a:ea typeface="Courier New"/>
                <a:cs typeface="Courier New"/>
                <a:sym typeface="Courier New"/>
              </a:rPr>
              <a:t>Recall:    0.750</a:t>
            </a:r>
            <a:endParaRPr sz="14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SG" sz="1450">
                <a:solidFill>
                  <a:srgbClr val="212121"/>
                </a:solidFill>
                <a:highlight>
                  <a:srgbClr val="FFFFFF"/>
                </a:highlight>
                <a:latin typeface="Courier New"/>
                <a:ea typeface="Courier New"/>
                <a:cs typeface="Courier New"/>
                <a:sym typeface="Courier New"/>
              </a:rPr>
              <a:t>F1 Score:  0.800 </a:t>
            </a:r>
            <a:endParaRPr sz="14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450">
              <a:solidFill>
                <a:srgbClr val="212121"/>
              </a:solidFill>
              <a:highlight>
                <a:srgbClr val="FFFFFF"/>
              </a:highlight>
              <a:latin typeface="Courier New"/>
              <a:ea typeface="Courier New"/>
              <a:cs typeface="Courier New"/>
              <a:sym typeface="Courier New"/>
            </a:endParaRPr>
          </a:p>
        </p:txBody>
      </p:sp>
      <p:sp>
        <p:nvSpPr>
          <p:cNvPr id="587" name="Google Shape;587;ga9c53217a6_1_47"/>
          <p:cNvSpPr txBox="1"/>
          <p:nvPr>
            <p:ph idx="4294967295" type="body"/>
          </p:nvPr>
        </p:nvSpPr>
        <p:spPr>
          <a:xfrm>
            <a:off x="800950" y="1358900"/>
            <a:ext cx="4639800" cy="1160700"/>
          </a:xfrm>
          <a:prstGeom prst="rect">
            <a:avLst/>
          </a:prstGeom>
        </p:spPr>
        <p:txBody>
          <a:bodyPr anchorCtr="0" anchor="t" bIns="45700" lIns="0" spcFirstLastPara="1" rIns="0" wrap="square" tIns="45700">
            <a:noAutofit/>
          </a:bodyPr>
          <a:lstStyle/>
          <a:p>
            <a:pPr indent="0" lvl="0" marL="0" rtl="0" algn="ctr">
              <a:lnSpc>
                <a:spcPct val="115000"/>
              </a:lnSpc>
              <a:spcBef>
                <a:spcPts val="1200"/>
              </a:spcBef>
              <a:spcAft>
                <a:spcPts val="0"/>
              </a:spcAft>
              <a:buNone/>
            </a:pPr>
            <a:r>
              <a:t/>
            </a:r>
            <a:endParaRPr sz="2300"/>
          </a:p>
          <a:p>
            <a:pPr indent="0" lvl="0" marL="0" rtl="0" algn="ctr">
              <a:lnSpc>
                <a:spcPct val="115000"/>
              </a:lnSpc>
              <a:spcBef>
                <a:spcPts val="1200"/>
              </a:spcBef>
              <a:spcAft>
                <a:spcPts val="0"/>
              </a:spcAft>
              <a:buNone/>
            </a:pPr>
            <a:r>
              <a:rPr b="1" lang="en-SG" sz="1800"/>
              <a:t>Confusion Matrix</a:t>
            </a:r>
            <a:endParaRPr b="1" sz="1800"/>
          </a:p>
        </p:txBody>
      </p:sp>
      <p:sp>
        <p:nvSpPr>
          <p:cNvPr id="588" name="Google Shape;588;ga9c53217a6_1_47"/>
          <p:cNvSpPr txBox="1"/>
          <p:nvPr>
            <p:ph idx="4294967295" type="body"/>
          </p:nvPr>
        </p:nvSpPr>
        <p:spPr>
          <a:xfrm>
            <a:off x="6089688" y="1341000"/>
            <a:ext cx="4639800" cy="1160700"/>
          </a:xfrm>
          <a:prstGeom prst="rect">
            <a:avLst/>
          </a:prstGeom>
        </p:spPr>
        <p:txBody>
          <a:bodyPr anchorCtr="0" anchor="t" bIns="45700" lIns="0" spcFirstLastPara="1" rIns="0" wrap="square" tIns="45700">
            <a:noAutofit/>
          </a:bodyPr>
          <a:lstStyle/>
          <a:p>
            <a:pPr indent="0" lvl="0" marL="0" rtl="0" algn="ctr">
              <a:lnSpc>
                <a:spcPct val="115000"/>
              </a:lnSpc>
              <a:spcBef>
                <a:spcPts val="1200"/>
              </a:spcBef>
              <a:spcAft>
                <a:spcPts val="0"/>
              </a:spcAft>
              <a:buNone/>
            </a:pPr>
            <a:r>
              <a:t/>
            </a:r>
            <a:endParaRPr sz="2300"/>
          </a:p>
          <a:p>
            <a:pPr indent="0" lvl="0" marL="0" rtl="0" algn="ctr">
              <a:lnSpc>
                <a:spcPct val="115000"/>
              </a:lnSpc>
              <a:spcBef>
                <a:spcPts val="1200"/>
              </a:spcBef>
              <a:spcAft>
                <a:spcPts val="0"/>
              </a:spcAft>
              <a:buNone/>
            </a:pPr>
            <a:r>
              <a:rPr b="1" lang="en-SG" sz="1800"/>
              <a:t>Precision-Recall Curve</a:t>
            </a:r>
            <a:endParaRPr b="1" sz="1800"/>
          </a:p>
        </p:txBody>
      </p:sp>
      <p:sp>
        <p:nvSpPr>
          <p:cNvPr id="589" name="Google Shape;589;ga9c53217a6_1_47"/>
          <p:cNvSpPr/>
          <p:nvPr/>
        </p:nvSpPr>
        <p:spPr>
          <a:xfrm>
            <a:off x="9120625" y="1297925"/>
            <a:ext cx="2438100" cy="596400"/>
          </a:xfrm>
          <a:prstGeom prst="rect">
            <a:avLst/>
          </a:prstGeom>
          <a:noFill/>
          <a:ln cap="flat" cmpd="sng" w="1905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ga9c53217a6_1_47"/>
          <p:cNvSpPr txBox="1"/>
          <p:nvPr/>
        </p:nvSpPr>
        <p:spPr>
          <a:xfrm>
            <a:off x="9308125" y="1394200"/>
            <a:ext cx="2260800" cy="3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sz="2000">
                <a:solidFill>
                  <a:srgbClr val="990000"/>
                </a:solidFill>
                <a:latin typeface="Garamond"/>
                <a:ea typeface="Garamond"/>
                <a:cs typeface="Garamond"/>
                <a:sym typeface="Garamond"/>
              </a:rPr>
              <a:t>Threshold Moving</a:t>
            </a:r>
            <a:endParaRPr sz="2000">
              <a:solidFill>
                <a:srgbClr val="990000"/>
              </a:solidFill>
              <a:latin typeface="Garamond"/>
              <a:ea typeface="Garamond"/>
              <a:cs typeface="Garamond"/>
              <a:sym typeface="Garamond"/>
            </a:endParaRPr>
          </a:p>
        </p:txBody>
      </p:sp>
      <p:sp>
        <p:nvSpPr>
          <p:cNvPr id="591" name="Google Shape;591;ga9c53217a6_1_47"/>
          <p:cNvSpPr txBox="1"/>
          <p:nvPr/>
        </p:nvSpPr>
        <p:spPr>
          <a:xfrm>
            <a:off x="1450225" y="5836200"/>
            <a:ext cx="50448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sz="2000">
                <a:solidFill>
                  <a:srgbClr val="990000"/>
                </a:solidFill>
                <a:latin typeface="Garamond"/>
                <a:ea typeface="Garamond"/>
                <a:cs typeface="Garamond"/>
                <a:sym typeface="Garamond"/>
              </a:rPr>
              <a:t>Change threshold for fraud to 0.975</a:t>
            </a:r>
            <a:endParaRPr sz="2000">
              <a:solidFill>
                <a:srgbClr val="990000"/>
              </a:solidFill>
              <a:latin typeface="Garamond"/>
              <a:ea typeface="Garamond"/>
              <a:cs typeface="Garamond"/>
              <a:sym typeface="Garamond"/>
            </a:endParaRPr>
          </a:p>
        </p:txBody>
      </p:sp>
      <p:pic>
        <p:nvPicPr>
          <p:cNvPr id="592" name="Google Shape;592;ga9c53217a6_1_47"/>
          <p:cNvPicPr preferRelativeResize="0"/>
          <p:nvPr/>
        </p:nvPicPr>
        <p:blipFill rotWithShape="1">
          <a:blip r:embed="rId3">
            <a:alphaModFix/>
          </a:blip>
          <a:srcRect b="0" l="0" r="0" t="5123"/>
          <a:stretch/>
        </p:blipFill>
        <p:spPr>
          <a:xfrm>
            <a:off x="6331300" y="2548075"/>
            <a:ext cx="3962400" cy="2934646"/>
          </a:xfrm>
          <a:prstGeom prst="rect">
            <a:avLst/>
          </a:prstGeom>
          <a:noFill/>
          <a:ln>
            <a:noFill/>
          </a:ln>
        </p:spPr>
      </p:pic>
      <p:sp>
        <p:nvSpPr>
          <p:cNvPr id="593" name="Google Shape;593;ga9c53217a6_1_47"/>
          <p:cNvSpPr txBox="1"/>
          <p:nvPr/>
        </p:nvSpPr>
        <p:spPr>
          <a:xfrm>
            <a:off x="7416525" y="5476350"/>
            <a:ext cx="3265800" cy="3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sz="1450">
                <a:solidFill>
                  <a:srgbClr val="212121"/>
                </a:solidFill>
                <a:highlight>
                  <a:schemeClr val="lt1"/>
                </a:highlight>
                <a:latin typeface="Courier New"/>
                <a:ea typeface="Courier New"/>
                <a:cs typeface="Courier New"/>
                <a:sym typeface="Courier New"/>
              </a:rPr>
              <a:t>AUC:  0.765</a:t>
            </a:r>
            <a:endParaRPr>
              <a:latin typeface="Garamond"/>
              <a:ea typeface="Garamond"/>
              <a:cs typeface="Garamond"/>
              <a:sym typeface="Garamond"/>
            </a:endParaRPr>
          </a:p>
        </p:txBody>
      </p:sp>
      <p:pic>
        <p:nvPicPr>
          <p:cNvPr id="594" name="Google Shape;594;ga9c53217a6_1_47"/>
          <p:cNvPicPr preferRelativeResize="0"/>
          <p:nvPr/>
        </p:nvPicPr>
        <p:blipFill>
          <a:blip r:embed="rId4">
            <a:alphaModFix/>
          </a:blip>
          <a:stretch>
            <a:fillRect/>
          </a:stretch>
        </p:blipFill>
        <p:spPr>
          <a:xfrm>
            <a:off x="1450213" y="2594000"/>
            <a:ext cx="3609975" cy="2495550"/>
          </a:xfrm>
          <a:prstGeom prst="rect">
            <a:avLst/>
          </a:prstGeom>
          <a:noFill/>
          <a:ln>
            <a:noFill/>
          </a:ln>
        </p:spPr>
      </p:pic>
      <p:cxnSp>
        <p:nvCxnSpPr>
          <p:cNvPr id="595" name="Google Shape;595;ga9c53217a6_1_47"/>
          <p:cNvCxnSpPr/>
          <p:nvPr/>
        </p:nvCxnSpPr>
        <p:spPr>
          <a:xfrm>
            <a:off x="9661724" y="3694937"/>
            <a:ext cx="1200" cy="1508100"/>
          </a:xfrm>
          <a:prstGeom prst="straightConnector1">
            <a:avLst/>
          </a:prstGeom>
          <a:noFill/>
          <a:ln cap="flat" cmpd="sng" w="9525">
            <a:solidFill>
              <a:schemeClr val="dk2"/>
            </a:solidFill>
            <a:prstDash val="dash"/>
            <a:round/>
            <a:headEnd len="med" w="med" type="none"/>
            <a:tailEnd len="med" w="med" type="none"/>
          </a:ln>
        </p:spPr>
      </p:cxnSp>
      <p:cxnSp>
        <p:nvCxnSpPr>
          <p:cNvPr id="596" name="Google Shape;596;ga9c53217a6_1_47"/>
          <p:cNvCxnSpPr/>
          <p:nvPr/>
        </p:nvCxnSpPr>
        <p:spPr>
          <a:xfrm flipH="1">
            <a:off x="6717824" y="3694937"/>
            <a:ext cx="2867700" cy="35700"/>
          </a:xfrm>
          <a:prstGeom prst="straightConnector1">
            <a:avLst/>
          </a:prstGeom>
          <a:noFill/>
          <a:ln cap="flat" cmpd="sng" w="9525">
            <a:solidFill>
              <a:schemeClr val="dk2"/>
            </a:solidFill>
            <a:prstDash val="dash"/>
            <a:round/>
            <a:headEnd len="med" w="med" type="none"/>
            <a:tailEnd len="med" w="med" type="none"/>
          </a:ln>
        </p:spPr>
      </p:cxnSp>
      <p:sp>
        <p:nvSpPr>
          <p:cNvPr id="597" name="Google Shape;597;ga9c53217a6_1_47"/>
          <p:cNvSpPr/>
          <p:nvPr/>
        </p:nvSpPr>
        <p:spPr>
          <a:xfrm flipH="1" rot="10800000">
            <a:off x="9578663" y="3618612"/>
            <a:ext cx="172500" cy="84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ga9c53217a6_1_47"/>
          <p:cNvSpPr txBox="1"/>
          <p:nvPr/>
        </p:nvSpPr>
        <p:spPr>
          <a:xfrm>
            <a:off x="9308125" y="4091800"/>
            <a:ext cx="1332300" cy="2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a:solidFill>
                  <a:srgbClr val="990000"/>
                </a:solidFill>
                <a:latin typeface="Garamond"/>
                <a:ea typeface="Garamond"/>
                <a:cs typeface="Garamond"/>
                <a:sym typeface="Garamond"/>
              </a:rPr>
              <a:t>threshold=0.5</a:t>
            </a:r>
            <a:endParaRPr>
              <a:solidFill>
                <a:srgbClr val="990000"/>
              </a:solidFill>
              <a:latin typeface="Garamond"/>
              <a:ea typeface="Garamond"/>
              <a:cs typeface="Garamond"/>
              <a:sym typeface="Garamond"/>
            </a:endParaRPr>
          </a:p>
        </p:txBody>
      </p:sp>
      <p:cxnSp>
        <p:nvCxnSpPr>
          <p:cNvPr id="599" name="Google Shape;599;ga9c53217a6_1_47"/>
          <p:cNvCxnSpPr/>
          <p:nvPr/>
        </p:nvCxnSpPr>
        <p:spPr>
          <a:xfrm flipH="1">
            <a:off x="9270224" y="3009137"/>
            <a:ext cx="10500" cy="2151900"/>
          </a:xfrm>
          <a:prstGeom prst="straightConnector1">
            <a:avLst/>
          </a:prstGeom>
          <a:noFill/>
          <a:ln cap="flat" cmpd="sng" w="9525">
            <a:solidFill>
              <a:schemeClr val="dk2"/>
            </a:solidFill>
            <a:prstDash val="dash"/>
            <a:round/>
            <a:headEnd len="med" w="med" type="none"/>
            <a:tailEnd len="med" w="med" type="none"/>
          </a:ln>
        </p:spPr>
      </p:cxnSp>
      <p:cxnSp>
        <p:nvCxnSpPr>
          <p:cNvPr id="600" name="Google Shape;600;ga9c53217a6_1_47"/>
          <p:cNvCxnSpPr/>
          <p:nvPr/>
        </p:nvCxnSpPr>
        <p:spPr>
          <a:xfrm flipH="1">
            <a:off x="6689624" y="3009137"/>
            <a:ext cx="2514900" cy="34200"/>
          </a:xfrm>
          <a:prstGeom prst="straightConnector1">
            <a:avLst/>
          </a:prstGeom>
          <a:noFill/>
          <a:ln cap="flat" cmpd="sng" w="9525">
            <a:solidFill>
              <a:schemeClr val="dk2"/>
            </a:solidFill>
            <a:prstDash val="dash"/>
            <a:round/>
            <a:headEnd len="med" w="med" type="none"/>
            <a:tailEnd len="med" w="med" type="none"/>
          </a:ln>
        </p:spPr>
      </p:cxnSp>
      <p:sp>
        <p:nvSpPr>
          <p:cNvPr id="601" name="Google Shape;601;ga9c53217a6_1_47"/>
          <p:cNvSpPr txBox="1"/>
          <p:nvPr/>
        </p:nvSpPr>
        <p:spPr>
          <a:xfrm>
            <a:off x="8308125" y="3149450"/>
            <a:ext cx="1332300" cy="2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a:solidFill>
                  <a:srgbClr val="990000"/>
                </a:solidFill>
                <a:latin typeface="Garamond"/>
                <a:ea typeface="Garamond"/>
                <a:cs typeface="Garamond"/>
                <a:sym typeface="Garamond"/>
              </a:rPr>
              <a:t>threshold=0.975</a:t>
            </a:r>
            <a:endParaRPr>
              <a:solidFill>
                <a:srgbClr val="990000"/>
              </a:solidFill>
              <a:latin typeface="Garamond"/>
              <a:ea typeface="Garamond"/>
              <a:cs typeface="Garamond"/>
              <a:sym typeface="Garamon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ga9c9ef1436_2_0"/>
          <p:cNvSpPr/>
          <p:nvPr/>
        </p:nvSpPr>
        <p:spPr>
          <a:xfrm>
            <a:off x="1" y="6400800"/>
            <a:ext cx="12192000" cy="457200"/>
          </a:xfrm>
          <a:prstGeom prst="rect">
            <a:avLst/>
          </a:prstGeom>
          <a:solidFill>
            <a:srgbClr val="262626">
              <a:alpha val="9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07" name="Google Shape;607;ga9c9ef1436_2_0"/>
          <p:cNvSpPr txBox="1"/>
          <p:nvPr/>
        </p:nvSpPr>
        <p:spPr>
          <a:xfrm>
            <a:off x="3313023" y="3723623"/>
            <a:ext cx="8879100" cy="6054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lt1"/>
              </a:buClr>
              <a:buSzPts val="3800"/>
              <a:buFont typeface="Garamond"/>
              <a:buNone/>
            </a:pPr>
            <a:br>
              <a:rPr b="1" i="0" lang="en-SG" sz="2400" u="none" cap="none" strike="noStrike">
                <a:solidFill>
                  <a:schemeClr val="lt1"/>
                </a:solidFill>
                <a:latin typeface="Montserrat"/>
                <a:ea typeface="Montserrat"/>
                <a:cs typeface="Montserrat"/>
                <a:sym typeface="Montserrat"/>
              </a:rPr>
            </a:br>
            <a:r>
              <a:rPr b="1" i="0" lang="en-SG" sz="2400" u="none" cap="none" strike="noStrike">
                <a:solidFill>
                  <a:schemeClr val="lt1"/>
                </a:solidFill>
                <a:latin typeface="Montserrat"/>
                <a:ea typeface="Montserrat"/>
                <a:cs typeface="Montserrat"/>
                <a:sym typeface="Montserrat"/>
              </a:rPr>
              <a:t>Topic: Credit Card Fraud Detection</a:t>
            </a:r>
            <a:endParaRPr b="1" i="0" sz="2400" u="none" cap="none" strike="noStrike">
              <a:solidFill>
                <a:srgbClr val="FEFEFE"/>
              </a:solidFill>
              <a:latin typeface="Montserrat"/>
              <a:ea typeface="Montserrat"/>
              <a:cs typeface="Montserrat"/>
              <a:sym typeface="Montserrat"/>
            </a:endParaRPr>
          </a:p>
        </p:txBody>
      </p:sp>
      <p:sp>
        <p:nvSpPr>
          <p:cNvPr id="608" name="Google Shape;608;ga9c9ef1436_2_0"/>
          <p:cNvSpPr txBox="1"/>
          <p:nvPr>
            <p:ph type="ctrTitle"/>
          </p:nvPr>
        </p:nvSpPr>
        <p:spPr>
          <a:xfrm>
            <a:off x="1180475" y="3723625"/>
            <a:ext cx="9851400" cy="7545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Clr>
                <a:srgbClr val="262626"/>
              </a:buClr>
              <a:buSzPts val="8000"/>
              <a:buFont typeface="Garamond"/>
              <a:buNone/>
            </a:pPr>
            <a:r>
              <a:rPr lang="en-SG" sz="4400"/>
              <a:t>Comparison between Different Models</a:t>
            </a:r>
            <a:endParaRPr sz="44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2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5300"/>
              <a:buFont typeface="Garamond"/>
              <a:buNone/>
            </a:pPr>
            <a:r>
              <a:rPr lang="en-SG" sz="4770"/>
              <a:t>Comparison between Different Models</a:t>
            </a:r>
            <a:endParaRPr sz="4770"/>
          </a:p>
        </p:txBody>
      </p:sp>
      <p:sp>
        <p:nvSpPr>
          <p:cNvPr id="614" name="Google Shape;614;p28"/>
          <p:cNvSpPr txBox="1"/>
          <p:nvPr/>
        </p:nvSpPr>
        <p:spPr>
          <a:xfrm>
            <a:off x="2518225" y="5471275"/>
            <a:ext cx="7216500" cy="64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SG" sz="2000">
                <a:solidFill>
                  <a:srgbClr val="990000"/>
                </a:solidFill>
                <a:latin typeface="Garamond"/>
                <a:ea typeface="Garamond"/>
                <a:cs typeface="Garamond"/>
                <a:sym typeface="Garamond"/>
              </a:rPr>
              <a:t>Random Forest provides highest precision and recall</a:t>
            </a:r>
            <a:endParaRPr sz="2000">
              <a:solidFill>
                <a:srgbClr val="990000"/>
              </a:solidFill>
              <a:latin typeface="Garamond"/>
              <a:ea typeface="Garamond"/>
              <a:cs typeface="Garamond"/>
              <a:sym typeface="Garamond"/>
            </a:endParaRPr>
          </a:p>
        </p:txBody>
      </p:sp>
      <p:graphicFrame>
        <p:nvGraphicFramePr>
          <p:cNvPr id="615" name="Google Shape;615;p28"/>
          <p:cNvGraphicFramePr/>
          <p:nvPr/>
        </p:nvGraphicFramePr>
        <p:xfrm>
          <a:off x="952500" y="2415975"/>
          <a:ext cx="3000000" cy="3000000"/>
        </p:xfrm>
        <a:graphic>
          <a:graphicData uri="http://schemas.openxmlformats.org/drawingml/2006/table">
            <a:tbl>
              <a:tblPr>
                <a:noFill/>
                <a:tableStyleId>{780F8664-221E-46AA-9014-92A7D73742EA}</a:tableStyleId>
              </a:tblPr>
              <a:tblGrid>
                <a:gridCol w="2057400"/>
                <a:gridCol w="2057400"/>
                <a:gridCol w="2057400"/>
                <a:gridCol w="2057400"/>
                <a:gridCol w="20574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SG" sz="1400" u="none" cap="none" strike="noStrike"/>
                        <a:t>Classification Model</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SG" sz="1400" u="none" cap="none" strike="noStrike"/>
                        <a:t>Precision</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SG" sz="1400" u="none" cap="none" strike="noStrike"/>
                        <a:t>Recall</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SG" sz="1400" u="none" cap="none" strike="noStrike"/>
                        <a:t>F1 Score</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SG" sz="1400" u="none" cap="none" strike="noStrike"/>
                        <a:t>AUC Score</a:t>
                      </a:r>
                      <a:endParaRPr b="1" sz="1400" u="none" cap="none" strike="noStrike"/>
                    </a:p>
                    <a:p>
                      <a:pPr indent="0" lvl="0" marL="0" marR="0" rtl="0" algn="ctr">
                        <a:lnSpc>
                          <a:spcPct val="100000"/>
                        </a:lnSpc>
                        <a:spcBef>
                          <a:spcPts val="0"/>
                        </a:spcBef>
                        <a:spcAft>
                          <a:spcPts val="0"/>
                        </a:spcAft>
                        <a:buClr>
                          <a:srgbClr val="000000"/>
                        </a:buClr>
                        <a:buSzPts val="1400"/>
                        <a:buFont typeface="Arial"/>
                        <a:buNone/>
                      </a:pPr>
                      <a:r>
                        <a:rPr lang="en-SG" sz="1400" u="none" cap="none" strike="noStrike"/>
                        <a:t>Precision Recall Curve</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SG" sz="1400" u="none" cap="none" strike="noStrike"/>
                        <a:t>Logistic Regression</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SG" sz="1900" u="none" cap="none" strike="noStrike">
                          <a:solidFill>
                            <a:srgbClr val="000000"/>
                          </a:solidFill>
                        </a:rPr>
                        <a:t>0.700</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SG" sz="1900" u="none" cap="none" strike="noStrike">
                          <a:solidFill>
                            <a:srgbClr val="000000"/>
                          </a:solidFill>
                        </a:rPr>
                        <a:t>0.852</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900"/>
                        <a:buFont typeface="Arial"/>
                        <a:buNone/>
                      </a:pPr>
                      <a:r>
                        <a:rPr lang="en-SG" sz="1900" u="none" cap="none" strike="noStrike">
                          <a:solidFill>
                            <a:srgbClr val="000000"/>
                          </a:solidFill>
                        </a:rPr>
                        <a:t>0.814</a:t>
                      </a:r>
                      <a:endParaRPr sz="1900" u="none" cap="none" strike="noStrike">
                        <a:solidFill>
                          <a:srgbClr val="000000"/>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900"/>
                        <a:buFont typeface="Arial"/>
                        <a:buNone/>
                      </a:pPr>
                      <a:r>
                        <a:rPr lang="en-SG" sz="1900" u="none" cap="none" strike="noStrike">
                          <a:solidFill>
                            <a:srgbClr val="000000"/>
                          </a:solidFill>
                        </a:rPr>
                        <a:t>0.763</a:t>
                      </a:r>
                      <a:endParaRPr sz="1900" u="none" cap="none" strike="noStrike">
                        <a:solidFill>
                          <a:srgbClr val="000000"/>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SG" sz="1400" u="none" cap="none" strike="noStrike"/>
                        <a:t>Support Vector Machine (SVM)</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900"/>
                        <a:buFont typeface="Arial"/>
                        <a:buNone/>
                      </a:pPr>
                      <a:r>
                        <a:rPr lang="en-SG" sz="1900" u="none" cap="none" strike="noStrike">
                          <a:solidFill>
                            <a:srgbClr val="000000"/>
                          </a:solidFill>
                        </a:rPr>
                        <a:t>0.</a:t>
                      </a:r>
                      <a:r>
                        <a:rPr lang="en-SG" sz="1900">
                          <a:solidFill>
                            <a:srgbClr val="000000"/>
                          </a:solidFill>
                        </a:rPr>
                        <a:t>886</a:t>
                      </a:r>
                      <a:endParaRPr sz="1900" u="none" cap="none" strike="noStrike">
                        <a:solidFill>
                          <a:srgbClr val="000000"/>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SG" sz="1900" u="none" cap="none" strike="noStrike">
                          <a:solidFill>
                            <a:srgbClr val="000000"/>
                          </a:solidFill>
                        </a:rPr>
                        <a:t>0.</a:t>
                      </a:r>
                      <a:r>
                        <a:rPr lang="en-SG" sz="1900">
                          <a:solidFill>
                            <a:srgbClr val="000000"/>
                          </a:solidFill>
                        </a:rPr>
                        <a:t>705</a:t>
                      </a:r>
                      <a:endParaRPr sz="1900" u="none" cap="none" strike="noStrike">
                        <a:solidFill>
                          <a:srgbClr val="000000"/>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900"/>
                        <a:buFont typeface="Arial"/>
                        <a:buNone/>
                      </a:pPr>
                      <a:r>
                        <a:rPr lang="en-SG" sz="1900" u="none" cap="none" strike="noStrike">
                          <a:solidFill>
                            <a:srgbClr val="000000"/>
                          </a:solidFill>
                        </a:rPr>
                        <a:t>0.</a:t>
                      </a:r>
                      <a:r>
                        <a:rPr lang="en-SG" sz="1900">
                          <a:solidFill>
                            <a:srgbClr val="000000"/>
                          </a:solidFill>
                        </a:rPr>
                        <a:t>785</a:t>
                      </a:r>
                      <a:endParaRPr sz="1900" u="none" cap="none" strike="noStrike">
                        <a:solidFill>
                          <a:srgbClr val="000000"/>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900"/>
                        <a:buFont typeface="Arial"/>
                        <a:buNone/>
                      </a:pPr>
                      <a:r>
                        <a:rPr lang="en-SG" sz="1900" u="none" cap="none" strike="noStrike">
                          <a:solidFill>
                            <a:srgbClr val="000000"/>
                          </a:solidFill>
                        </a:rPr>
                        <a:t>0.</a:t>
                      </a:r>
                      <a:r>
                        <a:rPr lang="en-SG" sz="1900">
                          <a:solidFill>
                            <a:srgbClr val="000000"/>
                          </a:solidFill>
                        </a:rPr>
                        <a:t>810</a:t>
                      </a:r>
                      <a:endParaRPr sz="1900" u="none" cap="none" strike="noStrike">
                        <a:solidFill>
                          <a:srgbClr val="000000"/>
                        </a:solidFill>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SG" sz="1400" u="none" cap="none" strike="noStrike"/>
                        <a:t>Random Forest</a:t>
                      </a:r>
                      <a:endParaRPr sz="1400" u="none" cap="none" strike="noStrike"/>
                    </a:p>
                  </a:txBody>
                  <a:tcPr marT="91425" marB="91425" marR="91425" marL="91425">
                    <a:solidFill>
                      <a:srgbClr val="FF9900"/>
                    </a:solidFill>
                  </a:tcPr>
                </a:tc>
                <a:tc>
                  <a:txBody>
                    <a:bodyPr/>
                    <a:lstStyle/>
                    <a:p>
                      <a:pPr indent="0" lvl="0" marL="0" marR="0" rtl="0" algn="ctr">
                        <a:lnSpc>
                          <a:spcPct val="100000"/>
                        </a:lnSpc>
                        <a:spcBef>
                          <a:spcPts val="0"/>
                        </a:spcBef>
                        <a:spcAft>
                          <a:spcPts val="0"/>
                        </a:spcAft>
                        <a:buClr>
                          <a:srgbClr val="000000"/>
                        </a:buClr>
                        <a:buSzPts val="1900"/>
                        <a:buFont typeface="Arial"/>
                        <a:buNone/>
                      </a:pPr>
                      <a:r>
                        <a:rPr lang="en-SG" sz="1900" u="none" cap="none" strike="noStrike">
                          <a:solidFill>
                            <a:srgbClr val="000000"/>
                          </a:solidFill>
                        </a:rPr>
                        <a:t>0.806</a:t>
                      </a:r>
                      <a:endParaRPr sz="1900" u="none" cap="none" strike="noStrike">
                        <a:solidFill>
                          <a:srgbClr val="000000"/>
                        </a:solidFill>
                      </a:endParaRPr>
                    </a:p>
                  </a:txBody>
                  <a:tcPr marT="91425" marB="91425" marR="91425" marL="91425">
                    <a:solidFill>
                      <a:srgbClr val="FF9900"/>
                    </a:solidFill>
                  </a:tcPr>
                </a:tc>
                <a:tc>
                  <a:txBody>
                    <a:bodyPr/>
                    <a:lstStyle/>
                    <a:p>
                      <a:pPr indent="0" lvl="0" marL="0" marR="0" rtl="0" algn="ctr">
                        <a:lnSpc>
                          <a:spcPct val="100000"/>
                        </a:lnSpc>
                        <a:spcBef>
                          <a:spcPts val="0"/>
                        </a:spcBef>
                        <a:spcAft>
                          <a:spcPts val="0"/>
                        </a:spcAft>
                        <a:buClr>
                          <a:srgbClr val="000000"/>
                        </a:buClr>
                        <a:buSzPts val="1900"/>
                        <a:buFont typeface="Arial"/>
                        <a:buNone/>
                      </a:pPr>
                      <a:r>
                        <a:rPr lang="en-SG" sz="1900" u="none" cap="none" strike="noStrike">
                          <a:solidFill>
                            <a:srgbClr val="000000"/>
                          </a:solidFill>
                        </a:rPr>
                        <a:t>0.852</a:t>
                      </a:r>
                      <a:endParaRPr sz="1900" u="none" cap="none" strike="noStrike">
                        <a:solidFill>
                          <a:srgbClr val="000000"/>
                        </a:solidFill>
                      </a:endParaRPr>
                    </a:p>
                  </a:txBody>
                  <a:tcPr marT="91425" marB="91425" marR="91425" marL="91425">
                    <a:solidFill>
                      <a:srgbClr val="FF9900"/>
                    </a:solidFill>
                  </a:tcPr>
                </a:tc>
                <a:tc>
                  <a:txBody>
                    <a:bodyPr/>
                    <a:lstStyle/>
                    <a:p>
                      <a:pPr indent="0" lvl="0" marL="0" marR="0" rtl="0" algn="ctr">
                        <a:lnSpc>
                          <a:spcPct val="100000"/>
                        </a:lnSpc>
                        <a:spcBef>
                          <a:spcPts val="0"/>
                        </a:spcBef>
                        <a:spcAft>
                          <a:spcPts val="0"/>
                        </a:spcAft>
                        <a:buClr>
                          <a:srgbClr val="000000"/>
                        </a:buClr>
                        <a:buSzPts val="1900"/>
                        <a:buFont typeface="Arial"/>
                        <a:buNone/>
                      </a:pPr>
                      <a:r>
                        <a:rPr lang="en-SG" sz="1900" u="none" cap="none" strike="noStrike">
                          <a:solidFill>
                            <a:srgbClr val="000000"/>
                          </a:solidFill>
                        </a:rPr>
                        <a:t>0.829</a:t>
                      </a:r>
                      <a:endParaRPr sz="1900" u="none" cap="none" strike="noStrike">
                        <a:solidFill>
                          <a:srgbClr val="000000"/>
                        </a:solidFill>
                      </a:endParaRPr>
                    </a:p>
                  </a:txBody>
                  <a:tcPr marT="91425" marB="91425" marR="91425" marL="91425">
                    <a:solidFill>
                      <a:srgbClr val="FF9900"/>
                    </a:solidFill>
                  </a:tcPr>
                </a:tc>
                <a:tc>
                  <a:txBody>
                    <a:bodyPr/>
                    <a:lstStyle/>
                    <a:p>
                      <a:pPr indent="0" lvl="0" marL="0" marR="0" rtl="0" algn="ctr">
                        <a:lnSpc>
                          <a:spcPct val="100000"/>
                        </a:lnSpc>
                        <a:spcBef>
                          <a:spcPts val="0"/>
                        </a:spcBef>
                        <a:spcAft>
                          <a:spcPts val="0"/>
                        </a:spcAft>
                        <a:buClr>
                          <a:srgbClr val="000000"/>
                        </a:buClr>
                        <a:buSzPts val="1900"/>
                        <a:buFont typeface="Arial"/>
                        <a:buNone/>
                      </a:pPr>
                      <a:r>
                        <a:rPr lang="en-SG" sz="1900" u="none" cap="none" strike="noStrike">
                          <a:solidFill>
                            <a:srgbClr val="000000"/>
                          </a:solidFill>
                        </a:rPr>
                        <a:t>0.848</a:t>
                      </a:r>
                      <a:endParaRPr sz="1900" u="none" cap="none" strike="noStrike">
                        <a:solidFill>
                          <a:srgbClr val="000000"/>
                        </a:solidFill>
                      </a:endParaRPr>
                    </a:p>
                  </a:txBody>
                  <a:tcPr marT="91425" marB="91425" marR="91425" marL="91425">
                    <a:solidFill>
                      <a:srgbClr val="FF9900"/>
                    </a:solidFill>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SG" sz="1400" u="none" cap="none" strike="noStrike"/>
                        <a:t>Artificial Neural Network (ANN)</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900"/>
                        <a:buFont typeface="Arial"/>
                        <a:buNone/>
                      </a:pPr>
                      <a:r>
                        <a:rPr lang="en-SG" sz="1900" u="none" cap="none" strike="noStrike">
                          <a:solidFill>
                            <a:srgbClr val="000000"/>
                          </a:solidFill>
                        </a:rPr>
                        <a:t>0.</a:t>
                      </a:r>
                      <a:r>
                        <a:rPr lang="en-SG" sz="1900">
                          <a:solidFill>
                            <a:srgbClr val="000000"/>
                          </a:solidFill>
                        </a:rPr>
                        <a:t>807</a:t>
                      </a:r>
                      <a:endParaRPr sz="1900" u="none" cap="none" strike="noStrike">
                        <a:solidFill>
                          <a:srgbClr val="000000"/>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900"/>
                        <a:buFont typeface="Arial"/>
                        <a:buNone/>
                      </a:pPr>
                      <a:r>
                        <a:rPr lang="en-SG" sz="1900" u="none" cap="none" strike="noStrike">
                          <a:solidFill>
                            <a:srgbClr val="000000"/>
                          </a:solidFill>
                        </a:rPr>
                        <a:t>0.8</a:t>
                      </a:r>
                      <a:r>
                        <a:rPr lang="en-SG" sz="1900">
                          <a:solidFill>
                            <a:srgbClr val="000000"/>
                          </a:solidFill>
                        </a:rPr>
                        <a:t>26</a:t>
                      </a:r>
                      <a:endParaRPr sz="1900" u="none" cap="none" strike="noStrike">
                        <a:solidFill>
                          <a:srgbClr val="000000"/>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900"/>
                        <a:buFont typeface="Arial"/>
                        <a:buNone/>
                      </a:pPr>
                      <a:r>
                        <a:rPr lang="en-SG" sz="1900" u="none" cap="none" strike="noStrike">
                          <a:solidFill>
                            <a:srgbClr val="000000"/>
                          </a:solidFill>
                        </a:rPr>
                        <a:t>0.8</a:t>
                      </a:r>
                      <a:r>
                        <a:rPr lang="en-SG" sz="1900">
                          <a:solidFill>
                            <a:srgbClr val="000000"/>
                          </a:solidFill>
                        </a:rPr>
                        <a:t>21</a:t>
                      </a:r>
                      <a:endParaRPr sz="1900" u="none" cap="none" strike="noStrike">
                        <a:solidFill>
                          <a:srgbClr val="000000"/>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900"/>
                        <a:buFont typeface="Arial"/>
                        <a:buNone/>
                      </a:pPr>
                      <a:r>
                        <a:rPr lang="en-SG" sz="1900" u="none" cap="none" strike="noStrike">
                          <a:solidFill>
                            <a:srgbClr val="000000"/>
                          </a:solidFill>
                        </a:rPr>
                        <a:t>0.</a:t>
                      </a:r>
                      <a:r>
                        <a:rPr lang="en-SG" sz="1900">
                          <a:solidFill>
                            <a:srgbClr val="000000"/>
                          </a:solidFill>
                        </a:rPr>
                        <a:t>806</a:t>
                      </a:r>
                      <a:endParaRPr sz="1900" u="none" cap="none" strike="noStrike">
                        <a:solidFill>
                          <a:srgbClr val="000000"/>
                        </a:solidFill>
                      </a:endParaRPr>
                    </a:p>
                  </a:txBody>
                  <a:tcPr marT="91425" marB="91425" marR="91425" marL="91425"/>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29"/>
          <p:cNvSpPr/>
          <p:nvPr/>
        </p:nvSpPr>
        <p:spPr>
          <a:xfrm>
            <a:off x="1" y="6400800"/>
            <a:ext cx="12192000" cy="457200"/>
          </a:xfrm>
          <a:prstGeom prst="rect">
            <a:avLst/>
          </a:prstGeom>
          <a:solidFill>
            <a:srgbClr val="262626">
              <a:alpha val="9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21" name="Google Shape;621;p29"/>
          <p:cNvSpPr txBox="1"/>
          <p:nvPr/>
        </p:nvSpPr>
        <p:spPr>
          <a:xfrm>
            <a:off x="3313023" y="3723623"/>
            <a:ext cx="8878957" cy="605256"/>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lt1"/>
              </a:buClr>
              <a:buSzPts val="3800"/>
              <a:buFont typeface="Garamond"/>
              <a:buNone/>
            </a:pPr>
            <a:br>
              <a:rPr b="1" i="0" lang="en-SG" sz="2400" u="none" cap="none" strike="noStrike">
                <a:solidFill>
                  <a:schemeClr val="lt1"/>
                </a:solidFill>
                <a:latin typeface="Montserrat"/>
                <a:ea typeface="Montserrat"/>
                <a:cs typeface="Montserrat"/>
                <a:sym typeface="Montserrat"/>
              </a:rPr>
            </a:br>
            <a:r>
              <a:rPr b="1" i="0" lang="en-SG" sz="2400" u="none" cap="none" strike="noStrike">
                <a:solidFill>
                  <a:schemeClr val="lt1"/>
                </a:solidFill>
                <a:latin typeface="Montserrat"/>
                <a:ea typeface="Montserrat"/>
                <a:cs typeface="Montserrat"/>
                <a:sym typeface="Montserrat"/>
              </a:rPr>
              <a:t>Topic: Credit Card Fraud Detection</a:t>
            </a:r>
            <a:endParaRPr b="1" i="0" sz="2400" u="none" cap="none" strike="noStrike">
              <a:solidFill>
                <a:srgbClr val="FEFEFE"/>
              </a:solidFill>
              <a:latin typeface="Montserrat"/>
              <a:ea typeface="Montserrat"/>
              <a:cs typeface="Montserrat"/>
              <a:sym typeface="Montserrat"/>
            </a:endParaRPr>
          </a:p>
        </p:txBody>
      </p:sp>
      <p:sp>
        <p:nvSpPr>
          <p:cNvPr id="622" name="Google Shape;622;p29"/>
          <p:cNvSpPr txBox="1"/>
          <p:nvPr>
            <p:ph type="ctrTitle"/>
          </p:nvPr>
        </p:nvSpPr>
        <p:spPr>
          <a:xfrm>
            <a:off x="4148550" y="3723625"/>
            <a:ext cx="3894900" cy="7545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Clr>
                <a:srgbClr val="262626"/>
              </a:buClr>
              <a:buSzPts val="8000"/>
              <a:buFont typeface="Garamond"/>
              <a:buNone/>
            </a:pPr>
            <a:r>
              <a:rPr lang="en-SG" sz="4400"/>
              <a:t>Conclusion</a:t>
            </a:r>
            <a:endParaRPr sz="4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a98890494e_6_6"/>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SG"/>
              <a:t>Tools Used</a:t>
            </a:r>
            <a:endParaRPr/>
          </a:p>
        </p:txBody>
      </p:sp>
      <p:sp>
        <p:nvSpPr>
          <p:cNvPr id="148" name="Google Shape;148;ga98890494e_6_6"/>
          <p:cNvSpPr txBox="1"/>
          <p:nvPr>
            <p:ph idx="1" type="body"/>
          </p:nvPr>
        </p:nvSpPr>
        <p:spPr>
          <a:xfrm>
            <a:off x="1097280" y="2108201"/>
            <a:ext cx="10058400" cy="3760800"/>
          </a:xfrm>
          <a:prstGeom prst="rect">
            <a:avLst/>
          </a:prstGeom>
        </p:spPr>
        <p:txBody>
          <a:bodyPr anchorCtr="0" anchor="t" bIns="45700" lIns="0" spcFirstLastPara="1" rIns="0" wrap="square" tIns="45700">
            <a:noAutofit/>
          </a:bodyPr>
          <a:lstStyle/>
          <a:p>
            <a:pPr indent="-342900" lvl="0" marL="457200" rtl="0" algn="l">
              <a:lnSpc>
                <a:spcPct val="150000"/>
              </a:lnSpc>
              <a:spcBef>
                <a:spcPts val="1200"/>
              </a:spcBef>
              <a:spcAft>
                <a:spcPts val="0"/>
              </a:spcAft>
              <a:buSzPts val="1800"/>
              <a:buChar char="●"/>
            </a:pPr>
            <a:r>
              <a:rPr lang="en-SG"/>
              <a:t>Programing Language: Python</a:t>
            </a:r>
            <a:endParaRPr/>
          </a:p>
          <a:p>
            <a:pPr indent="-342900" lvl="0" marL="457200" rtl="0" algn="l">
              <a:lnSpc>
                <a:spcPct val="150000"/>
              </a:lnSpc>
              <a:spcBef>
                <a:spcPts val="0"/>
              </a:spcBef>
              <a:spcAft>
                <a:spcPts val="0"/>
              </a:spcAft>
              <a:buSzPts val="1800"/>
              <a:buChar char="●"/>
            </a:pPr>
            <a:r>
              <a:rPr lang="en-SG"/>
              <a:t>Software: Google Colab</a:t>
            </a:r>
            <a:endParaRPr/>
          </a:p>
          <a:p>
            <a:pPr indent="-342900" lvl="0" marL="457200" rtl="0" algn="l">
              <a:lnSpc>
                <a:spcPct val="150000"/>
              </a:lnSpc>
              <a:spcBef>
                <a:spcPts val="0"/>
              </a:spcBef>
              <a:spcAft>
                <a:spcPts val="0"/>
              </a:spcAft>
              <a:buSzPts val="1800"/>
              <a:buChar char="●"/>
            </a:pPr>
            <a:r>
              <a:rPr lang="en-SG"/>
              <a:t>Libraries</a:t>
            </a:r>
            <a:r>
              <a:rPr lang="en-SG"/>
              <a:t> Used: </a:t>
            </a:r>
            <a:r>
              <a:rPr lang="en-SG">
                <a:solidFill>
                  <a:schemeClr val="dk1"/>
                </a:solidFill>
              </a:rPr>
              <a:t>pandas, numpy, sklearn, matplotlib, seaborn, tensorflow, etc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ga9c9ef1436_4_34"/>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SG"/>
              <a:t>Conclusion</a:t>
            </a:r>
            <a:endParaRPr/>
          </a:p>
        </p:txBody>
      </p:sp>
      <p:sp>
        <p:nvSpPr>
          <p:cNvPr id="628" name="Google Shape;628;ga9c9ef1436_4_34"/>
          <p:cNvSpPr txBox="1"/>
          <p:nvPr/>
        </p:nvSpPr>
        <p:spPr>
          <a:xfrm>
            <a:off x="1417650" y="4848325"/>
            <a:ext cx="4287300" cy="7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SG" sz="1700">
                <a:latin typeface="Garamond"/>
                <a:ea typeface="Garamond"/>
                <a:cs typeface="Garamond"/>
                <a:sym typeface="Garamond"/>
              </a:rPr>
              <a:t>(Decision threshold for fraud transactions is 0.5)</a:t>
            </a:r>
            <a:endParaRPr sz="1700">
              <a:latin typeface="Garamond"/>
              <a:ea typeface="Garamond"/>
              <a:cs typeface="Garamond"/>
              <a:sym typeface="Garamond"/>
            </a:endParaRPr>
          </a:p>
        </p:txBody>
      </p:sp>
      <p:sp>
        <p:nvSpPr>
          <p:cNvPr id="629" name="Google Shape;629;ga9c9ef1436_4_34"/>
          <p:cNvSpPr txBox="1"/>
          <p:nvPr>
            <p:ph idx="4294967295" type="body"/>
          </p:nvPr>
        </p:nvSpPr>
        <p:spPr>
          <a:xfrm>
            <a:off x="6132425" y="2598175"/>
            <a:ext cx="4639800" cy="1160700"/>
          </a:xfrm>
          <a:prstGeom prst="rect">
            <a:avLst/>
          </a:prstGeom>
        </p:spPr>
        <p:txBody>
          <a:bodyPr anchorCtr="0" anchor="t" bIns="45700" lIns="0" spcFirstLastPara="1" rIns="0" wrap="square" tIns="45700">
            <a:noAutofit/>
          </a:bodyPr>
          <a:lstStyle/>
          <a:p>
            <a:pPr indent="0" lvl="0" marL="0" rtl="0" algn="ctr">
              <a:lnSpc>
                <a:spcPct val="115000"/>
              </a:lnSpc>
              <a:spcBef>
                <a:spcPts val="1200"/>
              </a:spcBef>
              <a:spcAft>
                <a:spcPts val="0"/>
              </a:spcAft>
              <a:buNone/>
            </a:pPr>
            <a:r>
              <a:t/>
            </a:r>
            <a:endParaRPr sz="2300"/>
          </a:p>
          <a:p>
            <a:pPr indent="0" lvl="0" marL="0" rtl="0" algn="ctr">
              <a:lnSpc>
                <a:spcPct val="115000"/>
              </a:lnSpc>
              <a:spcBef>
                <a:spcPts val="1200"/>
              </a:spcBef>
              <a:spcAft>
                <a:spcPts val="0"/>
              </a:spcAft>
              <a:buNone/>
            </a:pPr>
            <a:r>
              <a:rPr b="1" lang="en-SG" sz="1800"/>
              <a:t>Confusion Matrix</a:t>
            </a:r>
            <a:endParaRPr b="1" sz="1800"/>
          </a:p>
        </p:txBody>
      </p:sp>
      <p:pic>
        <p:nvPicPr>
          <p:cNvPr id="630" name="Google Shape;630;ga9c9ef1436_4_34"/>
          <p:cNvPicPr preferRelativeResize="0"/>
          <p:nvPr/>
        </p:nvPicPr>
        <p:blipFill>
          <a:blip r:embed="rId3">
            <a:alphaModFix/>
          </a:blip>
          <a:stretch>
            <a:fillRect/>
          </a:stretch>
        </p:blipFill>
        <p:spPr>
          <a:xfrm>
            <a:off x="6933650" y="3758875"/>
            <a:ext cx="3609975" cy="2495550"/>
          </a:xfrm>
          <a:prstGeom prst="rect">
            <a:avLst/>
          </a:prstGeom>
          <a:noFill/>
          <a:ln>
            <a:noFill/>
          </a:ln>
        </p:spPr>
      </p:pic>
      <p:sp>
        <p:nvSpPr>
          <p:cNvPr id="631" name="Google Shape;631;ga9c9ef1436_4_34"/>
          <p:cNvSpPr txBox="1"/>
          <p:nvPr/>
        </p:nvSpPr>
        <p:spPr>
          <a:xfrm>
            <a:off x="1097280" y="1859301"/>
            <a:ext cx="10058400" cy="3760800"/>
          </a:xfrm>
          <a:prstGeom prst="rect">
            <a:avLst/>
          </a:prstGeom>
          <a:noFill/>
          <a:ln>
            <a:noFill/>
          </a:ln>
        </p:spPr>
        <p:txBody>
          <a:bodyPr anchorCtr="0" anchor="t" bIns="45700" lIns="0" spcFirstLastPara="1" rIns="0" wrap="square" tIns="45700">
            <a:noAutofit/>
          </a:bodyPr>
          <a:lstStyle/>
          <a:p>
            <a:pPr indent="-361950" lvl="0" marL="457200" rtl="0" algn="l">
              <a:lnSpc>
                <a:spcPct val="150000"/>
              </a:lnSpc>
              <a:spcBef>
                <a:spcPts val="1200"/>
              </a:spcBef>
              <a:spcAft>
                <a:spcPts val="0"/>
              </a:spcAft>
              <a:buClr>
                <a:srgbClr val="1CADE4"/>
              </a:buClr>
              <a:buSzPts val="2100"/>
              <a:buFont typeface="Calibri"/>
              <a:buChar char="●"/>
            </a:pPr>
            <a:r>
              <a:rPr lang="en-SG" sz="2700">
                <a:solidFill>
                  <a:srgbClr val="3F3F3F"/>
                </a:solidFill>
                <a:latin typeface="Garamond"/>
                <a:ea typeface="Garamond"/>
                <a:cs typeface="Garamond"/>
                <a:sym typeface="Garamond"/>
              </a:rPr>
              <a:t>Imbalanced dataset - Oversampling can help improve the model</a:t>
            </a:r>
            <a:endParaRPr sz="2700">
              <a:solidFill>
                <a:srgbClr val="3F3F3F"/>
              </a:solidFill>
              <a:latin typeface="Garamond"/>
              <a:ea typeface="Garamond"/>
              <a:cs typeface="Garamond"/>
              <a:sym typeface="Garamond"/>
            </a:endParaRPr>
          </a:p>
          <a:p>
            <a:pPr indent="-361950" lvl="0" marL="457200" rtl="0" algn="l">
              <a:lnSpc>
                <a:spcPct val="150000"/>
              </a:lnSpc>
              <a:spcBef>
                <a:spcPts val="0"/>
              </a:spcBef>
              <a:spcAft>
                <a:spcPts val="0"/>
              </a:spcAft>
              <a:buClr>
                <a:srgbClr val="1CADE4"/>
              </a:buClr>
              <a:buSzPts val="2100"/>
              <a:buFont typeface="Calibri"/>
              <a:buChar char="●"/>
            </a:pPr>
            <a:r>
              <a:rPr lang="en-SG" sz="2700">
                <a:solidFill>
                  <a:srgbClr val="3F3F3F"/>
                </a:solidFill>
                <a:latin typeface="Garamond"/>
                <a:ea typeface="Garamond"/>
                <a:cs typeface="Garamond"/>
                <a:sym typeface="Garamond"/>
              </a:rPr>
              <a:t>Random Forest provides the best prediction result</a:t>
            </a:r>
            <a:endParaRPr sz="2700">
              <a:solidFill>
                <a:srgbClr val="3F3F3F"/>
              </a:solidFill>
              <a:latin typeface="Garamond"/>
              <a:ea typeface="Garamond"/>
              <a:cs typeface="Garamond"/>
              <a:sym typeface="Garamond"/>
            </a:endParaRPr>
          </a:p>
          <a:p>
            <a:pPr indent="-361950" lvl="1" marL="914400" rtl="0" algn="l">
              <a:lnSpc>
                <a:spcPct val="150000"/>
              </a:lnSpc>
              <a:spcBef>
                <a:spcPts val="0"/>
              </a:spcBef>
              <a:spcAft>
                <a:spcPts val="0"/>
              </a:spcAft>
              <a:buClr>
                <a:srgbClr val="3F3F3F"/>
              </a:buClr>
              <a:buSzPts val="2100"/>
              <a:buFont typeface="Calibri"/>
              <a:buChar char="○"/>
            </a:pPr>
            <a:r>
              <a:rPr lang="en-SG" sz="2300">
                <a:solidFill>
                  <a:srgbClr val="3F3F3F"/>
                </a:solidFill>
                <a:latin typeface="Garamond"/>
                <a:ea typeface="Garamond"/>
                <a:cs typeface="Garamond"/>
                <a:sym typeface="Garamond"/>
              </a:rPr>
              <a:t>Final prediction on testing set</a:t>
            </a:r>
            <a:endParaRPr sz="2300">
              <a:solidFill>
                <a:srgbClr val="3F3F3F"/>
              </a:solidFill>
              <a:latin typeface="Garamond"/>
              <a:ea typeface="Garamond"/>
              <a:cs typeface="Garamond"/>
              <a:sym typeface="Garamond"/>
            </a:endParaRPr>
          </a:p>
          <a:p>
            <a:pPr indent="-361950" lvl="2" marL="1371600" rtl="0" algn="l">
              <a:lnSpc>
                <a:spcPct val="150000"/>
              </a:lnSpc>
              <a:spcBef>
                <a:spcPts val="0"/>
              </a:spcBef>
              <a:spcAft>
                <a:spcPts val="0"/>
              </a:spcAft>
              <a:buClr>
                <a:srgbClr val="3F3F3F"/>
              </a:buClr>
              <a:buSzPts val="2100"/>
              <a:buFont typeface="Calibri"/>
              <a:buChar char="■"/>
            </a:pPr>
            <a:r>
              <a:rPr lang="en-SG" sz="1900">
                <a:solidFill>
                  <a:srgbClr val="3F3F3F"/>
                </a:solidFill>
                <a:latin typeface="Garamond"/>
                <a:ea typeface="Garamond"/>
                <a:cs typeface="Garamond"/>
                <a:sym typeface="Garamond"/>
              </a:rPr>
              <a:t>Precision : 80.6%</a:t>
            </a:r>
            <a:endParaRPr sz="1900">
              <a:solidFill>
                <a:srgbClr val="3F3F3F"/>
              </a:solidFill>
              <a:latin typeface="Garamond"/>
              <a:ea typeface="Garamond"/>
              <a:cs typeface="Garamond"/>
              <a:sym typeface="Garamond"/>
            </a:endParaRPr>
          </a:p>
          <a:p>
            <a:pPr indent="-361950" lvl="2" marL="1371600" rtl="0" algn="l">
              <a:lnSpc>
                <a:spcPct val="150000"/>
              </a:lnSpc>
              <a:spcBef>
                <a:spcPts val="0"/>
              </a:spcBef>
              <a:spcAft>
                <a:spcPts val="0"/>
              </a:spcAft>
              <a:buClr>
                <a:srgbClr val="3F3F3F"/>
              </a:buClr>
              <a:buSzPts val="2100"/>
              <a:buFont typeface="Calibri"/>
              <a:buChar char="■"/>
            </a:pPr>
            <a:r>
              <a:rPr lang="en-SG" sz="1900">
                <a:solidFill>
                  <a:srgbClr val="3F3F3F"/>
                </a:solidFill>
                <a:latin typeface="Garamond"/>
                <a:ea typeface="Garamond"/>
                <a:cs typeface="Garamond"/>
                <a:sym typeface="Garamond"/>
              </a:rPr>
              <a:t>Recall : 85.2%</a:t>
            </a:r>
            <a:endParaRPr sz="1900">
              <a:solidFill>
                <a:srgbClr val="3F3F3F"/>
              </a:solidFill>
              <a:latin typeface="Garamond"/>
              <a:ea typeface="Garamond"/>
              <a:cs typeface="Garamond"/>
              <a:sym typeface="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5300"/>
              <a:buFont typeface="Garamond"/>
              <a:buNone/>
            </a:pPr>
            <a:r>
              <a:rPr lang="en-SG"/>
              <a:t>Classification Models</a:t>
            </a:r>
            <a:endParaRPr/>
          </a:p>
        </p:txBody>
      </p:sp>
      <p:sp>
        <p:nvSpPr>
          <p:cNvPr id="154" name="Google Shape;154;p8"/>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91440" lvl="0" marL="91440" rtl="0" algn="l">
              <a:lnSpc>
                <a:spcPct val="100000"/>
              </a:lnSpc>
              <a:spcBef>
                <a:spcPts val="0"/>
              </a:spcBef>
              <a:spcAft>
                <a:spcPts val="0"/>
              </a:spcAft>
              <a:buSzPts val="2400"/>
              <a:buFont typeface="Arial"/>
              <a:buChar char="•"/>
            </a:pPr>
            <a:r>
              <a:rPr lang="en-SG"/>
              <a:t>Logistic Regression (LR)</a:t>
            </a:r>
            <a:endParaRPr/>
          </a:p>
          <a:p>
            <a:pPr indent="-91440" lvl="0" marL="91440" rtl="0" algn="l">
              <a:lnSpc>
                <a:spcPct val="100000"/>
              </a:lnSpc>
              <a:spcBef>
                <a:spcPts val="1400"/>
              </a:spcBef>
              <a:spcAft>
                <a:spcPts val="0"/>
              </a:spcAft>
              <a:buSzPts val="2400"/>
              <a:buFont typeface="Arial"/>
              <a:buChar char="•"/>
            </a:pPr>
            <a:r>
              <a:rPr lang="en-SG"/>
              <a:t>Support Vector Machine (SVM)</a:t>
            </a:r>
            <a:endParaRPr/>
          </a:p>
          <a:p>
            <a:pPr indent="-91440" lvl="0" marL="91440" rtl="0" algn="l">
              <a:lnSpc>
                <a:spcPct val="100000"/>
              </a:lnSpc>
              <a:spcBef>
                <a:spcPts val="1400"/>
              </a:spcBef>
              <a:spcAft>
                <a:spcPts val="0"/>
              </a:spcAft>
              <a:buSzPts val="2400"/>
              <a:buFont typeface="Arial"/>
              <a:buChar char="•"/>
            </a:pPr>
            <a:r>
              <a:rPr lang="en-SG"/>
              <a:t>Random Forest (RF)</a:t>
            </a:r>
            <a:endParaRPr/>
          </a:p>
          <a:p>
            <a:pPr indent="-91440" lvl="0" marL="91440" rtl="0" algn="l">
              <a:lnSpc>
                <a:spcPct val="100000"/>
              </a:lnSpc>
              <a:spcBef>
                <a:spcPts val="1400"/>
              </a:spcBef>
              <a:spcAft>
                <a:spcPts val="0"/>
              </a:spcAft>
              <a:buSzPts val="2400"/>
              <a:buFont typeface="Arial"/>
              <a:buChar char="•"/>
            </a:pPr>
            <a:r>
              <a:rPr lang="en-SG"/>
              <a:t>Artificial Neural Network (ANN) </a:t>
            </a:r>
            <a:endParaRPr/>
          </a:p>
          <a:p>
            <a:pPr indent="0" lvl="0" marL="91440" rtl="0" algn="l">
              <a:lnSpc>
                <a:spcPct val="100000"/>
              </a:lnSpc>
              <a:spcBef>
                <a:spcPts val="1400"/>
              </a:spcBef>
              <a:spcAft>
                <a:spcPts val="0"/>
              </a:spcAft>
              <a:buSzPts val="2400"/>
              <a:buFont typeface="Arial"/>
              <a:buNone/>
            </a:pPr>
            <a:r>
              <a:t/>
            </a:r>
            <a:endParaRPr/>
          </a:p>
          <a:p>
            <a:pPr indent="0" lvl="0" marL="91440" rtl="0" algn="l">
              <a:lnSpc>
                <a:spcPct val="100000"/>
              </a:lnSpc>
              <a:spcBef>
                <a:spcPts val="1400"/>
              </a:spcBef>
              <a:spcAft>
                <a:spcPts val="0"/>
              </a:spcAft>
              <a:buSzPts val="2400"/>
              <a:buFont typeface="Arial"/>
              <a:buNone/>
            </a:pPr>
            <a:r>
              <a:t/>
            </a:r>
            <a:endParaRPr/>
          </a:p>
          <a:p>
            <a:pPr indent="0" lvl="0" marL="91440" rtl="0" algn="l">
              <a:lnSpc>
                <a:spcPct val="100000"/>
              </a:lnSpc>
              <a:spcBef>
                <a:spcPts val="1400"/>
              </a:spcBef>
              <a:spcAft>
                <a:spcPts val="0"/>
              </a:spcAft>
              <a:buSzPts val="2400"/>
              <a:buFont typeface="Arial"/>
              <a:buNone/>
            </a:pPr>
            <a:r>
              <a:t/>
            </a:r>
            <a:endParaRPr/>
          </a:p>
          <a:p>
            <a:pPr indent="0" lvl="0" marL="91440" rtl="0" algn="l">
              <a:lnSpc>
                <a:spcPct val="100000"/>
              </a:lnSpc>
              <a:spcBef>
                <a:spcPts val="1400"/>
              </a:spcBef>
              <a:spcAft>
                <a:spcPts val="0"/>
              </a:spcAft>
              <a:buSzPts val="2400"/>
              <a:buFont typeface="Arial"/>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a278108ff2_0_29"/>
          <p:cNvSpPr txBox="1"/>
          <p:nvPr>
            <p:ph type="title"/>
          </p:nvPr>
        </p:nvSpPr>
        <p:spPr>
          <a:xfrm>
            <a:off x="3449177" y="371675"/>
            <a:ext cx="5079600" cy="1364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62626"/>
              </a:buClr>
              <a:buSzPts val="8000"/>
              <a:buFont typeface="Garamond"/>
              <a:buNone/>
            </a:pPr>
            <a:r>
              <a:rPr lang="en-SG" sz="4400">
                <a:solidFill>
                  <a:srgbClr val="262626"/>
                </a:solidFill>
              </a:rPr>
              <a:t>Data Pre-processing</a:t>
            </a:r>
            <a:endParaRPr/>
          </a:p>
        </p:txBody>
      </p:sp>
      <p:sp>
        <p:nvSpPr>
          <p:cNvPr id="160" name="Google Shape;160;ga278108ff2_0_29"/>
          <p:cNvSpPr txBox="1"/>
          <p:nvPr>
            <p:ph idx="1" type="body"/>
          </p:nvPr>
        </p:nvSpPr>
        <p:spPr>
          <a:xfrm>
            <a:off x="1097280" y="2108201"/>
            <a:ext cx="10058400" cy="3760800"/>
          </a:xfrm>
          <a:prstGeom prst="rect">
            <a:avLst/>
          </a:prstGeom>
          <a:noFill/>
          <a:ln>
            <a:noFill/>
          </a:ln>
        </p:spPr>
        <p:txBody>
          <a:bodyPr anchorCtr="0" anchor="t" bIns="45700" lIns="0" spcFirstLastPara="1" rIns="0" wrap="square" tIns="45700">
            <a:noAutofit/>
          </a:bodyPr>
          <a:lstStyle/>
          <a:p>
            <a:pPr indent="-91440" lvl="0" marL="91440" rtl="0" algn="l">
              <a:lnSpc>
                <a:spcPct val="100000"/>
              </a:lnSpc>
              <a:spcBef>
                <a:spcPts val="0"/>
              </a:spcBef>
              <a:spcAft>
                <a:spcPts val="0"/>
              </a:spcAft>
              <a:buSzPts val="2400"/>
              <a:buFont typeface="Arial"/>
              <a:buChar char="•"/>
            </a:pPr>
            <a:r>
              <a:rPr lang="en-SG"/>
              <a:t>Exploratory Analysis</a:t>
            </a:r>
            <a:endParaRPr/>
          </a:p>
          <a:p>
            <a:pPr indent="-53339" lvl="0" marL="91440" rtl="0" algn="l">
              <a:lnSpc>
                <a:spcPct val="100000"/>
              </a:lnSpc>
              <a:spcBef>
                <a:spcPts val="1400"/>
              </a:spcBef>
              <a:spcAft>
                <a:spcPts val="0"/>
              </a:spcAft>
              <a:buSzPts val="1800"/>
              <a:buChar char="•"/>
            </a:pPr>
            <a:r>
              <a:rPr lang="en-SG"/>
              <a:t>Removing Outliers</a:t>
            </a:r>
            <a:endParaRPr/>
          </a:p>
          <a:p>
            <a:pPr indent="-91440" lvl="0" marL="91440" rtl="0" algn="l">
              <a:lnSpc>
                <a:spcPct val="100000"/>
              </a:lnSpc>
              <a:spcBef>
                <a:spcPts val="1400"/>
              </a:spcBef>
              <a:spcAft>
                <a:spcPts val="0"/>
              </a:spcAft>
              <a:buSzPts val="2400"/>
              <a:buFont typeface="Arial"/>
              <a:buChar char="•"/>
            </a:pPr>
            <a:r>
              <a:rPr lang="en-SG"/>
              <a:t>Feature Selection</a:t>
            </a:r>
            <a:endParaRPr/>
          </a:p>
          <a:p>
            <a:pPr indent="-53339" lvl="0" marL="91440" rtl="0" algn="l">
              <a:lnSpc>
                <a:spcPct val="100000"/>
              </a:lnSpc>
              <a:spcBef>
                <a:spcPts val="1400"/>
              </a:spcBef>
              <a:spcAft>
                <a:spcPts val="0"/>
              </a:spcAft>
              <a:buSzPts val="1800"/>
              <a:buChar char="•"/>
            </a:pPr>
            <a:r>
              <a:rPr lang="en-SG"/>
              <a:t>Splitting into training and testing set</a:t>
            </a:r>
            <a:endParaRPr/>
          </a:p>
          <a:p>
            <a:pPr indent="-91440" lvl="0" marL="91440" rtl="0" algn="l">
              <a:lnSpc>
                <a:spcPct val="100000"/>
              </a:lnSpc>
              <a:spcBef>
                <a:spcPts val="1400"/>
              </a:spcBef>
              <a:spcAft>
                <a:spcPts val="0"/>
              </a:spcAft>
              <a:buSzPts val="2400"/>
              <a:buFont typeface="Arial"/>
              <a:buChar char="•"/>
            </a:pPr>
            <a:r>
              <a:rPr lang="en-SG"/>
              <a:t>Dealing with imbalanced class - Oversampling </a:t>
            </a:r>
            <a:endParaRPr/>
          </a:p>
          <a:p>
            <a:pPr indent="0" lvl="0" marL="457200" rtl="0" algn="l">
              <a:lnSpc>
                <a:spcPct val="100000"/>
              </a:lnSpc>
              <a:spcBef>
                <a:spcPts val="1400"/>
              </a:spcBef>
              <a:spcAft>
                <a:spcPts val="0"/>
              </a:spcAft>
              <a:buNone/>
            </a:pPr>
            <a:r>
              <a:t/>
            </a:r>
            <a:endParaRPr/>
          </a:p>
          <a:p>
            <a:pPr indent="0" lvl="0" marL="91440" rtl="0" algn="l">
              <a:lnSpc>
                <a:spcPct val="100000"/>
              </a:lnSpc>
              <a:spcBef>
                <a:spcPts val="1400"/>
              </a:spcBef>
              <a:spcAft>
                <a:spcPts val="0"/>
              </a:spcAft>
              <a:buSzPts val="2400"/>
              <a:buFont typeface="Arial"/>
              <a:buNone/>
            </a:pPr>
            <a:r>
              <a:t/>
            </a:r>
            <a:endParaRPr/>
          </a:p>
          <a:p>
            <a:pPr indent="0" lvl="0" marL="91440" rtl="0" algn="l">
              <a:lnSpc>
                <a:spcPct val="100000"/>
              </a:lnSpc>
              <a:spcBef>
                <a:spcPts val="1400"/>
              </a:spcBef>
              <a:spcAft>
                <a:spcPts val="0"/>
              </a:spcAft>
              <a:buSzPts val="2400"/>
              <a:buFont typeface="Arial"/>
              <a:buNone/>
            </a:pPr>
            <a:r>
              <a:t/>
            </a:r>
            <a:endParaRPr/>
          </a:p>
          <a:p>
            <a:pPr indent="0" lvl="0" marL="91440" rtl="0" algn="l">
              <a:lnSpc>
                <a:spcPct val="100000"/>
              </a:lnSpc>
              <a:spcBef>
                <a:spcPts val="1400"/>
              </a:spcBef>
              <a:spcAft>
                <a:spcPts val="0"/>
              </a:spcAft>
              <a:buSzPts val="2400"/>
              <a:buFont typeface="Arial"/>
              <a:buNone/>
            </a:pPr>
            <a:r>
              <a:t/>
            </a:r>
            <a:endParaRPr/>
          </a:p>
          <a:p>
            <a:pPr indent="0" lvl="0" marL="91440" rtl="0" algn="l">
              <a:lnSpc>
                <a:spcPct val="100000"/>
              </a:lnSpc>
              <a:spcBef>
                <a:spcPts val="1400"/>
              </a:spcBef>
              <a:spcAft>
                <a:spcPts val="0"/>
              </a:spcAft>
              <a:buSzPts val="2400"/>
              <a:buFont typeface="Arial"/>
              <a:buNone/>
            </a:pPr>
            <a:r>
              <a:t/>
            </a:r>
            <a:endParaRPr/>
          </a:p>
        </p:txBody>
      </p:sp>
      <p:pic>
        <p:nvPicPr>
          <p:cNvPr descr="BI Dashboard" id="161" name="Google Shape;161;ga278108ff2_0_29"/>
          <p:cNvPicPr preferRelativeResize="0"/>
          <p:nvPr/>
        </p:nvPicPr>
        <p:blipFill rotWithShape="1">
          <a:blip r:embed="rId3">
            <a:alphaModFix/>
          </a:blip>
          <a:srcRect b="0" l="0" r="0" t="0"/>
          <a:stretch/>
        </p:blipFill>
        <p:spPr>
          <a:xfrm>
            <a:off x="1685150" y="414650"/>
            <a:ext cx="1364847" cy="1364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a278108ff2_0_6"/>
          <p:cNvSpPr txBox="1"/>
          <p:nvPr/>
        </p:nvSpPr>
        <p:spPr>
          <a:xfrm>
            <a:off x="624475" y="287425"/>
            <a:ext cx="3906300" cy="9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SG" sz="2800">
                <a:latin typeface="Garamond"/>
                <a:ea typeface="Garamond"/>
                <a:cs typeface="Garamond"/>
                <a:sym typeface="Garamond"/>
              </a:rPr>
              <a:t>Exploratory Analysis</a:t>
            </a:r>
            <a:endParaRPr b="1" sz="2800">
              <a:latin typeface="Garamond"/>
              <a:ea typeface="Garamond"/>
              <a:cs typeface="Garamond"/>
              <a:sym typeface="Garamond"/>
            </a:endParaRPr>
          </a:p>
        </p:txBody>
      </p:sp>
      <p:sp>
        <p:nvSpPr>
          <p:cNvPr id="167" name="Google Shape;167;ga278108ff2_0_6"/>
          <p:cNvSpPr txBox="1"/>
          <p:nvPr/>
        </p:nvSpPr>
        <p:spPr>
          <a:xfrm>
            <a:off x="929275" y="1117175"/>
            <a:ext cx="5991600" cy="9042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Font typeface="Garamond"/>
              <a:buChar char="●"/>
            </a:pPr>
            <a:r>
              <a:rPr lang="en-SG" sz="2200">
                <a:latin typeface="Garamond"/>
                <a:ea typeface="Garamond"/>
                <a:cs typeface="Garamond"/>
                <a:sym typeface="Garamond"/>
              </a:rPr>
              <a:t>Dataset statistics : </a:t>
            </a:r>
            <a:r>
              <a:rPr lang="en-SG" sz="2200">
                <a:solidFill>
                  <a:schemeClr val="dk1"/>
                </a:solidFill>
                <a:latin typeface="Garamond"/>
                <a:ea typeface="Garamond"/>
                <a:cs typeface="Garamond"/>
                <a:sym typeface="Garamond"/>
              </a:rPr>
              <a:t>284807 rows, 31 columns</a:t>
            </a:r>
            <a:endParaRPr sz="2200">
              <a:solidFill>
                <a:schemeClr val="dk1"/>
              </a:solidFill>
              <a:latin typeface="Garamond"/>
              <a:ea typeface="Garamond"/>
              <a:cs typeface="Garamond"/>
              <a:sym typeface="Garamond"/>
            </a:endParaRPr>
          </a:p>
          <a:p>
            <a:pPr indent="-368300" lvl="0" marL="457200" rtl="0" algn="l">
              <a:lnSpc>
                <a:spcPct val="150000"/>
              </a:lnSpc>
              <a:spcBef>
                <a:spcPts val="0"/>
              </a:spcBef>
              <a:spcAft>
                <a:spcPts val="0"/>
              </a:spcAft>
              <a:buClr>
                <a:schemeClr val="dk1"/>
              </a:buClr>
              <a:buSzPts val="2200"/>
              <a:buFont typeface="Garamond"/>
              <a:buChar char="●"/>
            </a:pPr>
            <a:r>
              <a:rPr lang="en-SG" sz="2200">
                <a:solidFill>
                  <a:schemeClr val="dk1"/>
                </a:solidFill>
                <a:latin typeface="Garamond"/>
                <a:ea typeface="Garamond"/>
                <a:cs typeface="Garamond"/>
                <a:sym typeface="Garamond"/>
              </a:rPr>
              <a:t>Check for missing values : no missing values</a:t>
            </a:r>
            <a:endParaRPr sz="2200">
              <a:solidFill>
                <a:schemeClr val="dk1"/>
              </a:solidFill>
              <a:latin typeface="Garamond"/>
              <a:ea typeface="Garamond"/>
              <a:cs typeface="Garamond"/>
              <a:sym typeface="Garamond"/>
            </a:endParaRPr>
          </a:p>
          <a:p>
            <a:pPr indent="0" lvl="0" marL="0" rtl="0" algn="l">
              <a:lnSpc>
                <a:spcPct val="150000"/>
              </a:lnSpc>
              <a:spcBef>
                <a:spcPts val="0"/>
              </a:spcBef>
              <a:spcAft>
                <a:spcPts val="0"/>
              </a:spcAft>
              <a:buNone/>
            </a:pPr>
            <a:r>
              <a:t/>
            </a:r>
            <a:endParaRPr sz="2200">
              <a:latin typeface="Garamond"/>
              <a:ea typeface="Garamond"/>
              <a:cs typeface="Garamond"/>
              <a:sym typeface="Garamond"/>
            </a:endParaRPr>
          </a:p>
          <a:p>
            <a:pPr indent="0" lvl="0" marL="457200" rtl="0" algn="l">
              <a:lnSpc>
                <a:spcPct val="150000"/>
              </a:lnSpc>
              <a:spcBef>
                <a:spcPts val="0"/>
              </a:spcBef>
              <a:spcAft>
                <a:spcPts val="0"/>
              </a:spcAft>
              <a:buNone/>
            </a:pPr>
            <a:r>
              <a:t/>
            </a:r>
            <a:endParaRPr sz="2200">
              <a:latin typeface="Garamond"/>
              <a:ea typeface="Garamond"/>
              <a:cs typeface="Garamond"/>
              <a:sym typeface="Garamond"/>
            </a:endParaRPr>
          </a:p>
        </p:txBody>
      </p:sp>
      <p:grpSp>
        <p:nvGrpSpPr>
          <p:cNvPr id="168" name="Google Shape;168;ga278108ff2_0_6"/>
          <p:cNvGrpSpPr/>
          <p:nvPr/>
        </p:nvGrpSpPr>
        <p:grpSpPr>
          <a:xfrm>
            <a:off x="1527725" y="2240258"/>
            <a:ext cx="6830090" cy="3524599"/>
            <a:chOff x="2289812" y="1935375"/>
            <a:chExt cx="6531596" cy="3175886"/>
          </a:xfrm>
        </p:grpSpPr>
        <p:cxnSp>
          <p:nvCxnSpPr>
            <p:cNvPr id="169" name="Google Shape;169;ga278108ff2_0_6"/>
            <p:cNvCxnSpPr>
              <a:stCxn id="170" idx="2"/>
              <a:endCxn id="171" idx="1"/>
            </p:cNvCxnSpPr>
            <p:nvPr/>
          </p:nvCxnSpPr>
          <p:spPr>
            <a:xfrm>
              <a:off x="2890712" y="3875139"/>
              <a:ext cx="697500" cy="946500"/>
            </a:xfrm>
            <a:prstGeom prst="bentConnector3">
              <a:avLst>
                <a:gd fmla="val 49996" name="adj1"/>
              </a:avLst>
            </a:prstGeom>
            <a:noFill/>
            <a:ln cap="flat" cmpd="sng" w="9525">
              <a:solidFill>
                <a:srgbClr val="999999"/>
              </a:solidFill>
              <a:prstDash val="solid"/>
              <a:round/>
              <a:headEnd len="sm" w="sm" type="none"/>
              <a:tailEnd len="sm" w="sm" type="none"/>
            </a:ln>
          </p:spPr>
        </p:cxnSp>
        <p:cxnSp>
          <p:nvCxnSpPr>
            <p:cNvPr id="172" name="Google Shape;172;ga278108ff2_0_6"/>
            <p:cNvCxnSpPr>
              <a:stCxn id="170" idx="2"/>
              <a:endCxn id="173" idx="1"/>
            </p:cNvCxnSpPr>
            <p:nvPr/>
          </p:nvCxnSpPr>
          <p:spPr>
            <a:xfrm flipH="1" rot="10800000">
              <a:off x="2890712" y="2804439"/>
              <a:ext cx="697500" cy="1070700"/>
            </a:xfrm>
            <a:prstGeom prst="bentConnector3">
              <a:avLst>
                <a:gd fmla="val 49996" name="adj1"/>
              </a:avLst>
            </a:prstGeom>
            <a:noFill/>
            <a:ln cap="flat" cmpd="sng" w="9525">
              <a:solidFill>
                <a:srgbClr val="999999"/>
              </a:solidFill>
              <a:prstDash val="solid"/>
              <a:round/>
              <a:headEnd len="sm" w="sm" type="none"/>
              <a:tailEnd len="sm" w="sm" type="none"/>
            </a:ln>
          </p:spPr>
        </p:cxnSp>
        <p:sp>
          <p:nvSpPr>
            <p:cNvPr id="170" name="Google Shape;170;ga278108ff2_0_6"/>
            <p:cNvSpPr/>
            <p:nvPr/>
          </p:nvSpPr>
          <p:spPr>
            <a:xfrm rot="-5400000">
              <a:off x="1547762" y="3574689"/>
              <a:ext cx="2085000" cy="600900"/>
            </a:xfrm>
            <a:prstGeom prst="roundRect">
              <a:avLst>
                <a:gd fmla="val 16667" name="adj"/>
              </a:avLst>
            </a:prstGeom>
            <a:solidFill>
              <a:srgbClr val="0944A1"/>
            </a:solidFill>
            <a:ln cap="flat" cmpd="sng" w="9525">
              <a:solidFill>
                <a:srgbClr val="0944A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SG" sz="2000">
                  <a:solidFill>
                    <a:srgbClr val="FFFFFF"/>
                  </a:solidFill>
                  <a:latin typeface="Roboto"/>
                  <a:ea typeface="Roboto"/>
                  <a:cs typeface="Roboto"/>
                  <a:sym typeface="Roboto"/>
                </a:rPr>
                <a:t>Features</a:t>
              </a:r>
              <a:endParaRPr sz="2000">
                <a:solidFill>
                  <a:srgbClr val="FFFFFF"/>
                </a:solidFill>
                <a:latin typeface="Roboto"/>
                <a:ea typeface="Roboto"/>
                <a:cs typeface="Roboto"/>
                <a:sym typeface="Roboto"/>
              </a:endParaRPr>
            </a:p>
          </p:txBody>
        </p:sp>
        <p:sp>
          <p:nvSpPr>
            <p:cNvPr id="173" name="Google Shape;173;ga278108ff2_0_6"/>
            <p:cNvSpPr/>
            <p:nvPr/>
          </p:nvSpPr>
          <p:spPr>
            <a:xfrm>
              <a:off x="3588155" y="2514683"/>
              <a:ext cx="2311500" cy="579300"/>
            </a:xfrm>
            <a:prstGeom prst="roundRect">
              <a:avLst>
                <a:gd fmla="val 16667" name="adj"/>
              </a:avLst>
            </a:prstGeom>
            <a:solidFill>
              <a:srgbClr val="0D5DDF"/>
            </a:solidFill>
            <a:ln cap="flat" cmpd="sng" w="9525">
              <a:solidFill>
                <a:srgbClr val="0D5DD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SG" sz="1700">
                  <a:solidFill>
                    <a:srgbClr val="FFFFFF"/>
                  </a:solidFill>
                  <a:latin typeface="Roboto"/>
                  <a:ea typeface="Roboto"/>
                  <a:cs typeface="Roboto"/>
                  <a:sym typeface="Roboto"/>
                </a:rPr>
                <a:t>Independent Variables (30)</a:t>
              </a:r>
              <a:endParaRPr sz="1700">
                <a:solidFill>
                  <a:srgbClr val="FFFFFF"/>
                </a:solidFill>
                <a:latin typeface="Roboto"/>
                <a:ea typeface="Roboto"/>
                <a:cs typeface="Roboto"/>
                <a:sym typeface="Roboto"/>
              </a:endParaRPr>
            </a:p>
          </p:txBody>
        </p:sp>
        <p:sp>
          <p:nvSpPr>
            <p:cNvPr id="171" name="Google Shape;171;ga278108ff2_0_6"/>
            <p:cNvSpPr/>
            <p:nvPr/>
          </p:nvSpPr>
          <p:spPr>
            <a:xfrm>
              <a:off x="3588163" y="4531953"/>
              <a:ext cx="2311500" cy="579300"/>
            </a:xfrm>
            <a:prstGeom prst="roundRect">
              <a:avLst>
                <a:gd fmla="val 16667" name="adj"/>
              </a:avLst>
            </a:prstGeom>
            <a:solidFill>
              <a:srgbClr val="0D5DDF"/>
            </a:solidFill>
            <a:ln cap="flat" cmpd="sng" w="9525">
              <a:solidFill>
                <a:srgbClr val="0D5DD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rPr lang="en-SG" sz="1700">
                  <a:solidFill>
                    <a:srgbClr val="FFFFFF"/>
                  </a:solidFill>
                  <a:latin typeface="Roboto"/>
                  <a:ea typeface="Roboto"/>
                  <a:cs typeface="Roboto"/>
                  <a:sym typeface="Roboto"/>
                </a:rPr>
                <a:t>Dependent Variable (1)</a:t>
              </a:r>
              <a:endParaRPr sz="1700">
                <a:solidFill>
                  <a:srgbClr val="FFFFFF"/>
                </a:solidFill>
                <a:latin typeface="Roboto"/>
                <a:ea typeface="Roboto"/>
                <a:cs typeface="Roboto"/>
                <a:sym typeface="Roboto"/>
              </a:endParaRPr>
            </a:p>
          </p:txBody>
        </p:sp>
        <p:sp>
          <p:nvSpPr>
            <p:cNvPr id="174" name="Google Shape;174;ga278108ff2_0_6"/>
            <p:cNvSpPr/>
            <p:nvPr/>
          </p:nvSpPr>
          <p:spPr>
            <a:xfrm>
              <a:off x="6509907" y="1935375"/>
              <a:ext cx="2311500" cy="579300"/>
            </a:xfrm>
            <a:prstGeom prst="roundRect">
              <a:avLst>
                <a:gd fmla="val 16667" name="adj"/>
              </a:avLst>
            </a:prstGeom>
            <a:solidFill>
              <a:srgbClr val="307BF3"/>
            </a:solidFill>
            <a:ln cap="flat" cmpd="sng" w="9525">
              <a:solidFill>
                <a:srgbClr val="307B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SG" sz="1800">
                  <a:solidFill>
                    <a:srgbClr val="FFFFFF"/>
                  </a:solidFill>
                  <a:latin typeface="Roboto"/>
                  <a:ea typeface="Roboto"/>
                  <a:cs typeface="Roboto"/>
                  <a:sym typeface="Roboto"/>
                </a:rPr>
                <a:t>V1 - V28</a:t>
              </a:r>
              <a:endParaRPr sz="1800">
                <a:solidFill>
                  <a:srgbClr val="FFFFFF"/>
                </a:solidFill>
                <a:latin typeface="Roboto"/>
                <a:ea typeface="Roboto"/>
                <a:cs typeface="Roboto"/>
                <a:sym typeface="Roboto"/>
              </a:endParaRPr>
            </a:p>
          </p:txBody>
        </p:sp>
        <p:sp>
          <p:nvSpPr>
            <p:cNvPr id="175" name="Google Shape;175;ga278108ff2_0_6"/>
            <p:cNvSpPr/>
            <p:nvPr/>
          </p:nvSpPr>
          <p:spPr>
            <a:xfrm>
              <a:off x="6509907" y="2744365"/>
              <a:ext cx="2311500" cy="579300"/>
            </a:xfrm>
            <a:prstGeom prst="roundRect">
              <a:avLst>
                <a:gd fmla="val 16667" name="adj"/>
              </a:avLst>
            </a:prstGeom>
            <a:solidFill>
              <a:srgbClr val="307BF3"/>
            </a:solidFill>
            <a:ln cap="flat" cmpd="sng" w="9525">
              <a:solidFill>
                <a:srgbClr val="307B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SG" sz="1800">
                  <a:solidFill>
                    <a:srgbClr val="FFFFFF"/>
                  </a:solidFill>
                  <a:latin typeface="Roboto"/>
                  <a:ea typeface="Roboto"/>
                  <a:cs typeface="Roboto"/>
                  <a:sym typeface="Roboto"/>
                </a:rPr>
                <a:t>Time</a:t>
              </a:r>
              <a:endParaRPr sz="1800">
                <a:solidFill>
                  <a:srgbClr val="FFFFFF"/>
                </a:solidFill>
                <a:latin typeface="Roboto"/>
                <a:ea typeface="Roboto"/>
                <a:cs typeface="Roboto"/>
                <a:sym typeface="Roboto"/>
              </a:endParaRPr>
            </a:p>
          </p:txBody>
        </p:sp>
        <p:sp>
          <p:nvSpPr>
            <p:cNvPr id="176" name="Google Shape;176;ga278108ff2_0_6"/>
            <p:cNvSpPr/>
            <p:nvPr/>
          </p:nvSpPr>
          <p:spPr>
            <a:xfrm>
              <a:off x="6509907" y="4531961"/>
              <a:ext cx="2311500" cy="579300"/>
            </a:xfrm>
            <a:prstGeom prst="roundRect">
              <a:avLst>
                <a:gd fmla="val 16667" name="adj"/>
              </a:avLst>
            </a:prstGeom>
            <a:solidFill>
              <a:srgbClr val="307BF3"/>
            </a:solidFill>
            <a:ln cap="flat" cmpd="sng" w="9525">
              <a:solidFill>
                <a:srgbClr val="307B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SG" sz="1800">
                  <a:solidFill>
                    <a:srgbClr val="FFFFFF"/>
                  </a:solidFill>
                  <a:latin typeface="Roboto"/>
                  <a:ea typeface="Roboto"/>
                  <a:cs typeface="Roboto"/>
                  <a:sym typeface="Roboto"/>
                </a:rPr>
                <a:t>Class</a:t>
              </a:r>
              <a:endParaRPr sz="1800">
                <a:solidFill>
                  <a:srgbClr val="FFFFFF"/>
                </a:solidFill>
                <a:latin typeface="Roboto"/>
                <a:ea typeface="Roboto"/>
                <a:cs typeface="Roboto"/>
                <a:sym typeface="Roboto"/>
              </a:endParaRPr>
            </a:p>
          </p:txBody>
        </p:sp>
        <p:cxnSp>
          <p:nvCxnSpPr>
            <p:cNvPr id="177" name="Google Shape;177;ga278108ff2_0_6"/>
            <p:cNvCxnSpPr>
              <a:stCxn id="176" idx="1"/>
              <a:endCxn id="171" idx="3"/>
            </p:cNvCxnSpPr>
            <p:nvPr/>
          </p:nvCxnSpPr>
          <p:spPr>
            <a:xfrm flipH="1">
              <a:off x="5899707" y="4821611"/>
              <a:ext cx="610200" cy="600"/>
            </a:xfrm>
            <a:prstGeom prst="bentConnector3">
              <a:avLst>
                <a:gd fmla="val 50004" name="adj1"/>
              </a:avLst>
            </a:prstGeom>
            <a:noFill/>
            <a:ln cap="flat" cmpd="sng" w="9525">
              <a:solidFill>
                <a:srgbClr val="999999"/>
              </a:solidFill>
              <a:prstDash val="solid"/>
              <a:round/>
              <a:headEnd len="sm" w="sm" type="none"/>
              <a:tailEnd len="sm" w="sm" type="none"/>
            </a:ln>
          </p:spPr>
        </p:cxnSp>
        <p:sp>
          <p:nvSpPr>
            <p:cNvPr id="178" name="Google Shape;178;ga278108ff2_0_6"/>
            <p:cNvSpPr/>
            <p:nvPr/>
          </p:nvSpPr>
          <p:spPr>
            <a:xfrm>
              <a:off x="6509907" y="3487696"/>
              <a:ext cx="2311500" cy="579300"/>
            </a:xfrm>
            <a:prstGeom prst="roundRect">
              <a:avLst>
                <a:gd fmla="val 16667" name="adj"/>
              </a:avLst>
            </a:prstGeom>
            <a:solidFill>
              <a:srgbClr val="307BF3"/>
            </a:solidFill>
            <a:ln cap="flat" cmpd="sng" w="9525">
              <a:solidFill>
                <a:srgbClr val="307B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SG" sz="1800">
                  <a:solidFill>
                    <a:srgbClr val="FFFFFF"/>
                  </a:solidFill>
                  <a:latin typeface="Roboto"/>
                  <a:ea typeface="Roboto"/>
                  <a:cs typeface="Roboto"/>
                  <a:sym typeface="Roboto"/>
                </a:rPr>
                <a:t>Amount</a:t>
              </a:r>
              <a:endParaRPr sz="1800">
                <a:solidFill>
                  <a:srgbClr val="FFFFFF"/>
                </a:solidFill>
                <a:latin typeface="Roboto"/>
                <a:ea typeface="Roboto"/>
                <a:cs typeface="Roboto"/>
                <a:sym typeface="Roboto"/>
              </a:endParaRPr>
            </a:p>
          </p:txBody>
        </p:sp>
        <p:cxnSp>
          <p:nvCxnSpPr>
            <p:cNvPr id="179" name="Google Shape;179;ga278108ff2_0_6"/>
            <p:cNvCxnSpPr>
              <a:stCxn id="173" idx="3"/>
              <a:endCxn id="174" idx="1"/>
            </p:cNvCxnSpPr>
            <p:nvPr/>
          </p:nvCxnSpPr>
          <p:spPr>
            <a:xfrm flipH="1" rot="10800000">
              <a:off x="5899655" y="2225033"/>
              <a:ext cx="610200" cy="579300"/>
            </a:xfrm>
            <a:prstGeom prst="bentConnector3">
              <a:avLst>
                <a:gd fmla="val 50004" name="adj1"/>
              </a:avLst>
            </a:prstGeom>
            <a:noFill/>
            <a:ln cap="flat" cmpd="sng" w="9525">
              <a:solidFill>
                <a:srgbClr val="999999"/>
              </a:solidFill>
              <a:prstDash val="solid"/>
              <a:round/>
              <a:headEnd len="med" w="med" type="none"/>
              <a:tailEnd len="med" w="med" type="none"/>
            </a:ln>
          </p:spPr>
        </p:cxnSp>
        <p:cxnSp>
          <p:nvCxnSpPr>
            <p:cNvPr id="180" name="Google Shape;180;ga278108ff2_0_6"/>
            <p:cNvCxnSpPr>
              <a:stCxn id="173" idx="3"/>
              <a:endCxn id="175" idx="1"/>
            </p:cNvCxnSpPr>
            <p:nvPr/>
          </p:nvCxnSpPr>
          <p:spPr>
            <a:xfrm>
              <a:off x="5899655" y="2804333"/>
              <a:ext cx="610200" cy="229800"/>
            </a:xfrm>
            <a:prstGeom prst="bentConnector3">
              <a:avLst>
                <a:gd fmla="val 50004" name="adj1"/>
              </a:avLst>
            </a:prstGeom>
            <a:noFill/>
            <a:ln cap="flat" cmpd="sng" w="9525">
              <a:solidFill>
                <a:srgbClr val="999999"/>
              </a:solidFill>
              <a:prstDash val="solid"/>
              <a:round/>
              <a:headEnd len="med" w="med" type="none"/>
              <a:tailEnd len="med" w="med" type="none"/>
            </a:ln>
          </p:spPr>
        </p:cxnSp>
        <p:cxnSp>
          <p:nvCxnSpPr>
            <p:cNvPr id="181" name="Google Shape;181;ga278108ff2_0_6"/>
            <p:cNvCxnSpPr>
              <a:stCxn id="173" idx="3"/>
              <a:endCxn id="178" idx="1"/>
            </p:cNvCxnSpPr>
            <p:nvPr/>
          </p:nvCxnSpPr>
          <p:spPr>
            <a:xfrm>
              <a:off x="5899655" y="2804333"/>
              <a:ext cx="610200" cy="972900"/>
            </a:xfrm>
            <a:prstGeom prst="bentConnector3">
              <a:avLst>
                <a:gd fmla="val 50004" name="adj1"/>
              </a:avLst>
            </a:prstGeom>
            <a:noFill/>
            <a:ln cap="flat" cmpd="sng" w="9525">
              <a:solidFill>
                <a:srgbClr val="999999"/>
              </a:solidFill>
              <a:prstDash val="solid"/>
              <a:round/>
              <a:headEnd len="med" w="med" type="none"/>
              <a:tailEnd len="med" w="med" type="none"/>
            </a:ln>
          </p:spPr>
        </p:cxnSp>
      </p:grpSp>
      <p:sp>
        <p:nvSpPr>
          <p:cNvPr id="182" name="Google Shape;182;ga278108ff2_0_6"/>
          <p:cNvSpPr/>
          <p:nvPr/>
        </p:nvSpPr>
        <p:spPr>
          <a:xfrm>
            <a:off x="9102752" y="2240250"/>
            <a:ext cx="952800" cy="642900"/>
          </a:xfrm>
          <a:prstGeom prst="roundRect">
            <a:avLst>
              <a:gd fmla="val 16667" name="adj"/>
            </a:avLst>
          </a:prstGeom>
          <a:solidFill>
            <a:srgbClr val="FFE599"/>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SG" sz="1800">
                <a:latin typeface="Roboto"/>
                <a:ea typeface="Roboto"/>
                <a:cs typeface="Roboto"/>
                <a:sym typeface="Roboto"/>
              </a:rPr>
              <a:t>float</a:t>
            </a:r>
            <a:endParaRPr sz="1800">
              <a:latin typeface="Roboto"/>
              <a:ea typeface="Roboto"/>
              <a:cs typeface="Roboto"/>
              <a:sym typeface="Roboto"/>
            </a:endParaRPr>
          </a:p>
        </p:txBody>
      </p:sp>
      <p:sp>
        <p:nvSpPr>
          <p:cNvPr id="183" name="Google Shape;183;ga278108ff2_0_6"/>
          <p:cNvSpPr/>
          <p:nvPr/>
        </p:nvSpPr>
        <p:spPr>
          <a:xfrm>
            <a:off x="9102750" y="3164000"/>
            <a:ext cx="952800" cy="642900"/>
          </a:xfrm>
          <a:prstGeom prst="roundRect">
            <a:avLst>
              <a:gd fmla="val 16667" name="adj"/>
            </a:avLst>
          </a:prstGeom>
          <a:solidFill>
            <a:srgbClr val="FFE599"/>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SG" sz="1800">
                <a:latin typeface="Roboto"/>
                <a:ea typeface="Roboto"/>
                <a:cs typeface="Roboto"/>
                <a:sym typeface="Roboto"/>
              </a:rPr>
              <a:t>float</a:t>
            </a:r>
            <a:endParaRPr sz="1800">
              <a:latin typeface="Roboto"/>
              <a:ea typeface="Roboto"/>
              <a:cs typeface="Roboto"/>
              <a:sym typeface="Roboto"/>
            </a:endParaRPr>
          </a:p>
        </p:txBody>
      </p:sp>
      <p:sp>
        <p:nvSpPr>
          <p:cNvPr id="184" name="Google Shape;184;ga278108ff2_0_6"/>
          <p:cNvSpPr/>
          <p:nvPr/>
        </p:nvSpPr>
        <p:spPr>
          <a:xfrm>
            <a:off x="9092927" y="3961525"/>
            <a:ext cx="952800" cy="642900"/>
          </a:xfrm>
          <a:prstGeom prst="roundRect">
            <a:avLst>
              <a:gd fmla="val 16667" name="adj"/>
            </a:avLst>
          </a:prstGeom>
          <a:solidFill>
            <a:srgbClr val="FFE599"/>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SG" sz="1800">
                <a:latin typeface="Roboto"/>
                <a:ea typeface="Roboto"/>
                <a:cs typeface="Roboto"/>
                <a:sym typeface="Roboto"/>
              </a:rPr>
              <a:t>float</a:t>
            </a:r>
            <a:endParaRPr sz="1800">
              <a:latin typeface="Roboto"/>
              <a:ea typeface="Roboto"/>
              <a:cs typeface="Roboto"/>
              <a:sym typeface="Roboto"/>
            </a:endParaRPr>
          </a:p>
        </p:txBody>
      </p:sp>
      <p:sp>
        <p:nvSpPr>
          <p:cNvPr id="185" name="Google Shape;185;ga278108ff2_0_6"/>
          <p:cNvSpPr/>
          <p:nvPr/>
        </p:nvSpPr>
        <p:spPr>
          <a:xfrm>
            <a:off x="9092928" y="5121950"/>
            <a:ext cx="682200" cy="642900"/>
          </a:xfrm>
          <a:prstGeom prst="roundRect">
            <a:avLst>
              <a:gd fmla="val 16667" name="adj"/>
            </a:avLst>
          </a:prstGeom>
          <a:solidFill>
            <a:srgbClr val="FFE59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SG" sz="1800">
                <a:latin typeface="Roboto"/>
                <a:ea typeface="Roboto"/>
                <a:cs typeface="Roboto"/>
                <a:sym typeface="Roboto"/>
              </a:rPr>
              <a:t>int</a:t>
            </a:r>
            <a:endParaRPr sz="1800">
              <a:latin typeface="Roboto"/>
              <a:ea typeface="Roboto"/>
              <a:cs typeface="Roboto"/>
              <a:sym typeface="Roboto"/>
            </a:endParaRPr>
          </a:p>
        </p:txBody>
      </p:sp>
      <p:sp>
        <p:nvSpPr>
          <p:cNvPr id="186" name="Google Shape;186;ga278108ff2_0_6"/>
          <p:cNvSpPr/>
          <p:nvPr/>
        </p:nvSpPr>
        <p:spPr>
          <a:xfrm>
            <a:off x="10278950" y="2240250"/>
            <a:ext cx="952800" cy="642900"/>
          </a:xfrm>
          <a:prstGeom prst="roundRect">
            <a:avLst>
              <a:gd fmla="val 16667" name="adj"/>
            </a:avLst>
          </a:prstGeom>
          <a:solidFill>
            <a:srgbClr val="FFE599"/>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SG" sz="1800">
                <a:latin typeface="Roboto"/>
                <a:ea typeface="Roboto"/>
                <a:cs typeface="Roboto"/>
                <a:sym typeface="Roboto"/>
              </a:rPr>
              <a:t>PCA</a:t>
            </a:r>
            <a:endParaRPr sz="1800">
              <a:latin typeface="Roboto"/>
              <a:ea typeface="Roboto"/>
              <a:cs typeface="Roboto"/>
              <a:sym typeface="Roboto"/>
            </a:endParaRPr>
          </a:p>
        </p:txBody>
      </p:sp>
      <p:sp>
        <p:nvSpPr>
          <p:cNvPr id="187" name="Google Shape;187;ga278108ff2_0_6"/>
          <p:cNvSpPr/>
          <p:nvPr/>
        </p:nvSpPr>
        <p:spPr>
          <a:xfrm>
            <a:off x="9943400" y="5121950"/>
            <a:ext cx="2005500" cy="642900"/>
          </a:xfrm>
          <a:prstGeom prst="roundRect">
            <a:avLst>
              <a:gd fmla="val 16667" name="adj"/>
            </a:avLst>
          </a:prstGeom>
          <a:solidFill>
            <a:srgbClr val="FFE599"/>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SG" sz="1800">
                <a:latin typeface="Roboto"/>
                <a:ea typeface="Roboto"/>
                <a:cs typeface="Roboto"/>
                <a:sym typeface="Roboto"/>
              </a:rPr>
              <a:t>0 - valid, 1- fraud</a:t>
            </a:r>
            <a:endParaRPr sz="18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ga278108ff2_0_12"/>
          <p:cNvPicPr preferRelativeResize="0"/>
          <p:nvPr/>
        </p:nvPicPr>
        <p:blipFill>
          <a:blip r:embed="rId3">
            <a:alphaModFix/>
          </a:blip>
          <a:stretch>
            <a:fillRect/>
          </a:stretch>
        </p:blipFill>
        <p:spPr>
          <a:xfrm>
            <a:off x="1152275" y="1647075"/>
            <a:ext cx="9887450" cy="4105600"/>
          </a:xfrm>
          <a:prstGeom prst="rect">
            <a:avLst/>
          </a:prstGeom>
          <a:noFill/>
          <a:ln>
            <a:noFill/>
          </a:ln>
        </p:spPr>
      </p:pic>
      <p:sp>
        <p:nvSpPr>
          <p:cNvPr id="193" name="Google Shape;193;ga278108ff2_0_12"/>
          <p:cNvSpPr txBox="1"/>
          <p:nvPr/>
        </p:nvSpPr>
        <p:spPr>
          <a:xfrm>
            <a:off x="666550" y="301450"/>
            <a:ext cx="3906300" cy="9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SG" sz="2800">
                <a:latin typeface="Garamond"/>
                <a:ea typeface="Garamond"/>
                <a:cs typeface="Garamond"/>
                <a:sym typeface="Garamond"/>
              </a:rPr>
              <a:t>Exploratory Analysis</a:t>
            </a:r>
            <a:endParaRPr b="1" sz="2800">
              <a:latin typeface="Garamond"/>
              <a:ea typeface="Garamond"/>
              <a:cs typeface="Garamond"/>
              <a:sym typeface="Garamond"/>
            </a:endParaRPr>
          </a:p>
        </p:txBody>
      </p:sp>
      <p:sp>
        <p:nvSpPr>
          <p:cNvPr id="194" name="Google Shape;194;ga278108ff2_0_12"/>
          <p:cNvSpPr txBox="1"/>
          <p:nvPr/>
        </p:nvSpPr>
        <p:spPr>
          <a:xfrm>
            <a:off x="771375" y="1065850"/>
            <a:ext cx="5257500" cy="434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Garamond"/>
              <a:buChar char="●"/>
            </a:pPr>
            <a:r>
              <a:rPr lang="en-SG" sz="2400">
                <a:latin typeface="Garamond"/>
                <a:ea typeface="Garamond"/>
                <a:cs typeface="Garamond"/>
                <a:sym typeface="Garamond"/>
              </a:rPr>
              <a:t>Class distribution - </a:t>
            </a:r>
            <a:r>
              <a:rPr lang="en-SG" sz="2400">
                <a:solidFill>
                  <a:srgbClr val="980000"/>
                </a:solidFill>
                <a:latin typeface="Garamond"/>
                <a:ea typeface="Garamond"/>
                <a:cs typeface="Garamond"/>
                <a:sym typeface="Garamond"/>
              </a:rPr>
              <a:t>Imbalanced</a:t>
            </a:r>
            <a:endParaRPr sz="2400">
              <a:solidFill>
                <a:srgbClr val="980000"/>
              </a:solidFill>
              <a:latin typeface="Garamond"/>
              <a:ea typeface="Garamond"/>
              <a:cs typeface="Garamond"/>
              <a:sym typeface="Garamon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VTI">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RetrospectVTI">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2020-11-09T01:37:24Z</dcterms:created>
</cp:coreProperties>
</file>