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58" r:id="rId4"/>
    <p:sldId id="260" r:id="rId5"/>
    <p:sldId id="315" r:id="rId6"/>
    <p:sldId id="299" r:id="rId7"/>
    <p:sldId id="257" r:id="rId8"/>
    <p:sldId id="261" r:id="rId9"/>
    <p:sldId id="271" r:id="rId10"/>
    <p:sldId id="263" r:id="rId11"/>
    <p:sldId id="298" r:id="rId12"/>
    <p:sldId id="283" r:id="rId13"/>
    <p:sldId id="284" r:id="rId14"/>
    <p:sldId id="285" r:id="rId15"/>
    <p:sldId id="262" r:id="rId16"/>
    <p:sldId id="316" r:id="rId17"/>
    <p:sldId id="317" r:id="rId18"/>
    <p:sldId id="272" r:id="rId19"/>
    <p:sldId id="264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am\Documents\TestREsul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dam\Documents\Test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</a:t>
            </a:r>
            <a:r>
              <a:rPr lang="en-US" baseline="0"/>
              <a:t> Execution Time for Short Inputs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Original String*</c:v>
                </c:pt>
              </c:strCache>
            </c:strRef>
          </c:tx>
          <c:invertIfNegative val="0"/>
          <c:cat>
            <c:strRef>
              <c:f>Sheet1!$A$22:$A$29</c:f>
              <c:strCache>
                <c:ptCount val="8"/>
                <c:pt idx="0">
                  <c:v>NewEmptyStringBenchmark:</c:v>
                </c:pt>
                <c:pt idx="1">
                  <c:v>NewNonEmptyStringBenchmark:</c:v>
                </c:pt>
                <c:pt idx="2">
                  <c:v>ReplaceCharShortBenchmark:</c:v>
                </c:pt>
                <c:pt idx="3">
                  <c:v>ReplaceSeqShortBenchmark:</c:v>
                </c:pt>
                <c:pt idx="4">
                  <c:v>SingleConcatShortBenchmark:</c:v>
                </c:pt>
                <c:pt idx="5">
                  <c:v>Substring2ShortBenchmark:</c:v>
                </c:pt>
                <c:pt idx="6">
                  <c:v>SubstringShortBenchmark:</c:v>
                </c:pt>
                <c:pt idx="7">
                  <c:v>TrimShortBenchmark:</c:v>
                </c:pt>
              </c:strCache>
            </c:strRef>
          </c:cat>
          <c:val>
            <c:numRef>
              <c:f>Sheet1!$B$22:$B$29</c:f>
              <c:numCache>
                <c:formatCode>General</c:formatCode>
                <c:ptCount val="8"/>
                <c:pt idx="0">
                  <c:v>47.229780000000012</c:v>
                </c:pt>
                <c:pt idx="1">
                  <c:v>64.647779999999983</c:v>
                </c:pt>
                <c:pt idx="2">
                  <c:v>65.14667</c:v>
                </c:pt>
                <c:pt idx="3">
                  <c:v>65.925439999999981</c:v>
                </c:pt>
                <c:pt idx="4">
                  <c:v>64.686220000000006</c:v>
                </c:pt>
                <c:pt idx="5">
                  <c:v>64.897329999999997</c:v>
                </c:pt>
                <c:pt idx="6">
                  <c:v>64.8441100000001</c:v>
                </c:pt>
                <c:pt idx="7">
                  <c:v>65.040999999999997</c:v>
                </c:pt>
              </c:numCache>
            </c:numRef>
          </c:val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Tainted String, taint on</c:v>
                </c:pt>
              </c:strCache>
            </c:strRef>
          </c:tx>
          <c:invertIfNegative val="0"/>
          <c:cat>
            <c:strRef>
              <c:f>Sheet1!$A$22:$A$29</c:f>
              <c:strCache>
                <c:ptCount val="8"/>
                <c:pt idx="0">
                  <c:v>NewEmptyStringBenchmark:</c:v>
                </c:pt>
                <c:pt idx="1">
                  <c:v>NewNonEmptyStringBenchmark:</c:v>
                </c:pt>
                <c:pt idx="2">
                  <c:v>ReplaceCharShortBenchmark:</c:v>
                </c:pt>
                <c:pt idx="3">
                  <c:v>ReplaceSeqShortBenchmark:</c:v>
                </c:pt>
                <c:pt idx="4">
                  <c:v>SingleConcatShortBenchmark:</c:v>
                </c:pt>
                <c:pt idx="5">
                  <c:v>Substring2ShortBenchmark:</c:v>
                </c:pt>
                <c:pt idx="6">
                  <c:v>SubstringShortBenchmark:</c:v>
                </c:pt>
                <c:pt idx="7">
                  <c:v>TrimShortBenchmark:</c:v>
                </c:pt>
              </c:strCache>
            </c:strRef>
          </c:cat>
          <c:val>
            <c:numRef>
              <c:f>Sheet1!$C$22:$C$29</c:f>
              <c:numCache>
                <c:formatCode>General</c:formatCode>
                <c:ptCount val="8"/>
                <c:pt idx="0">
                  <c:v>47.510300000000001</c:v>
                </c:pt>
                <c:pt idx="1">
                  <c:v>64.588949999999983</c:v>
                </c:pt>
                <c:pt idx="2">
                  <c:v>65.196799999999982</c:v>
                </c:pt>
                <c:pt idx="3">
                  <c:v>66.548199999999994</c:v>
                </c:pt>
                <c:pt idx="4">
                  <c:v>65.251350000000002</c:v>
                </c:pt>
                <c:pt idx="5">
                  <c:v>64.736000000000004</c:v>
                </c:pt>
                <c:pt idx="6">
                  <c:v>64.804050000000004</c:v>
                </c:pt>
                <c:pt idx="7">
                  <c:v>64.905900000000003</c:v>
                </c:pt>
              </c:numCache>
            </c:numRef>
          </c:val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Interval Set, taint on*</c:v>
                </c:pt>
              </c:strCache>
            </c:strRef>
          </c:tx>
          <c:invertIfNegative val="0"/>
          <c:cat>
            <c:strRef>
              <c:f>Sheet1!$A$22:$A$29</c:f>
              <c:strCache>
                <c:ptCount val="8"/>
                <c:pt idx="0">
                  <c:v>NewEmptyStringBenchmark:</c:v>
                </c:pt>
                <c:pt idx="1">
                  <c:v>NewNonEmptyStringBenchmark:</c:v>
                </c:pt>
                <c:pt idx="2">
                  <c:v>ReplaceCharShortBenchmark:</c:v>
                </c:pt>
                <c:pt idx="3">
                  <c:v>ReplaceSeqShortBenchmark:</c:v>
                </c:pt>
                <c:pt idx="4">
                  <c:v>SingleConcatShortBenchmark:</c:v>
                </c:pt>
                <c:pt idx="5">
                  <c:v>Substring2ShortBenchmark:</c:v>
                </c:pt>
                <c:pt idx="6">
                  <c:v>SubstringShortBenchmark:</c:v>
                </c:pt>
                <c:pt idx="7">
                  <c:v>TrimShortBenchmark:</c:v>
                </c:pt>
              </c:strCache>
            </c:strRef>
          </c:cat>
          <c:val>
            <c:numRef>
              <c:f>Sheet1!$D$22:$D$29</c:f>
              <c:numCache>
                <c:formatCode>General</c:formatCode>
                <c:ptCount val="8"/>
                <c:pt idx="0">
                  <c:v>47.327849999999998</c:v>
                </c:pt>
                <c:pt idx="1">
                  <c:v>64.370349999999988</c:v>
                </c:pt>
                <c:pt idx="2">
                  <c:v>64.634889999999999</c:v>
                </c:pt>
                <c:pt idx="3">
                  <c:v>66.226399999999998</c:v>
                </c:pt>
                <c:pt idx="4">
                  <c:v>114.5779</c:v>
                </c:pt>
                <c:pt idx="5">
                  <c:v>64.849599999999995</c:v>
                </c:pt>
                <c:pt idx="6">
                  <c:v>64.770049999999998</c:v>
                </c:pt>
                <c:pt idx="7">
                  <c:v>65.176259999999999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807808"/>
        <c:axId val="45608896"/>
      </c:barChart>
      <c:catAx>
        <c:axId val="74807808"/>
        <c:scaling>
          <c:orientation val="minMax"/>
        </c:scaling>
        <c:delete val="0"/>
        <c:axPos val="b"/>
        <c:majorTickMark val="out"/>
        <c:minorTickMark val="none"/>
        <c:tickLblPos val="nextTo"/>
        <c:crossAx val="45608896"/>
        <c:crosses val="autoZero"/>
        <c:auto val="1"/>
        <c:lblAlgn val="ctr"/>
        <c:lblOffset val="100"/>
        <c:noMultiLvlLbl val="0"/>
      </c:catAx>
      <c:valAx>
        <c:axId val="45608896"/>
        <c:scaling>
          <c:orientation val="minMax"/>
          <c:max val="7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dirty="0"/>
                  <a:t>Time (</a:t>
                </a:r>
                <a:r>
                  <a:rPr lang="el-GR" sz="1200" b="1" i="0" u="none" strike="noStrike" baseline="0" dirty="0"/>
                  <a:t>μ</a:t>
                </a:r>
                <a:r>
                  <a:rPr lang="en-US" sz="1200" b="1" i="0" u="none" strike="noStrike" baseline="0" dirty="0"/>
                  <a:t>s)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48078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Execution</a:t>
            </a:r>
            <a:r>
              <a:rPr lang="en-US" baseline="0"/>
              <a:t> Time for Long Inputs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Sheet1!$B$34</c:f>
              <c:strCache>
                <c:ptCount val="1"/>
                <c:pt idx="0">
                  <c:v>Original String*</c:v>
                </c:pt>
              </c:strCache>
            </c:strRef>
          </c:tx>
          <c:invertIfNegative val="0"/>
          <c:cat>
            <c:strRef>
              <c:f>Sheet1!$A$35:$A$41</c:f>
              <c:strCache>
                <c:ptCount val="7"/>
                <c:pt idx="0">
                  <c:v>MultipleConcatLongBenchmark:</c:v>
                </c:pt>
                <c:pt idx="1">
                  <c:v>ReplaceCharLongBenchmark:</c:v>
                </c:pt>
                <c:pt idx="2">
                  <c:v>ReplaceSeqLongBenchmark:</c:v>
                </c:pt>
                <c:pt idx="3">
                  <c:v>SingleConcatLongBenchmark:</c:v>
                </c:pt>
                <c:pt idx="4">
                  <c:v>Substring2LongBenchmark:</c:v>
                </c:pt>
                <c:pt idx="5">
                  <c:v>SubstringLongBenchmark:</c:v>
                </c:pt>
                <c:pt idx="6">
                  <c:v>TrimLongBenchmark:</c:v>
                </c:pt>
              </c:strCache>
            </c:strRef>
          </c:cat>
          <c:val>
            <c:numRef>
              <c:f>Sheet1!$B$35:$B$41</c:f>
              <c:numCache>
                <c:formatCode>General</c:formatCode>
                <c:ptCount val="7"/>
                <c:pt idx="0">
                  <c:v>85.42389</c:v>
                </c:pt>
                <c:pt idx="1">
                  <c:v>71.59178</c:v>
                </c:pt>
                <c:pt idx="2">
                  <c:v>81.421440000000004</c:v>
                </c:pt>
                <c:pt idx="3">
                  <c:v>72.598000000000013</c:v>
                </c:pt>
                <c:pt idx="4">
                  <c:v>65.630219999999994</c:v>
                </c:pt>
                <c:pt idx="5">
                  <c:v>65.614779999999982</c:v>
                </c:pt>
                <c:pt idx="6">
                  <c:v>68.098779999999948</c:v>
                </c:pt>
              </c:numCache>
            </c:numRef>
          </c:val>
        </c:ser>
        <c:ser>
          <c:idx val="1"/>
          <c:order val="1"/>
          <c:tx>
            <c:strRef>
              <c:f>Sheet1!$C$34</c:f>
              <c:strCache>
                <c:ptCount val="1"/>
                <c:pt idx="0">
                  <c:v>Tainted String, taint on</c:v>
                </c:pt>
              </c:strCache>
            </c:strRef>
          </c:tx>
          <c:invertIfNegative val="0"/>
          <c:cat>
            <c:strRef>
              <c:f>Sheet1!$A$35:$A$41</c:f>
              <c:strCache>
                <c:ptCount val="7"/>
                <c:pt idx="0">
                  <c:v>MultipleConcatLongBenchmark:</c:v>
                </c:pt>
                <c:pt idx="1">
                  <c:v>ReplaceCharLongBenchmark:</c:v>
                </c:pt>
                <c:pt idx="2">
                  <c:v>ReplaceSeqLongBenchmark:</c:v>
                </c:pt>
                <c:pt idx="3">
                  <c:v>SingleConcatLongBenchmark:</c:v>
                </c:pt>
                <c:pt idx="4">
                  <c:v>Substring2LongBenchmark:</c:v>
                </c:pt>
                <c:pt idx="5">
                  <c:v>SubstringLongBenchmark:</c:v>
                </c:pt>
                <c:pt idx="6">
                  <c:v>TrimLongBenchmark:</c:v>
                </c:pt>
              </c:strCache>
            </c:strRef>
          </c:cat>
          <c:val>
            <c:numRef>
              <c:f>Sheet1!$C$35:$C$41</c:f>
              <c:numCache>
                <c:formatCode>General</c:formatCode>
                <c:ptCount val="7"/>
                <c:pt idx="0">
                  <c:v>94.106650000000002</c:v>
                </c:pt>
                <c:pt idx="1">
                  <c:v>72.410100000000128</c:v>
                </c:pt>
                <c:pt idx="2">
                  <c:v>87.341750000000005</c:v>
                </c:pt>
                <c:pt idx="3">
                  <c:v>75.390900000000002</c:v>
                </c:pt>
                <c:pt idx="4">
                  <c:v>65.445250000000144</c:v>
                </c:pt>
                <c:pt idx="5">
                  <c:v>65.57944999999998</c:v>
                </c:pt>
                <c:pt idx="6">
                  <c:v>68.063210000000026</c:v>
                </c:pt>
              </c:numCache>
            </c:numRef>
          </c:val>
        </c:ser>
        <c:ser>
          <c:idx val="2"/>
          <c:order val="2"/>
          <c:tx>
            <c:strRef>
              <c:f>Sheet1!$D$34</c:f>
              <c:strCache>
                <c:ptCount val="1"/>
                <c:pt idx="0">
                  <c:v>Interval Set, taint on*</c:v>
                </c:pt>
              </c:strCache>
            </c:strRef>
          </c:tx>
          <c:invertIfNegative val="0"/>
          <c:cat>
            <c:strRef>
              <c:f>Sheet1!$A$35:$A$41</c:f>
              <c:strCache>
                <c:ptCount val="7"/>
                <c:pt idx="0">
                  <c:v>MultipleConcatLongBenchmark:</c:v>
                </c:pt>
                <c:pt idx="1">
                  <c:v>ReplaceCharLongBenchmark:</c:v>
                </c:pt>
                <c:pt idx="2">
                  <c:v>ReplaceSeqLongBenchmark:</c:v>
                </c:pt>
                <c:pt idx="3">
                  <c:v>SingleConcatLongBenchmark:</c:v>
                </c:pt>
                <c:pt idx="4">
                  <c:v>Substring2LongBenchmark:</c:v>
                </c:pt>
                <c:pt idx="5">
                  <c:v>SubstringLongBenchmark:</c:v>
                </c:pt>
                <c:pt idx="6">
                  <c:v>TrimLongBenchmark:</c:v>
                </c:pt>
              </c:strCache>
            </c:strRef>
          </c:cat>
          <c:val>
            <c:numRef>
              <c:f>Sheet1!$D$35:$D$41</c:f>
              <c:numCache>
                <c:formatCode>General</c:formatCode>
                <c:ptCount val="7"/>
                <c:pt idx="0">
                  <c:v>235.51459999999992</c:v>
                </c:pt>
                <c:pt idx="1">
                  <c:v>71.117350000000002</c:v>
                </c:pt>
                <c:pt idx="2">
                  <c:v>81.094210000000174</c:v>
                </c:pt>
                <c:pt idx="3">
                  <c:v>122.3014</c:v>
                </c:pt>
                <c:pt idx="4">
                  <c:v>65.559899999999999</c:v>
                </c:pt>
                <c:pt idx="5">
                  <c:v>65.628649999999979</c:v>
                </c:pt>
                <c:pt idx="6">
                  <c:v>68.269369999999995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9803904"/>
        <c:axId val="45611200"/>
      </c:barChart>
      <c:catAx>
        <c:axId val="79803904"/>
        <c:scaling>
          <c:orientation val="minMax"/>
        </c:scaling>
        <c:delete val="0"/>
        <c:axPos val="b"/>
        <c:majorTickMark val="out"/>
        <c:minorTickMark val="none"/>
        <c:tickLblPos val="nextTo"/>
        <c:crossAx val="45611200"/>
        <c:crosses val="autoZero"/>
        <c:auto val="1"/>
        <c:lblAlgn val="ctr"/>
        <c:lblOffset val="100"/>
        <c:noMultiLvlLbl val="0"/>
      </c:catAx>
      <c:valAx>
        <c:axId val="45611200"/>
        <c:scaling>
          <c:orientation val="minMax"/>
          <c:max val="1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200" b="1" i="0" baseline="0"/>
                  <a:t>Time (</a:t>
                </a:r>
                <a:r>
                  <a:rPr lang="el-GR" sz="1200" b="1" i="0" baseline="0"/>
                  <a:t>μ</a:t>
                </a:r>
                <a:r>
                  <a:rPr lang="en-US" sz="1200" b="1" i="0" baseline="0"/>
                  <a:t>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9803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0.14035</cdr:x>
      <cdr:y>0.06068</cdr:y>
    </cdr:from>
    <cdr:to>
      <cdr:x>0.21053</cdr:x>
      <cdr:y>0.11508</cdr:y>
    </cdr:to>
    <cdr:sp macro="" textlink="">
      <cdr:nvSpPr>
        <cdr:cNvPr id="2" name="TextBox 4"/>
        <cdr:cNvSpPr txBox="1"/>
      </cdr:nvSpPr>
      <cdr:spPr>
        <a:xfrm xmlns:a="http://schemas.openxmlformats.org/drawingml/2006/main">
          <a:off x="1219200" y="274637"/>
          <a:ext cx="60960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9pPr>
        </a:lstStyle>
        <a:p xmlns:a="http://schemas.openxmlformats.org/drawingml/2006/main">
          <a:r>
            <a:rPr lang="en-US" sz="1000" dirty="0" smtClean="0"/>
            <a:t>^230</a:t>
          </a:r>
          <a:r>
            <a:rPr lang="el-GR" sz="1000" b="1" dirty="0" smtClean="0"/>
            <a:t>μ</a:t>
          </a:r>
          <a:r>
            <a:rPr lang="en-US" sz="1000" b="1" dirty="0" smtClean="0"/>
            <a:t>s</a:t>
          </a:r>
          <a:endParaRPr lang="en-US" sz="1000" dirty="0"/>
        </a:p>
      </cdr:txBody>
    </cdr:sp>
  </cdr:relSizeAnchor>
  <cdr:relSizeAnchor xmlns:cdr="http://schemas.openxmlformats.org/drawingml/2006/chartDrawing">
    <cdr:from>
      <cdr:x>0.52632</cdr:x>
      <cdr:y>0.06068</cdr:y>
    </cdr:from>
    <cdr:to>
      <cdr:x>0.59649</cdr:x>
      <cdr:y>0.11508</cdr:y>
    </cdr:to>
    <cdr:sp macro="" textlink="">
      <cdr:nvSpPr>
        <cdr:cNvPr id="3" name="TextBox 4"/>
        <cdr:cNvSpPr txBox="1"/>
      </cdr:nvSpPr>
      <cdr:spPr>
        <a:xfrm xmlns:a="http://schemas.openxmlformats.org/drawingml/2006/main">
          <a:off x="4572000" y="274637"/>
          <a:ext cx="609600" cy="24622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1pPr>
          <a:lvl2pPr marL="457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2pPr>
          <a:lvl3pPr marL="914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3pPr>
          <a:lvl4pPr marL="1371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4pPr>
          <a:lvl5pPr marL="18288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5pPr>
          <a:lvl6pPr marL="22860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6pPr>
          <a:lvl7pPr marL="27432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7pPr>
          <a:lvl8pPr marL="32004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8pPr>
          <a:lvl9pPr marL="3657600" algn="l" defTabSz="914400" rtl="0" eaLnBrk="1" latinLnBrk="0" hangingPunct="1">
            <a:defRPr sz="1800" kern="1200">
              <a:solidFill>
                <a:sysClr val="windowText" lastClr="000000"/>
              </a:solidFill>
              <a:latin typeface="Franklin Gothic Book"/>
            </a:defRPr>
          </a:lvl9pPr>
        </a:lstStyle>
        <a:p xmlns:a="http://schemas.openxmlformats.org/drawingml/2006/main">
          <a:r>
            <a:rPr lang="en-US" sz="1000" dirty="0" smtClean="0"/>
            <a:t>^120</a:t>
          </a:r>
          <a:r>
            <a:rPr lang="el-GR" sz="1000" b="1" dirty="0" smtClean="0"/>
            <a:t>μ</a:t>
          </a:r>
          <a:r>
            <a:rPr lang="en-US" sz="1000" b="1" dirty="0" smtClean="0"/>
            <a:t>s</a:t>
          </a:r>
          <a:endParaRPr lang="en-US" sz="1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0690F-AD70-4D7F-B64F-D6DC4351F3C6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ED25D-7619-466B-916D-D0FA3CD1E9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</a:t>
            </a:r>
            <a:r>
              <a:rPr lang="en-US" baseline="0" dirty="0" smtClean="0"/>
              <a:t> come back to this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D25D-7619-466B-916D-D0FA3CD1E9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string</a:t>
            </a:r>
            <a:r>
              <a:rPr lang="en-US" baseline="0" dirty="0" smtClean="0"/>
              <a:t> level</a:t>
            </a:r>
          </a:p>
          <a:p>
            <a:r>
              <a:rPr lang="en-US" baseline="0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D25D-7619-466B-916D-D0FA3CD1E95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 easier for implementation and optimization but</a:t>
            </a:r>
            <a:r>
              <a:rPr lang="en-US" baseline="0" dirty="0" smtClean="0"/>
              <a:t> [start, end) more intuitive so I’ll go with that in the presentation</a:t>
            </a:r>
          </a:p>
          <a:p>
            <a:r>
              <a:rPr lang="en-US" baseline="0" dirty="0" smtClean="0"/>
              <a:t>Intervals notation: </a:t>
            </a:r>
            <a:r>
              <a:rPr lang="en-US" baseline="0" smtClean="0"/>
              <a:t>[closed, open)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D25D-7619-466B-916D-D0FA3CD1E95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Length easier for implementation and optimization but</a:t>
            </a:r>
            <a:r>
              <a:rPr lang="en-US" baseline="0" dirty="0" smtClean="0"/>
              <a:t> [start, end) more intuitive so I’ll go with that in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D25D-7619-466B-916D-D0FA3CD1E95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Shared as much as possible (e.g. concatenating with an untainted string)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D25D-7619-466B-916D-D0FA3CD1E9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ED25D-7619-466B-916D-D0FA3CD1E95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EAF9-9E58-4CC8-A6FF-6DD8A58DEEA4}" type="datetimeFigureOut">
              <a:rPr lang="en-US" smtClean="0"/>
              <a:pPr/>
              <a:t>5/1/2010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5/1/2010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library/j-benchmark2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458200" cy="1222375"/>
          </a:xfrm>
        </p:spPr>
        <p:txBody>
          <a:bodyPr/>
          <a:lstStyle/>
          <a:p>
            <a:r>
              <a:rPr lang="en-US" dirty="0" smtClean="0"/>
              <a:t>Optimizing Character-level taint propagation for the common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410200"/>
            <a:ext cx="84582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Jinghao</a:t>
            </a:r>
            <a:r>
              <a:rPr lang="en-US" dirty="0" smtClean="0"/>
              <a:t> Yan</a:t>
            </a:r>
          </a:p>
          <a:p>
            <a:r>
              <a:rPr lang="en-US" dirty="0" smtClean="0"/>
              <a:t>Adam Jiang</a:t>
            </a:r>
          </a:p>
          <a:p>
            <a:r>
              <a:rPr lang="en-US" dirty="0" smtClean="0"/>
              <a:t>UC Berkeley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Java.lang.String</a:t>
            </a:r>
            <a:endParaRPr lang="en-US" dirty="0" smtClean="0"/>
          </a:p>
          <a:p>
            <a:r>
              <a:rPr lang="en-US" dirty="0" err="1" smtClean="0"/>
              <a:t>Java.lang.StringBuffer</a:t>
            </a:r>
            <a:endParaRPr lang="en-US" dirty="0" smtClean="0"/>
          </a:p>
          <a:p>
            <a:r>
              <a:rPr lang="en-US" dirty="0" err="1" smtClean="0"/>
              <a:t>Java.lang.StringBuilder</a:t>
            </a:r>
            <a:endParaRPr lang="en-US" dirty="0" smtClean="0"/>
          </a:p>
          <a:p>
            <a:r>
              <a:rPr lang="en-US" dirty="0" err="1" smtClean="0"/>
              <a:t>Javax.security.TaintSet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 smtClean="0"/>
              <a:t>Java.lang</a:t>
            </a:r>
            <a:r>
              <a:rPr lang="en-US" dirty="0" smtClean="0"/>
              <a:t> is a protected package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* Our data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TaintSet</a:t>
            </a:r>
            <a:r>
              <a:rPr lang="en-US" dirty="0" smtClean="0"/>
              <a:t>—State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41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offset:</a:t>
            </a:r>
          </a:p>
          <a:p>
            <a:pPr lvl="1"/>
            <a:r>
              <a:rPr lang="en-US" dirty="0" smtClean="0"/>
              <a:t>Index of the first possible tainted character</a:t>
            </a:r>
          </a:p>
          <a:p>
            <a:pPr lvl="1"/>
            <a:r>
              <a:rPr lang="en-US" dirty="0" smtClean="0"/>
              <a:t>If negative, represents position in </a:t>
            </a:r>
            <a:r>
              <a:rPr lang="en-US" dirty="0" err="1" smtClean="0"/>
              <a:t>taintbits</a:t>
            </a:r>
            <a:r>
              <a:rPr lang="en-US" dirty="0" smtClean="0"/>
              <a:t> (in bits)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length:</a:t>
            </a:r>
          </a:p>
          <a:p>
            <a:pPr lvl="1"/>
            <a:r>
              <a:rPr lang="en-US" dirty="0" smtClean="0"/>
              <a:t>Length of the single interval or </a:t>
            </a:r>
            <a:r>
              <a:rPr lang="en-US" dirty="0" err="1" smtClean="0"/>
              <a:t>taintbits</a:t>
            </a:r>
            <a:r>
              <a:rPr lang="en-US" dirty="0" smtClean="0"/>
              <a:t> (in bits)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taintbits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Null if single interval</a:t>
            </a:r>
          </a:p>
          <a:p>
            <a:pPr lvl="1"/>
            <a:r>
              <a:rPr lang="en-US" dirty="0" smtClean="0"/>
              <a:t>Bits represent taint status otherwise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00" y="3276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3276600"/>
            <a:ext cx="28194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029200" y="3733800"/>
            <a:ext cx="457200" cy="609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4044" y="4355068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6743700" y="2628900"/>
            <a:ext cx="457200" cy="28194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53200" y="43550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328826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953000" y="5562600"/>
            <a:ext cx="3733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62600" y="5562600"/>
            <a:ext cx="28194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19800" y="5562600"/>
            <a:ext cx="3810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5562600"/>
            <a:ext cx="9906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86400" y="5562600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111110000111110000000000111111</a:t>
            </a:r>
            <a:endParaRPr lang="en-US" sz="1400" dirty="0"/>
          </a:p>
        </p:txBody>
      </p:sp>
      <p:sp>
        <p:nvSpPr>
          <p:cNvPr id="25" name="Left Brace 24"/>
          <p:cNvSpPr/>
          <p:nvPr/>
        </p:nvSpPr>
        <p:spPr>
          <a:xfrm rot="5400000">
            <a:off x="5029200" y="4800600"/>
            <a:ext cx="457200" cy="609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6743700" y="3695700"/>
            <a:ext cx="457200" cy="28194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7391400" y="3493532"/>
            <a:ext cx="9144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7467600" y="4876800"/>
            <a:ext cx="838200" cy="7620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48600" y="43550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taintbits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62600" y="1676400"/>
            <a:ext cx="3156863" cy="1238801"/>
            <a:chOff x="381000" y="1351999"/>
            <a:chExt cx="3156863" cy="1238801"/>
          </a:xfrm>
        </p:grpSpPr>
        <p:sp>
          <p:nvSpPr>
            <p:cNvPr id="29" name="Rectangle 28"/>
            <p:cNvSpPr/>
            <p:nvPr/>
          </p:nvSpPr>
          <p:spPr>
            <a:xfrm>
              <a:off x="381000" y="1351999"/>
              <a:ext cx="3124200" cy="1219200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Plus 31"/>
            <p:cNvSpPr/>
            <p:nvPr/>
          </p:nvSpPr>
          <p:spPr>
            <a:xfrm>
              <a:off x="457200" y="1428199"/>
              <a:ext cx="228600" cy="2286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57200" y="1732999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7200" y="2037799"/>
              <a:ext cx="228600" cy="152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" y="2342599"/>
              <a:ext cx="228600" cy="152400"/>
            </a:xfrm>
            <a:prstGeom prst="rect">
              <a:avLst/>
            </a:prstGeom>
            <a:solidFill>
              <a:srgbClr val="FF6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" y="1351999"/>
              <a:ext cx="2852063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00"/>
                </a:spcAft>
              </a:pPr>
              <a:r>
                <a:rPr lang="en-US" dirty="0" smtClean="0"/>
                <a:t>Concatenation</a:t>
              </a:r>
            </a:p>
            <a:p>
              <a:pPr>
                <a:spcAft>
                  <a:spcPts val="100"/>
                </a:spcAft>
              </a:pPr>
              <a:r>
                <a:rPr lang="en-US" dirty="0" smtClean="0"/>
                <a:t>Untainted, outside interval</a:t>
              </a:r>
            </a:p>
            <a:p>
              <a:pPr>
                <a:spcAft>
                  <a:spcPts val="100"/>
                </a:spcAft>
              </a:pPr>
              <a:r>
                <a:rPr lang="en-US" dirty="0" smtClean="0"/>
                <a:t>Tainted</a:t>
              </a:r>
            </a:p>
            <a:p>
              <a:pPr>
                <a:spcAft>
                  <a:spcPts val="100"/>
                </a:spcAft>
              </a:pPr>
              <a:r>
                <a:rPr lang="en-US" dirty="0" smtClean="0"/>
                <a:t>Untainted, within interval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interval Concatenation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2895600"/>
            <a:ext cx="3276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895600"/>
            <a:ext cx="1752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2095500" y="2628900"/>
            <a:ext cx="457200" cy="1752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16200000">
            <a:off x="685800" y="2971800"/>
            <a:ext cx="457200" cy="10668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199" y="3733800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733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length3</a:t>
            </a:r>
            <a:endParaRPr lang="en-US" dirty="0"/>
          </a:p>
        </p:txBody>
      </p:sp>
      <p:sp>
        <p:nvSpPr>
          <p:cNvPr id="10" name="Plus 9"/>
          <p:cNvSpPr/>
          <p:nvPr/>
        </p:nvSpPr>
        <p:spPr>
          <a:xfrm>
            <a:off x="4038599" y="2819400"/>
            <a:ext cx="4572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76799" y="2895600"/>
            <a:ext cx="3886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91200" y="2895600"/>
            <a:ext cx="2514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6819900" y="2247900"/>
            <a:ext cx="457200" cy="2514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105401" y="3048000"/>
            <a:ext cx="457200" cy="914399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76799" y="3733800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38799" y="37338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Length2=length0 + length1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90600" y="4419600"/>
            <a:ext cx="723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57401" y="4419600"/>
            <a:ext cx="1752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7799" y="4419600"/>
            <a:ext cx="2514601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1295400" y="4495800"/>
            <a:ext cx="457200" cy="10668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2705100" y="4152900"/>
            <a:ext cx="457200" cy="1752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9600" y="5257800"/>
            <a:ext cx="17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Offset4=offset3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438400" y="5257800"/>
            <a:ext cx="9412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6200000">
            <a:off x="6286500" y="3771900"/>
            <a:ext cx="457200" cy="2514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19799" y="5257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length2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4686299" y="3009900"/>
            <a:ext cx="457200" cy="57150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19598" y="6096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length4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10000" y="4419600"/>
            <a:ext cx="14478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57600" y="1351999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1800" y="1351999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0" y="1351999"/>
            <a:ext cx="990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0" y="1351999"/>
            <a:ext cx="15240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5943600" y="1275799"/>
            <a:ext cx="4572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3886200" y="1504399"/>
            <a:ext cx="457200" cy="9144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657600" y="2190199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offset0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 rot="16200000">
            <a:off x="4838700" y="1466299"/>
            <a:ext cx="457200" cy="990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72000" y="21901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length0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 flipH="1" flipV="1">
            <a:off x="6553200" y="1961599"/>
            <a:ext cx="457200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324600" y="2190199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Offset1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39000" y="219019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length1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 rot="16200000">
            <a:off x="7315200" y="1199599"/>
            <a:ext cx="457200" cy="15240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/>
          <p:cNvSpPr/>
          <p:nvPr/>
        </p:nvSpPr>
        <p:spPr>
          <a:xfrm>
            <a:off x="4114798" y="3733800"/>
            <a:ext cx="304800" cy="304800"/>
          </a:xfrm>
          <a:prstGeom prst="downArrow">
            <a:avLst>
              <a:gd name="adj1" fmla="val 36274"/>
              <a:gd name="adj2" fmla="val 3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6019800" y="2037799"/>
            <a:ext cx="304800" cy="304800"/>
          </a:xfrm>
          <a:prstGeom prst="downArrow">
            <a:avLst>
              <a:gd name="adj1" fmla="val 36274"/>
              <a:gd name="adj2" fmla="val 3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81000" y="1351999"/>
            <a:ext cx="3156863" cy="1238801"/>
            <a:chOff x="381000" y="1351999"/>
            <a:chExt cx="3156863" cy="1238801"/>
          </a:xfrm>
        </p:grpSpPr>
        <p:sp>
          <p:nvSpPr>
            <p:cNvPr id="58" name="Rectangle 57"/>
            <p:cNvSpPr/>
            <p:nvPr/>
          </p:nvSpPr>
          <p:spPr>
            <a:xfrm>
              <a:off x="381000" y="1351999"/>
              <a:ext cx="3124200" cy="1219200"/>
            </a:xfrm>
            <a:prstGeom prst="rect">
              <a:avLst/>
            </a:prstGeom>
            <a:solidFill>
              <a:schemeClr val="bg1"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Plus 47"/>
            <p:cNvSpPr/>
            <p:nvPr/>
          </p:nvSpPr>
          <p:spPr>
            <a:xfrm>
              <a:off x="457200" y="1428199"/>
              <a:ext cx="228600" cy="228600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" y="1732999"/>
              <a:ext cx="2286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57200" y="2037799"/>
              <a:ext cx="228600" cy="1524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57200" y="2342599"/>
              <a:ext cx="228600" cy="152400"/>
            </a:xfrm>
            <a:prstGeom prst="rect">
              <a:avLst/>
            </a:prstGeom>
            <a:solidFill>
              <a:srgbClr val="FF696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85800" y="1351999"/>
              <a:ext cx="2852063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00"/>
                </a:spcAft>
              </a:pPr>
              <a:r>
                <a:rPr lang="en-US" dirty="0" smtClean="0"/>
                <a:t>Concatenation</a:t>
              </a:r>
            </a:p>
            <a:p>
              <a:pPr>
                <a:spcAft>
                  <a:spcPts val="100"/>
                </a:spcAft>
              </a:pPr>
              <a:r>
                <a:rPr lang="en-US" dirty="0" smtClean="0"/>
                <a:t>Untainted, outside interval</a:t>
              </a:r>
            </a:p>
            <a:p>
              <a:pPr>
                <a:spcAft>
                  <a:spcPts val="100"/>
                </a:spcAft>
              </a:pPr>
              <a:r>
                <a:rPr lang="en-US" dirty="0" smtClean="0"/>
                <a:t>Tainted</a:t>
              </a:r>
            </a:p>
            <a:p>
              <a:pPr>
                <a:spcAft>
                  <a:spcPts val="100"/>
                </a:spcAft>
              </a:pPr>
              <a:r>
                <a:rPr lang="en-US" dirty="0" smtClean="0"/>
                <a:t>Untainted, within interval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45" grpId="0"/>
      <p:bldP spid="46" grpId="0"/>
      <p:bldP spid="47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Substring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" y="1905000"/>
            <a:ext cx="7239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1" y="1905000"/>
            <a:ext cx="1752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9199" y="1905000"/>
            <a:ext cx="2514601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581400" y="1905000"/>
            <a:ext cx="14478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44428" y="2667000"/>
            <a:ext cx="606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[offset4, offset4 + length4), </a:t>
            </a:r>
            <a:r>
              <a:rPr lang="en-US" dirty="0" err="1" smtClean="0"/>
              <a:t>taintbits</a:t>
            </a:r>
            <a:r>
              <a:rPr lang="en-US" dirty="0" smtClean="0"/>
              <a:t> = [11…,…00…,…11]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6000" y="12837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2399506" y="1714500"/>
            <a:ext cx="229394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2600" y="2209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.substring (50, 200)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467601" y="128373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7657307" y="1714500"/>
            <a:ext cx="229394" cy="7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514599" y="3352800"/>
            <a:ext cx="52578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14600" y="3352800"/>
            <a:ext cx="1066802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029200" y="3352800"/>
            <a:ext cx="2514601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581401" y="3352800"/>
            <a:ext cx="14478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 76"/>
          <p:cNvSpPr/>
          <p:nvPr/>
        </p:nvSpPr>
        <p:spPr>
          <a:xfrm>
            <a:off x="1415212" y="3276600"/>
            <a:ext cx="457200" cy="4572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378751" y="3733800"/>
            <a:ext cx="496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[offset4-50, 200), </a:t>
            </a:r>
            <a:r>
              <a:rPr lang="en-US" dirty="0" err="1" smtClean="0"/>
              <a:t>taintbits</a:t>
            </a:r>
            <a:r>
              <a:rPr lang="en-US" dirty="0" smtClean="0"/>
              <a:t> = [11…,…00…,…11]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rot="16200000" flipV="1">
            <a:off x="5568435" y="3194566"/>
            <a:ext cx="902732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5257801" y="3810000"/>
            <a:ext cx="1981200" cy="228600"/>
            <a:chOff x="6526139" y="3669268"/>
            <a:chExt cx="2286000" cy="228600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6526139" y="3669268"/>
              <a:ext cx="2286000" cy="2286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6526139" y="3669268"/>
              <a:ext cx="2286000" cy="22860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304800" y="4495800"/>
            <a:ext cx="86868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Strings are immutable, so we can share </a:t>
            </a:r>
            <a:r>
              <a:rPr lang="en-US" dirty="0" err="1" smtClean="0"/>
              <a:t>taintbits</a:t>
            </a:r>
            <a:endParaRPr lang="en-US" dirty="0" smtClean="0"/>
          </a:p>
          <a:p>
            <a:pPr lvl="1"/>
            <a:r>
              <a:rPr lang="en-US" dirty="0" err="1" smtClean="0"/>
              <a:t>StringBuffer</a:t>
            </a:r>
            <a:r>
              <a:rPr lang="en-US" dirty="0" smtClean="0"/>
              <a:t>/Builder are mutable so substring requires a copy of relevant portions of </a:t>
            </a:r>
            <a:r>
              <a:rPr lang="en-US" dirty="0" err="1" smtClean="0"/>
              <a:t>taintbits</a:t>
            </a:r>
            <a:endParaRPr lang="en-US" dirty="0" smtClean="0"/>
          </a:p>
          <a:p>
            <a:pPr lvl="1"/>
            <a:r>
              <a:rPr lang="en-US" dirty="0" smtClean="0"/>
              <a:t>Shared as much as possible</a:t>
            </a:r>
          </a:p>
          <a:p>
            <a:r>
              <a:rPr lang="en-US" dirty="0" smtClean="0"/>
              <a:t>Currently factory tests for taint in the region (if not, returns null)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4" grpId="0"/>
      <p:bldP spid="70" grpId="0"/>
      <p:bldP spid="72" grpId="1" animBg="1"/>
      <p:bldP spid="73" grpId="1" animBg="1"/>
      <p:bldP spid="74" grpId="1" animBg="1"/>
      <p:bldP spid="75" grpId="1" animBg="1"/>
      <p:bldP spid="77" grpId="1" animBg="1"/>
      <p:bldP spid="78" grpId="1"/>
      <p:bldP spid="9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bitmap concatenation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3428998" y="1524000"/>
            <a:ext cx="52578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28999" y="1524000"/>
            <a:ext cx="1066802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943599" y="1524000"/>
            <a:ext cx="2514601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495800" y="1524000"/>
            <a:ext cx="14478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" y="15240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71600" y="1524000"/>
            <a:ext cx="990600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85800" y="1676400"/>
            <a:ext cx="457200" cy="9144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2362200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offset0</a:t>
            </a:r>
            <a:endParaRPr lang="en-US" dirty="0"/>
          </a:p>
        </p:txBody>
      </p:sp>
      <p:sp>
        <p:nvSpPr>
          <p:cNvPr id="29" name="Left Brace 28"/>
          <p:cNvSpPr/>
          <p:nvPr/>
        </p:nvSpPr>
        <p:spPr>
          <a:xfrm rot="16200000">
            <a:off x="1638300" y="1638300"/>
            <a:ext cx="457200" cy="990600"/>
          </a:xfrm>
          <a:prstGeom prst="leftBrace">
            <a:avLst>
              <a:gd name="adj1" fmla="val 3774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71600" y="23622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length0</a:t>
            </a:r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2667000" y="1447800"/>
            <a:ext cx="457200" cy="4572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524000" y="2895600"/>
            <a:ext cx="71628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38400" y="2895600"/>
            <a:ext cx="2057402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943600" y="2895600"/>
            <a:ext cx="2514601" cy="304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95801" y="2895600"/>
            <a:ext cx="1447800" cy="304800"/>
          </a:xfrm>
          <a:prstGeom prst="rect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2743200" y="2362200"/>
            <a:ext cx="304800" cy="304800"/>
          </a:xfrm>
          <a:prstGeom prst="downArrow">
            <a:avLst>
              <a:gd name="adj1" fmla="val 36274"/>
              <a:gd name="adj2" fmla="val 352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25739" y="1905000"/>
            <a:ext cx="29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[offset5, 200), </a:t>
            </a:r>
            <a:r>
              <a:rPr lang="en-US" dirty="0" err="1" smtClean="0"/>
              <a:t>taintbits</a:t>
            </a:r>
            <a:r>
              <a:rPr lang="en-US" dirty="0" smtClean="0"/>
              <a:t> = …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99324" y="3276600"/>
            <a:ext cx="647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[offset0, offset0 + length0 + 200), </a:t>
            </a:r>
            <a:r>
              <a:rPr lang="en-US" dirty="0" err="1" smtClean="0"/>
              <a:t>taintbits</a:t>
            </a:r>
            <a:r>
              <a:rPr lang="en-US" dirty="0" smtClean="0"/>
              <a:t> = [111…,…0…,…1]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686800" cy="23622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Concatenation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Creates an integer array large enough to hold 200 + length0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Fills the first length0 bits with 1s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Copies the [-offset5, -offset5 + 200) bits of the source string’s </a:t>
            </a:r>
            <a:r>
              <a:rPr lang="en-US" dirty="0" err="1" smtClean="0"/>
              <a:t>taintbits</a:t>
            </a:r>
            <a:r>
              <a:rPr lang="en-US" dirty="0" smtClean="0"/>
              <a:t> to the [length0, length0 + 200) bits of the destination string’s </a:t>
            </a:r>
            <a:r>
              <a:rPr lang="en-US" dirty="0" err="1" smtClean="0"/>
              <a:t>taintbits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32" grpId="0" animBg="1"/>
      <p:bldP spid="34" grpId="0" animBg="1"/>
      <p:bldP spid="35" grpId="0" animBg="1"/>
      <p:bldP spid="36" grpId="0" animBg="1"/>
      <p:bldP spid="39" grpId="0"/>
      <p:bldP spid="4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implementation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Our implementation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455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City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Punctuation	State</a:t>
            </a:r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Temp = </a:t>
            </a:r>
            <a:r>
              <a:rPr lang="en-US" sz="1600" dirty="0" err="1" smtClean="0"/>
              <a:t>Punctuation.concat</a:t>
            </a:r>
            <a:r>
              <a:rPr lang="en-US" sz="1600" dirty="0" smtClean="0"/>
              <a:t>(State)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Temp2 = </a:t>
            </a:r>
            <a:r>
              <a:rPr lang="en-US" sz="1600" dirty="0" err="1" smtClean="0"/>
              <a:t>City.concat</a:t>
            </a:r>
            <a:r>
              <a:rPr lang="en-US" sz="1600" dirty="0" smtClean="0"/>
              <a:t>(Temp)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City.concat</a:t>
            </a:r>
            <a:r>
              <a:rPr lang="en-US" sz="1600" dirty="0" smtClean="0"/>
              <a:t>(City)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455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City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Punctuation	State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Temp = </a:t>
            </a:r>
            <a:r>
              <a:rPr lang="en-US" sz="1600" dirty="0" err="1" smtClean="0"/>
              <a:t>Punctuation.concat</a:t>
            </a:r>
            <a:r>
              <a:rPr lang="en-US" sz="1600" dirty="0" smtClean="0"/>
              <a:t>(State)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City.concat</a:t>
            </a:r>
            <a:r>
              <a:rPr lang="en-US" sz="1600" dirty="0" smtClean="0"/>
              <a:t>(Temp)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City.concat</a:t>
            </a:r>
            <a:r>
              <a:rPr lang="en-US" sz="1600" dirty="0" smtClean="0"/>
              <a:t>(City)</a:t>
            </a:r>
            <a:endParaRPr lang="en-US" sz="16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81001" y="1625600"/>
          <a:ext cx="1905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81001" y="1905000"/>
          <a:ext cx="1905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81001" y="249428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81001" y="277368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2209800" y="25146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2209800" y="27940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80999" y="4297680"/>
          <a:ext cx="2895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80999" y="4572000"/>
          <a:ext cx="2895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81000" y="3429000"/>
          <a:ext cx="965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381000" y="3703320"/>
          <a:ext cx="965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4724401" y="1671320"/>
          <a:ext cx="1905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4724401" y="1950720"/>
          <a:ext cx="1905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0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[0,</a:t>
                      </a:r>
                      <a:r>
                        <a:rPr lang="en-US" sz="1200" b="1" baseline="0" dirty="0" smtClean="0"/>
                        <a:t> 8), </a:t>
                      </a:r>
                      <a:r>
                        <a:rPr lang="en-US" sz="1200" b="1" baseline="0" dirty="0" err="1" smtClean="0"/>
                        <a:t>taintbits</a:t>
                      </a:r>
                      <a:r>
                        <a:rPr lang="en-US" sz="1200" b="1" baseline="0" dirty="0" smtClean="0"/>
                        <a:t> = 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724401" y="25400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724401" y="28194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6629400" y="25146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629400" y="27940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724400" y="4328160"/>
          <a:ext cx="2895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4724400" y="4602480"/>
          <a:ext cx="2895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</a:tblGrid>
              <a:tr h="241300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724400" y="3429000"/>
          <a:ext cx="965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724400" y="3703320"/>
          <a:ext cx="965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Circular Arrow 32"/>
          <p:cNvSpPr/>
          <p:nvPr/>
        </p:nvSpPr>
        <p:spPr>
          <a:xfrm rot="16494832" flipV="1">
            <a:off x="5440506" y="1235830"/>
            <a:ext cx="3108542" cy="4350949"/>
          </a:xfrm>
          <a:prstGeom prst="circularArrow">
            <a:avLst>
              <a:gd name="adj1" fmla="val 3732"/>
              <a:gd name="adj2" fmla="val 1104758"/>
              <a:gd name="adj3" fmla="val 21434922"/>
              <a:gd name="adj4" fmla="val 11238947"/>
              <a:gd name="adj5" fmla="val 6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381000" y="5181600"/>
          <a:ext cx="388620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" y="5440680"/>
          <a:ext cx="388620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724392" y="5181600"/>
          <a:ext cx="388620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724392" y="5440680"/>
          <a:ext cx="388620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8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[0, 16),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taintbits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= null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Builds on top of the benefits of Erika Chin’s approach: </a:t>
            </a:r>
          </a:p>
          <a:p>
            <a:pPr lvl="1"/>
            <a:r>
              <a:rPr lang="en-US" dirty="0" smtClean="0"/>
              <a:t>One-time server-side change</a:t>
            </a:r>
          </a:p>
          <a:p>
            <a:pPr lvl="1"/>
            <a:r>
              <a:rPr lang="en-US" dirty="0" smtClean="0"/>
              <a:t>Easy adoption and deployment</a:t>
            </a:r>
          </a:p>
          <a:p>
            <a:r>
              <a:rPr lang="en-US" dirty="0" smtClean="0"/>
              <a:t>Optimized for the common case:</a:t>
            </a:r>
          </a:p>
          <a:p>
            <a:pPr lvl="1"/>
            <a:r>
              <a:rPr lang="en-US" dirty="0" smtClean="0"/>
              <a:t>Tainted portions of strings usually contiguous</a:t>
            </a:r>
          </a:p>
          <a:p>
            <a:pPr lvl="1"/>
            <a:r>
              <a:rPr lang="en-US" dirty="0" smtClean="0"/>
              <a:t>Sink checking of intervals more common and efficient</a:t>
            </a:r>
          </a:p>
          <a:p>
            <a:r>
              <a:rPr lang="en-US" dirty="0" smtClean="0"/>
              <a:t>Memory-efficient</a:t>
            </a:r>
          </a:p>
          <a:p>
            <a:pPr lvl="1"/>
            <a:r>
              <a:rPr lang="en-US" dirty="0" smtClean="0"/>
              <a:t>Better cache performance</a:t>
            </a:r>
          </a:p>
          <a:p>
            <a:pPr lvl="1"/>
            <a:r>
              <a:rPr lang="en-US" dirty="0" smtClean="0"/>
              <a:t>Fewer operations to copy and shift integer array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inherited limitations:</a:t>
            </a:r>
          </a:p>
          <a:p>
            <a:pPr lvl="1"/>
            <a:r>
              <a:rPr lang="en-US" dirty="0" smtClean="0"/>
              <a:t>Serialization does not store taint status</a:t>
            </a:r>
          </a:p>
          <a:p>
            <a:pPr lvl="1"/>
            <a:r>
              <a:rPr lang="en-US" dirty="0" smtClean="0"/>
              <a:t>May lose taint information via string operations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s/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smtClean="0">
                <a:cs typeface="Courier New" pitchFamily="49" charset="0"/>
              </a:rPr>
              <a:t>arrays</a:t>
            </a:r>
          </a:p>
          <a:p>
            <a:pPr lvl="1"/>
            <a:r>
              <a:rPr lang="en-US" dirty="0" smtClean="0"/>
              <a:t>Vulnerable to malicious web developers</a:t>
            </a:r>
          </a:p>
          <a:p>
            <a:pPr lvl="1"/>
            <a:r>
              <a:rPr lang="en-US" dirty="0" smtClean="0"/>
              <a:t>Format &amp; regular expressions not retrofitted</a:t>
            </a:r>
          </a:p>
          <a:p>
            <a:r>
              <a:rPr lang="en-US" dirty="0" smtClean="0"/>
              <a:t>Separate data structure with multiple representations </a:t>
            </a:r>
            <a:r>
              <a:rPr lang="en-US" smtClean="0"/>
              <a:t>introduce complexity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Pure interval set:</a:t>
            </a:r>
          </a:p>
          <a:p>
            <a:pPr lvl="1"/>
            <a:r>
              <a:rPr lang="en-US" dirty="0" smtClean="0"/>
              <a:t>Succumbs to pathological cases like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(String s :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user_input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  result += s + “,”;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Pure bitmap</a:t>
            </a:r>
          </a:p>
          <a:p>
            <a:pPr lvl="1"/>
            <a:r>
              <a:rPr lang="en-US" dirty="0" smtClean="0"/>
              <a:t>Handles above case, but generally inefficient</a:t>
            </a:r>
          </a:p>
          <a:p>
            <a:r>
              <a:rPr lang="en-US" dirty="0" smtClean="0"/>
              <a:t>Single interval + </a:t>
            </a:r>
            <a:r>
              <a:rPr lang="en-US" dirty="0" err="1" smtClean="0"/>
              <a:t>boolean</a:t>
            </a:r>
            <a:r>
              <a:rPr lang="en-US" dirty="0" smtClean="0"/>
              <a:t> array hybrid</a:t>
            </a:r>
          </a:p>
          <a:p>
            <a:pPr lvl="1"/>
            <a:r>
              <a:rPr lang="en-US" dirty="0" smtClean="0"/>
              <a:t>Possible consideration</a:t>
            </a:r>
          </a:p>
          <a:p>
            <a:r>
              <a:rPr lang="en-US" dirty="0" smtClean="0"/>
              <a:t>Use “all tainted” (single interval: [0, </a:t>
            </a:r>
            <a:r>
              <a:rPr lang="en-US" dirty="0" smtClean="0">
                <a:latin typeface="Times New Roman"/>
                <a:cs typeface="Times New Roman"/>
              </a:rPr>
              <a:t>∞</a:t>
            </a:r>
            <a:r>
              <a:rPr lang="en-US" dirty="0" smtClean="0"/>
              <a:t>)) constant</a:t>
            </a:r>
          </a:p>
          <a:p>
            <a:pPr lvl="1"/>
            <a:r>
              <a:rPr lang="en-US" dirty="0" smtClean="0"/>
              <a:t>Saves memory (reuses same object), potential operations (e.g. its substring is all tainted)</a:t>
            </a:r>
          </a:p>
          <a:p>
            <a:pPr lvl="1"/>
            <a:r>
              <a:rPr lang="en-US" dirty="0" smtClean="0"/>
              <a:t>Complicates logic</a:t>
            </a:r>
          </a:p>
          <a:p>
            <a:pPr lvl="1"/>
            <a:r>
              <a:rPr lang="en-US" dirty="0" smtClean="0"/>
              <a:t>Must change source tainting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Many iterations of attempted testing</a:t>
            </a:r>
          </a:p>
          <a:p>
            <a:r>
              <a:rPr lang="en-US" sz="2600" dirty="0" smtClean="0"/>
              <a:t>Learned about many Java pitfalls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Benchmarking—attempt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Used custom class (Stopwatch) to track time using </a:t>
            </a:r>
            <a:r>
              <a:rPr lang="en-US" sz="2600" dirty="0" err="1" smtClean="0"/>
              <a:t>System.nanoTime</a:t>
            </a:r>
            <a:r>
              <a:rPr lang="en-US" sz="2600" dirty="0" smtClean="0"/>
              <a:t>()</a:t>
            </a:r>
          </a:p>
          <a:p>
            <a:r>
              <a:rPr lang="en-US" sz="2600" dirty="0" smtClean="0"/>
              <a:t>Recorded start/end stop of each test, tracked difference in an </a:t>
            </a:r>
            <a:r>
              <a:rPr lang="en-US" sz="2600" dirty="0" err="1" smtClean="0"/>
              <a:t>ArrayList</a:t>
            </a: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for </a:t>
            </a:r>
            <a:r>
              <a:rPr lang="en-US" sz="2600" dirty="0" err="1" smtClean="0"/>
              <a:t>i</a:t>
            </a:r>
            <a:r>
              <a:rPr lang="en-US" sz="2600" dirty="0" smtClean="0"/>
              <a:t> in 0 to TESTLIMIT:</a:t>
            </a:r>
          </a:p>
          <a:p>
            <a:pPr>
              <a:buNone/>
            </a:pPr>
            <a:r>
              <a:rPr lang="en-US" sz="2600" i="1" dirty="0" smtClean="0"/>
              <a:t>    do initialization not part of the test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stopwatch.start</a:t>
            </a:r>
            <a:r>
              <a:rPr lang="en-US" sz="2600" dirty="0" smtClean="0"/>
              <a:t>()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i="1" dirty="0" smtClean="0"/>
              <a:t>do test</a:t>
            </a:r>
          </a:p>
          <a:p>
            <a:pPr>
              <a:buNone/>
            </a:pPr>
            <a:r>
              <a:rPr lang="en-US" sz="2600" dirty="0" smtClean="0"/>
              <a:t>    </a:t>
            </a:r>
            <a:r>
              <a:rPr lang="en-US" sz="2600" dirty="0" err="1" smtClean="0"/>
              <a:t>stopwatch.stop</a:t>
            </a:r>
            <a:r>
              <a:rPr lang="en-US" sz="2600" dirty="0" smtClean="0"/>
              <a:t>()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Benchmarking—issues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Dead-code elimination</a:t>
            </a:r>
          </a:p>
          <a:p>
            <a:r>
              <a:rPr lang="en-US" sz="2600" dirty="0" err="1" smtClean="0"/>
              <a:t>System.nanoTime</a:t>
            </a:r>
            <a:r>
              <a:rPr lang="en-US" sz="2600" dirty="0" smtClean="0"/>
              <a:t>() precision</a:t>
            </a:r>
          </a:p>
          <a:p>
            <a:r>
              <a:rPr lang="en-US" sz="2600" dirty="0" smtClean="0"/>
              <a:t>Compiler recompilation (JIT)</a:t>
            </a:r>
          </a:p>
          <a:p>
            <a:r>
              <a:rPr lang="en-US" sz="2600" dirty="0" smtClean="0"/>
              <a:t>Flushing I/O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Benchmarking—attempt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Same base Stopwatch class, but accounted for compiler optimizations</a:t>
            </a:r>
          </a:p>
          <a:p>
            <a:r>
              <a:rPr lang="en-US" sz="2600" dirty="0" smtClean="0"/>
              <a:t>Added warm-up code (many iterations of test code before recording)</a:t>
            </a:r>
          </a:p>
          <a:p>
            <a:r>
              <a:rPr lang="en-US" sz="2600" dirty="0" smtClean="0"/>
              <a:t>Added extraneous prints outside the “tested” code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Benchmarking—attempt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600" dirty="0" smtClean="0"/>
              <a:t>Issues:</a:t>
            </a:r>
          </a:p>
          <a:p>
            <a:r>
              <a:rPr lang="en-US" sz="2600" dirty="0" smtClean="0"/>
              <a:t>Determining steady state</a:t>
            </a:r>
          </a:p>
          <a:p>
            <a:pPr lvl="1"/>
            <a:r>
              <a:rPr lang="en-US" sz="2400" dirty="0" smtClean="0"/>
              <a:t>Could not check for recompilation</a:t>
            </a:r>
          </a:p>
          <a:p>
            <a:pPr lvl="1"/>
            <a:r>
              <a:rPr lang="en-US" sz="2400" dirty="0" smtClean="0"/>
              <a:t>High variance due to outliers</a:t>
            </a:r>
          </a:p>
          <a:p>
            <a:r>
              <a:rPr lang="en-US" sz="2600" dirty="0" smtClean="0"/>
              <a:t>Inexplicable test results: </a:t>
            </a:r>
          </a:p>
          <a:p>
            <a:pPr lvl="1"/>
            <a:r>
              <a:rPr lang="en-US" sz="2400" dirty="0" err="1" smtClean="0"/>
              <a:t>toLower</a:t>
            </a:r>
            <a:r>
              <a:rPr lang="en-US" sz="2400" dirty="0" smtClean="0"/>
              <a:t>() ran faster on 1024 length string than 12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Benchmarking—Attempt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External framework (Benchmark) </a:t>
            </a:r>
          </a:p>
          <a:p>
            <a:pPr lvl="1"/>
            <a:r>
              <a:rPr lang="en-US" sz="2400" dirty="0" smtClean="0">
                <a:hlinkClick r:id="rId2"/>
              </a:rPr>
              <a:t>http://www.ibm.com/developerworks/library/j-benchmark2/</a:t>
            </a:r>
            <a:endParaRPr lang="en-US" sz="2400" dirty="0" smtClean="0"/>
          </a:p>
          <a:p>
            <a:pPr lvl="1"/>
            <a:r>
              <a:rPr lang="en-US" sz="2400" dirty="0" smtClean="0"/>
              <a:t>Calls </a:t>
            </a:r>
            <a:r>
              <a:rPr lang="en-US" sz="2400" dirty="0" err="1" smtClean="0"/>
              <a:t>Runnable</a:t>
            </a:r>
            <a:r>
              <a:rPr lang="en-US" sz="2400" dirty="0" smtClean="0"/>
              <a:t> class 60 times</a:t>
            </a:r>
          </a:p>
          <a:p>
            <a:pPr lvl="1"/>
            <a:r>
              <a:rPr lang="en-US" sz="2400" dirty="0" smtClean="0"/>
              <a:t>Determines steady state, restarts with recompilation</a:t>
            </a:r>
          </a:p>
          <a:p>
            <a:pPr lvl="1"/>
            <a:r>
              <a:rPr lang="en-US" sz="2400" dirty="0" smtClean="0"/>
              <a:t>Determines average running time and standard deviation </a:t>
            </a:r>
          </a:p>
          <a:p>
            <a:r>
              <a:rPr lang="en-US" sz="2600" dirty="0" smtClean="0"/>
              <a:t>Each trial invoked the framework once and was one JVM instantiation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Benchmarking—Attempt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Class Testing:</a:t>
            </a:r>
          </a:p>
          <a:p>
            <a:pPr>
              <a:buNone/>
            </a:pPr>
            <a:r>
              <a:rPr lang="en-US" sz="2600" dirty="0" smtClean="0"/>
              <a:t>Testing(){</a:t>
            </a:r>
            <a:r>
              <a:rPr lang="en-US" sz="2600" i="1" dirty="0" err="1" smtClean="0"/>
              <a:t>var</a:t>
            </a:r>
            <a:r>
              <a:rPr lang="en-US" sz="2600" i="1" dirty="0" smtClean="0"/>
              <a:t> initialization</a:t>
            </a:r>
            <a:r>
              <a:rPr lang="en-U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run(){</a:t>
            </a:r>
          </a:p>
          <a:p>
            <a:pPr>
              <a:buNone/>
            </a:pPr>
            <a:r>
              <a:rPr lang="en-US" sz="2600" dirty="0" smtClean="0"/>
              <a:t>// do test with </a:t>
            </a:r>
            <a:r>
              <a:rPr lang="en-US" sz="2600" dirty="0" err="1" smtClean="0"/>
              <a:t>vars</a:t>
            </a: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}</a:t>
            </a:r>
          </a:p>
          <a:p>
            <a:pPr>
              <a:buNone/>
            </a:pPr>
            <a:endParaRPr lang="en-US" sz="26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Benchmarking—Attempt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Caveats:</a:t>
            </a:r>
          </a:p>
          <a:p>
            <a:r>
              <a:rPr lang="en-US" sz="2600" dirty="0" smtClean="0"/>
              <a:t>Loss of flexibility</a:t>
            </a:r>
          </a:p>
          <a:p>
            <a:r>
              <a:rPr lang="en-US" sz="2600" dirty="0" smtClean="0"/>
              <a:t>Benchmark time includes fixed time cost for all tests</a:t>
            </a:r>
          </a:p>
          <a:p>
            <a:r>
              <a:rPr lang="en-US" sz="2600" dirty="0" err="1" smtClean="0"/>
              <a:t>toString</a:t>
            </a:r>
            <a:r>
              <a:rPr lang="en-US" sz="2600" dirty="0" smtClean="0"/>
              <a:t>() output is very messy, processed by bash script</a:t>
            </a:r>
          </a:p>
          <a:p>
            <a:r>
              <a:rPr lang="en-US" sz="2600" dirty="0" smtClean="0"/>
              <a:t>One output is the average of many runs, cannot get individual times</a:t>
            </a:r>
          </a:p>
          <a:p>
            <a:r>
              <a:rPr lang="en-US" sz="2600" dirty="0" smtClean="0"/>
              <a:t>Need external script to run test </a:t>
            </a:r>
            <a:r>
              <a:rPr lang="en-US" sz="2600" i="1" dirty="0" smtClean="0"/>
              <a:t>n</a:t>
            </a:r>
            <a:r>
              <a:rPr lang="en-US" sz="2600" dirty="0" smtClean="0"/>
              <a:t> times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248400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*Tomcat running as background process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18288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^120</a:t>
            </a:r>
            <a:r>
              <a:rPr lang="el-GR" sz="1000" b="1" dirty="0" smtClean="0"/>
              <a:t>μ</a:t>
            </a:r>
            <a:r>
              <a:rPr lang="en-US" sz="1000" b="1" dirty="0" smtClean="0"/>
              <a:t>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6248400"/>
            <a:ext cx="419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*Tomcat running as background process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level taint-tracking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Extension of Erika Chin’s work on character-level taint tracking</a:t>
            </a:r>
          </a:p>
          <a:p>
            <a:r>
              <a:rPr lang="en-US" sz="2800" dirty="0" smtClean="0"/>
              <a:t>Aimed at detecting command injection attacks: </a:t>
            </a:r>
          </a:p>
          <a:p>
            <a:pPr lvl="1"/>
            <a:r>
              <a:rPr lang="en-US" sz="2400" dirty="0" smtClean="0"/>
              <a:t>SQL Injection</a:t>
            </a:r>
          </a:p>
          <a:p>
            <a:pPr lvl="1"/>
            <a:r>
              <a:rPr lang="en-US" sz="2400" dirty="0" smtClean="0"/>
              <a:t>XSS</a:t>
            </a:r>
          </a:p>
          <a:p>
            <a:pPr lvl="1"/>
            <a:r>
              <a:rPr lang="en-US" sz="2400" dirty="0" smtClean="0"/>
              <a:t>Path traversal</a:t>
            </a:r>
          </a:p>
          <a:p>
            <a:pPr lvl="1"/>
            <a:r>
              <a:rPr lang="en-US" sz="2400" dirty="0" smtClean="0"/>
              <a:t>Shell command injection</a:t>
            </a:r>
          </a:p>
          <a:p>
            <a:r>
              <a:rPr lang="en-US" sz="2800" dirty="0" smtClean="0"/>
              <a:t>Tracking can be limited to Strings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/>
              <a:t>Analysis:</a:t>
            </a:r>
          </a:p>
          <a:p>
            <a:r>
              <a:rPr lang="en-US" sz="2600" dirty="0" smtClean="0"/>
              <a:t>Marginal gains in a subset of the tests</a:t>
            </a:r>
          </a:p>
          <a:p>
            <a:pPr lvl="1"/>
            <a:r>
              <a:rPr lang="en-US" sz="2400" dirty="0" smtClean="0"/>
              <a:t>Actual gains may be larger due to Tomcat process</a:t>
            </a:r>
          </a:p>
          <a:p>
            <a:r>
              <a:rPr lang="en-US" sz="2600" dirty="0" smtClean="0"/>
              <a:t>Large costs of unknown origin in concatenation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Benchmarking-Future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err="1" smtClean="0"/>
              <a:t>Microbenchmarks</a:t>
            </a:r>
            <a:r>
              <a:rPr lang="en-US" sz="2600" dirty="0" smtClean="0"/>
              <a:t>:</a:t>
            </a:r>
          </a:p>
          <a:p>
            <a:r>
              <a:rPr lang="en-US" sz="2600" dirty="0" smtClean="0"/>
              <a:t>Run all without Tomcat</a:t>
            </a:r>
          </a:p>
          <a:p>
            <a:r>
              <a:rPr lang="en-US" sz="2600" dirty="0" smtClean="0"/>
              <a:t>Test multiple taint cases</a:t>
            </a:r>
          </a:p>
          <a:p>
            <a:pPr>
              <a:buNone/>
            </a:pPr>
            <a:r>
              <a:rPr lang="en-US" sz="2600" dirty="0" err="1" smtClean="0"/>
              <a:t>Macrobenchmarks</a:t>
            </a:r>
            <a:r>
              <a:rPr lang="en-US" sz="2600" dirty="0" smtClean="0"/>
              <a:t>:</a:t>
            </a:r>
          </a:p>
          <a:p>
            <a:r>
              <a:rPr lang="en-US" sz="2600" dirty="0" err="1" smtClean="0"/>
              <a:t>JForum</a:t>
            </a:r>
            <a:r>
              <a:rPr lang="en-US" sz="2600" dirty="0" smtClean="0"/>
              <a:t>/</a:t>
            </a:r>
            <a:r>
              <a:rPr lang="en-US" sz="2600" dirty="0" err="1" smtClean="0"/>
              <a:t>JProfiler</a:t>
            </a:r>
            <a:endParaRPr lang="en-US" sz="2600" dirty="0" smtClean="0"/>
          </a:p>
          <a:p>
            <a:pPr lvl="1"/>
            <a:r>
              <a:rPr lang="en-US" sz="2200" dirty="0" smtClean="0"/>
              <a:t>Compare with Erika’s actual benchmarks</a:t>
            </a:r>
          </a:p>
          <a:p>
            <a:pPr lvl="1"/>
            <a:r>
              <a:rPr lang="en-US" sz="2200" dirty="0" smtClean="0"/>
              <a:t>Measure number of taint intervals in strings</a:t>
            </a:r>
          </a:p>
          <a:p>
            <a:r>
              <a:rPr lang="en-US" sz="2600" dirty="0" smtClean="0"/>
              <a:t>Another </a:t>
            </a:r>
            <a:r>
              <a:rPr lang="en-US" sz="2600" dirty="0" err="1" smtClean="0"/>
              <a:t>webapp</a:t>
            </a:r>
            <a:r>
              <a:rPr lang="en-US" sz="26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6152" cy="841248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Placeholder 5" descr="question_mark_naught101_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752600"/>
            <a:ext cx="3956050" cy="3956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Source Tainting: </a:t>
            </a:r>
            <a:r>
              <a:rPr lang="en-US" dirty="0" smtClean="0"/>
              <a:t>augment the Java </a:t>
            </a:r>
            <a:r>
              <a:rPr lang="en-US" dirty="0" err="1" smtClean="0"/>
              <a:t>Servlets</a:t>
            </a:r>
            <a:r>
              <a:rPr lang="en-US" dirty="0" smtClean="0"/>
              <a:t> implementation to mark user input as tainted (Tomcat 6)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Form input (GET/POST)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Headers: Cookies, session IDs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Taint Propagation: </a:t>
            </a:r>
            <a:r>
              <a:rPr lang="en-US" dirty="0" smtClean="0"/>
              <a:t>augment string classes to track taint status (IBM JDK 6)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Sink Checking: </a:t>
            </a:r>
            <a:r>
              <a:rPr lang="en-US" dirty="0" smtClean="0"/>
              <a:t>at each sink, detect attacks by checking that control data is not tainted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Erika chin’s work--implementation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357644" y="1316037"/>
            <a:ext cx="4290556" cy="45513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City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Punctuation	State</a:t>
            </a:r>
          </a:p>
          <a:p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Temp = </a:t>
            </a:r>
            <a:r>
              <a:rPr lang="en-US" sz="1600" dirty="0" err="1" smtClean="0"/>
              <a:t>Punctuation.concat</a:t>
            </a:r>
            <a:r>
              <a:rPr lang="en-US" sz="1600" dirty="0" smtClean="0"/>
              <a:t>(State)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Temp2 = </a:t>
            </a:r>
            <a:r>
              <a:rPr lang="en-US" sz="1600" dirty="0" err="1" smtClean="0"/>
              <a:t>City.concat</a:t>
            </a:r>
            <a:r>
              <a:rPr lang="en-US" sz="1600" dirty="0" smtClean="0"/>
              <a:t>(Temp)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City.concat</a:t>
            </a:r>
            <a:r>
              <a:rPr lang="en-US" sz="1600" dirty="0" smtClean="0"/>
              <a:t>(City)</a:t>
            </a:r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1" y="1625600"/>
          <a:ext cx="1905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1" y="1905000"/>
          <a:ext cx="19050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  <a:gridCol w="238125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1" y="249428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1" y="277368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0" y="25146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/>
                <a:gridCol w="2286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0" y="2794000"/>
          <a:ext cx="457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199" y="4297680"/>
          <a:ext cx="2895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199" y="4572000"/>
          <a:ext cx="28956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</a:t>
                      </a:r>
                      <a:endParaRPr lang="en-US" sz="12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3429000"/>
          <a:ext cx="965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300"/>
                <a:gridCol w="241300"/>
                <a:gridCol w="241300"/>
                <a:gridCol w="241300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,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 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200" y="3703320"/>
          <a:ext cx="96520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null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57200" y="5181600"/>
          <a:ext cx="388620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5440680"/>
          <a:ext cx="388620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  <a:gridCol w="242888"/>
              </a:tblGrid>
              <a:tr h="22352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Erika Chin’s work—performance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10366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Character level tracking: a step up from string-level tracking</a:t>
            </a:r>
          </a:p>
          <a:p>
            <a:pPr lvl="0"/>
            <a:r>
              <a:rPr lang="en-US" dirty="0" smtClean="0"/>
              <a:t>Macro-benchmarks using </a:t>
            </a:r>
            <a:r>
              <a:rPr lang="en-US" dirty="0" err="1" smtClean="0"/>
              <a:t>JForum</a:t>
            </a:r>
            <a:r>
              <a:rPr lang="en-US" dirty="0" smtClean="0"/>
              <a:t> showed up to 15% overhead</a:t>
            </a:r>
          </a:p>
          <a:p>
            <a:pPr lvl="1"/>
            <a:r>
              <a:rPr lang="en-US" dirty="0" smtClean="0"/>
              <a:t>Can we do better by representing taint differently?</a:t>
            </a:r>
          </a:p>
          <a:p>
            <a:endParaRPr lang="en-US" dirty="0"/>
          </a:p>
        </p:txBody>
      </p:sp>
      <p:pic>
        <p:nvPicPr>
          <p:cNvPr id="4" name="Content Placeholder 4" descr="graphoverhead.pdf"/>
          <p:cNvPicPr>
            <a:picLocks noChangeAspect="1"/>
          </p:cNvPicPr>
          <p:nvPr/>
        </p:nvPicPr>
        <p:blipFill>
          <a:blip r:embed="rId3" cstate="print"/>
          <a:srcRect l="-7241" r="-7241"/>
          <a:stretch>
            <a:fillRect/>
          </a:stretch>
        </p:blipFill>
        <p:spPr>
          <a:xfrm>
            <a:off x="1447800" y="2743200"/>
            <a:ext cx="6248400" cy="3610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Focus on taint propagation</a:t>
            </a:r>
          </a:p>
          <a:p>
            <a:pPr lvl="1"/>
            <a:r>
              <a:rPr lang="en-US" dirty="0" smtClean="0"/>
              <a:t>Source tainting will need minor modifications</a:t>
            </a:r>
          </a:p>
          <a:p>
            <a:pPr lvl="1"/>
            <a:r>
              <a:rPr lang="en-US" dirty="0" smtClean="0"/>
              <a:t>Details on sink checking are well-documented</a:t>
            </a:r>
          </a:p>
          <a:p>
            <a:r>
              <a:rPr lang="en-US" dirty="0" smtClean="0"/>
              <a:t>Optimize taint propagation performance</a:t>
            </a:r>
          </a:p>
          <a:p>
            <a:pPr lvl="1"/>
            <a:r>
              <a:rPr lang="en-US" dirty="0" smtClean="0"/>
              <a:t>Two representations for </a:t>
            </a:r>
            <a:r>
              <a:rPr lang="en-US" i="1" dirty="0" smtClean="0"/>
              <a:t>performance </a:t>
            </a:r>
            <a:r>
              <a:rPr lang="en-US" dirty="0" smtClean="0"/>
              <a:t>and </a:t>
            </a:r>
            <a:r>
              <a:rPr lang="en-US" i="1" dirty="0" smtClean="0"/>
              <a:t>flexibility</a:t>
            </a:r>
          </a:p>
          <a:p>
            <a:pPr lvl="1"/>
            <a:r>
              <a:rPr lang="en-US" dirty="0" smtClean="0"/>
              <a:t>Focus on common case: </a:t>
            </a:r>
            <a:r>
              <a:rPr lang="en-US" i="1" dirty="0" smtClean="0"/>
              <a:t>single interval</a:t>
            </a:r>
          </a:p>
          <a:p>
            <a:pPr lvl="1"/>
            <a:r>
              <a:rPr lang="en-US" dirty="0" smtClean="0"/>
              <a:t>But keep the character-level granularity: </a:t>
            </a:r>
            <a:r>
              <a:rPr lang="en-US" i="1" dirty="0" smtClean="0"/>
              <a:t>integer-array bitmap</a:t>
            </a:r>
          </a:p>
          <a:p>
            <a:r>
              <a:rPr lang="en-US" dirty="0" smtClean="0"/>
              <a:t>Develop more rigorous measurements</a:t>
            </a:r>
          </a:p>
          <a:p>
            <a:pPr lvl="1"/>
            <a:r>
              <a:rPr lang="en-US" dirty="0" err="1" smtClean="0"/>
              <a:t>Microbenchmarking</a:t>
            </a:r>
            <a:endParaRPr lang="en-US" dirty="0" smtClean="0"/>
          </a:p>
          <a:p>
            <a:pPr lvl="1"/>
            <a:r>
              <a:rPr lang="en-US" dirty="0" smtClean="0"/>
              <a:t>Profiling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propagation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TaintSet</a:t>
            </a:r>
            <a:r>
              <a:rPr lang="en-US" dirty="0" smtClean="0"/>
              <a:t>—representations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00200"/>
            <a:ext cx="8458200" cy="4724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Single interval:</a:t>
            </a:r>
          </a:p>
          <a:p>
            <a:pPr marL="914400" lvl="1" indent="-514350"/>
            <a:r>
              <a:rPr lang="en-US" dirty="0" smtClean="0"/>
              <a:t>General </a:t>
            </a:r>
            <a:r>
              <a:rPr lang="en-US" dirty="0" err="1" smtClean="0"/>
              <a:t>untrusted</a:t>
            </a:r>
            <a:r>
              <a:rPr lang="en-US" dirty="0" smtClean="0"/>
              <a:t> user input</a:t>
            </a:r>
          </a:p>
          <a:p>
            <a:pPr marL="914400" lvl="1" indent="-514350"/>
            <a:r>
              <a:rPr lang="en-US" dirty="0" smtClean="0"/>
              <a:t>Substrings/combinations of (1)</a:t>
            </a:r>
          </a:p>
          <a:p>
            <a:pPr marL="914400" lvl="1" indent="-514350"/>
            <a:r>
              <a:rPr lang="en-US" dirty="0" smtClean="0"/>
              <a:t>Defines a whole interval [a, b) as tainted (everything else untainted)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Bit set:</a:t>
            </a:r>
          </a:p>
          <a:p>
            <a:pPr marL="914400" lvl="1" indent="-514350"/>
            <a:r>
              <a:rPr lang="en-US" dirty="0" smtClean="0"/>
              <a:t>Handles higher granularity</a:t>
            </a:r>
          </a:p>
          <a:p>
            <a:pPr marL="914400" lvl="1" indent="-514350"/>
            <a:r>
              <a:rPr lang="en-US" dirty="0" smtClean="0"/>
              <a:t>Each bit corresponds to the character’s taint status</a:t>
            </a:r>
          </a:p>
          <a:p>
            <a:pPr marL="914400" lvl="1" indent="-514350"/>
            <a:r>
              <a:rPr lang="en-US" dirty="0" smtClean="0"/>
              <a:t>Copy is created only when necessary—otherwise reused (substring, concatenating strings where at most one is tainted, etc)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982</TotalTime>
  <Words>1314</Words>
  <Application>Microsoft Office PowerPoint</Application>
  <PresentationFormat>On-screen Show (4:3)</PresentationFormat>
  <Paragraphs>477</Paragraphs>
  <Slides>32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Trek</vt:lpstr>
      <vt:lpstr>Optimizing Character-level taint propagation for the common case</vt:lpstr>
      <vt:lpstr>Project background</vt:lpstr>
      <vt:lpstr>Character level taint-tracking</vt:lpstr>
      <vt:lpstr>Taint tracking</vt:lpstr>
      <vt:lpstr>Erika chin’s work--implementation</vt:lpstr>
      <vt:lpstr>Erika Chin’s work—performance</vt:lpstr>
      <vt:lpstr>Our Goals</vt:lpstr>
      <vt:lpstr>Taint propagation</vt:lpstr>
      <vt:lpstr>TaintSet—representations</vt:lpstr>
      <vt:lpstr>Augmented classes</vt:lpstr>
      <vt:lpstr>TaintSet—State variables</vt:lpstr>
      <vt:lpstr>Example 1: interval Concatenation</vt:lpstr>
      <vt:lpstr>Example 2: Substring</vt:lpstr>
      <vt:lpstr>Example 3: bitmap concatenation</vt:lpstr>
      <vt:lpstr>PowerPoint Presentation</vt:lpstr>
      <vt:lpstr>Expected Benefits</vt:lpstr>
      <vt:lpstr>Limitations</vt:lpstr>
      <vt:lpstr>Alternate ideas</vt:lpstr>
      <vt:lpstr>Benchmarking</vt:lpstr>
      <vt:lpstr>Benchmarking</vt:lpstr>
      <vt:lpstr>Benchmarking—attempt 1</vt:lpstr>
      <vt:lpstr>Benchmarking—issues </vt:lpstr>
      <vt:lpstr>Benchmarking—attempt 2</vt:lpstr>
      <vt:lpstr>Benchmarking—attempt 2</vt:lpstr>
      <vt:lpstr>Benchmarking—Attempt 3</vt:lpstr>
      <vt:lpstr>Benchmarking—Attempt 3</vt:lpstr>
      <vt:lpstr>Benchmarking—Attempt 3</vt:lpstr>
      <vt:lpstr>Benchmarking</vt:lpstr>
      <vt:lpstr>Benchmarking</vt:lpstr>
      <vt:lpstr>Benchmarking</vt:lpstr>
      <vt:lpstr>Benchmarking-Future Work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Character-level taint tracking for the common case</dc:title>
  <dc:creator>Yan</dc:creator>
  <cp:lastModifiedBy>Yan</cp:lastModifiedBy>
  <cp:revision>127</cp:revision>
  <dcterms:created xsi:type="dcterms:W3CDTF">2010-02-12T19:24:08Z</dcterms:created>
  <dcterms:modified xsi:type="dcterms:W3CDTF">2010-05-02T06:53:27Z</dcterms:modified>
</cp:coreProperties>
</file>