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93" r:id="rId3"/>
    <p:sldId id="28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4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44546A"/>
    <a:srgbClr val="88C6E9"/>
    <a:srgbClr val="FFF4E7"/>
    <a:srgbClr val="FFFF99"/>
    <a:srgbClr val="FFFF00"/>
    <a:srgbClr val="FF99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74" y="78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2CD6-FEDA-43EC-A6F4-A479B073A60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25C2-05A8-44B5-B434-D7EE8969E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7945-C995-4048-92FA-749FA9377B72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48B-EA3C-4137-8302-D4AE0D189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93D-0E62-48BB-B1DF-ADC60B9193BD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8DA-108A-4689-9FDC-46EE8B289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50E9-E934-4A7E-B498-0AB8C2D70AF3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845-E036-4686-BE08-A0C545F653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5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408852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3A1C-A363-4509-9926-BBEA0829D366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ABBC-5DCE-4CFD-A493-13F073E78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A6A24-CD5D-4747-B78C-EFE91337C2AD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E743-20D8-4046-A6FB-E578E2883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EBB1-BEC0-4382-978D-5BD0C58B8EE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5673-2E4D-47F1-A33F-911EFD2E3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A9F3-5FB2-4C0C-8EFA-4F70059819FB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EFA87-E440-4374-AB61-C33BC6DBD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9276-E977-4281-B66E-3E091951C73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B46-2A7E-4528-8235-88295E7DE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6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90A-AF9C-4A19-8105-575ADC39535C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4780-F9A0-4A26-869C-F19E0EEB2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5E23-84BE-48D8-9C62-36AACB68AC7A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D3A8-8AB3-4EBF-998F-E54C4F3B3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159B-EDB9-4FB4-8F83-9B4362C51867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43F7-BE31-4273-8A84-BCD20A9FE0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2A4F83-4E47-4CEB-BB53-C44D088EFE8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577B54-D940-4915-BB3C-D1D2955C5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3099672"/>
            <a:ext cx="6720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二维数组定义及初始化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two-dimensional array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72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896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二维数组初始化 </a:t>
            </a:r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2D array initialization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aphicFrame>
        <p:nvGraphicFramePr>
          <p:cNvPr id="10" name="Group 222">
            <a:extLst>
              <a:ext uri="{FF2B5EF4-FFF2-40B4-BE49-F238E27FC236}">
                <a16:creationId xmlns:a16="http://schemas.microsoft.com/office/drawing/2014/main" id="{7D35E5BF-B3A7-46F1-8988-E03C6E4B0940}"/>
              </a:ext>
            </a:extLst>
          </p:cNvPr>
          <p:cNvGraphicFramePr>
            <a:graphicFrameLocks noGrp="1"/>
          </p:cNvGraphicFramePr>
          <p:nvPr/>
        </p:nvGraphicFramePr>
        <p:xfrm>
          <a:off x="6928534" y="3559878"/>
          <a:ext cx="4580158" cy="288274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47">
            <a:extLst>
              <a:ext uri="{FF2B5EF4-FFF2-40B4-BE49-F238E27FC236}">
                <a16:creationId xmlns:a16="http://schemas.microsoft.com/office/drawing/2014/main" id="{697C7840-6094-45A8-951A-01BE49CB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739340"/>
            <a:ext cx="924083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）按行给二维数组所有元素初始化。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Initializes all elements of a two-dimensional array by row.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5B1E22FB-2D6F-41B3-BDB8-3498085B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2285288"/>
            <a:ext cx="9864725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）按存储顺序给二维数组所有元素初始化。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Initializes all elements of a two-dimensional array in storage order.</a:t>
            </a:r>
          </a:p>
        </p:txBody>
      </p:sp>
      <p:sp>
        <p:nvSpPr>
          <p:cNvPr id="14" name="Rectangle 51">
            <a:extLst>
              <a:ext uri="{FF2B5EF4-FFF2-40B4-BE49-F238E27FC236}">
                <a16:creationId xmlns:a16="http://schemas.microsoft.com/office/drawing/2014/main" id="{5B395F39-10D5-48A4-B65B-E4ED50B7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1468322"/>
            <a:ext cx="3671887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567EB0BE-50D6-4428-A10F-CCC92AD4E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581" y="1530989"/>
            <a:ext cx="397351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76EAD"/>
                </a:solidFill>
                <a:latin typeface="宋体" pitchFamily="2" charset="-122"/>
              </a:rPr>
              <a:t>int b[3][2]={{1,6},{2,5},{3,4}}; 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FC75CD4-4371-49AE-B923-B1BCE6E0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19" y="1530989"/>
            <a:ext cx="4549775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54">
            <a:extLst>
              <a:ext uri="{FF2B5EF4-FFF2-40B4-BE49-F238E27FC236}">
                <a16:creationId xmlns:a16="http://schemas.microsoft.com/office/drawing/2014/main" id="{D1F1A9B9-18D3-44D5-ABED-C29EED21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390" y="3150899"/>
            <a:ext cx="367188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BE7501B-555A-4093-828C-809F4FD2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334" y="3242141"/>
            <a:ext cx="511810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6">
            <a:extLst>
              <a:ext uri="{FF2B5EF4-FFF2-40B4-BE49-F238E27FC236}">
                <a16:creationId xmlns:a16="http://schemas.microsoft.com/office/drawing/2014/main" id="{63A216C2-B9E7-436A-ADC7-53808CD8F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097" y="3254841"/>
            <a:ext cx="52070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76EAD"/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 d[4][3]={1,2,3,4,5,6,7,8,9,10,11,12};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344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7657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2D array initialization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aphicFrame>
        <p:nvGraphicFramePr>
          <p:cNvPr id="15" name="Group 222">
            <a:extLst>
              <a:ext uri="{FF2B5EF4-FFF2-40B4-BE49-F238E27FC236}">
                <a16:creationId xmlns:a16="http://schemas.microsoft.com/office/drawing/2014/main" id="{8234C6A4-EA39-416C-B19A-2FCDC66B1ED9}"/>
              </a:ext>
            </a:extLst>
          </p:cNvPr>
          <p:cNvGraphicFramePr>
            <a:graphicFrameLocks noGrp="1"/>
          </p:cNvGraphicFramePr>
          <p:nvPr/>
        </p:nvGraphicFramePr>
        <p:xfrm>
          <a:off x="6710820" y="3966284"/>
          <a:ext cx="4580158" cy="231415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47">
            <a:extLst>
              <a:ext uri="{FF2B5EF4-FFF2-40B4-BE49-F238E27FC236}">
                <a16:creationId xmlns:a16="http://schemas.microsoft.com/office/drawing/2014/main" id="{3C0D061B-E183-44CD-93EA-9BE1F3DF1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4" y="1054902"/>
            <a:ext cx="924083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）按行给二维数组所有元素初始化。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Initializes all elements of a two-dimensional array by row.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48">
            <a:extLst>
              <a:ext uri="{FF2B5EF4-FFF2-40B4-BE49-F238E27FC236}">
                <a16:creationId xmlns:a16="http://schemas.microsoft.com/office/drawing/2014/main" id="{74C98970-5D2C-41BD-B78D-30ACC473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4" y="2340310"/>
            <a:ext cx="9864725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）按存储顺序给二维数组所有元素初始化。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Initializes all elements of a two-dimensional array in storage order.</a:t>
            </a: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12AA40B3-4A2B-4F14-A9A0-3CB95606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4" y="3845397"/>
            <a:ext cx="8920163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）二维数组第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维长度可以省略。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The length of the first dimension of a two-dimensional array can be omitted.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80522238-1A0B-4DDC-BD75-FE4DADF4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832" y="1752516"/>
            <a:ext cx="36718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</a:p>
        </p:txBody>
      </p:sp>
      <p:sp>
        <p:nvSpPr>
          <p:cNvPr id="28" name="Text Box 52">
            <a:extLst>
              <a:ext uri="{FF2B5EF4-FFF2-40B4-BE49-F238E27FC236}">
                <a16:creationId xmlns:a16="http://schemas.microsoft.com/office/drawing/2014/main" id="{01A3C9F4-DB4D-493F-8163-C7F49960B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369" y="1809666"/>
            <a:ext cx="397351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76EAD"/>
                </a:solidFill>
                <a:latin typeface="宋体" pitchFamily="2" charset="-122"/>
              </a:rPr>
              <a:t>int b[3][2]={{1,6},{2,5},{3,4}}; 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673304BD-7B00-489D-B1FC-30E73FE8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707" y="1809666"/>
            <a:ext cx="4549775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54">
            <a:extLst>
              <a:ext uri="{FF2B5EF4-FFF2-40B4-BE49-F238E27FC236}">
                <a16:creationId xmlns:a16="http://schemas.microsoft.com/office/drawing/2014/main" id="{ABB22E4B-88ED-4E91-B19E-0DF05ADE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69" y="3062116"/>
            <a:ext cx="367188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6B554717-25B6-4915-A30A-E85AF816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944" y="3147841"/>
            <a:ext cx="511810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6">
            <a:extLst>
              <a:ext uri="{FF2B5EF4-FFF2-40B4-BE49-F238E27FC236}">
                <a16:creationId xmlns:a16="http://schemas.microsoft.com/office/drawing/2014/main" id="{39C0BC47-CB3E-4BB5-B76A-46367DB2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707" y="3160541"/>
            <a:ext cx="52070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76EAD"/>
                </a:solidFill>
                <a:latin typeface="宋体" pitchFamily="2" charset="-122"/>
              </a:rPr>
              <a:t>int d[4][3]={1,2,3,4,5,6,7,8,9,10,11,12};</a:t>
            </a:r>
            <a:r>
              <a:rPr lang="en-US" altLang="zh-CN"/>
              <a:t>  </a:t>
            </a:r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BE2D8630-22BE-45CD-976E-003841A7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069" y="4480397"/>
            <a:ext cx="367188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C2B94143-B1A2-4F10-91E9-7C24A4F5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944" y="4623272"/>
            <a:ext cx="4927600" cy="54927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59">
            <a:extLst>
              <a:ext uri="{FF2B5EF4-FFF2-40B4-BE49-F238E27FC236}">
                <a16:creationId xmlns:a16="http://schemas.microsoft.com/office/drawing/2014/main" id="{8487C43C-1FEB-4D33-9546-BE4A1AE39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994" y="4621685"/>
            <a:ext cx="4829175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76EAD"/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 a[][3]={1,3,9,2,4,6,5,7,8};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 </a:t>
            </a:r>
            <a:endParaRPr lang="en-US" altLang="zh-CN" b="1" dirty="0">
              <a:solidFill>
                <a:srgbClr val="076EAD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0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0C6A32-1FA0-48C8-A465-53E7029E371C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A33B6A55-313F-4CCA-B691-7D72965BDB65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9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5" y="1168619"/>
            <a:ext cx="2127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165495" y="2424697"/>
            <a:ext cx="445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二维数组实例演示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Two dimensional array example demonstration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305605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4" y="3893472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二维数组的定义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two-dimensional array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4096889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8ED2F8-790C-46DF-A8B1-710AD0A8EC5E}"/>
              </a:ext>
            </a:extLst>
          </p:cNvPr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A262C-4BED-4D7C-8ED9-0E14A31117F7}"/>
              </a:ext>
            </a:extLst>
          </p:cNvPr>
          <p:cNvSpPr txBox="1"/>
          <p:nvPr/>
        </p:nvSpPr>
        <p:spPr>
          <a:xfrm>
            <a:off x="7165494" y="5273882"/>
            <a:ext cx="466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二维数组初始化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2D array initialization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167719-B95B-4CC6-9380-B81C938013C4}"/>
              </a:ext>
            </a:extLst>
          </p:cNvPr>
          <p:cNvSpPr txBox="1"/>
          <p:nvPr/>
        </p:nvSpPr>
        <p:spPr>
          <a:xfrm>
            <a:off x="6422330" y="5137721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0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二维数组实例演示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47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8887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二维数组实例演示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Two dimensional array example demonstration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465323-72FF-439E-9352-C3911039CA3A}"/>
              </a:ext>
            </a:extLst>
          </p:cNvPr>
          <p:cNvSpPr/>
          <p:nvPr/>
        </p:nvSpPr>
        <p:spPr>
          <a:xfrm>
            <a:off x="1345524" y="1381880"/>
            <a:ext cx="9420494" cy="461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" descr="C:\Users\LiGang\Desktop\捕获.PNG">
            <a:extLst>
              <a:ext uri="{FF2B5EF4-FFF2-40B4-BE49-F238E27FC236}">
                <a16:creationId xmlns:a16="http://schemas.microsoft.com/office/drawing/2014/main" id="{DD3502EE-F647-4DCD-B4F1-638A84130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39" y="1686195"/>
            <a:ext cx="8384721" cy="40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5297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6050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二维数组的定义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two-dimensional array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5114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C5344C1-9B1C-49E5-958C-8EEB52A2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定义：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7" name="college-studying_73531">
            <a:extLst>
              <a:ext uri="{FF2B5EF4-FFF2-40B4-BE49-F238E27FC236}">
                <a16:creationId xmlns:a16="http://schemas.microsoft.com/office/drawing/2014/main" id="{143A6066-ABFE-4822-B6DA-0EA079B1D5AB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838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two-dimensional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F36CBF56-4089-40E0-9686-3198F93C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1822865"/>
            <a:ext cx="6986533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定义一般形式：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Define general form: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7B307E5C-440E-490B-A851-0F8047A7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228456"/>
            <a:ext cx="9813652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数据类型说明符 数组名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1][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2];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Data type specifier array name [constant expression 1] [constant expression 2]; 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29CA582A-7F78-4D50-B61B-AD4B27DC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2907906"/>
            <a:ext cx="36718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</a:p>
        </p:txBody>
      </p:sp>
      <p:sp>
        <p:nvSpPr>
          <p:cNvPr id="23" name="Text Box 66">
            <a:extLst>
              <a:ext uri="{FF2B5EF4-FFF2-40B4-BE49-F238E27FC236}">
                <a16:creationId xmlns:a16="http://schemas.microsoft.com/office/drawing/2014/main" id="{236DC6AF-20D8-40BB-945B-E113772B2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61" y="3238311"/>
            <a:ext cx="7993062" cy="76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76EAD"/>
                </a:solidFill>
                <a:latin typeface="宋体" pitchFamily="2" charset="-122"/>
              </a:rPr>
              <a:t>int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 a[2][3];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含有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行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列共</a:t>
            </a: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6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个元素</a:t>
            </a:r>
            <a:endParaRPr lang="en-US" altLang="zh-CN" b="1" dirty="0">
              <a:solidFill>
                <a:srgbClr val="076EAD"/>
              </a:solidFill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int a[2][3]; It contains 2 rows, 3 columns and 6 elements in total</a:t>
            </a:r>
            <a:r>
              <a:rPr lang="zh-CN" altLang="en-US" b="1" dirty="0">
                <a:solidFill>
                  <a:srgbClr val="076EAD"/>
                </a:solidFill>
                <a:latin typeface="宋体" pitchFamily="2" charset="-122"/>
              </a:rPr>
              <a:t> </a:t>
            </a:r>
            <a:endParaRPr lang="en-US" altLang="zh-CN" b="1" dirty="0">
              <a:solidFill>
                <a:srgbClr val="076EAD"/>
              </a:solidFill>
              <a:latin typeface="宋体" pitchFamily="2" charset="-122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A58B026C-2475-4745-91B9-123471503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7" y="3299085"/>
            <a:ext cx="8032486" cy="669557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68">
            <a:extLst>
              <a:ext uri="{FF2B5EF4-FFF2-40B4-BE49-F238E27FC236}">
                <a16:creationId xmlns:a16="http://schemas.microsoft.com/office/drawing/2014/main" id="{182C23C7-2E73-4660-B1CD-49D59102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1" y="4009631"/>
            <a:ext cx="5260045" cy="3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存储空间表示图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Storage space diagram: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graphicFrame>
        <p:nvGraphicFramePr>
          <p:cNvPr id="26" name="Group 222">
            <a:extLst>
              <a:ext uri="{FF2B5EF4-FFF2-40B4-BE49-F238E27FC236}">
                <a16:creationId xmlns:a16="http://schemas.microsoft.com/office/drawing/2014/main" id="{5195764F-81E0-4B9A-9C8D-995DE70A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7528"/>
              </p:ext>
            </p:extLst>
          </p:nvPr>
        </p:nvGraphicFramePr>
        <p:xfrm>
          <a:off x="1479550" y="4458936"/>
          <a:ext cx="4580158" cy="174556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a[0][1]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a[0][2]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a[1][1]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a[1][2]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ectangle 11">
            <a:extLst>
              <a:ext uri="{FF2B5EF4-FFF2-40B4-BE49-F238E27FC236}">
                <a16:creationId xmlns:a16="http://schemas.microsoft.com/office/drawing/2014/main" id="{59433E1B-B1C3-47B5-923F-1F9D2B07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4495406"/>
            <a:ext cx="4491037" cy="1798638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6" grpId="0" autoUpdateAnimBg="0"/>
      <p:bldP spid="21" grpId="0" autoUpdateAnimBg="0"/>
      <p:bldP spid="22" grpId="0" autoUpdateAnimBg="0"/>
      <p:bldP spid="23" grpId="0" autoUpdateAnimBg="0"/>
      <p:bldP spid="24" grpId="0" animBg="1" autoUpdateAnimBg="0"/>
      <p:bldP spid="25" grpId="0" autoUpdateAnimBg="0"/>
      <p:bldP spid="2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765809" y="119092"/>
            <a:ext cx="7549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two-dimensional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754DD8-D64A-449B-BAE0-2DB85F7E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78" y="976350"/>
            <a:ext cx="3671888" cy="4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注意说明：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Note: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8" name="warning_274496">
            <a:extLst>
              <a:ext uri="{FF2B5EF4-FFF2-40B4-BE49-F238E27FC236}">
                <a16:creationId xmlns:a16="http://schemas.microsoft.com/office/drawing/2014/main" id="{D204EE9B-40D1-46EF-8A12-E5D71CDC0014}"/>
              </a:ext>
            </a:extLst>
          </p:cNvPr>
          <p:cNvSpPr>
            <a:spLocks noChangeAspect="1"/>
          </p:cNvSpPr>
          <p:nvPr/>
        </p:nvSpPr>
        <p:spPr bwMode="auto">
          <a:xfrm>
            <a:off x="765808" y="1006445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176EE10-B895-4991-A8B0-A6C920860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1453138"/>
            <a:ext cx="10399521" cy="9233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）二维数组中的每个元素都有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个下标，都必须分别放在单独的方括号内。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element in a two-dimensional array has 2 subscripts, which must be placed in separate square brackets.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4F8AA2F8-973B-4A12-B383-06F18C398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2" y="2402840"/>
            <a:ext cx="10518063" cy="147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）二维数组定义中常量表达式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表示该数组具有的行数，常量表达式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表示该数组具有的列数；两个数字的乘积是该数组的元素的个数。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definition of two-dimensional array, constant expression 1 represents the number of rows of the array, and constant expression 2 represents the number of columns of the array; The product of two numbers is the number of elements of the array.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0">
            <a:extLst>
              <a:ext uri="{FF2B5EF4-FFF2-40B4-BE49-F238E27FC236}">
                <a16:creationId xmlns:a16="http://schemas.microsoft.com/office/drawing/2014/main" id="{67B73F98-BF34-4DF0-9AE7-3E0923C2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2" y="3880168"/>
            <a:ext cx="8594671" cy="826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）二维数组的存放规律是按行存储的。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storage rule of two-dimensional array is stored by row.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4" name="Rectangle 52">
            <a:extLst>
              <a:ext uri="{FF2B5EF4-FFF2-40B4-BE49-F238E27FC236}">
                <a16:creationId xmlns:a16="http://schemas.microsoft.com/office/drawing/2014/main" id="{75DA0F30-7D90-4EDC-8DCE-8131F9CEE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3" y="5151885"/>
            <a:ext cx="3671887" cy="826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example:</a:t>
            </a:r>
            <a:endParaRPr lang="zh-CN" altLang="en-US" sz="20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53">
            <a:extLst>
              <a:ext uri="{FF2B5EF4-FFF2-40B4-BE49-F238E27FC236}">
                <a16:creationId xmlns:a16="http://schemas.microsoft.com/office/drawing/2014/main" id="{AB0335CA-77F3-47E3-878C-BC474B6D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4889435"/>
            <a:ext cx="6353175" cy="438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int b[3</a:t>
            </a:r>
            <a:r>
              <a:rPr lang="zh-CN" altLang="en-US" dirty="0"/>
              <a:t>，</a:t>
            </a:r>
            <a:r>
              <a:rPr lang="en-US" altLang="zh-CN" dirty="0"/>
              <a:t>4];</a:t>
            </a:r>
            <a:r>
              <a:rPr lang="zh-CN" altLang="en-US" dirty="0"/>
              <a:t>是非法的。</a:t>
            </a:r>
            <a:r>
              <a:rPr lang="en-US" altLang="zh-CN" dirty="0"/>
              <a:t>int b[3</a:t>
            </a:r>
            <a:r>
              <a:rPr lang="zh-CN" altLang="en-US" dirty="0"/>
              <a:t>，</a:t>
            </a:r>
            <a:r>
              <a:rPr lang="en-US" altLang="zh-CN" dirty="0"/>
              <a:t>4]; Is illegal.</a:t>
            </a:r>
            <a:r>
              <a:rPr lang="zh-CN" altLang="en-US" dirty="0"/>
              <a:t> </a:t>
            </a:r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7955A262-04E4-4FC5-A7AD-0B1F00A6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2" y="5333061"/>
            <a:ext cx="6353175" cy="438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float s[3][4];</a:t>
            </a:r>
            <a:r>
              <a:rPr lang="zh-CN" altLang="en-US" dirty="0"/>
              <a:t>含有</a:t>
            </a:r>
            <a:r>
              <a:rPr lang="en-US" altLang="zh-CN" dirty="0"/>
              <a:t>12</a:t>
            </a:r>
            <a:r>
              <a:rPr lang="zh-CN" altLang="en-US" dirty="0"/>
              <a:t>个元素。</a:t>
            </a:r>
            <a:r>
              <a:rPr lang="en-US" altLang="zh-CN" dirty="0"/>
              <a:t> Contains 12 elements.</a:t>
            </a:r>
            <a:endParaRPr lang="zh-CN" altLang="en-US" dirty="0"/>
          </a:p>
        </p:txBody>
      </p:sp>
      <p:sp>
        <p:nvSpPr>
          <p:cNvPr id="38" name="Text Box 57">
            <a:extLst>
              <a:ext uri="{FF2B5EF4-FFF2-40B4-BE49-F238E27FC236}">
                <a16:creationId xmlns:a16="http://schemas.microsoft.com/office/drawing/2014/main" id="{95690393-7F18-475B-BCA5-6081ECAB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2" y="5827653"/>
            <a:ext cx="9096375" cy="826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int b[2][3]; </a:t>
            </a:r>
            <a:r>
              <a:rPr lang="zh-CN" altLang="en-US" dirty="0"/>
              <a:t>存储过程：存储过程： </a:t>
            </a:r>
            <a:r>
              <a:rPr lang="en-US" altLang="zh-CN" dirty="0"/>
              <a:t>b[0][0]→b[0][1]→b[0][2]→b[1][0]→b[1][1]→b[1][2]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4827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34201" y="2767280"/>
            <a:ext cx="5757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二维数组初始化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2D array initialization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3076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509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二维数组初始化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2D array initialization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Rectangle 51">
            <a:extLst>
              <a:ext uri="{FF2B5EF4-FFF2-40B4-BE49-F238E27FC236}">
                <a16:creationId xmlns:a16="http://schemas.microsoft.com/office/drawing/2014/main" id="{2FA8F22A-4916-46C0-9BD6-FC697781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69" y="2063840"/>
            <a:ext cx="3671887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例如：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example: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28" name="Text Box 52">
            <a:extLst>
              <a:ext uri="{FF2B5EF4-FFF2-40B4-BE49-F238E27FC236}">
                <a16:creationId xmlns:a16="http://schemas.microsoft.com/office/drawing/2014/main" id="{85E78ECC-767C-4204-BE99-75D558F3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792" y="2063840"/>
            <a:ext cx="3973513" cy="76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int b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76EAD"/>
                </a:solidFill>
                <a:latin typeface="宋体" pitchFamily="2" charset="-122"/>
              </a:rPr>
              <a:t>[3][2]={{1,6},{2,5},{3,4}}; 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B6B861CB-BADF-4FFB-8796-B04B2120F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130" y="2063840"/>
            <a:ext cx="4549775" cy="828838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Group 222">
            <a:extLst>
              <a:ext uri="{FF2B5EF4-FFF2-40B4-BE49-F238E27FC236}">
                <a16:creationId xmlns:a16="http://schemas.microsoft.com/office/drawing/2014/main" id="{431708B7-7ED1-4EC7-B2CB-9E38EEF37F89}"/>
              </a:ext>
            </a:extLst>
          </p:cNvPr>
          <p:cNvGraphicFramePr>
            <a:graphicFrameLocks noGrp="1"/>
          </p:cNvGraphicFramePr>
          <p:nvPr/>
        </p:nvGraphicFramePr>
        <p:xfrm>
          <a:off x="6797905" y="4024330"/>
          <a:ext cx="3434255" cy="231415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4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b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7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5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16F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solidFill>
                      <a:srgbClr val="216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47">
            <a:extLst>
              <a:ext uri="{FF2B5EF4-FFF2-40B4-BE49-F238E27FC236}">
                <a16:creationId xmlns:a16="http://schemas.microsoft.com/office/drawing/2014/main" id="{121E1A28-D280-43AA-9248-EE768090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1079343"/>
            <a:ext cx="9240838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）按行给二维数组所有元素初始化。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Initializes all elements of a two-dimensional array by row.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29" grpId="0" animBg="1"/>
      <p:bldP spid="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j0mog5e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1500</TotalTime>
  <Words>795</Words>
  <Application>Microsoft Office PowerPoint</Application>
  <PresentationFormat>宽屏</PresentationFormat>
  <Paragraphs>139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宋体</vt:lpstr>
      <vt:lpstr>微软雅黑</vt:lpstr>
      <vt:lpstr>微软雅黑</vt:lpstr>
      <vt:lpstr>长城特粗宋体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webuser</cp:lastModifiedBy>
  <cp:revision>356</cp:revision>
  <dcterms:created xsi:type="dcterms:W3CDTF">2014-07-14T07:34:08Z</dcterms:created>
  <dcterms:modified xsi:type="dcterms:W3CDTF">2022-06-15T11:55:09Z</dcterms:modified>
</cp:coreProperties>
</file>