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1" r:id="rId3"/>
    <p:sldId id="260" r:id="rId4"/>
    <p:sldId id="261" r:id="rId5"/>
    <p:sldId id="284" r:id="rId6"/>
    <p:sldId id="283" r:id="rId7"/>
    <p:sldId id="291" r:id="rId8"/>
    <p:sldId id="290" r:id="rId9"/>
    <p:sldId id="262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44546A"/>
    <a:srgbClr val="88C6E9"/>
    <a:srgbClr val="FFF4E7"/>
    <a:srgbClr val="FFFF99"/>
    <a:srgbClr val="FFFF00"/>
    <a:srgbClr val="FF9900"/>
    <a:srgbClr val="B2B2B2"/>
    <a:srgbClr val="3333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74" y="78"/>
      </p:cViewPr>
      <p:guideLst>
        <p:guide orient="horz" pos="252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A2CD6-FEDA-43EC-A6F4-A479B073A60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725C2-05A8-44B5-B434-D7EE8969E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8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87945-C995-4048-92FA-749FA9377B72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4F48B-EA3C-4137-8302-D4AE0D189A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0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393D-0E62-48BB-B1DF-ADC60B9193BD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888DA-108A-4689-9FDC-46EE8B289B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350E9-E934-4A7E-B498-0AB8C2D70AF3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7A845-E036-4686-BE08-A0C545F653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5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408852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A3A1C-A363-4509-9926-BBEA0829D366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ABBC-5DCE-4CFD-A493-13F073E78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9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A6A24-CD5D-4747-B78C-EFE91337C2AD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0E743-20D8-4046-A6FB-E578E2883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1EBB1-BEC0-4382-978D-5BD0C58B8EEE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15673-2E4D-47F1-A33F-911EFD2E3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5A9F3-5FB2-4C0C-8EFA-4F70059819FB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EFA87-E440-4374-AB61-C33BC6DBDD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E9276-E977-4281-B66E-3E091951C73E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39B46-2A7E-4528-8235-88295E7DE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6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3090A-AF9C-4A19-8105-575ADC39535C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4780-F9A0-4A26-869C-F19E0EEB2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95E23-84BE-48D8-9C62-36AACB68AC7A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AD3A8-8AB3-4EBF-998F-E54C4F3B3F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6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1159B-EDB9-4FB4-8F83-9B4362C51867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43F7-BE31-4273-8A84-BCD20A9FE0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7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2A4F83-4E47-4CEB-BB53-C44D088EFE8E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577B54-D940-4915-BB3C-D1D2955C5C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35644" y="3099672"/>
            <a:ext cx="6720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二维数组的应用</a:t>
            </a:r>
            <a:endParaRPr lang="en-US" altLang="zh-CN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of two-dimensional array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5075" y="1168619"/>
            <a:ext cx="2127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  录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165495" y="3034097"/>
            <a:ext cx="4456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二维数组的应用条件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conditions of two-dimensional array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2330" y="3056057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65495" y="4330961"/>
            <a:ext cx="466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二维数组的应用举例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examples of two-dimensional array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2330" y="4352921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8ED2F8-790C-46DF-A8B1-710AD0A8EC5E}"/>
              </a:ext>
            </a:extLst>
          </p:cNvPr>
          <p:cNvSpPr/>
          <p:nvPr/>
        </p:nvSpPr>
        <p:spPr>
          <a:xfrm flipV="1">
            <a:off x="7674536" y="2022152"/>
            <a:ext cx="1527336" cy="5204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495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二维数组的应用条件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conditions of two-dimensional array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444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5090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二维数组的应用条件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conditions of two-dimensional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069459D9-158C-4408-A86F-856439D71B03}"/>
              </a:ext>
            </a:extLst>
          </p:cNvPr>
          <p:cNvSpPr txBox="1"/>
          <p:nvPr/>
        </p:nvSpPr>
        <p:spPr>
          <a:xfrm>
            <a:off x="1306674" y="1485578"/>
            <a:ext cx="9289033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）现实问题中，处理一维的数据一般采用一维数组存储。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practical problems, one-dimensional array is usually used to store one-dimensional data.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Group 122">
            <a:extLst>
              <a:ext uri="{FF2B5EF4-FFF2-40B4-BE49-F238E27FC236}">
                <a16:creationId xmlns:a16="http://schemas.microsoft.com/office/drawing/2014/main" id="{4C463AE1-B256-49CC-984E-4EC144A00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72319"/>
              </p:ext>
            </p:extLst>
          </p:nvPr>
        </p:nvGraphicFramePr>
        <p:xfrm>
          <a:off x="362209" y="4272955"/>
          <a:ext cx="6817934" cy="1368152"/>
        </p:xfrm>
        <a:graphic>
          <a:graphicData uri="http://schemas.openxmlformats.org/drawingml/2006/table">
            <a:tbl>
              <a:tblPr/>
              <a:tblGrid>
                <a:gridCol w="1357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189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        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963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a[0]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a[1]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a[2]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a[3]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a[4]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本框 15">
            <a:extLst>
              <a:ext uri="{FF2B5EF4-FFF2-40B4-BE49-F238E27FC236}">
                <a16:creationId xmlns:a16="http://schemas.microsoft.com/office/drawing/2014/main" id="{70CCC2CF-C573-4ED9-986D-62DC732DD34A}"/>
              </a:ext>
            </a:extLst>
          </p:cNvPr>
          <p:cNvSpPr txBox="1"/>
          <p:nvPr/>
        </p:nvSpPr>
        <p:spPr>
          <a:xfrm>
            <a:off x="1306674" y="2539750"/>
            <a:ext cx="9289033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）现实问题中，处理二维的数据，也就是多行多列的数据，一般采用二维数组存储。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practical problems, two-dimensional data, that is, multi row and multi column data, are generally stored in two-dimensional arrays.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Group 122">
            <a:extLst>
              <a:ext uri="{FF2B5EF4-FFF2-40B4-BE49-F238E27FC236}">
                <a16:creationId xmlns:a16="http://schemas.microsoft.com/office/drawing/2014/main" id="{180643CD-8C88-4303-BCDD-779C4CC50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07658"/>
              </p:ext>
            </p:extLst>
          </p:nvPr>
        </p:nvGraphicFramePr>
        <p:xfrm>
          <a:off x="6920848" y="3429000"/>
          <a:ext cx="4775278" cy="2921149"/>
        </p:xfrm>
        <a:graphic>
          <a:graphicData uri="http://schemas.openxmlformats.org/drawingml/2006/table">
            <a:tbl>
              <a:tblPr/>
              <a:tblGrid>
                <a:gridCol w="119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60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a[0][0]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a[0][1]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a[0][2]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67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a[1][0]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a[1][1]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a[1][2]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67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a[2][0]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a[2][1]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a[2][2]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57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9532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60508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二维数组的应用举例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examples of two-dimensional array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5214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C5344C1-9B1C-49E5-958C-8EEB52A2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322388"/>
            <a:ext cx="10023602" cy="116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有一个</a:t>
            </a:r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行</a:t>
            </a:r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列的矩阵，编程实现求该矩阵中的最大值和最小值。</a:t>
            </a:r>
            <a:endParaRPr lang="en-US" altLang="zh-CN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There is a matrix with 4 rows and 3 columns, which is programmed to calculate the maximum and minimum values in the matrix.</a:t>
            </a:r>
            <a:endParaRPr lang="zh-CN" altLang="en-US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7" name="college-studying_73531">
            <a:extLst>
              <a:ext uri="{FF2B5EF4-FFF2-40B4-BE49-F238E27FC236}">
                <a16:creationId xmlns:a16="http://schemas.microsoft.com/office/drawing/2014/main" id="{143A6066-ABFE-4822-B6DA-0EA079B1D5AB}"/>
              </a:ext>
            </a:extLst>
          </p:cNvPr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5" y="153453"/>
            <a:ext cx="9885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二维数组的应用举例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examples of two-dimensional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5" name="文本框 15">
            <a:extLst>
              <a:ext uri="{FF2B5EF4-FFF2-40B4-BE49-F238E27FC236}">
                <a16:creationId xmlns:a16="http://schemas.microsoft.com/office/drawing/2014/main" id="{472F45E2-82DA-410A-802E-C75E01BF4856}"/>
              </a:ext>
            </a:extLst>
          </p:cNvPr>
          <p:cNvSpPr txBox="1"/>
          <p:nvPr/>
        </p:nvSpPr>
        <p:spPr>
          <a:xfrm>
            <a:off x="1479549" y="2368854"/>
            <a:ext cx="441675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算法如下</a:t>
            </a:r>
            <a:r>
              <a:rPr lang="zh-CN" altLang="en-US" dirty="0">
                <a:solidFill>
                  <a:srgbClr val="216F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16F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algorithm is as follows:</a:t>
            </a:r>
            <a:endParaRPr lang="zh-CN" altLang="en-US" dirty="0">
              <a:solidFill>
                <a:srgbClr val="216F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EE0673-8F1D-47D2-9540-51549716B7DF}"/>
              </a:ext>
            </a:extLst>
          </p:cNvPr>
          <p:cNvSpPr/>
          <p:nvPr/>
        </p:nvSpPr>
        <p:spPr>
          <a:xfrm>
            <a:off x="1735799" y="2905868"/>
            <a:ext cx="8388932" cy="4069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6">
            <a:extLst>
              <a:ext uri="{FF2B5EF4-FFF2-40B4-BE49-F238E27FC236}">
                <a16:creationId xmlns:a16="http://schemas.microsoft.com/office/drawing/2014/main" id="{8A9B86F4-66EC-425A-8ED3-9F5F133C68F8}"/>
              </a:ext>
            </a:extLst>
          </p:cNvPr>
          <p:cNvSpPr txBox="1"/>
          <p:nvPr/>
        </p:nvSpPr>
        <p:spPr>
          <a:xfrm>
            <a:off x="318700" y="3022029"/>
            <a:ext cx="11184452" cy="4069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(1)</a:t>
            </a:r>
            <a:r>
              <a:rPr lang="zh-CN" altLang="en-US" sz="1800" dirty="0"/>
              <a:t>定义一个</a:t>
            </a:r>
            <a:r>
              <a:rPr lang="en-US" altLang="zh-CN" sz="1800" dirty="0"/>
              <a:t>4</a:t>
            </a:r>
            <a:r>
              <a:rPr lang="zh-CN" altLang="en-US" sz="1800" dirty="0"/>
              <a:t>行</a:t>
            </a:r>
            <a:r>
              <a:rPr lang="en-US" altLang="zh-CN" sz="1800" dirty="0"/>
              <a:t>3</a:t>
            </a:r>
            <a:r>
              <a:rPr lang="zh-CN" altLang="en-US" sz="1800" dirty="0"/>
              <a:t>列的二维数组</a:t>
            </a:r>
            <a:r>
              <a:rPr lang="en-US" altLang="zh-CN" sz="1800" dirty="0"/>
              <a:t>a</a:t>
            </a:r>
            <a:r>
              <a:rPr lang="zh-CN" altLang="en-US" sz="1800" dirty="0"/>
              <a:t>；</a:t>
            </a:r>
            <a:r>
              <a:rPr lang="en-US" altLang="zh-CN" sz="1800" dirty="0"/>
              <a:t> Define a two-dimensional array a with 4 rows and 3 columns;</a:t>
            </a:r>
            <a:endParaRPr lang="zh-CN" altLang="en-US" sz="1800" dirty="0"/>
          </a:p>
        </p:txBody>
      </p:sp>
      <p:sp>
        <p:nvSpPr>
          <p:cNvPr id="30" name="文本框 6">
            <a:extLst>
              <a:ext uri="{FF2B5EF4-FFF2-40B4-BE49-F238E27FC236}">
                <a16:creationId xmlns:a16="http://schemas.microsoft.com/office/drawing/2014/main" id="{F0354450-2F4B-4C9F-8F7D-62082BA7DBFF}"/>
              </a:ext>
            </a:extLst>
          </p:cNvPr>
          <p:cNvSpPr txBox="1"/>
          <p:nvPr/>
        </p:nvSpPr>
        <p:spPr>
          <a:xfrm>
            <a:off x="299545" y="3537099"/>
            <a:ext cx="11458772" cy="4069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(2)</a:t>
            </a:r>
            <a:r>
              <a:rPr lang="zh-CN" altLang="en-US" sz="1800" dirty="0"/>
              <a:t>输入</a:t>
            </a:r>
            <a:r>
              <a:rPr lang="en-US" altLang="zh-CN" sz="1800" dirty="0"/>
              <a:t>12</a:t>
            </a:r>
            <a:r>
              <a:rPr lang="zh-CN" altLang="en-US" sz="1800" dirty="0"/>
              <a:t>个元素存储到二维数组</a:t>
            </a:r>
            <a:r>
              <a:rPr lang="en-US" altLang="zh-CN" sz="1800" dirty="0"/>
              <a:t>a</a:t>
            </a:r>
            <a:r>
              <a:rPr lang="zh-CN" altLang="en-US" sz="1800" dirty="0"/>
              <a:t>中 ；</a:t>
            </a:r>
            <a:r>
              <a:rPr lang="en-US" altLang="zh-CN" sz="1800" dirty="0"/>
              <a:t> Input 12 elements and store them in the two-dimensional array a;</a:t>
            </a:r>
            <a:endParaRPr lang="zh-CN" altLang="en-US" sz="1800" dirty="0"/>
          </a:p>
        </p:txBody>
      </p:sp>
      <p:sp>
        <p:nvSpPr>
          <p:cNvPr id="31" name="文本框 6">
            <a:extLst>
              <a:ext uri="{FF2B5EF4-FFF2-40B4-BE49-F238E27FC236}">
                <a16:creationId xmlns:a16="http://schemas.microsoft.com/office/drawing/2014/main" id="{F9C1FC38-B41F-4334-A65A-BDE23A9E1005}"/>
              </a:ext>
            </a:extLst>
          </p:cNvPr>
          <p:cNvSpPr txBox="1"/>
          <p:nvPr/>
        </p:nvSpPr>
        <p:spPr>
          <a:xfrm>
            <a:off x="299545" y="4020206"/>
            <a:ext cx="11458772" cy="75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(3)</a:t>
            </a:r>
            <a:r>
              <a:rPr lang="zh-CN" altLang="en-US" sz="1800" dirty="0"/>
              <a:t>设第一个元素</a:t>
            </a:r>
            <a:r>
              <a:rPr lang="en-US" altLang="zh-CN" sz="1800" dirty="0"/>
              <a:t>a[0][0]</a:t>
            </a:r>
            <a:r>
              <a:rPr lang="zh-CN" altLang="en-US" sz="1800" dirty="0"/>
              <a:t>即为最大值，也为最小值；</a:t>
            </a:r>
            <a:r>
              <a:rPr lang="en-US" altLang="zh-CN" sz="1800" dirty="0"/>
              <a:t> Let the first element a[0][0] be the maximum value and the minimum value;</a:t>
            </a:r>
            <a:endParaRPr lang="zh-CN" altLang="en-US" sz="1800" dirty="0"/>
          </a:p>
        </p:txBody>
      </p:sp>
      <p:sp>
        <p:nvSpPr>
          <p:cNvPr id="32" name="文本框 6">
            <a:extLst>
              <a:ext uri="{FF2B5EF4-FFF2-40B4-BE49-F238E27FC236}">
                <a16:creationId xmlns:a16="http://schemas.microsoft.com/office/drawing/2014/main" id="{AA164480-C936-4252-BD8F-326A3DF6572B}"/>
              </a:ext>
            </a:extLst>
          </p:cNvPr>
          <p:cNvSpPr txBox="1"/>
          <p:nvPr/>
        </p:nvSpPr>
        <p:spPr>
          <a:xfrm>
            <a:off x="299545" y="4729543"/>
            <a:ext cx="11345275" cy="75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(4)</a:t>
            </a:r>
            <a:r>
              <a:rPr lang="zh-CN" altLang="en-US" sz="1800" dirty="0"/>
              <a:t>将最大值和最小值分别与</a:t>
            </a:r>
            <a:r>
              <a:rPr lang="en-US" altLang="zh-CN" sz="1800" dirty="0"/>
              <a:t>12</a:t>
            </a:r>
            <a:r>
              <a:rPr lang="zh-CN" altLang="en-US" sz="1800" dirty="0"/>
              <a:t>个元素进行比较；</a:t>
            </a:r>
            <a:r>
              <a:rPr lang="en-US" altLang="zh-CN" sz="1800" dirty="0"/>
              <a:t> Compare the maximum and minimum values with 12 elements respectively;</a:t>
            </a:r>
            <a:endParaRPr lang="zh-CN" altLang="en-US" sz="1800" dirty="0"/>
          </a:p>
        </p:txBody>
      </p:sp>
      <p:sp>
        <p:nvSpPr>
          <p:cNvPr id="33" name="文本框 6">
            <a:extLst>
              <a:ext uri="{FF2B5EF4-FFF2-40B4-BE49-F238E27FC236}">
                <a16:creationId xmlns:a16="http://schemas.microsoft.com/office/drawing/2014/main" id="{B4A16815-37D8-4064-A6A4-58765640C5A5}"/>
              </a:ext>
            </a:extLst>
          </p:cNvPr>
          <p:cNvSpPr txBox="1"/>
          <p:nvPr/>
        </p:nvSpPr>
        <p:spPr>
          <a:xfrm>
            <a:off x="299545" y="5454049"/>
            <a:ext cx="11004331" cy="4069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(5)</a:t>
            </a:r>
            <a:r>
              <a:rPr lang="zh-CN" altLang="en-US" sz="1800" dirty="0"/>
              <a:t>输出二维数组中</a:t>
            </a:r>
            <a:r>
              <a:rPr lang="en-US" altLang="zh-CN" sz="1800" dirty="0"/>
              <a:t>12</a:t>
            </a:r>
            <a:r>
              <a:rPr lang="zh-CN" altLang="en-US" sz="1800" dirty="0"/>
              <a:t>个元素；</a:t>
            </a:r>
            <a:r>
              <a:rPr lang="en-US" altLang="zh-CN" sz="1800" dirty="0"/>
              <a:t> Output 12 elements in the two-dimensional array;</a:t>
            </a:r>
            <a:endParaRPr lang="zh-CN" altLang="en-US" sz="1800" dirty="0"/>
          </a:p>
        </p:txBody>
      </p:sp>
      <p:sp>
        <p:nvSpPr>
          <p:cNvPr id="34" name="文本框 6">
            <a:extLst>
              <a:ext uri="{FF2B5EF4-FFF2-40B4-BE49-F238E27FC236}">
                <a16:creationId xmlns:a16="http://schemas.microsoft.com/office/drawing/2014/main" id="{B3C51B31-F27A-4BF5-BDFE-AA849A5FC7A8}"/>
              </a:ext>
            </a:extLst>
          </p:cNvPr>
          <p:cNvSpPr txBox="1"/>
          <p:nvPr/>
        </p:nvSpPr>
        <p:spPr>
          <a:xfrm>
            <a:off x="299545" y="5929540"/>
            <a:ext cx="11619594" cy="75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(6)</a:t>
            </a:r>
            <a:r>
              <a:rPr lang="zh-CN" altLang="en-US" sz="1800" dirty="0"/>
              <a:t>输出二维数组中最大值和最小值；</a:t>
            </a:r>
            <a:r>
              <a:rPr lang="en-US" altLang="zh-CN" sz="1800" dirty="0"/>
              <a:t> Output the maximum and minimum values in the two-dimensional array;</a:t>
            </a:r>
            <a:endParaRPr lang="zh-CN" altLang="en-US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6FDB15-4993-4348-B6D3-329CB2821573}"/>
              </a:ext>
            </a:extLst>
          </p:cNvPr>
          <p:cNvSpPr/>
          <p:nvPr/>
        </p:nvSpPr>
        <p:spPr>
          <a:xfrm>
            <a:off x="182880" y="2833049"/>
            <a:ext cx="11823071" cy="3849711"/>
          </a:xfrm>
          <a:prstGeom prst="rect">
            <a:avLst/>
          </a:prstGeom>
          <a:noFill/>
          <a:ln>
            <a:solidFill>
              <a:srgbClr val="216FB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5" grpId="0"/>
      <p:bldP spid="28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5" y="153453"/>
            <a:ext cx="509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二维数组的应用举例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4F869A-126F-4D97-8205-2CBED7093751}"/>
              </a:ext>
            </a:extLst>
          </p:cNvPr>
          <p:cNvSpPr/>
          <p:nvPr/>
        </p:nvSpPr>
        <p:spPr>
          <a:xfrm>
            <a:off x="990600" y="1818576"/>
            <a:ext cx="6096000" cy="36063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#include "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"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#define M 4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#define N 3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main()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{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int a[M][N],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i,j,max,min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("</a:t>
            </a:r>
            <a:r>
              <a:rPr lang="zh-CN" altLang="zh-CN" sz="1100" kern="100" dirty="0">
                <a:latin typeface="Times New Roman" panose="02020603050405020304" pitchFamily="18" charset="0"/>
              </a:rPr>
              <a:t>请输入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%d</a:t>
            </a:r>
            <a:r>
              <a:rPr lang="zh-CN" altLang="zh-CN" sz="1100" kern="100" dirty="0">
                <a:latin typeface="Times New Roman" panose="02020603050405020304" pitchFamily="18" charset="0"/>
              </a:rPr>
              <a:t>个数：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",M*N);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for(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=0;i&lt;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M;i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++)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for(j=0;j&lt;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N;j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++)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scanf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("%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d",&amp;a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[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][j]);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max=a[0][0];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min=a[0][0];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for(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=0;i&lt;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M;i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++)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		</a:t>
            </a:r>
            <a:endParaRPr lang="zh-CN" altLang="en-US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50D001-4901-435E-BE7A-9A6DE305C669}"/>
              </a:ext>
            </a:extLst>
          </p:cNvPr>
          <p:cNvSpPr/>
          <p:nvPr/>
        </p:nvSpPr>
        <p:spPr>
          <a:xfrm>
            <a:off x="6819900" y="1492255"/>
            <a:ext cx="6096000" cy="40703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for(j=0;j&lt;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N;j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++)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{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 if(max&lt;a[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][j])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 max=a[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][j];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 if(min&gt;a[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][j])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 min=a[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][j];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}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 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("</a:t>
            </a:r>
            <a:r>
              <a:rPr lang="zh-CN" altLang="zh-CN" sz="1100" kern="100" dirty="0">
                <a:latin typeface="Times New Roman" panose="02020603050405020304" pitchFamily="18" charset="0"/>
              </a:rPr>
              <a:t>该数组显示为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\n");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  for(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=0;i&lt;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M;i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++)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   {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       for(j=0;j&lt;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N;j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++)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         </a:t>
            </a:r>
            <a:r>
              <a:rPr lang="pt-BR" altLang="zh-CN" sz="1100" kern="100" dirty="0">
                <a:latin typeface="Times New Roman" panose="02020603050405020304" pitchFamily="18" charset="0"/>
              </a:rPr>
              <a:t>printf("%5d",a[i][j]);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altLang="zh-CN" sz="1100" kern="100" dirty="0">
                <a:latin typeface="Times New Roman" panose="02020603050405020304" pitchFamily="18" charset="0"/>
              </a:rPr>
              <a:t>            printf("\n");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altLang="zh-CN" sz="1100" kern="100" dirty="0">
                <a:latin typeface="Times New Roman" panose="02020603050405020304" pitchFamily="18" charset="0"/>
              </a:rPr>
              <a:t>         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}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100" kern="100" dirty="0">
                <a:latin typeface="Times New Roman" panose="02020603050405020304" pitchFamily="18" charset="0"/>
              </a:rPr>
              <a:t>   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("</a:t>
            </a:r>
            <a:r>
              <a:rPr lang="zh-CN" altLang="zh-CN" sz="1100" kern="100" dirty="0">
                <a:latin typeface="Times New Roman" panose="02020603050405020304" pitchFamily="18" charset="0"/>
              </a:rPr>
              <a:t>其中最大值为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%d</a:t>
            </a:r>
            <a:r>
              <a:rPr lang="zh-CN" altLang="zh-CN" sz="1100" kern="100" dirty="0">
                <a:latin typeface="Times New Roman" panose="02020603050405020304" pitchFamily="18" charset="0"/>
              </a:rPr>
              <a:t>，最小值为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%d\n",</a:t>
            </a:r>
            <a:r>
              <a:rPr lang="en-US" altLang="zh-CN" sz="1100" kern="100" dirty="0" err="1">
                <a:latin typeface="Times New Roman" panose="02020603050405020304" pitchFamily="18" charset="0"/>
              </a:rPr>
              <a:t>max,min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);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r>
              <a:rPr lang="en-US" altLang="zh-CN" sz="1100" kern="100" dirty="0">
                <a:latin typeface="Times New Roman" panose="02020603050405020304" pitchFamily="18" charset="0"/>
              </a:rPr>
              <a:t>}</a:t>
            </a:r>
            <a:endParaRPr lang="zh-CN" altLang="en-US" sz="11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11AE9F-19CF-483B-9442-E04516FA7A9F}"/>
              </a:ext>
            </a:extLst>
          </p:cNvPr>
          <p:cNvSpPr/>
          <p:nvPr/>
        </p:nvSpPr>
        <p:spPr>
          <a:xfrm>
            <a:off x="765810" y="1295400"/>
            <a:ext cx="10892790" cy="4953000"/>
          </a:xfrm>
          <a:prstGeom prst="rect">
            <a:avLst/>
          </a:prstGeom>
          <a:noFill/>
          <a:ln>
            <a:solidFill>
              <a:srgbClr val="21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8F7CBF-97B3-42C3-95AA-7E88B4DF197F}"/>
              </a:ext>
            </a:extLst>
          </p:cNvPr>
          <p:cNvCxnSpPr/>
          <p:nvPr/>
        </p:nvCxnSpPr>
        <p:spPr>
          <a:xfrm>
            <a:off x="6096000" y="1926860"/>
            <a:ext cx="0" cy="3853747"/>
          </a:xfrm>
          <a:prstGeom prst="line">
            <a:avLst/>
          </a:prstGeom>
          <a:ln>
            <a:solidFill>
              <a:srgbClr val="216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7183" y="1094834"/>
            <a:ext cx="21273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总    结</a:t>
            </a:r>
            <a:endParaRPr lang="en-US" altLang="zh-CN" sz="4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Summary</a:t>
            </a:r>
            <a:endParaRPr lang="zh-CN" altLang="en-US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65495" y="2200756"/>
            <a:ext cx="4131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一维数组的应用条件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conditions of one-dimensional array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2330" y="277259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32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65495" y="3579872"/>
            <a:ext cx="466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二维数组的应用条件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conditions of two-dimensional array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2330" y="393071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32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5495" y="5066874"/>
            <a:ext cx="4131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二维数组的应用举例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examples of two-dimensional array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22330" y="5088834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32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60C6A32-1FA0-48C8-A465-53E7029E371C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A33B6A55-313F-4CCA-B691-7D72965BDB65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7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j0mog5e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2127</TotalTime>
  <Words>777</Words>
  <Application>Microsoft Office PowerPoint</Application>
  <PresentationFormat>宽屏</PresentationFormat>
  <Paragraphs>103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webuser</cp:lastModifiedBy>
  <cp:revision>352</cp:revision>
  <dcterms:created xsi:type="dcterms:W3CDTF">2014-07-14T07:34:08Z</dcterms:created>
  <dcterms:modified xsi:type="dcterms:W3CDTF">2022-06-15T12:02:42Z</dcterms:modified>
</cp:coreProperties>
</file>