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81" r:id="rId3"/>
    <p:sldId id="282" r:id="rId4"/>
    <p:sldId id="261" r:id="rId5"/>
    <p:sldId id="299" r:id="rId6"/>
    <p:sldId id="300" r:id="rId7"/>
    <p:sldId id="301" r:id="rId8"/>
    <p:sldId id="302" r:id="rId9"/>
    <p:sldId id="284" r:id="rId10"/>
    <p:sldId id="283" r:id="rId11"/>
    <p:sldId id="292" r:id="rId12"/>
    <p:sldId id="298" r:id="rId13"/>
    <p:sldId id="303" r:id="rId14"/>
    <p:sldId id="291" r:id="rId15"/>
    <p:sldId id="297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FFFF00"/>
    <a:srgbClr val="FFFF99"/>
    <a:srgbClr val="FF9900"/>
    <a:srgbClr val="B2B2B2"/>
    <a:srgbClr val="3333FF"/>
    <a:srgbClr val="FFCC00"/>
    <a:srgbClr val="66FF33"/>
    <a:srgbClr val="85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32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F5A97-67E9-4853-B08F-F805471DB5EE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51FA-1461-4677-AB59-84C483F68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7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529D-2B6D-4F7F-960B-05234210F7EF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62B5D-8D5E-4EA5-B263-A888B837F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6690F-8EA2-4160-A46A-3FEA68E096D2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DA5F1-83A2-4E70-BEDF-1E3E9E91EB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5E80-0DE4-4F85-8A15-420B53ED18C5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33E74-E93C-461D-A31A-9D45999419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2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2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11432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3890C-188C-4A08-8452-ECD0D51F1ABC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0DFA5-71E7-427A-B880-D04410989C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9F48D-22B4-4B75-A8F2-8F9BE68A8C90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B654A-3332-445C-96DB-CF96E59F08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11E8F-65FF-4999-891E-3E5A7A7CB02C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2BD0D-C5F5-43CF-B921-B40F5D28F9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D2916-8F1C-4B2E-89A5-0AC22A6EDA8C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C5A3-9657-4790-8771-5AAF045DDF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5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FDEC3-9C54-470D-B347-B23D75360826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1A42-87E7-42ED-96F6-1FFB1A13B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9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41420-AEB2-4306-A0F9-02C8B9A445E8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87DF5-F500-47F9-95AA-F92791BB4F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1F8F6-CF3C-4355-8D26-32D8265C16FA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C39DA-18ED-4A04-95E0-8864BE139C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7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4D8A0-3D8E-4728-9CD5-BBA84837B720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980C0-FAC7-4515-8256-5CE56B37DC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9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3C2EBE-A3FD-40D9-B675-84582282E3A6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E1F1D1-A8B6-4B10-A289-716BC72886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99608" y="3099672"/>
            <a:ext cx="7392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字符数组元素的引用方法</a:t>
            </a:r>
            <a:endParaRPr lang="en-US" altLang="zh-CN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Reference method of character array element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roup 122">
            <a:extLst>
              <a:ext uri="{FF2B5EF4-FFF2-40B4-BE49-F238E27FC236}">
                <a16:creationId xmlns:a16="http://schemas.microsoft.com/office/drawing/2014/main" id="{659EDF65-077F-4383-99C5-E3C2632C6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20338"/>
              </p:ext>
            </p:extLst>
          </p:nvPr>
        </p:nvGraphicFramePr>
        <p:xfrm>
          <a:off x="2364022" y="4179873"/>
          <a:ext cx="8019242" cy="1512168"/>
        </p:xfrm>
        <a:graphic>
          <a:graphicData uri="http://schemas.openxmlformats.org/drawingml/2006/table">
            <a:tbl>
              <a:tblPr/>
              <a:tblGrid>
                <a:gridCol w="1609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4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525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[0]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[3]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[4]        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643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h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o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4" y="153453"/>
            <a:ext cx="9396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字符数组元素的引用方法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Reference method of character array element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B7610D95-81CF-4FDE-98B7-28648A720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636" y="3574765"/>
            <a:ext cx="10642364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例如：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For example:  char </a:t>
            </a:r>
            <a:r>
              <a:rPr lang="en-US" altLang="zh-CN" sz="2400" b="1" dirty="0" err="1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ch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[ ]={‘</a:t>
            </a:r>
            <a:r>
              <a:rPr lang="en-US" altLang="zh-CN" sz="2400" b="1" dirty="0" err="1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h’,‘e’,‘o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’</a:t>
            </a: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，‘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l’</a:t>
            </a: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，‘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o’};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89BAB253-AE9E-4394-8D0E-FC8995AA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275" y="1677688"/>
            <a:ext cx="7223449" cy="188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[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下标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] Character array name [subscript]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下标为整数，从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开始，最大值为长度减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Subscript is an integer, starting from 0, and the maximum value is length minus 1.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EDE31884-CC96-472F-8117-35136FE5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652" y="1286408"/>
            <a:ext cx="10023602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引用格式  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Reference format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5" name="college-studying_73531">
            <a:extLst>
              <a:ext uri="{FF2B5EF4-FFF2-40B4-BE49-F238E27FC236}">
                <a16:creationId xmlns:a16="http://schemas.microsoft.com/office/drawing/2014/main" id="{7C3C6869-F9C2-4573-92EC-914DA0AA4DD0}"/>
              </a:ext>
            </a:extLst>
          </p:cNvPr>
          <p:cNvSpPr>
            <a:spLocks noChangeAspect="1"/>
          </p:cNvSpPr>
          <p:nvPr/>
        </p:nvSpPr>
        <p:spPr bwMode="auto">
          <a:xfrm>
            <a:off x="1826207" y="133614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6" name="repair-tools-cross_28480">
            <a:extLst>
              <a:ext uri="{FF2B5EF4-FFF2-40B4-BE49-F238E27FC236}">
                <a16:creationId xmlns:a16="http://schemas.microsoft.com/office/drawing/2014/main" id="{B230CD1E-BA41-4525-9D52-24F54D03F3EE}"/>
              </a:ext>
            </a:extLst>
          </p:cNvPr>
          <p:cNvSpPr>
            <a:spLocks noChangeAspect="1"/>
          </p:cNvSpPr>
          <p:nvPr/>
        </p:nvSpPr>
        <p:spPr bwMode="auto">
          <a:xfrm>
            <a:off x="1100993" y="3611827"/>
            <a:ext cx="448643" cy="410387"/>
          </a:xfrm>
          <a:custGeom>
            <a:avLst/>
            <a:gdLst>
              <a:gd name="connsiteX0" fmla="*/ 253821 w 609124"/>
              <a:gd name="connsiteY0" fmla="*/ 346713 h 557185"/>
              <a:gd name="connsiteX1" fmla="*/ 83547 w 609124"/>
              <a:gd name="connsiteY1" fmla="*/ 517834 h 557185"/>
              <a:gd name="connsiteX2" fmla="*/ 83547 w 609124"/>
              <a:gd name="connsiteY2" fmla="*/ 524901 h 557185"/>
              <a:gd name="connsiteX3" fmla="*/ 87016 w 609124"/>
              <a:gd name="connsiteY3" fmla="*/ 526425 h 557185"/>
              <a:gd name="connsiteX4" fmla="*/ 90485 w 609124"/>
              <a:gd name="connsiteY4" fmla="*/ 524901 h 557185"/>
              <a:gd name="connsiteX5" fmla="*/ 260899 w 609124"/>
              <a:gd name="connsiteY5" fmla="*/ 353779 h 557185"/>
              <a:gd name="connsiteX6" fmla="*/ 260899 w 609124"/>
              <a:gd name="connsiteY6" fmla="*/ 346713 h 557185"/>
              <a:gd name="connsiteX7" fmla="*/ 253821 w 609124"/>
              <a:gd name="connsiteY7" fmla="*/ 346713 h 557185"/>
              <a:gd name="connsiteX8" fmla="*/ 229675 w 609124"/>
              <a:gd name="connsiteY8" fmla="*/ 330640 h 557185"/>
              <a:gd name="connsiteX9" fmla="*/ 57457 w 609124"/>
              <a:gd name="connsiteY9" fmla="*/ 498020 h 557185"/>
              <a:gd name="connsiteX10" fmla="*/ 57318 w 609124"/>
              <a:gd name="connsiteY10" fmla="*/ 504948 h 557185"/>
              <a:gd name="connsiteX11" fmla="*/ 60927 w 609124"/>
              <a:gd name="connsiteY11" fmla="*/ 506472 h 557185"/>
              <a:gd name="connsiteX12" fmla="*/ 64396 w 609124"/>
              <a:gd name="connsiteY12" fmla="*/ 505087 h 557185"/>
              <a:gd name="connsiteX13" fmla="*/ 236614 w 609124"/>
              <a:gd name="connsiteY13" fmla="*/ 337706 h 557185"/>
              <a:gd name="connsiteX14" fmla="*/ 236752 w 609124"/>
              <a:gd name="connsiteY14" fmla="*/ 330640 h 557185"/>
              <a:gd name="connsiteX15" fmla="*/ 229675 w 609124"/>
              <a:gd name="connsiteY15" fmla="*/ 330640 h 557185"/>
              <a:gd name="connsiteX16" fmla="*/ 214132 w 609124"/>
              <a:gd name="connsiteY16" fmla="*/ 313874 h 557185"/>
              <a:gd name="connsiteX17" fmla="*/ 31507 w 609124"/>
              <a:gd name="connsiteY17" fmla="*/ 471694 h 557185"/>
              <a:gd name="connsiteX18" fmla="*/ 31090 w 609124"/>
              <a:gd name="connsiteY18" fmla="*/ 478760 h 557185"/>
              <a:gd name="connsiteX19" fmla="*/ 34837 w 609124"/>
              <a:gd name="connsiteY19" fmla="*/ 480423 h 557185"/>
              <a:gd name="connsiteX20" fmla="*/ 38029 w 609124"/>
              <a:gd name="connsiteY20" fmla="*/ 479176 h 557185"/>
              <a:gd name="connsiteX21" fmla="*/ 220655 w 609124"/>
              <a:gd name="connsiteY21" fmla="*/ 321356 h 557185"/>
              <a:gd name="connsiteX22" fmla="*/ 221071 w 609124"/>
              <a:gd name="connsiteY22" fmla="*/ 314428 h 557185"/>
              <a:gd name="connsiteX23" fmla="*/ 214132 w 609124"/>
              <a:gd name="connsiteY23" fmla="*/ 313874 h 557185"/>
              <a:gd name="connsiteX24" fmla="*/ 46633 w 609124"/>
              <a:gd name="connsiteY24" fmla="*/ 165051 h 557185"/>
              <a:gd name="connsiteX25" fmla="*/ 53847 w 609124"/>
              <a:gd name="connsiteY25" fmla="*/ 167545 h 557185"/>
              <a:gd name="connsiteX26" fmla="*/ 118502 w 609124"/>
              <a:gd name="connsiteY26" fmla="*/ 224644 h 557185"/>
              <a:gd name="connsiteX27" fmla="*/ 119612 w 609124"/>
              <a:gd name="connsiteY27" fmla="*/ 238365 h 557185"/>
              <a:gd name="connsiteX28" fmla="*/ 84787 w 609124"/>
              <a:gd name="connsiteY28" fmla="*/ 280635 h 557185"/>
              <a:gd name="connsiteX29" fmla="*/ 77989 w 609124"/>
              <a:gd name="connsiteY29" fmla="*/ 284238 h 557185"/>
              <a:gd name="connsiteX30" fmla="*/ 77018 w 609124"/>
              <a:gd name="connsiteY30" fmla="*/ 284238 h 557185"/>
              <a:gd name="connsiteX31" fmla="*/ 70635 w 609124"/>
              <a:gd name="connsiteY31" fmla="*/ 281882 h 557185"/>
              <a:gd name="connsiteX32" fmla="*/ 3483 w 609124"/>
              <a:gd name="connsiteY32" fmla="*/ 224783 h 557185"/>
              <a:gd name="connsiteX33" fmla="*/ 15 w 609124"/>
              <a:gd name="connsiteY33" fmla="*/ 217853 h 557185"/>
              <a:gd name="connsiteX34" fmla="*/ 2512 w 609124"/>
              <a:gd name="connsiteY34" fmla="*/ 210647 h 557185"/>
              <a:gd name="connsiteX35" fmla="*/ 39834 w 609124"/>
              <a:gd name="connsiteY35" fmla="*/ 168377 h 557185"/>
              <a:gd name="connsiteX36" fmla="*/ 46633 w 609124"/>
              <a:gd name="connsiteY36" fmla="*/ 165051 h 557185"/>
              <a:gd name="connsiteX37" fmla="*/ 549131 w 609124"/>
              <a:gd name="connsiteY37" fmla="*/ 12507 h 557185"/>
              <a:gd name="connsiteX38" fmla="*/ 561482 w 609124"/>
              <a:gd name="connsiteY38" fmla="*/ 12507 h 557185"/>
              <a:gd name="connsiteX39" fmla="*/ 581049 w 609124"/>
              <a:gd name="connsiteY39" fmla="*/ 28164 h 557185"/>
              <a:gd name="connsiteX40" fmla="*/ 584657 w 609124"/>
              <a:gd name="connsiteY40" fmla="*/ 34953 h 557185"/>
              <a:gd name="connsiteX41" fmla="*/ 582298 w 609124"/>
              <a:gd name="connsiteY41" fmla="*/ 42297 h 557185"/>
              <a:gd name="connsiteX42" fmla="*/ 529842 w 609124"/>
              <a:gd name="connsiteY42" fmla="*/ 104510 h 557185"/>
              <a:gd name="connsiteX43" fmla="*/ 522625 w 609124"/>
              <a:gd name="connsiteY43" fmla="*/ 107974 h 557185"/>
              <a:gd name="connsiteX44" fmla="*/ 522209 w 609124"/>
              <a:gd name="connsiteY44" fmla="*/ 107974 h 557185"/>
              <a:gd name="connsiteX45" fmla="*/ 515132 w 609124"/>
              <a:gd name="connsiteY45" fmla="*/ 105065 h 557185"/>
              <a:gd name="connsiteX46" fmla="*/ 508054 w 609124"/>
              <a:gd name="connsiteY46" fmla="*/ 97998 h 557185"/>
              <a:gd name="connsiteX47" fmla="*/ 365395 w 609124"/>
              <a:gd name="connsiteY47" fmla="*/ 229630 h 557185"/>
              <a:gd name="connsiteX48" fmla="*/ 434643 w 609124"/>
              <a:gd name="connsiteY48" fmla="*/ 297108 h 557185"/>
              <a:gd name="connsiteX49" fmla="*/ 604640 w 609124"/>
              <a:gd name="connsiteY49" fmla="*/ 459916 h 557185"/>
              <a:gd name="connsiteX50" fmla="*/ 606861 w 609124"/>
              <a:gd name="connsiteY50" fmla="*/ 463103 h 557185"/>
              <a:gd name="connsiteX51" fmla="*/ 580910 w 609124"/>
              <a:gd name="connsiteY51" fmla="*/ 529196 h 557185"/>
              <a:gd name="connsiteX52" fmla="*/ 526789 w 609124"/>
              <a:gd name="connsiteY52" fmla="*/ 557185 h 557185"/>
              <a:gd name="connsiteX53" fmla="*/ 512217 w 609124"/>
              <a:gd name="connsiteY53" fmla="*/ 553582 h 557185"/>
              <a:gd name="connsiteX54" fmla="*/ 509997 w 609124"/>
              <a:gd name="connsiteY54" fmla="*/ 551781 h 557185"/>
              <a:gd name="connsiteX55" fmla="*/ 281021 w 609124"/>
              <a:gd name="connsiteY55" fmla="*/ 307500 h 557185"/>
              <a:gd name="connsiteX56" fmla="*/ 274915 w 609124"/>
              <a:gd name="connsiteY56" fmla="*/ 313181 h 557185"/>
              <a:gd name="connsiteX57" fmla="*/ 299478 w 609124"/>
              <a:gd name="connsiteY57" fmla="*/ 337984 h 557185"/>
              <a:gd name="connsiteX58" fmla="*/ 299478 w 609124"/>
              <a:gd name="connsiteY58" fmla="*/ 351978 h 557185"/>
              <a:gd name="connsiteX59" fmla="*/ 98950 w 609124"/>
              <a:gd name="connsiteY59" fmla="*/ 552058 h 557185"/>
              <a:gd name="connsiteX60" fmla="*/ 96869 w 609124"/>
              <a:gd name="connsiteY60" fmla="*/ 553582 h 557185"/>
              <a:gd name="connsiteX61" fmla="*/ 82298 w 609124"/>
              <a:gd name="connsiteY61" fmla="*/ 557185 h 557185"/>
              <a:gd name="connsiteX62" fmla="*/ 28315 w 609124"/>
              <a:gd name="connsiteY62" fmla="*/ 529196 h 557185"/>
              <a:gd name="connsiteX63" fmla="*/ 2364 w 609124"/>
              <a:gd name="connsiteY63" fmla="*/ 463103 h 557185"/>
              <a:gd name="connsiteX64" fmla="*/ 5001 w 609124"/>
              <a:gd name="connsiteY64" fmla="*/ 459500 h 557185"/>
              <a:gd name="connsiteX65" fmla="*/ 222320 w 609124"/>
              <a:gd name="connsiteY65" fmla="*/ 272999 h 557185"/>
              <a:gd name="connsiteX66" fmla="*/ 235920 w 609124"/>
              <a:gd name="connsiteY66" fmla="*/ 273553 h 557185"/>
              <a:gd name="connsiteX67" fmla="*/ 261038 w 609124"/>
              <a:gd name="connsiteY67" fmla="*/ 298910 h 557185"/>
              <a:gd name="connsiteX68" fmla="*/ 267560 w 609124"/>
              <a:gd name="connsiteY68" fmla="*/ 292952 h 557185"/>
              <a:gd name="connsiteX69" fmla="*/ 215936 w 609124"/>
              <a:gd name="connsiteY69" fmla="*/ 237943 h 557185"/>
              <a:gd name="connsiteX70" fmla="*/ 213300 w 609124"/>
              <a:gd name="connsiteY70" fmla="*/ 230600 h 557185"/>
              <a:gd name="connsiteX71" fmla="*/ 216630 w 609124"/>
              <a:gd name="connsiteY71" fmla="*/ 223672 h 557185"/>
              <a:gd name="connsiteX72" fmla="*/ 285045 w 609124"/>
              <a:gd name="connsiteY72" fmla="*/ 164091 h 557185"/>
              <a:gd name="connsiteX73" fmla="*/ 298506 w 609124"/>
              <a:gd name="connsiteY73" fmla="*/ 164368 h 557185"/>
              <a:gd name="connsiteX74" fmla="*/ 351102 w 609124"/>
              <a:gd name="connsiteY74" fmla="*/ 215774 h 557185"/>
              <a:gd name="connsiteX75" fmla="*/ 493899 w 609124"/>
              <a:gd name="connsiteY75" fmla="*/ 84004 h 557185"/>
              <a:gd name="connsiteX76" fmla="*/ 486544 w 609124"/>
              <a:gd name="connsiteY76" fmla="*/ 76521 h 557185"/>
              <a:gd name="connsiteX77" fmla="*/ 483630 w 609124"/>
              <a:gd name="connsiteY77" fmla="*/ 69039 h 557185"/>
              <a:gd name="connsiteX78" fmla="*/ 487377 w 609124"/>
              <a:gd name="connsiteY78" fmla="*/ 61834 h 557185"/>
              <a:gd name="connsiteX79" fmla="*/ 270647 w 609124"/>
              <a:gd name="connsiteY79" fmla="*/ 0 h 557185"/>
              <a:gd name="connsiteX80" fmla="*/ 367239 w 609124"/>
              <a:gd name="connsiteY80" fmla="*/ 36036 h 557185"/>
              <a:gd name="connsiteX81" fmla="*/ 369875 w 609124"/>
              <a:gd name="connsiteY81" fmla="*/ 46846 h 557185"/>
              <a:gd name="connsiteX82" fmla="*/ 360716 w 609124"/>
              <a:gd name="connsiteY82" fmla="*/ 53360 h 557185"/>
              <a:gd name="connsiteX83" fmla="*/ 348226 w 609124"/>
              <a:gd name="connsiteY83" fmla="*/ 53360 h 557185"/>
              <a:gd name="connsiteX84" fmla="*/ 344062 w 609124"/>
              <a:gd name="connsiteY84" fmla="*/ 53360 h 557185"/>
              <a:gd name="connsiteX85" fmla="*/ 249969 w 609124"/>
              <a:gd name="connsiteY85" fmla="*/ 100761 h 557185"/>
              <a:gd name="connsiteX86" fmla="*/ 274950 w 609124"/>
              <a:gd name="connsiteY86" fmla="*/ 150795 h 557185"/>
              <a:gd name="connsiteX87" fmla="*/ 272868 w 609124"/>
              <a:gd name="connsiteY87" fmla="*/ 162576 h 557185"/>
              <a:gd name="connsiteX88" fmla="*/ 213192 w 609124"/>
              <a:gd name="connsiteY88" fmla="*/ 217183 h 557185"/>
              <a:gd name="connsiteX89" fmla="*/ 206392 w 609124"/>
              <a:gd name="connsiteY89" fmla="*/ 219817 h 557185"/>
              <a:gd name="connsiteX90" fmla="*/ 200702 w 609124"/>
              <a:gd name="connsiteY90" fmla="*/ 218015 h 557185"/>
              <a:gd name="connsiteX91" fmla="*/ 160733 w 609124"/>
              <a:gd name="connsiteY91" fmla="*/ 204848 h 557185"/>
              <a:gd name="connsiteX92" fmla="*/ 135892 w 609124"/>
              <a:gd name="connsiteY92" fmla="*/ 213996 h 557185"/>
              <a:gd name="connsiteX93" fmla="*/ 128814 w 609124"/>
              <a:gd name="connsiteY93" fmla="*/ 219401 h 557185"/>
              <a:gd name="connsiteX94" fmla="*/ 120348 w 609124"/>
              <a:gd name="connsiteY94" fmla="*/ 217322 h 557185"/>
              <a:gd name="connsiteX95" fmla="*/ 58175 w 609124"/>
              <a:gd name="connsiteY95" fmla="*/ 162714 h 557185"/>
              <a:gd name="connsiteX96" fmla="*/ 54705 w 609124"/>
              <a:gd name="connsiteY96" fmla="*/ 155507 h 557185"/>
              <a:gd name="connsiteX97" fmla="*/ 57619 w 609124"/>
              <a:gd name="connsiteY97" fmla="*/ 148162 h 557185"/>
              <a:gd name="connsiteX98" fmla="*/ 100503 w 609124"/>
              <a:gd name="connsiteY98" fmla="*/ 83852 h 557185"/>
              <a:gd name="connsiteX99" fmla="*/ 270647 w 609124"/>
              <a:gd name="connsiteY99" fmla="*/ 0 h 55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09124" h="557185">
                <a:moveTo>
                  <a:pt x="253821" y="346713"/>
                </a:moveTo>
                <a:lnTo>
                  <a:pt x="83547" y="517834"/>
                </a:lnTo>
                <a:cubicBezTo>
                  <a:pt x="81604" y="519774"/>
                  <a:pt x="81604" y="522961"/>
                  <a:pt x="83547" y="524901"/>
                </a:cubicBezTo>
                <a:cubicBezTo>
                  <a:pt x="84518" y="525870"/>
                  <a:pt x="85767" y="526425"/>
                  <a:pt x="87016" y="526425"/>
                </a:cubicBezTo>
                <a:cubicBezTo>
                  <a:pt x="88265" y="526425"/>
                  <a:pt x="89514" y="525870"/>
                  <a:pt x="90485" y="524901"/>
                </a:cubicBezTo>
                <a:lnTo>
                  <a:pt x="260899" y="353779"/>
                </a:lnTo>
                <a:cubicBezTo>
                  <a:pt x="262842" y="351840"/>
                  <a:pt x="262842" y="348653"/>
                  <a:pt x="260899" y="346713"/>
                </a:cubicBezTo>
                <a:cubicBezTo>
                  <a:pt x="258956" y="344773"/>
                  <a:pt x="255764" y="344773"/>
                  <a:pt x="253821" y="346713"/>
                </a:cubicBezTo>
                <a:close/>
                <a:moveTo>
                  <a:pt x="229675" y="330640"/>
                </a:moveTo>
                <a:lnTo>
                  <a:pt x="57457" y="498020"/>
                </a:lnTo>
                <a:cubicBezTo>
                  <a:pt x="55514" y="499960"/>
                  <a:pt x="55514" y="503008"/>
                  <a:pt x="57318" y="504948"/>
                </a:cubicBezTo>
                <a:cubicBezTo>
                  <a:pt x="58290" y="506056"/>
                  <a:pt x="59678" y="506472"/>
                  <a:pt x="60927" y="506472"/>
                </a:cubicBezTo>
                <a:cubicBezTo>
                  <a:pt x="62176" y="506472"/>
                  <a:pt x="63424" y="506056"/>
                  <a:pt x="64396" y="505087"/>
                </a:cubicBezTo>
                <a:lnTo>
                  <a:pt x="236614" y="337706"/>
                </a:lnTo>
                <a:cubicBezTo>
                  <a:pt x="238556" y="335767"/>
                  <a:pt x="238556" y="332718"/>
                  <a:pt x="236752" y="330640"/>
                </a:cubicBezTo>
                <a:cubicBezTo>
                  <a:pt x="234810" y="328700"/>
                  <a:pt x="231618" y="328700"/>
                  <a:pt x="229675" y="330640"/>
                </a:cubicBezTo>
                <a:close/>
                <a:moveTo>
                  <a:pt x="214132" y="313874"/>
                </a:moveTo>
                <a:lnTo>
                  <a:pt x="31507" y="471694"/>
                </a:lnTo>
                <a:cubicBezTo>
                  <a:pt x="29425" y="473495"/>
                  <a:pt x="29286" y="476682"/>
                  <a:pt x="31090" y="478760"/>
                </a:cubicBezTo>
                <a:cubicBezTo>
                  <a:pt x="32062" y="479869"/>
                  <a:pt x="33449" y="480423"/>
                  <a:pt x="34837" y="480423"/>
                </a:cubicBezTo>
                <a:cubicBezTo>
                  <a:pt x="35947" y="480423"/>
                  <a:pt x="37058" y="480007"/>
                  <a:pt x="38029" y="479176"/>
                </a:cubicBezTo>
                <a:lnTo>
                  <a:pt x="220655" y="321356"/>
                </a:lnTo>
                <a:cubicBezTo>
                  <a:pt x="222736" y="319555"/>
                  <a:pt x="222875" y="316368"/>
                  <a:pt x="221071" y="314428"/>
                </a:cubicBezTo>
                <a:cubicBezTo>
                  <a:pt x="219267" y="312350"/>
                  <a:pt x="216214" y="312073"/>
                  <a:pt x="214132" y="313874"/>
                </a:cubicBezTo>
                <a:close/>
                <a:moveTo>
                  <a:pt x="46633" y="165051"/>
                </a:moveTo>
                <a:cubicBezTo>
                  <a:pt x="49269" y="164912"/>
                  <a:pt x="51905" y="165744"/>
                  <a:pt x="53847" y="167545"/>
                </a:cubicBezTo>
                <a:lnTo>
                  <a:pt x="118502" y="224644"/>
                </a:lnTo>
                <a:cubicBezTo>
                  <a:pt x="122526" y="228248"/>
                  <a:pt x="122942" y="234346"/>
                  <a:pt x="119612" y="238365"/>
                </a:cubicBezTo>
                <a:lnTo>
                  <a:pt x="84787" y="280635"/>
                </a:lnTo>
                <a:cubicBezTo>
                  <a:pt x="83122" y="282714"/>
                  <a:pt x="80625" y="283961"/>
                  <a:pt x="77989" y="284238"/>
                </a:cubicBezTo>
                <a:cubicBezTo>
                  <a:pt x="77711" y="284238"/>
                  <a:pt x="77295" y="284238"/>
                  <a:pt x="77018" y="284238"/>
                </a:cubicBezTo>
                <a:cubicBezTo>
                  <a:pt x="74659" y="284238"/>
                  <a:pt x="72439" y="283406"/>
                  <a:pt x="70635" y="281882"/>
                </a:cubicBezTo>
                <a:lnTo>
                  <a:pt x="3483" y="224783"/>
                </a:lnTo>
                <a:cubicBezTo>
                  <a:pt x="1541" y="222981"/>
                  <a:pt x="292" y="220625"/>
                  <a:pt x="15" y="217853"/>
                </a:cubicBezTo>
                <a:cubicBezTo>
                  <a:pt x="-124" y="215220"/>
                  <a:pt x="708" y="212587"/>
                  <a:pt x="2512" y="210647"/>
                </a:cubicBezTo>
                <a:lnTo>
                  <a:pt x="39834" y="168377"/>
                </a:lnTo>
                <a:cubicBezTo>
                  <a:pt x="41499" y="166436"/>
                  <a:pt x="43997" y="165189"/>
                  <a:pt x="46633" y="165051"/>
                </a:cubicBezTo>
                <a:close/>
                <a:moveTo>
                  <a:pt x="549131" y="12507"/>
                </a:moveTo>
                <a:cubicBezTo>
                  <a:pt x="552739" y="9597"/>
                  <a:pt x="557874" y="9597"/>
                  <a:pt x="561482" y="12507"/>
                </a:cubicBezTo>
                <a:lnTo>
                  <a:pt x="581049" y="28164"/>
                </a:lnTo>
                <a:cubicBezTo>
                  <a:pt x="583131" y="29827"/>
                  <a:pt x="584379" y="32321"/>
                  <a:pt x="584657" y="34953"/>
                </a:cubicBezTo>
                <a:cubicBezTo>
                  <a:pt x="584935" y="37586"/>
                  <a:pt x="584102" y="40357"/>
                  <a:pt x="582298" y="42297"/>
                </a:cubicBezTo>
                <a:lnTo>
                  <a:pt x="529842" y="104510"/>
                </a:lnTo>
                <a:cubicBezTo>
                  <a:pt x="528038" y="106589"/>
                  <a:pt x="525401" y="107974"/>
                  <a:pt x="522625" y="107974"/>
                </a:cubicBezTo>
                <a:cubicBezTo>
                  <a:pt x="522487" y="107974"/>
                  <a:pt x="522348" y="107974"/>
                  <a:pt x="522209" y="107974"/>
                </a:cubicBezTo>
                <a:cubicBezTo>
                  <a:pt x="519572" y="107974"/>
                  <a:pt x="517074" y="107004"/>
                  <a:pt x="515132" y="105065"/>
                </a:cubicBezTo>
                <a:lnTo>
                  <a:pt x="508054" y="97998"/>
                </a:lnTo>
                <a:lnTo>
                  <a:pt x="365395" y="229630"/>
                </a:lnTo>
                <a:lnTo>
                  <a:pt x="434643" y="297108"/>
                </a:lnTo>
                <a:lnTo>
                  <a:pt x="604640" y="459916"/>
                </a:lnTo>
                <a:cubicBezTo>
                  <a:pt x="605612" y="460747"/>
                  <a:pt x="606306" y="461856"/>
                  <a:pt x="606861" y="463103"/>
                </a:cubicBezTo>
                <a:cubicBezTo>
                  <a:pt x="614077" y="479869"/>
                  <a:pt x="603669" y="506472"/>
                  <a:pt x="580910" y="529196"/>
                </a:cubicBezTo>
                <a:cubicBezTo>
                  <a:pt x="563563" y="546516"/>
                  <a:pt x="542886" y="557185"/>
                  <a:pt x="526789" y="557185"/>
                </a:cubicBezTo>
                <a:cubicBezTo>
                  <a:pt x="521376" y="557185"/>
                  <a:pt x="516381" y="556076"/>
                  <a:pt x="512217" y="553582"/>
                </a:cubicBezTo>
                <a:cubicBezTo>
                  <a:pt x="511385" y="553167"/>
                  <a:pt x="510691" y="552474"/>
                  <a:pt x="509997" y="551781"/>
                </a:cubicBezTo>
                <a:lnTo>
                  <a:pt x="281021" y="307500"/>
                </a:lnTo>
                <a:lnTo>
                  <a:pt x="274915" y="313181"/>
                </a:lnTo>
                <a:lnTo>
                  <a:pt x="299478" y="337984"/>
                </a:lnTo>
                <a:cubicBezTo>
                  <a:pt x="303364" y="341863"/>
                  <a:pt x="303364" y="348098"/>
                  <a:pt x="299478" y="351978"/>
                </a:cubicBezTo>
                <a:lnTo>
                  <a:pt x="98950" y="552058"/>
                </a:lnTo>
                <a:cubicBezTo>
                  <a:pt x="98395" y="552612"/>
                  <a:pt x="97701" y="553167"/>
                  <a:pt x="96869" y="553582"/>
                </a:cubicBezTo>
                <a:cubicBezTo>
                  <a:pt x="92706" y="555938"/>
                  <a:pt x="87849" y="557185"/>
                  <a:pt x="82298" y="557185"/>
                </a:cubicBezTo>
                <a:cubicBezTo>
                  <a:pt x="66339" y="557185"/>
                  <a:pt x="45523" y="546516"/>
                  <a:pt x="28315" y="529196"/>
                </a:cubicBezTo>
                <a:cubicBezTo>
                  <a:pt x="5556" y="506472"/>
                  <a:pt x="-4852" y="479869"/>
                  <a:pt x="2364" y="463103"/>
                </a:cubicBezTo>
                <a:cubicBezTo>
                  <a:pt x="2919" y="461717"/>
                  <a:pt x="3891" y="460470"/>
                  <a:pt x="5001" y="459500"/>
                </a:cubicBezTo>
                <a:lnTo>
                  <a:pt x="222320" y="272999"/>
                </a:lnTo>
                <a:cubicBezTo>
                  <a:pt x="226206" y="269674"/>
                  <a:pt x="232173" y="269951"/>
                  <a:pt x="235920" y="273553"/>
                </a:cubicBezTo>
                <a:lnTo>
                  <a:pt x="261038" y="298910"/>
                </a:lnTo>
                <a:lnTo>
                  <a:pt x="267560" y="292952"/>
                </a:lnTo>
                <a:lnTo>
                  <a:pt x="215936" y="237943"/>
                </a:lnTo>
                <a:cubicBezTo>
                  <a:pt x="214132" y="235865"/>
                  <a:pt x="213161" y="233371"/>
                  <a:pt x="213300" y="230600"/>
                </a:cubicBezTo>
                <a:cubicBezTo>
                  <a:pt x="213438" y="227967"/>
                  <a:pt x="214549" y="225334"/>
                  <a:pt x="216630" y="223672"/>
                </a:cubicBezTo>
                <a:lnTo>
                  <a:pt x="285045" y="164091"/>
                </a:lnTo>
                <a:cubicBezTo>
                  <a:pt x="288931" y="160627"/>
                  <a:pt x="294760" y="160766"/>
                  <a:pt x="298506" y="164368"/>
                </a:cubicBezTo>
                <a:lnTo>
                  <a:pt x="351102" y="215774"/>
                </a:lnTo>
                <a:lnTo>
                  <a:pt x="493899" y="84004"/>
                </a:lnTo>
                <a:lnTo>
                  <a:pt x="486544" y="76521"/>
                </a:lnTo>
                <a:cubicBezTo>
                  <a:pt x="484601" y="74582"/>
                  <a:pt x="483491" y="71810"/>
                  <a:pt x="483630" y="69039"/>
                </a:cubicBezTo>
                <a:cubicBezTo>
                  <a:pt x="483769" y="66129"/>
                  <a:pt x="485157" y="63497"/>
                  <a:pt x="487377" y="61834"/>
                </a:cubicBezTo>
                <a:close/>
                <a:moveTo>
                  <a:pt x="270647" y="0"/>
                </a:moveTo>
                <a:cubicBezTo>
                  <a:pt x="308673" y="0"/>
                  <a:pt x="341148" y="12197"/>
                  <a:pt x="367239" y="36036"/>
                </a:cubicBezTo>
                <a:cubicBezTo>
                  <a:pt x="370292" y="38808"/>
                  <a:pt x="371402" y="43104"/>
                  <a:pt x="369875" y="46846"/>
                </a:cubicBezTo>
                <a:cubicBezTo>
                  <a:pt x="368349" y="50727"/>
                  <a:pt x="364741" y="53222"/>
                  <a:pt x="360716" y="53360"/>
                </a:cubicBezTo>
                <a:lnTo>
                  <a:pt x="348226" y="53360"/>
                </a:lnTo>
                <a:cubicBezTo>
                  <a:pt x="347393" y="53360"/>
                  <a:pt x="346144" y="53360"/>
                  <a:pt x="344062" y="53360"/>
                </a:cubicBezTo>
                <a:cubicBezTo>
                  <a:pt x="328241" y="53360"/>
                  <a:pt x="276060" y="56825"/>
                  <a:pt x="249969" y="100761"/>
                </a:cubicBezTo>
                <a:lnTo>
                  <a:pt x="274950" y="150795"/>
                </a:lnTo>
                <a:cubicBezTo>
                  <a:pt x="277031" y="154676"/>
                  <a:pt x="276060" y="159527"/>
                  <a:pt x="272868" y="162576"/>
                </a:cubicBezTo>
                <a:lnTo>
                  <a:pt x="213192" y="217183"/>
                </a:lnTo>
                <a:cubicBezTo>
                  <a:pt x="211249" y="218847"/>
                  <a:pt x="208890" y="219817"/>
                  <a:pt x="206392" y="219817"/>
                </a:cubicBezTo>
                <a:cubicBezTo>
                  <a:pt x="204449" y="219817"/>
                  <a:pt x="202367" y="219124"/>
                  <a:pt x="200702" y="218015"/>
                </a:cubicBezTo>
                <a:cubicBezTo>
                  <a:pt x="200563" y="217876"/>
                  <a:pt x="184881" y="207066"/>
                  <a:pt x="160733" y="204848"/>
                </a:cubicBezTo>
                <a:cubicBezTo>
                  <a:pt x="141998" y="203185"/>
                  <a:pt x="136447" y="212887"/>
                  <a:pt x="135892" y="213996"/>
                </a:cubicBezTo>
                <a:cubicBezTo>
                  <a:pt x="134504" y="216768"/>
                  <a:pt x="131867" y="218847"/>
                  <a:pt x="128814" y="219401"/>
                </a:cubicBezTo>
                <a:cubicBezTo>
                  <a:pt x="125761" y="220094"/>
                  <a:pt x="122569" y="219401"/>
                  <a:pt x="120348" y="217322"/>
                </a:cubicBezTo>
                <a:lnTo>
                  <a:pt x="58175" y="162714"/>
                </a:lnTo>
                <a:cubicBezTo>
                  <a:pt x="56093" y="160774"/>
                  <a:pt x="54844" y="158279"/>
                  <a:pt x="54705" y="155507"/>
                </a:cubicBezTo>
                <a:cubicBezTo>
                  <a:pt x="54705" y="152735"/>
                  <a:pt x="55676" y="150102"/>
                  <a:pt x="57619" y="148162"/>
                </a:cubicBezTo>
                <a:cubicBezTo>
                  <a:pt x="57897" y="147884"/>
                  <a:pt x="81628" y="123907"/>
                  <a:pt x="100503" y="83852"/>
                </a:cubicBezTo>
                <a:cubicBezTo>
                  <a:pt x="116324" y="50173"/>
                  <a:pt x="194873" y="0"/>
                  <a:pt x="270647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40" name="文本框 15">
            <a:extLst>
              <a:ext uri="{FF2B5EF4-FFF2-40B4-BE49-F238E27FC236}">
                <a16:creationId xmlns:a16="http://schemas.microsoft.com/office/drawing/2014/main" id="{B291703C-12CD-42A6-BD45-DB23E5F86AA2}"/>
              </a:ext>
            </a:extLst>
          </p:cNvPr>
          <p:cNvSpPr txBox="1"/>
          <p:nvPr/>
        </p:nvSpPr>
        <p:spPr>
          <a:xfrm>
            <a:off x="2274849" y="5797525"/>
            <a:ext cx="9770005" cy="96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Wingdings" pitchFamily="2" charset="2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如果执行语句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[2]=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[3]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，结果会变化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statement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[2]=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[3] is executed, the result will change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5694721" y="4870996"/>
            <a:ext cx="97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‘</a:t>
            </a:r>
            <a:r>
              <a:rPr lang="en-US" altLang="zh-CN" sz="32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o</a:t>
            </a:r>
            <a:r>
              <a:rPr lang="zh-CN" altLang="en-US" sz="32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’</a:t>
            </a:r>
          </a:p>
        </p:txBody>
      </p:sp>
      <p:sp>
        <p:nvSpPr>
          <p:cNvPr id="14" name="文本框 6"/>
          <p:cNvSpPr txBox="1"/>
          <p:nvPr/>
        </p:nvSpPr>
        <p:spPr>
          <a:xfrm>
            <a:off x="5766729" y="4882791"/>
            <a:ext cx="9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‘</a:t>
            </a:r>
            <a:r>
              <a:rPr lang="en-US" altLang="zh-CN" sz="32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l</a:t>
            </a:r>
            <a:r>
              <a:rPr lang="zh-CN" altLang="en-US" sz="32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2201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 animBg="1"/>
      <p:bldP spid="36" grpId="0" animBg="1"/>
      <p:bldP spid="40" grpId="0"/>
      <p:bldP spid="13" grpId="0"/>
      <p:bldP spid="13" grpId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89061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1" y="2951023"/>
            <a:ext cx="6050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字符数组的应用举例</a:t>
            </a:r>
            <a:endParaRPr lang="en-US" altLang="zh-CN" sz="36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example of character array</a:t>
            </a:r>
            <a:endParaRPr lang="zh-CN" altLang="en-US" sz="36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3076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C5344C1-9B1C-49E5-958C-8EEB52A2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1236270"/>
            <a:ext cx="10026650" cy="139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从键盘上输入一串字符，将字符串里的小写字母变成大写字母，其他字符不变并全部显示出来。</a:t>
            </a:r>
            <a:endParaRPr lang="en-US" altLang="zh-CN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Input a string of characters from the keyboard, change the lowercase letters in the string into uppercase letters, and other characters remain unchanged and are all displayed.</a:t>
            </a:r>
            <a:endParaRPr lang="zh-CN" altLang="en-US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5" y="153453"/>
            <a:ext cx="8524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字符数组的应用举例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example of character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faq-button_57638">
            <a:extLst>
              <a:ext uri="{FF2B5EF4-FFF2-40B4-BE49-F238E27FC236}">
                <a16:creationId xmlns:a16="http://schemas.microsoft.com/office/drawing/2014/main" id="{9B34B49D-D949-469D-AA70-FC85B03D6D13}"/>
              </a:ext>
            </a:extLst>
          </p:cNvPr>
          <p:cNvSpPr>
            <a:spLocks noChangeAspect="1"/>
          </p:cNvSpPr>
          <p:nvPr/>
        </p:nvSpPr>
        <p:spPr bwMode="auto">
          <a:xfrm>
            <a:off x="806820" y="1322388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" name="文本框 15">
            <a:extLst>
              <a:ext uri="{FF2B5EF4-FFF2-40B4-BE49-F238E27FC236}">
                <a16:creationId xmlns:a16="http://schemas.microsoft.com/office/drawing/2014/main" id="{8FD47DB2-85BB-402A-8726-D35F17C6FC26}"/>
              </a:ext>
            </a:extLst>
          </p:cNvPr>
          <p:cNvSpPr txBox="1"/>
          <p:nvPr/>
        </p:nvSpPr>
        <p:spPr>
          <a:xfrm>
            <a:off x="1631949" y="2486385"/>
            <a:ext cx="929355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算法如下：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The algorithm is as follows: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F6BDF6-3C2C-447E-931B-AF5528050523}"/>
              </a:ext>
            </a:extLst>
          </p:cNvPr>
          <p:cNvSpPr/>
          <p:nvPr/>
        </p:nvSpPr>
        <p:spPr>
          <a:xfrm>
            <a:off x="1859310" y="3084521"/>
            <a:ext cx="9484718" cy="3228453"/>
          </a:xfrm>
          <a:prstGeom prst="rect">
            <a:avLst/>
          </a:prstGeom>
          <a:noFill/>
          <a:ln>
            <a:solidFill>
              <a:srgbClr val="216FB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6">
            <a:extLst>
              <a:ext uri="{FF2B5EF4-FFF2-40B4-BE49-F238E27FC236}">
                <a16:creationId xmlns:a16="http://schemas.microsoft.com/office/drawing/2014/main" id="{7D20287F-71A3-42A7-9722-E61FD6DB6AEC}"/>
              </a:ext>
            </a:extLst>
          </p:cNvPr>
          <p:cNvSpPr txBox="1"/>
          <p:nvPr/>
        </p:nvSpPr>
        <p:spPr>
          <a:xfrm>
            <a:off x="2050475" y="3307742"/>
            <a:ext cx="92935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定义一个字符数组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Define a character array a;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6">
            <a:extLst>
              <a:ext uri="{FF2B5EF4-FFF2-40B4-BE49-F238E27FC236}">
                <a16:creationId xmlns:a16="http://schemas.microsoft.com/office/drawing/2014/main" id="{354F524E-F9BA-4809-92B3-5361440472B4}"/>
              </a:ext>
            </a:extLst>
          </p:cNvPr>
          <p:cNvSpPr txBox="1"/>
          <p:nvPr/>
        </p:nvSpPr>
        <p:spPr>
          <a:xfrm>
            <a:off x="2063470" y="3834010"/>
            <a:ext cx="959513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输入一个字符串存放在数组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Input a string and store it in array a;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6">
            <a:extLst>
              <a:ext uri="{FF2B5EF4-FFF2-40B4-BE49-F238E27FC236}">
                <a16:creationId xmlns:a16="http://schemas.microsoft.com/office/drawing/2014/main" id="{28573B65-FF20-4119-B141-29178F7DBFCA}"/>
              </a:ext>
            </a:extLst>
          </p:cNvPr>
          <p:cNvSpPr txBox="1"/>
          <p:nvPr/>
        </p:nvSpPr>
        <p:spPr>
          <a:xfrm>
            <a:off x="2052980" y="4360278"/>
            <a:ext cx="92910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依次读取字符串的每个字符；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Read each character of the string in sequence;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6">
            <a:extLst>
              <a:ext uri="{FF2B5EF4-FFF2-40B4-BE49-F238E27FC236}">
                <a16:creationId xmlns:a16="http://schemas.microsoft.com/office/drawing/2014/main" id="{2FF2A603-471C-48BF-BA76-B26CD0A1653C}"/>
              </a:ext>
            </a:extLst>
          </p:cNvPr>
          <p:cNvSpPr txBox="1"/>
          <p:nvPr/>
        </p:nvSpPr>
        <p:spPr>
          <a:xfrm>
            <a:off x="2052980" y="4886546"/>
            <a:ext cx="1002665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如果为小写字母，则变成大写字母；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 it is a lowercase letter, it becomes a capital letter;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6">
            <a:extLst>
              <a:ext uri="{FF2B5EF4-FFF2-40B4-BE49-F238E27FC236}">
                <a16:creationId xmlns:a16="http://schemas.microsoft.com/office/drawing/2014/main" id="{7BB4828B-5682-4E85-92F8-76A538BB895C}"/>
              </a:ext>
            </a:extLst>
          </p:cNvPr>
          <p:cNvSpPr txBox="1"/>
          <p:nvPr/>
        </p:nvSpPr>
        <p:spPr>
          <a:xfrm>
            <a:off x="2052980" y="5412814"/>
            <a:ext cx="635220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输出字符数组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Output character array a;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7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7" grpId="0"/>
      <p:bldP spid="38" grpId="0" animBg="1"/>
      <p:bldP spid="39" grpId="0"/>
      <p:bldP spid="40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4" y="153453"/>
            <a:ext cx="7531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字符数组的应用举例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example of character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60527F1-DDBA-4A0B-BA89-FD5F77D0EFDE}"/>
              </a:ext>
            </a:extLst>
          </p:cNvPr>
          <p:cNvGrpSpPr/>
          <p:nvPr/>
        </p:nvGrpSpPr>
        <p:grpSpPr>
          <a:xfrm>
            <a:off x="1082842" y="1263316"/>
            <a:ext cx="9504947" cy="5029200"/>
            <a:chOff x="1082842" y="1263316"/>
            <a:chExt cx="9504947" cy="50292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EF43C46-1D3D-4554-B7D9-BB650A331684}"/>
                </a:ext>
              </a:extLst>
            </p:cNvPr>
            <p:cNvSpPr/>
            <p:nvPr/>
          </p:nvSpPr>
          <p:spPr>
            <a:xfrm>
              <a:off x="1941095" y="1673541"/>
              <a:ext cx="6096000" cy="42473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#define N 100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main()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{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	char a[N];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	</a:t>
              </a:r>
              <a:r>
                <a:rPr lang="en-US" altLang="zh-CN" kern="100" dirty="0" err="1">
                  <a:latin typeface="Times New Roman" panose="02020603050405020304" pitchFamily="18" charset="0"/>
                </a:rPr>
                <a:t>int</a:t>
              </a:r>
              <a:r>
                <a:rPr lang="en-US" altLang="zh-CN" kern="100" dirty="0">
                  <a:latin typeface="Times New Roman" panose="02020603050405020304" pitchFamily="18" charset="0"/>
                </a:rPr>
                <a:t> </a:t>
              </a:r>
              <a:r>
                <a:rPr lang="en-US" altLang="zh-CN" kern="1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kern="100" dirty="0">
                  <a:latin typeface="Times New Roman" panose="02020603050405020304" pitchFamily="18" charset="0"/>
                </a:rPr>
                <a:t>;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	</a:t>
              </a:r>
              <a:r>
                <a:rPr lang="en-US" altLang="zh-CN" kern="100" dirty="0" err="1">
                  <a:latin typeface="Times New Roman" panose="02020603050405020304" pitchFamily="18" charset="0"/>
                </a:rPr>
                <a:t>printf</a:t>
              </a:r>
              <a:r>
                <a:rPr lang="en-US" altLang="zh-CN" kern="100" dirty="0">
                  <a:latin typeface="Times New Roman" panose="02020603050405020304" pitchFamily="18" charset="0"/>
                </a:rPr>
                <a:t>("</a:t>
              </a:r>
              <a:r>
                <a:rPr lang="zh-CN" altLang="zh-CN" kern="100" dirty="0">
                  <a:latin typeface="Times New Roman" panose="02020603050405020304" pitchFamily="18" charset="0"/>
                </a:rPr>
                <a:t>请输入一个字符串：</a:t>
              </a:r>
              <a:r>
                <a:rPr lang="en-US" altLang="zh-CN" kern="100" dirty="0">
                  <a:latin typeface="Times New Roman" panose="02020603050405020304" pitchFamily="18" charset="0"/>
                </a:rPr>
                <a:t>");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	gets(a);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	for(</a:t>
              </a:r>
              <a:r>
                <a:rPr lang="en-US" altLang="zh-CN" kern="1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kern="100" dirty="0">
                  <a:latin typeface="Times New Roman" panose="02020603050405020304" pitchFamily="18" charset="0"/>
                </a:rPr>
                <a:t>=0;a[</a:t>
              </a:r>
              <a:r>
                <a:rPr lang="en-US" altLang="zh-CN" kern="1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kern="100" dirty="0">
                  <a:latin typeface="Times New Roman" panose="02020603050405020304" pitchFamily="18" charset="0"/>
                </a:rPr>
                <a:t>]!='\0';i++)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	{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		if((a[</a:t>
              </a:r>
              <a:r>
                <a:rPr lang="en-US" altLang="zh-CN" kern="1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kern="100" dirty="0">
                  <a:latin typeface="Times New Roman" panose="02020603050405020304" pitchFamily="18" charset="0"/>
                </a:rPr>
                <a:t>]&gt;='a')&amp;&amp;(a[</a:t>
              </a:r>
              <a:r>
                <a:rPr lang="en-US" altLang="zh-CN" kern="1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kern="100" dirty="0">
                  <a:latin typeface="Times New Roman" panose="02020603050405020304" pitchFamily="18" charset="0"/>
                </a:rPr>
                <a:t>]&lt;='z'))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			a[</a:t>
              </a:r>
              <a:r>
                <a:rPr lang="en-US" altLang="zh-CN" kern="1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kern="100" dirty="0">
                  <a:latin typeface="Times New Roman" panose="02020603050405020304" pitchFamily="18" charset="0"/>
                </a:rPr>
                <a:t>]=a[</a:t>
              </a:r>
              <a:r>
                <a:rPr lang="en-US" altLang="zh-CN" kern="100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kern="100" dirty="0">
                  <a:latin typeface="Times New Roman" panose="02020603050405020304" pitchFamily="18" charset="0"/>
                </a:rPr>
                <a:t>]-32;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	}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	</a:t>
              </a:r>
              <a:r>
                <a:rPr lang="en-US" altLang="zh-CN" kern="100" dirty="0" err="1">
                  <a:latin typeface="Times New Roman" panose="02020603050405020304" pitchFamily="18" charset="0"/>
                </a:rPr>
                <a:t>printf</a:t>
              </a:r>
              <a:r>
                <a:rPr lang="en-US" altLang="zh-CN" kern="100" dirty="0">
                  <a:latin typeface="Times New Roman" panose="02020603050405020304" pitchFamily="18" charset="0"/>
                </a:rPr>
                <a:t>("</a:t>
              </a:r>
              <a:r>
                <a:rPr lang="zh-CN" altLang="zh-CN" kern="100" dirty="0">
                  <a:latin typeface="Times New Roman" panose="02020603050405020304" pitchFamily="18" charset="0"/>
                </a:rPr>
                <a:t>字符串小写转换大写后显示为：</a:t>
              </a:r>
              <a:r>
                <a:rPr lang="en-US" altLang="zh-CN" kern="100" dirty="0">
                  <a:latin typeface="Times New Roman" panose="02020603050405020304" pitchFamily="18" charset="0"/>
                </a:rPr>
                <a:t>\n");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	puts(a);</a:t>
              </a:r>
              <a:endParaRPr lang="zh-CN" altLang="zh-CN" kern="100" dirty="0">
                <a:latin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</a:rPr>
                <a:t>}</a:t>
              </a:r>
              <a:endParaRPr lang="zh-CN" altLang="en-US" kern="100" dirty="0">
                <a:latin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04F4DA-3A1C-4C72-9F44-14C94E88E106}"/>
                </a:ext>
              </a:extLst>
            </p:cNvPr>
            <p:cNvSpPr/>
            <p:nvPr/>
          </p:nvSpPr>
          <p:spPr>
            <a:xfrm>
              <a:off x="1082842" y="1263316"/>
              <a:ext cx="9504947" cy="5029200"/>
            </a:xfrm>
            <a:prstGeom prst="rect">
              <a:avLst/>
            </a:prstGeom>
            <a:noFill/>
            <a:ln>
              <a:solidFill>
                <a:srgbClr val="216F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8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7183" y="1094834"/>
            <a:ext cx="21273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总    结</a:t>
            </a:r>
            <a:endParaRPr lang="en-US" altLang="zh-CN" sz="4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Summary</a:t>
            </a:r>
            <a:endParaRPr lang="zh-CN" altLang="en-US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78252" y="2799795"/>
            <a:ext cx="5923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字符数组的定义及初始化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and initialization of character array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4910" y="2772593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8252" y="3957915"/>
            <a:ext cx="549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字符数组元素的引用方法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Reference method of character array element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84910" y="3930713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78253" y="5116036"/>
            <a:ext cx="549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字符数组的应用举例</a:t>
            </a:r>
            <a:endParaRPr lang="en-US" altLang="zh-CN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example of character array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84910" y="5088834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60C6A32-1FA0-48C8-A465-53E7029E371C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A33B6A55-313F-4CCA-B691-7D72965BDB65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7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5074" y="1168619"/>
            <a:ext cx="33016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  录</a:t>
            </a:r>
            <a:endParaRPr lang="en-US" altLang="zh-CN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82615" y="2667974"/>
            <a:ext cx="576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字符数组的定义及初始化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and initialization of character array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39450" y="3056057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82615" y="3900311"/>
            <a:ext cx="466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字符数组元素的引用方法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Reference method of character array element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9450" y="4096889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1A262C-4BED-4D7C-8ED9-0E14A31117F7}"/>
              </a:ext>
            </a:extLst>
          </p:cNvPr>
          <p:cNvSpPr txBox="1"/>
          <p:nvPr/>
        </p:nvSpPr>
        <p:spPr>
          <a:xfrm>
            <a:off x="6982615" y="5115761"/>
            <a:ext cx="466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字符数组的应用举例</a:t>
            </a:r>
            <a:endParaRPr lang="en-US" altLang="zh-CN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Application example of character array</a:t>
            </a:r>
            <a:endParaRPr lang="zh-CN" altLang="en-US" sz="2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167719-B95B-4CC6-9380-B81C938013C4}"/>
              </a:ext>
            </a:extLst>
          </p:cNvPr>
          <p:cNvSpPr txBox="1"/>
          <p:nvPr/>
        </p:nvSpPr>
        <p:spPr>
          <a:xfrm>
            <a:off x="6239450" y="5137721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3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8023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30616" y="3075057"/>
            <a:ext cx="5751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字符数组的定义及初始化</a:t>
            </a:r>
            <a:endParaRPr lang="en-US" altLang="zh-CN" sz="36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and initialization of character array</a:t>
            </a:r>
            <a:endParaRPr lang="zh-CN" altLang="en-US" sz="36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444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8587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字符数组的定义及初始化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and initialization of character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B60EF-E1FB-472B-9C6D-BFBA85CE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922" y="4868561"/>
            <a:ext cx="4968875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例如：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For example: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548A627-9480-4DF1-BAF7-1CB57494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647" y="2223919"/>
            <a:ext cx="7223449" cy="1422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其数组元素的数据类型为字符型变量，关键字为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char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The data type of the array element is a character variable, and the keyword is char.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44FC386-DB60-43D2-BEE2-FD99CDDD5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998" y="5366518"/>
            <a:ext cx="4905048" cy="4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char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ch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[5]; 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0AEFE5C8-BB07-43D1-84D4-727E8F02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922" y="3699732"/>
            <a:ext cx="678723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一般形式：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General form: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4470BF9C-5C19-4D94-87D6-B16A958CB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647" y="4197689"/>
            <a:ext cx="7223449" cy="4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char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数组名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[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长度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；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Char array name [length];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46C673C0-0B0D-4E37-8777-BD322B60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996" y="1725962"/>
            <a:ext cx="10023602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定义：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9" name="college-studying_73531">
            <a:extLst>
              <a:ext uri="{FF2B5EF4-FFF2-40B4-BE49-F238E27FC236}">
                <a16:creationId xmlns:a16="http://schemas.microsoft.com/office/drawing/2014/main" id="{1F6FA4EA-A448-4567-ABA3-9CEF8E34D104}"/>
              </a:ext>
            </a:extLst>
          </p:cNvPr>
          <p:cNvSpPr>
            <a:spLocks noChangeAspect="1"/>
          </p:cNvSpPr>
          <p:nvPr/>
        </p:nvSpPr>
        <p:spPr bwMode="auto">
          <a:xfrm>
            <a:off x="2336551" y="1775696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0" name="repair-tools-cross_28480">
            <a:extLst>
              <a:ext uri="{FF2B5EF4-FFF2-40B4-BE49-F238E27FC236}">
                <a16:creationId xmlns:a16="http://schemas.microsoft.com/office/drawing/2014/main" id="{EAABF328-E7E7-4DA0-A613-E54D926BCCBF}"/>
              </a:ext>
            </a:extLst>
          </p:cNvPr>
          <p:cNvSpPr>
            <a:spLocks noChangeAspect="1"/>
          </p:cNvSpPr>
          <p:nvPr/>
        </p:nvSpPr>
        <p:spPr bwMode="auto">
          <a:xfrm>
            <a:off x="2334125" y="4902993"/>
            <a:ext cx="448643" cy="410387"/>
          </a:xfrm>
          <a:custGeom>
            <a:avLst/>
            <a:gdLst>
              <a:gd name="connsiteX0" fmla="*/ 253821 w 609124"/>
              <a:gd name="connsiteY0" fmla="*/ 346713 h 557185"/>
              <a:gd name="connsiteX1" fmla="*/ 83547 w 609124"/>
              <a:gd name="connsiteY1" fmla="*/ 517834 h 557185"/>
              <a:gd name="connsiteX2" fmla="*/ 83547 w 609124"/>
              <a:gd name="connsiteY2" fmla="*/ 524901 h 557185"/>
              <a:gd name="connsiteX3" fmla="*/ 87016 w 609124"/>
              <a:gd name="connsiteY3" fmla="*/ 526425 h 557185"/>
              <a:gd name="connsiteX4" fmla="*/ 90485 w 609124"/>
              <a:gd name="connsiteY4" fmla="*/ 524901 h 557185"/>
              <a:gd name="connsiteX5" fmla="*/ 260899 w 609124"/>
              <a:gd name="connsiteY5" fmla="*/ 353779 h 557185"/>
              <a:gd name="connsiteX6" fmla="*/ 260899 w 609124"/>
              <a:gd name="connsiteY6" fmla="*/ 346713 h 557185"/>
              <a:gd name="connsiteX7" fmla="*/ 253821 w 609124"/>
              <a:gd name="connsiteY7" fmla="*/ 346713 h 557185"/>
              <a:gd name="connsiteX8" fmla="*/ 229675 w 609124"/>
              <a:gd name="connsiteY8" fmla="*/ 330640 h 557185"/>
              <a:gd name="connsiteX9" fmla="*/ 57457 w 609124"/>
              <a:gd name="connsiteY9" fmla="*/ 498020 h 557185"/>
              <a:gd name="connsiteX10" fmla="*/ 57318 w 609124"/>
              <a:gd name="connsiteY10" fmla="*/ 504948 h 557185"/>
              <a:gd name="connsiteX11" fmla="*/ 60927 w 609124"/>
              <a:gd name="connsiteY11" fmla="*/ 506472 h 557185"/>
              <a:gd name="connsiteX12" fmla="*/ 64396 w 609124"/>
              <a:gd name="connsiteY12" fmla="*/ 505087 h 557185"/>
              <a:gd name="connsiteX13" fmla="*/ 236614 w 609124"/>
              <a:gd name="connsiteY13" fmla="*/ 337706 h 557185"/>
              <a:gd name="connsiteX14" fmla="*/ 236752 w 609124"/>
              <a:gd name="connsiteY14" fmla="*/ 330640 h 557185"/>
              <a:gd name="connsiteX15" fmla="*/ 229675 w 609124"/>
              <a:gd name="connsiteY15" fmla="*/ 330640 h 557185"/>
              <a:gd name="connsiteX16" fmla="*/ 214132 w 609124"/>
              <a:gd name="connsiteY16" fmla="*/ 313874 h 557185"/>
              <a:gd name="connsiteX17" fmla="*/ 31507 w 609124"/>
              <a:gd name="connsiteY17" fmla="*/ 471694 h 557185"/>
              <a:gd name="connsiteX18" fmla="*/ 31090 w 609124"/>
              <a:gd name="connsiteY18" fmla="*/ 478760 h 557185"/>
              <a:gd name="connsiteX19" fmla="*/ 34837 w 609124"/>
              <a:gd name="connsiteY19" fmla="*/ 480423 h 557185"/>
              <a:gd name="connsiteX20" fmla="*/ 38029 w 609124"/>
              <a:gd name="connsiteY20" fmla="*/ 479176 h 557185"/>
              <a:gd name="connsiteX21" fmla="*/ 220655 w 609124"/>
              <a:gd name="connsiteY21" fmla="*/ 321356 h 557185"/>
              <a:gd name="connsiteX22" fmla="*/ 221071 w 609124"/>
              <a:gd name="connsiteY22" fmla="*/ 314428 h 557185"/>
              <a:gd name="connsiteX23" fmla="*/ 214132 w 609124"/>
              <a:gd name="connsiteY23" fmla="*/ 313874 h 557185"/>
              <a:gd name="connsiteX24" fmla="*/ 46633 w 609124"/>
              <a:gd name="connsiteY24" fmla="*/ 165051 h 557185"/>
              <a:gd name="connsiteX25" fmla="*/ 53847 w 609124"/>
              <a:gd name="connsiteY25" fmla="*/ 167545 h 557185"/>
              <a:gd name="connsiteX26" fmla="*/ 118502 w 609124"/>
              <a:gd name="connsiteY26" fmla="*/ 224644 h 557185"/>
              <a:gd name="connsiteX27" fmla="*/ 119612 w 609124"/>
              <a:gd name="connsiteY27" fmla="*/ 238365 h 557185"/>
              <a:gd name="connsiteX28" fmla="*/ 84787 w 609124"/>
              <a:gd name="connsiteY28" fmla="*/ 280635 h 557185"/>
              <a:gd name="connsiteX29" fmla="*/ 77989 w 609124"/>
              <a:gd name="connsiteY29" fmla="*/ 284238 h 557185"/>
              <a:gd name="connsiteX30" fmla="*/ 77018 w 609124"/>
              <a:gd name="connsiteY30" fmla="*/ 284238 h 557185"/>
              <a:gd name="connsiteX31" fmla="*/ 70635 w 609124"/>
              <a:gd name="connsiteY31" fmla="*/ 281882 h 557185"/>
              <a:gd name="connsiteX32" fmla="*/ 3483 w 609124"/>
              <a:gd name="connsiteY32" fmla="*/ 224783 h 557185"/>
              <a:gd name="connsiteX33" fmla="*/ 15 w 609124"/>
              <a:gd name="connsiteY33" fmla="*/ 217853 h 557185"/>
              <a:gd name="connsiteX34" fmla="*/ 2512 w 609124"/>
              <a:gd name="connsiteY34" fmla="*/ 210647 h 557185"/>
              <a:gd name="connsiteX35" fmla="*/ 39834 w 609124"/>
              <a:gd name="connsiteY35" fmla="*/ 168377 h 557185"/>
              <a:gd name="connsiteX36" fmla="*/ 46633 w 609124"/>
              <a:gd name="connsiteY36" fmla="*/ 165051 h 557185"/>
              <a:gd name="connsiteX37" fmla="*/ 549131 w 609124"/>
              <a:gd name="connsiteY37" fmla="*/ 12507 h 557185"/>
              <a:gd name="connsiteX38" fmla="*/ 561482 w 609124"/>
              <a:gd name="connsiteY38" fmla="*/ 12507 h 557185"/>
              <a:gd name="connsiteX39" fmla="*/ 581049 w 609124"/>
              <a:gd name="connsiteY39" fmla="*/ 28164 h 557185"/>
              <a:gd name="connsiteX40" fmla="*/ 584657 w 609124"/>
              <a:gd name="connsiteY40" fmla="*/ 34953 h 557185"/>
              <a:gd name="connsiteX41" fmla="*/ 582298 w 609124"/>
              <a:gd name="connsiteY41" fmla="*/ 42297 h 557185"/>
              <a:gd name="connsiteX42" fmla="*/ 529842 w 609124"/>
              <a:gd name="connsiteY42" fmla="*/ 104510 h 557185"/>
              <a:gd name="connsiteX43" fmla="*/ 522625 w 609124"/>
              <a:gd name="connsiteY43" fmla="*/ 107974 h 557185"/>
              <a:gd name="connsiteX44" fmla="*/ 522209 w 609124"/>
              <a:gd name="connsiteY44" fmla="*/ 107974 h 557185"/>
              <a:gd name="connsiteX45" fmla="*/ 515132 w 609124"/>
              <a:gd name="connsiteY45" fmla="*/ 105065 h 557185"/>
              <a:gd name="connsiteX46" fmla="*/ 508054 w 609124"/>
              <a:gd name="connsiteY46" fmla="*/ 97998 h 557185"/>
              <a:gd name="connsiteX47" fmla="*/ 365395 w 609124"/>
              <a:gd name="connsiteY47" fmla="*/ 229630 h 557185"/>
              <a:gd name="connsiteX48" fmla="*/ 434643 w 609124"/>
              <a:gd name="connsiteY48" fmla="*/ 297108 h 557185"/>
              <a:gd name="connsiteX49" fmla="*/ 604640 w 609124"/>
              <a:gd name="connsiteY49" fmla="*/ 459916 h 557185"/>
              <a:gd name="connsiteX50" fmla="*/ 606861 w 609124"/>
              <a:gd name="connsiteY50" fmla="*/ 463103 h 557185"/>
              <a:gd name="connsiteX51" fmla="*/ 580910 w 609124"/>
              <a:gd name="connsiteY51" fmla="*/ 529196 h 557185"/>
              <a:gd name="connsiteX52" fmla="*/ 526789 w 609124"/>
              <a:gd name="connsiteY52" fmla="*/ 557185 h 557185"/>
              <a:gd name="connsiteX53" fmla="*/ 512217 w 609124"/>
              <a:gd name="connsiteY53" fmla="*/ 553582 h 557185"/>
              <a:gd name="connsiteX54" fmla="*/ 509997 w 609124"/>
              <a:gd name="connsiteY54" fmla="*/ 551781 h 557185"/>
              <a:gd name="connsiteX55" fmla="*/ 281021 w 609124"/>
              <a:gd name="connsiteY55" fmla="*/ 307500 h 557185"/>
              <a:gd name="connsiteX56" fmla="*/ 274915 w 609124"/>
              <a:gd name="connsiteY56" fmla="*/ 313181 h 557185"/>
              <a:gd name="connsiteX57" fmla="*/ 299478 w 609124"/>
              <a:gd name="connsiteY57" fmla="*/ 337984 h 557185"/>
              <a:gd name="connsiteX58" fmla="*/ 299478 w 609124"/>
              <a:gd name="connsiteY58" fmla="*/ 351978 h 557185"/>
              <a:gd name="connsiteX59" fmla="*/ 98950 w 609124"/>
              <a:gd name="connsiteY59" fmla="*/ 552058 h 557185"/>
              <a:gd name="connsiteX60" fmla="*/ 96869 w 609124"/>
              <a:gd name="connsiteY60" fmla="*/ 553582 h 557185"/>
              <a:gd name="connsiteX61" fmla="*/ 82298 w 609124"/>
              <a:gd name="connsiteY61" fmla="*/ 557185 h 557185"/>
              <a:gd name="connsiteX62" fmla="*/ 28315 w 609124"/>
              <a:gd name="connsiteY62" fmla="*/ 529196 h 557185"/>
              <a:gd name="connsiteX63" fmla="*/ 2364 w 609124"/>
              <a:gd name="connsiteY63" fmla="*/ 463103 h 557185"/>
              <a:gd name="connsiteX64" fmla="*/ 5001 w 609124"/>
              <a:gd name="connsiteY64" fmla="*/ 459500 h 557185"/>
              <a:gd name="connsiteX65" fmla="*/ 222320 w 609124"/>
              <a:gd name="connsiteY65" fmla="*/ 272999 h 557185"/>
              <a:gd name="connsiteX66" fmla="*/ 235920 w 609124"/>
              <a:gd name="connsiteY66" fmla="*/ 273553 h 557185"/>
              <a:gd name="connsiteX67" fmla="*/ 261038 w 609124"/>
              <a:gd name="connsiteY67" fmla="*/ 298910 h 557185"/>
              <a:gd name="connsiteX68" fmla="*/ 267560 w 609124"/>
              <a:gd name="connsiteY68" fmla="*/ 292952 h 557185"/>
              <a:gd name="connsiteX69" fmla="*/ 215936 w 609124"/>
              <a:gd name="connsiteY69" fmla="*/ 237943 h 557185"/>
              <a:gd name="connsiteX70" fmla="*/ 213300 w 609124"/>
              <a:gd name="connsiteY70" fmla="*/ 230600 h 557185"/>
              <a:gd name="connsiteX71" fmla="*/ 216630 w 609124"/>
              <a:gd name="connsiteY71" fmla="*/ 223672 h 557185"/>
              <a:gd name="connsiteX72" fmla="*/ 285045 w 609124"/>
              <a:gd name="connsiteY72" fmla="*/ 164091 h 557185"/>
              <a:gd name="connsiteX73" fmla="*/ 298506 w 609124"/>
              <a:gd name="connsiteY73" fmla="*/ 164368 h 557185"/>
              <a:gd name="connsiteX74" fmla="*/ 351102 w 609124"/>
              <a:gd name="connsiteY74" fmla="*/ 215774 h 557185"/>
              <a:gd name="connsiteX75" fmla="*/ 493899 w 609124"/>
              <a:gd name="connsiteY75" fmla="*/ 84004 h 557185"/>
              <a:gd name="connsiteX76" fmla="*/ 486544 w 609124"/>
              <a:gd name="connsiteY76" fmla="*/ 76521 h 557185"/>
              <a:gd name="connsiteX77" fmla="*/ 483630 w 609124"/>
              <a:gd name="connsiteY77" fmla="*/ 69039 h 557185"/>
              <a:gd name="connsiteX78" fmla="*/ 487377 w 609124"/>
              <a:gd name="connsiteY78" fmla="*/ 61834 h 557185"/>
              <a:gd name="connsiteX79" fmla="*/ 270647 w 609124"/>
              <a:gd name="connsiteY79" fmla="*/ 0 h 557185"/>
              <a:gd name="connsiteX80" fmla="*/ 367239 w 609124"/>
              <a:gd name="connsiteY80" fmla="*/ 36036 h 557185"/>
              <a:gd name="connsiteX81" fmla="*/ 369875 w 609124"/>
              <a:gd name="connsiteY81" fmla="*/ 46846 h 557185"/>
              <a:gd name="connsiteX82" fmla="*/ 360716 w 609124"/>
              <a:gd name="connsiteY82" fmla="*/ 53360 h 557185"/>
              <a:gd name="connsiteX83" fmla="*/ 348226 w 609124"/>
              <a:gd name="connsiteY83" fmla="*/ 53360 h 557185"/>
              <a:gd name="connsiteX84" fmla="*/ 344062 w 609124"/>
              <a:gd name="connsiteY84" fmla="*/ 53360 h 557185"/>
              <a:gd name="connsiteX85" fmla="*/ 249969 w 609124"/>
              <a:gd name="connsiteY85" fmla="*/ 100761 h 557185"/>
              <a:gd name="connsiteX86" fmla="*/ 274950 w 609124"/>
              <a:gd name="connsiteY86" fmla="*/ 150795 h 557185"/>
              <a:gd name="connsiteX87" fmla="*/ 272868 w 609124"/>
              <a:gd name="connsiteY87" fmla="*/ 162576 h 557185"/>
              <a:gd name="connsiteX88" fmla="*/ 213192 w 609124"/>
              <a:gd name="connsiteY88" fmla="*/ 217183 h 557185"/>
              <a:gd name="connsiteX89" fmla="*/ 206392 w 609124"/>
              <a:gd name="connsiteY89" fmla="*/ 219817 h 557185"/>
              <a:gd name="connsiteX90" fmla="*/ 200702 w 609124"/>
              <a:gd name="connsiteY90" fmla="*/ 218015 h 557185"/>
              <a:gd name="connsiteX91" fmla="*/ 160733 w 609124"/>
              <a:gd name="connsiteY91" fmla="*/ 204848 h 557185"/>
              <a:gd name="connsiteX92" fmla="*/ 135892 w 609124"/>
              <a:gd name="connsiteY92" fmla="*/ 213996 h 557185"/>
              <a:gd name="connsiteX93" fmla="*/ 128814 w 609124"/>
              <a:gd name="connsiteY93" fmla="*/ 219401 h 557185"/>
              <a:gd name="connsiteX94" fmla="*/ 120348 w 609124"/>
              <a:gd name="connsiteY94" fmla="*/ 217322 h 557185"/>
              <a:gd name="connsiteX95" fmla="*/ 58175 w 609124"/>
              <a:gd name="connsiteY95" fmla="*/ 162714 h 557185"/>
              <a:gd name="connsiteX96" fmla="*/ 54705 w 609124"/>
              <a:gd name="connsiteY96" fmla="*/ 155507 h 557185"/>
              <a:gd name="connsiteX97" fmla="*/ 57619 w 609124"/>
              <a:gd name="connsiteY97" fmla="*/ 148162 h 557185"/>
              <a:gd name="connsiteX98" fmla="*/ 100503 w 609124"/>
              <a:gd name="connsiteY98" fmla="*/ 83852 h 557185"/>
              <a:gd name="connsiteX99" fmla="*/ 270647 w 609124"/>
              <a:gd name="connsiteY99" fmla="*/ 0 h 55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09124" h="557185">
                <a:moveTo>
                  <a:pt x="253821" y="346713"/>
                </a:moveTo>
                <a:lnTo>
                  <a:pt x="83547" y="517834"/>
                </a:lnTo>
                <a:cubicBezTo>
                  <a:pt x="81604" y="519774"/>
                  <a:pt x="81604" y="522961"/>
                  <a:pt x="83547" y="524901"/>
                </a:cubicBezTo>
                <a:cubicBezTo>
                  <a:pt x="84518" y="525870"/>
                  <a:pt x="85767" y="526425"/>
                  <a:pt x="87016" y="526425"/>
                </a:cubicBezTo>
                <a:cubicBezTo>
                  <a:pt x="88265" y="526425"/>
                  <a:pt x="89514" y="525870"/>
                  <a:pt x="90485" y="524901"/>
                </a:cubicBezTo>
                <a:lnTo>
                  <a:pt x="260899" y="353779"/>
                </a:lnTo>
                <a:cubicBezTo>
                  <a:pt x="262842" y="351840"/>
                  <a:pt x="262842" y="348653"/>
                  <a:pt x="260899" y="346713"/>
                </a:cubicBezTo>
                <a:cubicBezTo>
                  <a:pt x="258956" y="344773"/>
                  <a:pt x="255764" y="344773"/>
                  <a:pt x="253821" y="346713"/>
                </a:cubicBezTo>
                <a:close/>
                <a:moveTo>
                  <a:pt x="229675" y="330640"/>
                </a:moveTo>
                <a:lnTo>
                  <a:pt x="57457" y="498020"/>
                </a:lnTo>
                <a:cubicBezTo>
                  <a:pt x="55514" y="499960"/>
                  <a:pt x="55514" y="503008"/>
                  <a:pt x="57318" y="504948"/>
                </a:cubicBezTo>
                <a:cubicBezTo>
                  <a:pt x="58290" y="506056"/>
                  <a:pt x="59678" y="506472"/>
                  <a:pt x="60927" y="506472"/>
                </a:cubicBezTo>
                <a:cubicBezTo>
                  <a:pt x="62176" y="506472"/>
                  <a:pt x="63424" y="506056"/>
                  <a:pt x="64396" y="505087"/>
                </a:cubicBezTo>
                <a:lnTo>
                  <a:pt x="236614" y="337706"/>
                </a:lnTo>
                <a:cubicBezTo>
                  <a:pt x="238556" y="335767"/>
                  <a:pt x="238556" y="332718"/>
                  <a:pt x="236752" y="330640"/>
                </a:cubicBezTo>
                <a:cubicBezTo>
                  <a:pt x="234810" y="328700"/>
                  <a:pt x="231618" y="328700"/>
                  <a:pt x="229675" y="330640"/>
                </a:cubicBezTo>
                <a:close/>
                <a:moveTo>
                  <a:pt x="214132" y="313874"/>
                </a:moveTo>
                <a:lnTo>
                  <a:pt x="31507" y="471694"/>
                </a:lnTo>
                <a:cubicBezTo>
                  <a:pt x="29425" y="473495"/>
                  <a:pt x="29286" y="476682"/>
                  <a:pt x="31090" y="478760"/>
                </a:cubicBezTo>
                <a:cubicBezTo>
                  <a:pt x="32062" y="479869"/>
                  <a:pt x="33449" y="480423"/>
                  <a:pt x="34837" y="480423"/>
                </a:cubicBezTo>
                <a:cubicBezTo>
                  <a:pt x="35947" y="480423"/>
                  <a:pt x="37058" y="480007"/>
                  <a:pt x="38029" y="479176"/>
                </a:cubicBezTo>
                <a:lnTo>
                  <a:pt x="220655" y="321356"/>
                </a:lnTo>
                <a:cubicBezTo>
                  <a:pt x="222736" y="319555"/>
                  <a:pt x="222875" y="316368"/>
                  <a:pt x="221071" y="314428"/>
                </a:cubicBezTo>
                <a:cubicBezTo>
                  <a:pt x="219267" y="312350"/>
                  <a:pt x="216214" y="312073"/>
                  <a:pt x="214132" y="313874"/>
                </a:cubicBezTo>
                <a:close/>
                <a:moveTo>
                  <a:pt x="46633" y="165051"/>
                </a:moveTo>
                <a:cubicBezTo>
                  <a:pt x="49269" y="164912"/>
                  <a:pt x="51905" y="165744"/>
                  <a:pt x="53847" y="167545"/>
                </a:cubicBezTo>
                <a:lnTo>
                  <a:pt x="118502" y="224644"/>
                </a:lnTo>
                <a:cubicBezTo>
                  <a:pt x="122526" y="228248"/>
                  <a:pt x="122942" y="234346"/>
                  <a:pt x="119612" y="238365"/>
                </a:cubicBezTo>
                <a:lnTo>
                  <a:pt x="84787" y="280635"/>
                </a:lnTo>
                <a:cubicBezTo>
                  <a:pt x="83122" y="282714"/>
                  <a:pt x="80625" y="283961"/>
                  <a:pt x="77989" y="284238"/>
                </a:cubicBezTo>
                <a:cubicBezTo>
                  <a:pt x="77711" y="284238"/>
                  <a:pt x="77295" y="284238"/>
                  <a:pt x="77018" y="284238"/>
                </a:cubicBezTo>
                <a:cubicBezTo>
                  <a:pt x="74659" y="284238"/>
                  <a:pt x="72439" y="283406"/>
                  <a:pt x="70635" y="281882"/>
                </a:cubicBezTo>
                <a:lnTo>
                  <a:pt x="3483" y="224783"/>
                </a:lnTo>
                <a:cubicBezTo>
                  <a:pt x="1541" y="222981"/>
                  <a:pt x="292" y="220625"/>
                  <a:pt x="15" y="217853"/>
                </a:cubicBezTo>
                <a:cubicBezTo>
                  <a:pt x="-124" y="215220"/>
                  <a:pt x="708" y="212587"/>
                  <a:pt x="2512" y="210647"/>
                </a:cubicBezTo>
                <a:lnTo>
                  <a:pt x="39834" y="168377"/>
                </a:lnTo>
                <a:cubicBezTo>
                  <a:pt x="41499" y="166436"/>
                  <a:pt x="43997" y="165189"/>
                  <a:pt x="46633" y="165051"/>
                </a:cubicBezTo>
                <a:close/>
                <a:moveTo>
                  <a:pt x="549131" y="12507"/>
                </a:moveTo>
                <a:cubicBezTo>
                  <a:pt x="552739" y="9597"/>
                  <a:pt x="557874" y="9597"/>
                  <a:pt x="561482" y="12507"/>
                </a:cubicBezTo>
                <a:lnTo>
                  <a:pt x="581049" y="28164"/>
                </a:lnTo>
                <a:cubicBezTo>
                  <a:pt x="583131" y="29827"/>
                  <a:pt x="584379" y="32321"/>
                  <a:pt x="584657" y="34953"/>
                </a:cubicBezTo>
                <a:cubicBezTo>
                  <a:pt x="584935" y="37586"/>
                  <a:pt x="584102" y="40357"/>
                  <a:pt x="582298" y="42297"/>
                </a:cubicBezTo>
                <a:lnTo>
                  <a:pt x="529842" y="104510"/>
                </a:lnTo>
                <a:cubicBezTo>
                  <a:pt x="528038" y="106589"/>
                  <a:pt x="525401" y="107974"/>
                  <a:pt x="522625" y="107974"/>
                </a:cubicBezTo>
                <a:cubicBezTo>
                  <a:pt x="522487" y="107974"/>
                  <a:pt x="522348" y="107974"/>
                  <a:pt x="522209" y="107974"/>
                </a:cubicBezTo>
                <a:cubicBezTo>
                  <a:pt x="519572" y="107974"/>
                  <a:pt x="517074" y="107004"/>
                  <a:pt x="515132" y="105065"/>
                </a:cubicBezTo>
                <a:lnTo>
                  <a:pt x="508054" y="97998"/>
                </a:lnTo>
                <a:lnTo>
                  <a:pt x="365395" y="229630"/>
                </a:lnTo>
                <a:lnTo>
                  <a:pt x="434643" y="297108"/>
                </a:lnTo>
                <a:lnTo>
                  <a:pt x="604640" y="459916"/>
                </a:lnTo>
                <a:cubicBezTo>
                  <a:pt x="605612" y="460747"/>
                  <a:pt x="606306" y="461856"/>
                  <a:pt x="606861" y="463103"/>
                </a:cubicBezTo>
                <a:cubicBezTo>
                  <a:pt x="614077" y="479869"/>
                  <a:pt x="603669" y="506472"/>
                  <a:pt x="580910" y="529196"/>
                </a:cubicBezTo>
                <a:cubicBezTo>
                  <a:pt x="563563" y="546516"/>
                  <a:pt x="542886" y="557185"/>
                  <a:pt x="526789" y="557185"/>
                </a:cubicBezTo>
                <a:cubicBezTo>
                  <a:pt x="521376" y="557185"/>
                  <a:pt x="516381" y="556076"/>
                  <a:pt x="512217" y="553582"/>
                </a:cubicBezTo>
                <a:cubicBezTo>
                  <a:pt x="511385" y="553167"/>
                  <a:pt x="510691" y="552474"/>
                  <a:pt x="509997" y="551781"/>
                </a:cubicBezTo>
                <a:lnTo>
                  <a:pt x="281021" y="307500"/>
                </a:lnTo>
                <a:lnTo>
                  <a:pt x="274915" y="313181"/>
                </a:lnTo>
                <a:lnTo>
                  <a:pt x="299478" y="337984"/>
                </a:lnTo>
                <a:cubicBezTo>
                  <a:pt x="303364" y="341863"/>
                  <a:pt x="303364" y="348098"/>
                  <a:pt x="299478" y="351978"/>
                </a:cubicBezTo>
                <a:lnTo>
                  <a:pt x="98950" y="552058"/>
                </a:lnTo>
                <a:cubicBezTo>
                  <a:pt x="98395" y="552612"/>
                  <a:pt x="97701" y="553167"/>
                  <a:pt x="96869" y="553582"/>
                </a:cubicBezTo>
                <a:cubicBezTo>
                  <a:pt x="92706" y="555938"/>
                  <a:pt x="87849" y="557185"/>
                  <a:pt x="82298" y="557185"/>
                </a:cubicBezTo>
                <a:cubicBezTo>
                  <a:pt x="66339" y="557185"/>
                  <a:pt x="45523" y="546516"/>
                  <a:pt x="28315" y="529196"/>
                </a:cubicBezTo>
                <a:cubicBezTo>
                  <a:pt x="5556" y="506472"/>
                  <a:pt x="-4852" y="479869"/>
                  <a:pt x="2364" y="463103"/>
                </a:cubicBezTo>
                <a:cubicBezTo>
                  <a:pt x="2919" y="461717"/>
                  <a:pt x="3891" y="460470"/>
                  <a:pt x="5001" y="459500"/>
                </a:cubicBezTo>
                <a:lnTo>
                  <a:pt x="222320" y="272999"/>
                </a:lnTo>
                <a:cubicBezTo>
                  <a:pt x="226206" y="269674"/>
                  <a:pt x="232173" y="269951"/>
                  <a:pt x="235920" y="273553"/>
                </a:cubicBezTo>
                <a:lnTo>
                  <a:pt x="261038" y="298910"/>
                </a:lnTo>
                <a:lnTo>
                  <a:pt x="267560" y="292952"/>
                </a:lnTo>
                <a:lnTo>
                  <a:pt x="215936" y="237943"/>
                </a:lnTo>
                <a:cubicBezTo>
                  <a:pt x="214132" y="235865"/>
                  <a:pt x="213161" y="233371"/>
                  <a:pt x="213300" y="230600"/>
                </a:cubicBezTo>
                <a:cubicBezTo>
                  <a:pt x="213438" y="227967"/>
                  <a:pt x="214549" y="225334"/>
                  <a:pt x="216630" y="223672"/>
                </a:cubicBezTo>
                <a:lnTo>
                  <a:pt x="285045" y="164091"/>
                </a:lnTo>
                <a:cubicBezTo>
                  <a:pt x="288931" y="160627"/>
                  <a:pt x="294760" y="160766"/>
                  <a:pt x="298506" y="164368"/>
                </a:cubicBezTo>
                <a:lnTo>
                  <a:pt x="351102" y="215774"/>
                </a:lnTo>
                <a:lnTo>
                  <a:pt x="493899" y="84004"/>
                </a:lnTo>
                <a:lnTo>
                  <a:pt x="486544" y="76521"/>
                </a:lnTo>
                <a:cubicBezTo>
                  <a:pt x="484601" y="74582"/>
                  <a:pt x="483491" y="71810"/>
                  <a:pt x="483630" y="69039"/>
                </a:cubicBezTo>
                <a:cubicBezTo>
                  <a:pt x="483769" y="66129"/>
                  <a:pt x="485157" y="63497"/>
                  <a:pt x="487377" y="61834"/>
                </a:cubicBezTo>
                <a:close/>
                <a:moveTo>
                  <a:pt x="270647" y="0"/>
                </a:moveTo>
                <a:cubicBezTo>
                  <a:pt x="308673" y="0"/>
                  <a:pt x="341148" y="12197"/>
                  <a:pt x="367239" y="36036"/>
                </a:cubicBezTo>
                <a:cubicBezTo>
                  <a:pt x="370292" y="38808"/>
                  <a:pt x="371402" y="43104"/>
                  <a:pt x="369875" y="46846"/>
                </a:cubicBezTo>
                <a:cubicBezTo>
                  <a:pt x="368349" y="50727"/>
                  <a:pt x="364741" y="53222"/>
                  <a:pt x="360716" y="53360"/>
                </a:cubicBezTo>
                <a:lnTo>
                  <a:pt x="348226" y="53360"/>
                </a:lnTo>
                <a:cubicBezTo>
                  <a:pt x="347393" y="53360"/>
                  <a:pt x="346144" y="53360"/>
                  <a:pt x="344062" y="53360"/>
                </a:cubicBezTo>
                <a:cubicBezTo>
                  <a:pt x="328241" y="53360"/>
                  <a:pt x="276060" y="56825"/>
                  <a:pt x="249969" y="100761"/>
                </a:cubicBezTo>
                <a:lnTo>
                  <a:pt x="274950" y="150795"/>
                </a:lnTo>
                <a:cubicBezTo>
                  <a:pt x="277031" y="154676"/>
                  <a:pt x="276060" y="159527"/>
                  <a:pt x="272868" y="162576"/>
                </a:cubicBezTo>
                <a:lnTo>
                  <a:pt x="213192" y="217183"/>
                </a:lnTo>
                <a:cubicBezTo>
                  <a:pt x="211249" y="218847"/>
                  <a:pt x="208890" y="219817"/>
                  <a:pt x="206392" y="219817"/>
                </a:cubicBezTo>
                <a:cubicBezTo>
                  <a:pt x="204449" y="219817"/>
                  <a:pt x="202367" y="219124"/>
                  <a:pt x="200702" y="218015"/>
                </a:cubicBezTo>
                <a:cubicBezTo>
                  <a:pt x="200563" y="217876"/>
                  <a:pt x="184881" y="207066"/>
                  <a:pt x="160733" y="204848"/>
                </a:cubicBezTo>
                <a:cubicBezTo>
                  <a:pt x="141998" y="203185"/>
                  <a:pt x="136447" y="212887"/>
                  <a:pt x="135892" y="213996"/>
                </a:cubicBezTo>
                <a:cubicBezTo>
                  <a:pt x="134504" y="216768"/>
                  <a:pt x="131867" y="218847"/>
                  <a:pt x="128814" y="219401"/>
                </a:cubicBezTo>
                <a:cubicBezTo>
                  <a:pt x="125761" y="220094"/>
                  <a:pt x="122569" y="219401"/>
                  <a:pt x="120348" y="217322"/>
                </a:cubicBezTo>
                <a:lnTo>
                  <a:pt x="58175" y="162714"/>
                </a:lnTo>
                <a:cubicBezTo>
                  <a:pt x="56093" y="160774"/>
                  <a:pt x="54844" y="158279"/>
                  <a:pt x="54705" y="155507"/>
                </a:cubicBezTo>
                <a:cubicBezTo>
                  <a:pt x="54705" y="152735"/>
                  <a:pt x="55676" y="150102"/>
                  <a:pt x="57619" y="148162"/>
                </a:cubicBezTo>
                <a:cubicBezTo>
                  <a:pt x="57897" y="147884"/>
                  <a:pt x="81628" y="123907"/>
                  <a:pt x="100503" y="83852"/>
                </a:cubicBezTo>
                <a:cubicBezTo>
                  <a:pt x="116324" y="50173"/>
                  <a:pt x="194873" y="0"/>
                  <a:pt x="270647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57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6" grpId="0"/>
      <p:bldP spid="27" grpId="0"/>
      <p:bldP spid="28" grpId="0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931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字符数组的定义及初始化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and initialization of character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B6E1DCA-273F-4FB9-AC6F-FF93CAA1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322388"/>
            <a:ext cx="10023602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存储空间表示图 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Storage space diagram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4" name="college-studying_73531">
            <a:extLst>
              <a:ext uri="{FF2B5EF4-FFF2-40B4-BE49-F238E27FC236}">
                <a16:creationId xmlns:a16="http://schemas.microsoft.com/office/drawing/2014/main" id="{0026D28D-4DF7-43FA-A936-2B9A63967E20}"/>
              </a:ext>
            </a:extLst>
          </p:cNvPr>
          <p:cNvSpPr>
            <a:spLocks noChangeAspect="1"/>
          </p:cNvSpPr>
          <p:nvPr/>
        </p:nvSpPr>
        <p:spPr bwMode="auto">
          <a:xfrm>
            <a:off x="840105" y="1318399"/>
            <a:ext cx="506733" cy="505933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  <a:gd name="T90" fmla="*/ 325000 h 606722"/>
              <a:gd name="T91" fmla="*/ 325000 h 606722"/>
              <a:gd name="T92" fmla="*/ 325000 h 606722"/>
              <a:gd name="T93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533" h="6533">
                <a:moveTo>
                  <a:pt x="1379" y="5989"/>
                </a:moveTo>
                <a:lnTo>
                  <a:pt x="1820" y="5257"/>
                </a:lnTo>
                <a:lnTo>
                  <a:pt x="4855" y="5257"/>
                </a:lnTo>
                <a:lnTo>
                  <a:pt x="5296" y="5989"/>
                </a:lnTo>
                <a:lnTo>
                  <a:pt x="1379" y="5989"/>
                </a:lnTo>
                <a:lnTo>
                  <a:pt x="1379" y="5989"/>
                </a:lnTo>
                <a:close/>
                <a:moveTo>
                  <a:pt x="544" y="3664"/>
                </a:moveTo>
                <a:cubicBezTo>
                  <a:pt x="544" y="3143"/>
                  <a:pt x="817" y="2672"/>
                  <a:pt x="1239" y="2465"/>
                </a:cubicBezTo>
                <a:cubicBezTo>
                  <a:pt x="1351" y="2411"/>
                  <a:pt x="1412" y="2285"/>
                  <a:pt x="1385" y="2163"/>
                </a:cubicBezTo>
                <a:cubicBezTo>
                  <a:pt x="1363" y="2056"/>
                  <a:pt x="1351" y="1951"/>
                  <a:pt x="1351" y="1849"/>
                </a:cubicBezTo>
                <a:cubicBezTo>
                  <a:pt x="1351" y="1129"/>
                  <a:pt x="1865" y="544"/>
                  <a:pt x="2497" y="544"/>
                </a:cubicBezTo>
                <a:cubicBezTo>
                  <a:pt x="2928" y="544"/>
                  <a:pt x="3304" y="823"/>
                  <a:pt x="3516" y="1253"/>
                </a:cubicBezTo>
                <a:cubicBezTo>
                  <a:pt x="3576" y="1373"/>
                  <a:pt x="3707" y="1491"/>
                  <a:pt x="3896" y="1379"/>
                </a:cubicBezTo>
                <a:cubicBezTo>
                  <a:pt x="4052" y="1287"/>
                  <a:pt x="4223" y="1247"/>
                  <a:pt x="4396" y="1247"/>
                </a:cubicBezTo>
                <a:cubicBezTo>
                  <a:pt x="5013" y="1247"/>
                  <a:pt x="5528" y="1819"/>
                  <a:pt x="5541" y="2521"/>
                </a:cubicBezTo>
                <a:cubicBezTo>
                  <a:pt x="5543" y="2589"/>
                  <a:pt x="5569" y="2655"/>
                  <a:pt x="5617" y="2704"/>
                </a:cubicBezTo>
                <a:cubicBezTo>
                  <a:pt x="5857" y="2955"/>
                  <a:pt x="5989" y="3296"/>
                  <a:pt x="5989" y="3663"/>
                </a:cubicBezTo>
                <a:cubicBezTo>
                  <a:pt x="5989" y="4199"/>
                  <a:pt x="5705" y="4671"/>
                  <a:pt x="5281" y="4869"/>
                </a:cubicBezTo>
                <a:lnTo>
                  <a:pt x="5281" y="2615"/>
                </a:lnTo>
                <a:cubicBezTo>
                  <a:pt x="5281" y="2464"/>
                  <a:pt x="5160" y="2343"/>
                  <a:pt x="5009" y="2343"/>
                </a:cubicBezTo>
                <a:lnTo>
                  <a:pt x="1667" y="2343"/>
                </a:lnTo>
                <a:cubicBezTo>
                  <a:pt x="1516" y="2343"/>
                  <a:pt x="1395" y="2464"/>
                  <a:pt x="1395" y="2615"/>
                </a:cubicBezTo>
                <a:lnTo>
                  <a:pt x="1395" y="4909"/>
                </a:lnTo>
                <a:lnTo>
                  <a:pt x="1387" y="4923"/>
                </a:lnTo>
                <a:cubicBezTo>
                  <a:pt x="895" y="4768"/>
                  <a:pt x="544" y="4251"/>
                  <a:pt x="544" y="3664"/>
                </a:cubicBezTo>
                <a:close/>
                <a:moveTo>
                  <a:pt x="4736" y="4712"/>
                </a:moveTo>
                <a:lnTo>
                  <a:pt x="1939" y="4712"/>
                </a:lnTo>
                <a:lnTo>
                  <a:pt x="1939" y="2887"/>
                </a:lnTo>
                <a:lnTo>
                  <a:pt x="4736" y="2887"/>
                </a:lnTo>
                <a:lnTo>
                  <a:pt x="4736" y="4712"/>
                </a:lnTo>
                <a:lnTo>
                  <a:pt x="4736" y="4712"/>
                </a:lnTo>
                <a:close/>
                <a:moveTo>
                  <a:pt x="5545" y="5347"/>
                </a:moveTo>
                <a:cubicBezTo>
                  <a:pt x="6140" y="5051"/>
                  <a:pt x="6533" y="4399"/>
                  <a:pt x="6533" y="3664"/>
                </a:cubicBezTo>
                <a:cubicBezTo>
                  <a:pt x="6533" y="3192"/>
                  <a:pt x="6373" y="2751"/>
                  <a:pt x="6081" y="2408"/>
                </a:cubicBezTo>
                <a:cubicBezTo>
                  <a:pt x="6015" y="1444"/>
                  <a:pt x="5292" y="704"/>
                  <a:pt x="4396" y="704"/>
                </a:cubicBezTo>
                <a:cubicBezTo>
                  <a:pt x="4220" y="704"/>
                  <a:pt x="4049" y="733"/>
                  <a:pt x="3884" y="791"/>
                </a:cubicBezTo>
                <a:cubicBezTo>
                  <a:pt x="3571" y="297"/>
                  <a:pt x="3059" y="0"/>
                  <a:pt x="2497" y="0"/>
                </a:cubicBezTo>
                <a:cubicBezTo>
                  <a:pt x="1564" y="0"/>
                  <a:pt x="805" y="829"/>
                  <a:pt x="805" y="1849"/>
                </a:cubicBezTo>
                <a:cubicBezTo>
                  <a:pt x="805" y="1925"/>
                  <a:pt x="809" y="2001"/>
                  <a:pt x="819" y="2080"/>
                </a:cubicBezTo>
                <a:cubicBezTo>
                  <a:pt x="316" y="2411"/>
                  <a:pt x="0" y="3011"/>
                  <a:pt x="0" y="3664"/>
                </a:cubicBezTo>
                <a:cubicBezTo>
                  <a:pt x="0" y="4437"/>
                  <a:pt x="451" y="5131"/>
                  <a:pt x="1100" y="5397"/>
                </a:cubicBezTo>
                <a:lnTo>
                  <a:pt x="664" y="6120"/>
                </a:lnTo>
                <a:cubicBezTo>
                  <a:pt x="551" y="6328"/>
                  <a:pt x="679" y="6533"/>
                  <a:pt x="897" y="6533"/>
                </a:cubicBezTo>
                <a:lnTo>
                  <a:pt x="5779" y="6533"/>
                </a:lnTo>
                <a:lnTo>
                  <a:pt x="5781" y="6533"/>
                </a:lnTo>
                <a:cubicBezTo>
                  <a:pt x="5993" y="6533"/>
                  <a:pt x="6125" y="6273"/>
                  <a:pt x="5995" y="6091"/>
                </a:cubicBezTo>
                <a:lnTo>
                  <a:pt x="5545" y="5347"/>
                </a:ln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aphicFrame>
        <p:nvGraphicFramePr>
          <p:cNvPr id="15" name="Group 122">
            <a:extLst>
              <a:ext uri="{FF2B5EF4-FFF2-40B4-BE49-F238E27FC236}">
                <a16:creationId xmlns:a16="http://schemas.microsoft.com/office/drawing/2014/main" id="{B1750677-16D8-4673-B67C-90059E3A6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88096"/>
              </p:ext>
            </p:extLst>
          </p:nvPr>
        </p:nvGraphicFramePr>
        <p:xfrm>
          <a:off x="1532348" y="2385678"/>
          <a:ext cx="8019242" cy="1891004"/>
        </p:xfrm>
        <a:graphic>
          <a:graphicData uri="http://schemas.openxmlformats.org/drawingml/2006/table">
            <a:tbl>
              <a:tblPr/>
              <a:tblGrid>
                <a:gridCol w="159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4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934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[0]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[3]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[4]        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07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9502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字符数组的定义及初始化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and initialization of character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1CEEDE4-918D-4CB7-88CB-4CE6B4D9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322388"/>
            <a:ext cx="10023602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初始化 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initialization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1" name="college-studying_73531">
            <a:extLst>
              <a:ext uri="{FF2B5EF4-FFF2-40B4-BE49-F238E27FC236}">
                <a16:creationId xmlns:a16="http://schemas.microsoft.com/office/drawing/2014/main" id="{0AF82AF8-F864-4216-96B8-E8B886F3DFE1}"/>
              </a:ext>
            </a:extLst>
          </p:cNvPr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10A3E6AD-5169-48C5-9F53-3608237CB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838" y="1943227"/>
            <a:ext cx="6826250" cy="106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）在定义数组时，赋给字符数组各元素的初值。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(1) When defining an array, the initial value assigned to each element of the character array.</a:t>
            </a:r>
            <a:endParaRPr lang="zh-CN" altLang="en-US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8925037D-748B-40F2-B043-67E886546907}"/>
              </a:ext>
            </a:extLst>
          </p:cNvPr>
          <p:cNvSpPr txBox="1"/>
          <p:nvPr/>
        </p:nvSpPr>
        <p:spPr>
          <a:xfrm>
            <a:off x="1963848" y="2998626"/>
            <a:ext cx="9055006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Wingdings" pitchFamily="2" charset="2"/>
              <a:buNone/>
              <a:defRPr sz="2400" b="1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1pPr>
          </a:lstStyle>
          <a:p>
            <a:r>
              <a:rPr lang="zh-CN" altLang="en-US" sz="2000" dirty="0"/>
              <a:t>例如：</a:t>
            </a:r>
            <a:r>
              <a:rPr lang="en-US" altLang="zh-CN" sz="2000" dirty="0"/>
              <a:t> For example:  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[5]={‘h’,</a:t>
            </a:r>
            <a:r>
              <a:rPr lang="zh-CN" altLang="en-US" sz="2000" dirty="0"/>
              <a:t>‘</a:t>
            </a:r>
            <a:r>
              <a:rPr lang="en-US" altLang="zh-CN" sz="2000" dirty="0" err="1"/>
              <a:t>e’,‘l</a:t>
            </a:r>
            <a:r>
              <a:rPr lang="en-US" altLang="zh-CN" sz="2000" dirty="0"/>
              <a:t>’</a:t>
            </a:r>
            <a:r>
              <a:rPr lang="zh-CN" altLang="en-US" sz="2000" dirty="0"/>
              <a:t>，‘</a:t>
            </a:r>
            <a:r>
              <a:rPr lang="en-US" altLang="zh-CN" sz="2000" dirty="0"/>
              <a:t>l’</a:t>
            </a:r>
            <a:r>
              <a:rPr lang="zh-CN" altLang="en-US" sz="2000" dirty="0"/>
              <a:t>，‘</a:t>
            </a:r>
            <a:r>
              <a:rPr lang="en-US" altLang="zh-CN" sz="2000" dirty="0"/>
              <a:t>o’}; </a:t>
            </a:r>
          </a:p>
        </p:txBody>
      </p:sp>
      <p:graphicFrame>
        <p:nvGraphicFramePr>
          <p:cNvPr id="17" name="Group 122">
            <a:extLst>
              <a:ext uri="{FF2B5EF4-FFF2-40B4-BE49-F238E27FC236}">
                <a16:creationId xmlns:a16="http://schemas.microsoft.com/office/drawing/2014/main" id="{E91DF448-E73B-4D68-99FA-DA51330BF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81159"/>
              </p:ext>
            </p:extLst>
          </p:nvPr>
        </p:nvGraphicFramePr>
        <p:xfrm>
          <a:off x="1920644" y="3698703"/>
          <a:ext cx="8019242" cy="1638976"/>
        </p:xfrm>
        <a:graphic>
          <a:graphicData uri="http://schemas.openxmlformats.org/drawingml/2006/table">
            <a:tbl>
              <a:tblPr/>
              <a:tblGrid>
                <a:gridCol w="159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4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2846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[0]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[3]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[4]        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13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h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o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9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10023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字符数组的定义及初始化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and initialization of character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1CEEDE4-918D-4CB7-88CB-4CE6B4D9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322388"/>
            <a:ext cx="10023602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初始化 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initialization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1" name="college-studying_73531">
            <a:extLst>
              <a:ext uri="{FF2B5EF4-FFF2-40B4-BE49-F238E27FC236}">
                <a16:creationId xmlns:a16="http://schemas.microsoft.com/office/drawing/2014/main" id="{0AF82AF8-F864-4216-96B8-E8B886F3DFE1}"/>
              </a:ext>
            </a:extLst>
          </p:cNvPr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10A3E6AD-5169-48C5-9F53-3608237CB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838" y="1943227"/>
            <a:ext cx="6826250" cy="72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）字符数组的长度也可以省略不写。</a:t>
            </a:r>
            <a:endParaRPr lang="en-US" altLang="zh-CN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The length of the character array can also be omitted.</a:t>
            </a:r>
            <a:endParaRPr lang="zh-CN" altLang="en-US" dirty="0">
              <a:solidFill>
                <a:srgbClr val="076EA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8925037D-748B-40F2-B043-67E886546907}"/>
              </a:ext>
            </a:extLst>
          </p:cNvPr>
          <p:cNvSpPr txBox="1"/>
          <p:nvPr/>
        </p:nvSpPr>
        <p:spPr>
          <a:xfrm>
            <a:off x="1963848" y="2998626"/>
            <a:ext cx="9055006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Wingdings" pitchFamily="2" charset="2"/>
              <a:buNone/>
              <a:defRPr sz="2400" b="1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1pPr>
          </a:lstStyle>
          <a:p>
            <a:r>
              <a:rPr lang="zh-CN" altLang="en-US" sz="2000" dirty="0"/>
              <a:t>例如：</a:t>
            </a:r>
            <a:r>
              <a:rPr lang="en-US" altLang="zh-CN" sz="2000" dirty="0"/>
              <a:t> For example:  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[ ]={‘</a:t>
            </a:r>
            <a:r>
              <a:rPr lang="en-US" altLang="zh-CN" sz="2000" dirty="0" err="1"/>
              <a:t>h’,‘e’,‘l</a:t>
            </a:r>
            <a:r>
              <a:rPr lang="en-US" altLang="zh-CN" sz="2000" dirty="0"/>
              <a:t>’</a:t>
            </a:r>
            <a:r>
              <a:rPr lang="zh-CN" altLang="en-US" sz="2000" dirty="0"/>
              <a:t>，‘</a:t>
            </a:r>
            <a:r>
              <a:rPr lang="en-US" altLang="zh-CN" sz="2000" dirty="0"/>
              <a:t>l’</a:t>
            </a:r>
            <a:r>
              <a:rPr lang="zh-CN" altLang="en-US" sz="2000" dirty="0"/>
              <a:t>，‘</a:t>
            </a:r>
            <a:r>
              <a:rPr lang="en-US" altLang="zh-CN" sz="2000" dirty="0"/>
              <a:t>o’}; </a:t>
            </a:r>
          </a:p>
        </p:txBody>
      </p:sp>
      <p:graphicFrame>
        <p:nvGraphicFramePr>
          <p:cNvPr id="17" name="Group 122">
            <a:extLst>
              <a:ext uri="{FF2B5EF4-FFF2-40B4-BE49-F238E27FC236}">
                <a16:creationId xmlns:a16="http://schemas.microsoft.com/office/drawing/2014/main" id="{E91DF448-E73B-4D68-99FA-DA51330BFFC6}"/>
              </a:ext>
            </a:extLst>
          </p:cNvPr>
          <p:cNvGraphicFramePr>
            <a:graphicFrameLocks noGrp="1"/>
          </p:cNvGraphicFramePr>
          <p:nvPr/>
        </p:nvGraphicFramePr>
        <p:xfrm>
          <a:off x="1920644" y="3698703"/>
          <a:ext cx="8019242" cy="1638976"/>
        </p:xfrm>
        <a:graphic>
          <a:graphicData uri="http://schemas.openxmlformats.org/drawingml/2006/table">
            <a:tbl>
              <a:tblPr/>
              <a:tblGrid>
                <a:gridCol w="159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4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2846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[0]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[3]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[4]        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13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h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o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3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4" y="153453"/>
            <a:ext cx="9872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字符数组的定义及初始化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and initialization of character array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1CEEDE4-918D-4CB7-88CB-4CE6B4D9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322388"/>
            <a:ext cx="10023602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初始化 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initialization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1" name="college-studying_73531">
            <a:extLst>
              <a:ext uri="{FF2B5EF4-FFF2-40B4-BE49-F238E27FC236}">
                <a16:creationId xmlns:a16="http://schemas.microsoft.com/office/drawing/2014/main" id="{0AF82AF8-F864-4216-96B8-E8B886F3DFE1}"/>
              </a:ext>
            </a:extLst>
          </p:cNvPr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10A3E6AD-5169-48C5-9F53-3608237CB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837" y="1943227"/>
            <a:ext cx="11262257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）字符数组中部分元素初始化，则数组的长度不能省略不写，其他没有赋值的元素的初始值为’</a:t>
            </a:r>
            <a:r>
              <a:rPr lang="en-US" altLang="zh-CN" dirty="0">
                <a:solidFill>
                  <a:srgbClr val="076EAD"/>
                </a:solidFill>
                <a:latin typeface="微软雅黑" pitchFamily="34" charset="-122"/>
                <a:ea typeface="微软雅黑" pitchFamily="34" charset="-122"/>
              </a:rPr>
              <a:t>\0’</a:t>
            </a: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8925037D-748B-40F2-B043-67E886546907}"/>
              </a:ext>
            </a:extLst>
          </p:cNvPr>
          <p:cNvSpPr txBox="1"/>
          <p:nvPr/>
        </p:nvSpPr>
        <p:spPr>
          <a:xfrm>
            <a:off x="1963848" y="2998626"/>
            <a:ext cx="9055006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Wingdings" pitchFamily="2" charset="2"/>
              <a:buNone/>
              <a:defRPr sz="2400" b="1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1pPr>
          </a:lstStyle>
          <a:p>
            <a:r>
              <a:rPr lang="zh-CN" altLang="en-US" sz="2000" dirty="0"/>
              <a:t>例如：</a:t>
            </a:r>
            <a:r>
              <a:rPr lang="en-US" altLang="zh-CN" sz="2000" dirty="0"/>
              <a:t> For example: 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[5]={‘</a:t>
            </a:r>
            <a:r>
              <a:rPr lang="en-US" altLang="zh-CN" sz="2000" dirty="0" err="1"/>
              <a:t>h’,‘e’,‘l</a:t>
            </a:r>
            <a:r>
              <a:rPr lang="en-US" altLang="zh-CN" sz="2000" dirty="0"/>
              <a:t>’</a:t>
            </a:r>
            <a:r>
              <a:rPr lang="zh-CN" altLang="en-US" sz="2000" dirty="0"/>
              <a:t>，‘</a:t>
            </a:r>
            <a:r>
              <a:rPr lang="en-US" altLang="zh-CN" sz="2000" dirty="0"/>
              <a:t>l’}; </a:t>
            </a:r>
          </a:p>
        </p:txBody>
      </p:sp>
      <p:graphicFrame>
        <p:nvGraphicFramePr>
          <p:cNvPr id="17" name="Group 122">
            <a:extLst>
              <a:ext uri="{FF2B5EF4-FFF2-40B4-BE49-F238E27FC236}">
                <a16:creationId xmlns:a16="http://schemas.microsoft.com/office/drawing/2014/main" id="{E91DF448-E73B-4D68-99FA-DA51330BF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38778"/>
              </p:ext>
            </p:extLst>
          </p:nvPr>
        </p:nvGraphicFramePr>
        <p:xfrm>
          <a:off x="1920644" y="3698703"/>
          <a:ext cx="8019242" cy="1638976"/>
        </p:xfrm>
        <a:graphic>
          <a:graphicData uri="http://schemas.openxmlformats.org/drawingml/2006/table">
            <a:tbl>
              <a:tblPr/>
              <a:tblGrid>
                <a:gridCol w="159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4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2846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[0]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[3]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[4]        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13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h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\0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10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20592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55071" y="3059291"/>
            <a:ext cx="6050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字符数组元素的引用方法</a:t>
            </a:r>
            <a:endParaRPr lang="en-US" altLang="zh-CN" sz="36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Reference method of character array element</a:t>
            </a:r>
            <a:endParaRPr lang="zh-CN" altLang="en-US" sz="36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5214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1000</Words>
  <Application>Microsoft Office PowerPoint</Application>
  <PresentationFormat>宽屏</PresentationFormat>
  <Paragraphs>147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webuser</cp:lastModifiedBy>
  <cp:revision>365</cp:revision>
  <dcterms:created xsi:type="dcterms:W3CDTF">2014-07-14T07:34:08Z</dcterms:created>
  <dcterms:modified xsi:type="dcterms:W3CDTF">2022-06-15T12:22:46Z</dcterms:modified>
</cp:coreProperties>
</file>