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2" r:id="rId2"/>
    <p:sldId id="293" r:id="rId3"/>
    <p:sldId id="282" r:id="rId4"/>
    <p:sldId id="294" r:id="rId5"/>
    <p:sldId id="308" r:id="rId6"/>
    <p:sldId id="295" r:id="rId7"/>
    <p:sldId id="296" r:id="rId8"/>
    <p:sldId id="291" r:id="rId9"/>
    <p:sldId id="304" r:id="rId1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FBA"/>
    <a:srgbClr val="44546A"/>
    <a:srgbClr val="88C6E9"/>
    <a:srgbClr val="FFF4E7"/>
    <a:srgbClr val="FFFF99"/>
    <a:srgbClr val="FFFF00"/>
    <a:srgbClr val="FF9900"/>
    <a:srgbClr val="B2B2B2"/>
    <a:srgbClr val="3333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主题样式 1 - 强调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61" d="100"/>
          <a:sy n="61" d="100"/>
        </p:scale>
        <p:origin x="474" y="96"/>
      </p:cViewPr>
      <p:guideLst>
        <p:guide orient="horz" pos="252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A2CD6-FEDA-43EC-A6F4-A479B073A60B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8725C2-05A8-44B5-B434-D7EE8969E3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686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54A80E-FF5C-44D1-BA54-1190B0F0D5D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789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87945-C995-4048-92FA-749FA9377B72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4F48B-EA3C-4137-8302-D4AE0D189A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80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85393D-0E62-48BB-B1DF-ADC60B9193B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E888DA-108A-4689-9FDC-46EE8B289B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497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2350E9-E934-4A7E-B498-0AB8C2D70AF3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A845-E036-4686-BE08-A0C545F653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75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355"/>
            <a:ext cx="12192000" cy="68953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13587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-2680"/>
            <a:ext cx="1042682" cy="563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0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9318" y="7843"/>
            <a:ext cx="1042682" cy="5638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80168E8-8309-454A-8013-7C656EE98F7D}"/>
              </a:ext>
            </a:extLst>
          </p:cNvPr>
          <p:cNvSpPr txBox="1"/>
          <p:nvPr userDrawn="1"/>
        </p:nvSpPr>
        <p:spPr>
          <a:xfrm>
            <a:off x="8928926" y="124110"/>
            <a:ext cx="274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dirty="0">
                <a:solidFill>
                  <a:srgbClr val="0573C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语言程序设计强化课</a:t>
            </a:r>
          </a:p>
        </p:txBody>
      </p:sp>
    </p:spTree>
    <p:extLst>
      <p:ext uri="{BB962C8B-B14F-4D97-AF65-F5344CB8AC3E}">
        <p14:creationId xmlns:p14="http://schemas.microsoft.com/office/powerpoint/2010/main" val="4088529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A3A1C-A363-4509-9926-BBEA0829D366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6EABBC-5DCE-4CFD-A493-13F073E785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9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A6A24-CD5D-4747-B78C-EFE91337C2AD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0E743-20D8-4046-A6FB-E578E2883D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E1EBB1-BEC0-4382-978D-5BD0C58B8EE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B15673-2E4D-47F1-A33F-911EFD2E31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0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65A9F3-5FB2-4C0C-8EFA-4F70059819FB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3EFA87-E440-4374-AB61-C33BC6DBDD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214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E9276-E977-4281-B66E-3E091951C73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939B46-2A7E-4528-8235-88295E7DE2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26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23090A-AF9C-4A19-8105-575ADC39535C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E4780-F9A0-4A26-869C-F19E0EEB22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695E23-84BE-48D8-9C62-36AACB68AC7A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DAD3A8-8AB3-4EBF-998F-E54C4F3B3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46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1159B-EDB9-4FB4-8F83-9B4362C51867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443F7-BE31-4273-8A84-BCD20A9FE0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577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02A4F83-4E47-4CEB-BB53-C44D088EFE8E}" type="datetimeFigureOut">
              <a:rPr lang="zh-CN" altLang="en-US"/>
              <a:pPr>
                <a:defRPr/>
              </a:pPr>
              <a:t>2022/6/15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577B54-D940-4915-BB3C-D1D2955C5C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35644" y="3099672"/>
            <a:ext cx="6720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字符串定义及初始化</a:t>
            </a:r>
            <a:endParaRPr lang="en-US" altLang="zh-CN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sz="48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String definition and initialization</a:t>
            </a:r>
            <a:endParaRPr lang="zh-CN" altLang="en-US" sz="48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5069955" y="862019"/>
            <a:ext cx="2133600" cy="2133600"/>
          </a:xfrm>
          <a:prstGeom prst="ellipse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72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545074" y="1168619"/>
            <a:ext cx="367997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目   录</a:t>
            </a:r>
            <a:endParaRPr lang="en-US" altLang="zh-CN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4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catalogue</a:t>
            </a:r>
            <a:endParaRPr lang="zh-CN" altLang="en-US" sz="44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339034" y="3138050"/>
            <a:ext cx="4666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字符串的定义</a:t>
            </a:r>
            <a:endParaRPr lang="en-US" altLang="zh-CN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string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595869" y="3160010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1A262C-4BED-4D7C-8ED9-0E14A31117F7}"/>
              </a:ext>
            </a:extLst>
          </p:cNvPr>
          <p:cNvSpPr txBox="1"/>
          <p:nvPr/>
        </p:nvSpPr>
        <p:spPr>
          <a:xfrm>
            <a:off x="7339034" y="4178882"/>
            <a:ext cx="46668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字符串的初始化</a:t>
            </a:r>
            <a:endParaRPr lang="en-US" altLang="zh-CN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 of strings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167719-B95B-4CC6-9380-B81C938013C4}"/>
              </a:ext>
            </a:extLst>
          </p:cNvPr>
          <p:cNvSpPr txBox="1"/>
          <p:nvPr/>
        </p:nvSpPr>
        <p:spPr>
          <a:xfrm>
            <a:off x="6595869" y="4200842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chemeClr val="tx2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206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696960" y="3075057"/>
            <a:ext cx="5495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字符串的定义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string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13476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string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D679630-0034-418F-9EA3-CD8718A0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定义：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6" name="college-studying_73531">
            <a:extLst>
              <a:ext uri="{FF2B5EF4-FFF2-40B4-BE49-F238E27FC236}">
                <a16:creationId xmlns:a16="http://schemas.microsoft.com/office/drawing/2014/main" id="{6B864690-0175-4959-8018-2C8784452E1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文本框 15">
            <a:extLst>
              <a:ext uri="{FF2B5EF4-FFF2-40B4-BE49-F238E27FC236}">
                <a16:creationId xmlns:a16="http://schemas.microsoft.com/office/drawing/2014/main" id="{F16FDB19-691D-4918-9C8F-C411082E70E8}"/>
              </a:ext>
            </a:extLst>
          </p:cNvPr>
          <p:cNvSpPr txBox="1"/>
          <p:nvPr/>
        </p:nvSpPr>
        <p:spPr>
          <a:xfrm>
            <a:off x="989983" y="2035172"/>
            <a:ext cx="10513169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字符串一般使用字符数组来处理，字符串的结束标志’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也要存放在该字符数组中。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Character arrays are generally used to process strings, and the end flag '\0' of the string should also be stored in the character array.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6">
            <a:extLst>
              <a:ext uri="{FF2B5EF4-FFF2-40B4-BE49-F238E27FC236}">
                <a16:creationId xmlns:a16="http://schemas.microsoft.com/office/drawing/2014/main" id="{6C3DFE6D-FE09-4309-A176-89EA1D0C5AAE}"/>
              </a:ext>
            </a:extLst>
          </p:cNvPr>
          <p:cNvSpPr txBox="1"/>
          <p:nvPr/>
        </p:nvSpPr>
        <p:spPr>
          <a:xfrm>
            <a:off x="1479550" y="3505326"/>
            <a:ext cx="39122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例如：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</a:rPr>
              <a:t>For example: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</a:endParaRPr>
          </a:p>
        </p:txBody>
      </p:sp>
      <p:sp>
        <p:nvSpPr>
          <p:cNvPr id="19" name="Text Box 48">
            <a:extLst>
              <a:ext uri="{FF2B5EF4-FFF2-40B4-BE49-F238E27FC236}">
                <a16:creationId xmlns:a16="http://schemas.microsoft.com/office/drawing/2014/main" id="{2D190015-2CBD-4680-9210-DED98C7047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558" y="4303424"/>
            <a:ext cx="9375389" cy="417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[6]={‘h’,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e’,‘l’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o’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 }; </a:t>
            </a:r>
          </a:p>
        </p:txBody>
      </p:sp>
    </p:spTree>
    <p:extLst>
      <p:ext uri="{BB962C8B-B14F-4D97-AF65-F5344CB8AC3E}">
        <p14:creationId xmlns:p14="http://schemas.microsoft.com/office/powerpoint/2010/main" val="41561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/>
      <p:bldP spid="18" grpId="0"/>
      <p:bldP spid="19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92A48AC-CEAD-4C5C-B2E7-CF733F520595}"/>
              </a:ext>
            </a:extLst>
          </p:cNvPr>
          <p:cNvSpPr txBox="1"/>
          <p:nvPr/>
        </p:nvSpPr>
        <p:spPr>
          <a:xfrm>
            <a:off x="840105" y="153453"/>
            <a:ext cx="509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1.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string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10E9364-FE3D-4198-BE03-5EA4F5DE7996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A10AC0-07A1-42BC-B195-5ED94C7D1CD8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FD679630-0034-418F-9EA3-CD8718A03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存储空间表示图 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Storage space diagram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1" name="college-studying_73531">
            <a:extLst>
              <a:ext uri="{FF2B5EF4-FFF2-40B4-BE49-F238E27FC236}">
                <a16:creationId xmlns:a16="http://schemas.microsoft.com/office/drawing/2014/main" id="{6B864690-0175-4959-8018-2C8784452E1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18399"/>
            <a:ext cx="506733" cy="505933"/>
          </a:xfrm>
          <a:custGeom>
            <a:avLst/>
            <a:gdLst>
              <a:gd name="T0" fmla="*/ 325000 h 606722"/>
              <a:gd name="T1" fmla="*/ 325000 h 606722"/>
              <a:gd name="T2" fmla="*/ 325000 h 606722"/>
              <a:gd name="T3" fmla="*/ 325000 h 606722"/>
              <a:gd name="T4" fmla="*/ 325000 h 606722"/>
              <a:gd name="T5" fmla="*/ 325000 h 606722"/>
              <a:gd name="T6" fmla="*/ 325000 h 606722"/>
              <a:gd name="T7" fmla="*/ 325000 h 606722"/>
              <a:gd name="T8" fmla="*/ 325000 h 606722"/>
              <a:gd name="T9" fmla="*/ 325000 h 606722"/>
              <a:gd name="T10" fmla="*/ 325000 h 606722"/>
              <a:gd name="T11" fmla="*/ 325000 h 606722"/>
              <a:gd name="T12" fmla="*/ 325000 h 606722"/>
              <a:gd name="T13" fmla="*/ 325000 h 606722"/>
              <a:gd name="T14" fmla="*/ 325000 h 606722"/>
              <a:gd name="T15" fmla="*/ 325000 h 606722"/>
              <a:gd name="T16" fmla="*/ 325000 h 606722"/>
              <a:gd name="T17" fmla="*/ 325000 h 606722"/>
              <a:gd name="T18" fmla="*/ 325000 h 606722"/>
              <a:gd name="T19" fmla="*/ 325000 h 606722"/>
              <a:gd name="T20" fmla="*/ 325000 h 606722"/>
              <a:gd name="T21" fmla="*/ 325000 h 606722"/>
              <a:gd name="T22" fmla="*/ 325000 h 606722"/>
              <a:gd name="T23" fmla="*/ 325000 h 606722"/>
              <a:gd name="T24" fmla="*/ 325000 h 606722"/>
              <a:gd name="T25" fmla="*/ 325000 h 606722"/>
              <a:gd name="T26" fmla="*/ 325000 h 606722"/>
              <a:gd name="T27" fmla="*/ 325000 h 606722"/>
              <a:gd name="T28" fmla="*/ 325000 h 606722"/>
              <a:gd name="T29" fmla="*/ 325000 h 606722"/>
              <a:gd name="T30" fmla="*/ 325000 h 606722"/>
              <a:gd name="T31" fmla="*/ 325000 h 606722"/>
              <a:gd name="T32" fmla="*/ 325000 h 606722"/>
              <a:gd name="T33" fmla="*/ 325000 h 606722"/>
              <a:gd name="T34" fmla="*/ 325000 h 606722"/>
              <a:gd name="T35" fmla="*/ 325000 h 606722"/>
              <a:gd name="T36" fmla="*/ 325000 h 606722"/>
              <a:gd name="T37" fmla="*/ 325000 h 606722"/>
              <a:gd name="T38" fmla="*/ 325000 h 606722"/>
              <a:gd name="T39" fmla="*/ 325000 h 606722"/>
              <a:gd name="T40" fmla="*/ 325000 h 606722"/>
              <a:gd name="T41" fmla="*/ 325000 h 606722"/>
              <a:gd name="T42" fmla="*/ 325000 h 606722"/>
              <a:gd name="T43" fmla="*/ 325000 h 606722"/>
              <a:gd name="T44" fmla="*/ 325000 h 606722"/>
              <a:gd name="T45" fmla="*/ 325000 h 606722"/>
              <a:gd name="T46" fmla="*/ 325000 h 606722"/>
              <a:gd name="T47" fmla="*/ 325000 h 606722"/>
              <a:gd name="T48" fmla="*/ 325000 h 606722"/>
              <a:gd name="T49" fmla="*/ 325000 h 606722"/>
              <a:gd name="T50" fmla="*/ 325000 h 606722"/>
              <a:gd name="T51" fmla="*/ 325000 h 606722"/>
              <a:gd name="T52" fmla="*/ 325000 h 606722"/>
              <a:gd name="T53" fmla="*/ 325000 h 606722"/>
              <a:gd name="T54" fmla="*/ 325000 h 606722"/>
              <a:gd name="T55" fmla="*/ 325000 h 606722"/>
              <a:gd name="T56" fmla="*/ 325000 h 606722"/>
              <a:gd name="T57" fmla="*/ 325000 h 606722"/>
              <a:gd name="T58" fmla="*/ 325000 h 606722"/>
              <a:gd name="T59" fmla="*/ 325000 h 606722"/>
              <a:gd name="T60" fmla="*/ 325000 h 606722"/>
              <a:gd name="T61" fmla="*/ 325000 h 606722"/>
              <a:gd name="T62" fmla="*/ 325000 h 606722"/>
              <a:gd name="T63" fmla="*/ 325000 h 606722"/>
              <a:gd name="T64" fmla="*/ 325000 h 606722"/>
              <a:gd name="T65" fmla="*/ 325000 h 606722"/>
              <a:gd name="T66" fmla="*/ 325000 h 606722"/>
              <a:gd name="T67" fmla="*/ 325000 h 606722"/>
              <a:gd name="T68" fmla="*/ 325000 h 606722"/>
              <a:gd name="T69" fmla="*/ 325000 h 606722"/>
              <a:gd name="T70" fmla="*/ 325000 h 606722"/>
              <a:gd name="T71" fmla="*/ 325000 h 606722"/>
              <a:gd name="T72" fmla="*/ 325000 h 606722"/>
              <a:gd name="T73" fmla="*/ 325000 h 606722"/>
              <a:gd name="T74" fmla="*/ 325000 h 606722"/>
              <a:gd name="T75" fmla="*/ 325000 h 606722"/>
              <a:gd name="T76" fmla="*/ 325000 h 606722"/>
              <a:gd name="T77" fmla="*/ 325000 h 606722"/>
              <a:gd name="T78" fmla="*/ 325000 h 606722"/>
              <a:gd name="T79" fmla="*/ 325000 h 606722"/>
              <a:gd name="T80" fmla="*/ 325000 h 606722"/>
              <a:gd name="T81" fmla="*/ 325000 h 606722"/>
              <a:gd name="T82" fmla="*/ 325000 h 606722"/>
              <a:gd name="T83" fmla="*/ 325000 h 606722"/>
              <a:gd name="T84" fmla="*/ 325000 h 606722"/>
              <a:gd name="T85" fmla="*/ 325000 h 606722"/>
              <a:gd name="T86" fmla="*/ 325000 h 606722"/>
              <a:gd name="T87" fmla="*/ 325000 h 606722"/>
              <a:gd name="T88" fmla="*/ 325000 h 606722"/>
              <a:gd name="T89" fmla="*/ 325000 h 606722"/>
              <a:gd name="T90" fmla="*/ 325000 h 606722"/>
              <a:gd name="T91" fmla="*/ 325000 h 606722"/>
              <a:gd name="T92" fmla="*/ 325000 h 606722"/>
              <a:gd name="T93" fmla="*/ 325000 h 6067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533" h="6533">
                <a:moveTo>
                  <a:pt x="1379" y="5989"/>
                </a:moveTo>
                <a:lnTo>
                  <a:pt x="1820" y="5257"/>
                </a:lnTo>
                <a:lnTo>
                  <a:pt x="4855" y="5257"/>
                </a:lnTo>
                <a:lnTo>
                  <a:pt x="5296" y="5989"/>
                </a:lnTo>
                <a:lnTo>
                  <a:pt x="1379" y="5989"/>
                </a:lnTo>
                <a:lnTo>
                  <a:pt x="1379" y="5989"/>
                </a:lnTo>
                <a:close/>
                <a:moveTo>
                  <a:pt x="544" y="3664"/>
                </a:moveTo>
                <a:cubicBezTo>
                  <a:pt x="544" y="3143"/>
                  <a:pt x="817" y="2672"/>
                  <a:pt x="1239" y="2465"/>
                </a:cubicBezTo>
                <a:cubicBezTo>
                  <a:pt x="1351" y="2411"/>
                  <a:pt x="1412" y="2285"/>
                  <a:pt x="1385" y="2163"/>
                </a:cubicBezTo>
                <a:cubicBezTo>
                  <a:pt x="1363" y="2056"/>
                  <a:pt x="1351" y="1951"/>
                  <a:pt x="1351" y="1849"/>
                </a:cubicBezTo>
                <a:cubicBezTo>
                  <a:pt x="1351" y="1129"/>
                  <a:pt x="1865" y="544"/>
                  <a:pt x="2497" y="544"/>
                </a:cubicBezTo>
                <a:cubicBezTo>
                  <a:pt x="2928" y="544"/>
                  <a:pt x="3304" y="823"/>
                  <a:pt x="3516" y="1253"/>
                </a:cubicBezTo>
                <a:cubicBezTo>
                  <a:pt x="3576" y="1373"/>
                  <a:pt x="3707" y="1491"/>
                  <a:pt x="3896" y="1379"/>
                </a:cubicBezTo>
                <a:cubicBezTo>
                  <a:pt x="4052" y="1287"/>
                  <a:pt x="4223" y="1247"/>
                  <a:pt x="4396" y="1247"/>
                </a:cubicBezTo>
                <a:cubicBezTo>
                  <a:pt x="5013" y="1247"/>
                  <a:pt x="5528" y="1819"/>
                  <a:pt x="5541" y="2521"/>
                </a:cubicBezTo>
                <a:cubicBezTo>
                  <a:pt x="5543" y="2589"/>
                  <a:pt x="5569" y="2655"/>
                  <a:pt x="5617" y="2704"/>
                </a:cubicBezTo>
                <a:cubicBezTo>
                  <a:pt x="5857" y="2955"/>
                  <a:pt x="5989" y="3296"/>
                  <a:pt x="5989" y="3663"/>
                </a:cubicBezTo>
                <a:cubicBezTo>
                  <a:pt x="5989" y="4199"/>
                  <a:pt x="5705" y="4671"/>
                  <a:pt x="5281" y="4869"/>
                </a:cubicBezTo>
                <a:lnTo>
                  <a:pt x="5281" y="2615"/>
                </a:lnTo>
                <a:cubicBezTo>
                  <a:pt x="5281" y="2464"/>
                  <a:pt x="5160" y="2343"/>
                  <a:pt x="5009" y="2343"/>
                </a:cubicBezTo>
                <a:lnTo>
                  <a:pt x="1667" y="2343"/>
                </a:lnTo>
                <a:cubicBezTo>
                  <a:pt x="1516" y="2343"/>
                  <a:pt x="1395" y="2464"/>
                  <a:pt x="1395" y="2615"/>
                </a:cubicBezTo>
                <a:lnTo>
                  <a:pt x="1395" y="4909"/>
                </a:lnTo>
                <a:lnTo>
                  <a:pt x="1387" y="4923"/>
                </a:lnTo>
                <a:cubicBezTo>
                  <a:pt x="895" y="4768"/>
                  <a:pt x="544" y="4251"/>
                  <a:pt x="544" y="3664"/>
                </a:cubicBezTo>
                <a:close/>
                <a:moveTo>
                  <a:pt x="4736" y="4712"/>
                </a:moveTo>
                <a:lnTo>
                  <a:pt x="1939" y="4712"/>
                </a:lnTo>
                <a:lnTo>
                  <a:pt x="1939" y="2887"/>
                </a:lnTo>
                <a:lnTo>
                  <a:pt x="4736" y="2887"/>
                </a:lnTo>
                <a:lnTo>
                  <a:pt x="4736" y="4712"/>
                </a:lnTo>
                <a:lnTo>
                  <a:pt x="4736" y="4712"/>
                </a:lnTo>
                <a:close/>
                <a:moveTo>
                  <a:pt x="5545" y="5347"/>
                </a:moveTo>
                <a:cubicBezTo>
                  <a:pt x="6140" y="5051"/>
                  <a:pt x="6533" y="4399"/>
                  <a:pt x="6533" y="3664"/>
                </a:cubicBezTo>
                <a:cubicBezTo>
                  <a:pt x="6533" y="3192"/>
                  <a:pt x="6373" y="2751"/>
                  <a:pt x="6081" y="2408"/>
                </a:cubicBezTo>
                <a:cubicBezTo>
                  <a:pt x="6015" y="1444"/>
                  <a:pt x="5292" y="704"/>
                  <a:pt x="4396" y="704"/>
                </a:cubicBezTo>
                <a:cubicBezTo>
                  <a:pt x="4220" y="704"/>
                  <a:pt x="4049" y="733"/>
                  <a:pt x="3884" y="791"/>
                </a:cubicBezTo>
                <a:cubicBezTo>
                  <a:pt x="3571" y="297"/>
                  <a:pt x="3059" y="0"/>
                  <a:pt x="2497" y="0"/>
                </a:cubicBezTo>
                <a:cubicBezTo>
                  <a:pt x="1564" y="0"/>
                  <a:pt x="805" y="829"/>
                  <a:pt x="805" y="1849"/>
                </a:cubicBezTo>
                <a:cubicBezTo>
                  <a:pt x="805" y="1925"/>
                  <a:pt x="809" y="2001"/>
                  <a:pt x="819" y="2080"/>
                </a:cubicBezTo>
                <a:cubicBezTo>
                  <a:pt x="316" y="2411"/>
                  <a:pt x="0" y="3011"/>
                  <a:pt x="0" y="3664"/>
                </a:cubicBezTo>
                <a:cubicBezTo>
                  <a:pt x="0" y="4437"/>
                  <a:pt x="451" y="5131"/>
                  <a:pt x="1100" y="5397"/>
                </a:cubicBezTo>
                <a:lnTo>
                  <a:pt x="664" y="6120"/>
                </a:lnTo>
                <a:cubicBezTo>
                  <a:pt x="551" y="6328"/>
                  <a:pt x="679" y="6533"/>
                  <a:pt x="897" y="6533"/>
                </a:cubicBezTo>
                <a:lnTo>
                  <a:pt x="5779" y="6533"/>
                </a:lnTo>
                <a:lnTo>
                  <a:pt x="5781" y="6533"/>
                </a:lnTo>
                <a:cubicBezTo>
                  <a:pt x="5993" y="6533"/>
                  <a:pt x="6125" y="6273"/>
                  <a:pt x="5995" y="6091"/>
                </a:cubicBezTo>
                <a:lnTo>
                  <a:pt x="5545" y="5347"/>
                </a:ln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graphicFrame>
        <p:nvGraphicFramePr>
          <p:cNvPr id="12" name="Group 122">
            <a:extLst>
              <a:ext uri="{FF2B5EF4-FFF2-40B4-BE49-F238E27FC236}">
                <a16:creationId xmlns:a16="http://schemas.microsoft.com/office/drawing/2014/main" id="{EA8721C8-8F0D-4FFA-AE7E-35D1557624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52025"/>
              </p:ext>
            </p:extLst>
          </p:nvPr>
        </p:nvGraphicFramePr>
        <p:xfrm>
          <a:off x="1284105" y="2402886"/>
          <a:ext cx="9419613" cy="1891004"/>
        </p:xfrm>
        <a:graphic>
          <a:graphicData uri="http://schemas.openxmlformats.org/drawingml/2006/table">
            <a:tbl>
              <a:tblPr/>
              <a:tblGrid>
                <a:gridCol w="1596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2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17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26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60934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[0]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[1]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[2]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[3]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[4]         </a:t>
                      </a: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ch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[5] 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0070"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h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e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l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o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buFont typeface="Arial" pitchFamily="34" charset="0"/>
                        <a:defRPr sz="24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1pPr>
                      <a:lvl2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2pPr>
                      <a:lvl3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3pPr>
                      <a:lvl4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4pPr>
                      <a:lvl5pPr eaLnBrk="0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5pPr>
                      <a:lvl6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6pPr>
                      <a:lvl7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7pPr>
                      <a:lvl8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8pPr>
                      <a:lvl9pPr eaLnBrk="0" fontAlgn="base" hangingPunct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Font typeface="Arial" pitchFamily="34" charset="0"/>
                        <a:defRPr sz="1600">
                          <a:solidFill>
                            <a:schemeClr val="tx1"/>
                          </a:solidFill>
                          <a:latin typeface="Calibri" pitchFamily="34" charset="0"/>
                          <a:ea typeface="宋体" pitchFamily="2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</a:pP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‘</a:t>
                      </a:r>
                      <a:r>
                        <a:rPr kumimoji="0" lang="en-US" altLang="zh-CN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\0</a:t>
                      </a:r>
                      <a:r>
                        <a:rPr kumimoji="0" lang="zh-CN" alt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16FBA"/>
                          </a:solidFill>
                          <a:effectLst/>
                          <a:latin typeface="Calibri" pitchFamily="34" charset="0"/>
                          <a:ea typeface="宋体" pitchFamily="2" charset="-122"/>
                        </a:rPr>
                        <a:t>’</a:t>
                      </a:r>
                      <a:endParaRPr kumimoji="0" lang="en-US" altLang="zh-CN" sz="3200" b="0" i="0" u="none" strike="noStrike" cap="none" normalizeH="0" baseline="0" dirty="0">
                        <a:ln>
                          <a:noFill/>
                        </a:ln>
                        <a:solidFill>
                          <a:srgbClr val="216FBA"/>
                        </a:solidFill>
                        <a:effectLst/>
                        <a:latin typeface="Calibri" pitchFamily="34" charset="0"/>
                        <a:ea typeface="宋体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16FB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729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-1" y="0"/>
            <a:ext cx="4531971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83199" y="735955"/>
            <a:ext cx="2062533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4400" dirty="0">
                <a:solidFill>
                  <a:schemeClr val="bg1">
                    <a:lumMod val="8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</a:t>
            </a:r>
            <a:endParaRPr lang="zh-CN" altLang="en-US" sz="34400" dirty="0">
              <a:solidFill>
                <a:schemeClr val="bg1">
                  <a:lumMod val="8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264519" y="2633008"/>
            <a:ext cx="4586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字符串的初始化</a:t>
            </a:r>
            <a:endParaRPr lang="en-US" altLang="zh-CN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4000" b="1" dirty="0">
                <a:solidFill>
                  <a:srgbClr val="0070C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 of strings</a:t>
            </a:r>
            <a:endParaRPr lang="zh-CN" altLang="en-US" sz="4000" b="1" dirty="0">
              <a:solidFill>
                <a:srgbClr val="0070C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897" b="6897"/>
          <a:stretch/>
        </p:blipFill>
        <p:spPr>
          <a:xfrm>
            <a:off x="908501" y="1976379"/>
            <a:ext cx="2595621" cy="259562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51142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1C5344C1-9B1C-49E5-958C-8EEB52A2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550" y="1322388"/>
            <a:ext cx="10023602" cy="4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另一种初始化的方法 </a:t>
            </a:r>
            <a:r>
              <a:rPr lang="en-US" altLang="zh-CN" sz="2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Another method of initialization</a:t>
            </a:r>
            <a:endParaRPr lang="zh-CN" altLang="en-US" sz="2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7" name="college-studying_73531">
            <a:extLst>
              <a:ext uri="{FF2B5EF4-FFF2-40B4-BE49-F238E27FC236}">
                <a16:creationId xmlns:a16="http://schemas.microsoft.com/office/drawing/2014/main" id="{143A6066-ABFE-4822-B6DA-0EA079B1D5AB}"/>
              </a:ext>
            </a:extLst>
          </p:cNvPr>
          <p:cNvSpPr>
            <a:spLocks noChangeAspect="1"/>
          </p:cNvSpPr>
          <p:nvPr/>
        </p:nvSpPr>
        <p:spPr bwMode="auto">
          <a:xfrm>
            <a:off x="840105" y="1372122"/>
            <a:ext cx="506733" cy="398488"/>
          </a:xfrm>
          <a:custGeom>
            <a:avLst/>
            <a:gdLst>
              <a:gd name="T0" fmla="*/ 2297 w 2795"/>
              <a:gd name="T1" fmla="*/ 2201 h 2201"/>
              <a:gd name="T2" fmla="*/ 1968 w 2795"/>
              <a:gd name="T3" fmla="*/ 2201 h 2201"/>
              <a:gd name="T4" fmla="*/ 124 w 2795"/>
              <a:gd name="T5" fmla="*/ 1973 h 2201"/>
              <a:gd name="T6" fmla="*/ 352 w 2795"/>
              <a:gd name="T7" fmla="*/ 1495 h 2201"/>
              <a:gd name="T8" fmla="*/ 2190 w 2795"/>
              <a:gd name="T9" fmla="*/ 1495 h 2201"/>
              <a:gd name="T10" fmla="*/ 2364 w 2795"/>
              <a:gd name="T11" fmla="*/ 1562 h 2201"/>
              <a:gd name="T12" fmla="*/ 2257 w 2795"/>
              <a:gd name="T13" fmla="*/ 1628 h 2201"/>
              <a:gd name="T14" fmla="*/ 2297 w 2795"/>
              <a:gd name="T15" fmla="*/ 2067 h 2201"/>
              <a:gd name="T16" fmla="*/ 2649 w 2795"/>
              <a:gd name="T17" fmla="*/ 1342 h 2201"/>
              <a:gd name="T18" fmla="*/ 2483 w 2795"/>
              <a:gd name="T19" fmla="*/ 1409 h 2201"/>
              <a:gd name="T20" fmla="*/ 913 w 2795"/>
              <a:gd name="T21" fmla="*/ 1409 h 2201"/>
              <a:gd name="T22" fmla="*/ 701 w 2795"/>
              <a:gd name="T23" fmla="*/ 1019 h 2201"/>
              <a:gd name="T24" fmla="*/ 2253 w 2795"/>
              <a:gd name="T25" fmla="*/ 807 h 2201"/>
              <a:gd name="T26" fmla="*/ 2583 w 2795"/>
              <a:gd name="T27" fmla="*/ 807 h 2201"/>
              <a:gd name="T28" fmla="*/ 2583 w 2795"/>
              <a:gd name="T29" fmla="*/ 940 h 2201"/>
              <a:gd name="T30" fmla="*/ 2549 w 2795"/>
              <a:gd name="T31" fmla="*/ 1275 h 2201"/>
              <a:gd name="T32" fmla="*/ 2649 w 2795"/>
              <a:gd name="T33" fmla="*/ 1342 h 2201"/>
              <a:gd name="T34" fmla="*/ 2253 w 2795"/>
              <a:gd name="T35" fmla="*/ 1275 h 2201"/>
              <a:gd name="T36" fmla="*/ 2416 w 2795"/>
              <a:gd name="T37" fmla="*/ 940 h 2201"/>
              <a:gd name="T38" fmla="*/ 913 w 2795"/>
              <a:gd name="T39" fmla="*/ 940 h 2201"/>
              <a:gd name="T40" fmla="*/ 834 w 2795"/>
              <a:gd name="T41" fmla="*/ 1197 h 2201"/>
              <a:gd name="T42" fmla="*/ 2728 w 2795"/>
              <a:gd name="T43" fmla="*/ 0 h 2201"/>
              <a:gd name="T44" fmla="*/ 638 w 2795"/>
              <a:gd name="T45" fmla="*/ 0 h 2201"/>
              <a:gd name="T46" fmla="*/ 0 w 2795"/>
              <a:gd name="T47" fmla="*/ 67 h 2201"/>
              <a:gd name="T48" fmla="*/ 124 w 2795"/>
              <a:gd name="T49" fmla="*/ 134 h 2201"/>
              <a:gd name="T50" fmla="*/ 73 w 2795"/>
              <a:gd name="T51" fmla="*/ 800 h 2201"/>
              <a:gd name="T52" fmla="*/ 308 w 2795"/>
              <a:gd name="T53" fmla="*/ 800 h 2201"/>
              <a:gd name="T54" fmla="*/ 257 w 2795"/>
              <a:gd name="T55" fmla="*/ 134 h 2201"/>
              <a:gd name="T56" fmla="*/ 571 w 2795"/>
              <a:gd name="T57" fmla="*/ 659 h 2201"/>
              <a:gd name="T58" fmla="*/ 2157 w 2795"/>
              <a:gd name="T59" fmla="*/ 726 h 2201"/>
              <a:gd name="T60" fmla="*/ 2224 w 2795"/>
              <a:gd name="T61" fmla="*/ 134 h 2201"/>
              <a:gd name="T62" fmla="*/ 2795 w 2795"/>
              <a:gd name="T63" fmla="*/ 67 h 2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795" h="2201">
                <a:moveTo>
                  <a:pt x="2364" y="2134"/>
                </a:moveTo>
                <a:cubicBezTo>
                  <a:pt x="2364" y="2171"/>
                  <a:pt x="2334" y="2201"/>
                  <a:pt x="2297" y="2201"/>
                </a:cubicBezTo>
                <a:lnTo>
                  <a:pt x="2190" y="2201"/>
                </a:lnTo>
                <a:lnTo>
                  <a:pt x="1968" y="2201"/>
                </a:lnTo>
                <a:lnTo>
                  <a:pt x="352" y="2201"/>
                </a:lnTo>
                <a:cubicBezTo>
                  <a:pt x="226" y="2201"/>
                  <a:pt x="124" y="2098"/>
                  <a:pt x="124" y="1973"/>
                </a:cubicBezTo>
                <a:lnTo>
                  <a:pt x="124" y="1723"/>
                </a:lnTo>
                <a:cubicBezTo>
                  <a:pt x="124" y="1597"/>
                  <a:pt x="226" y="1495"/>
                  <a:pt x="352" y="1495"/>
                </a:cubicBezTo>
                <a:lnTo>
                  <a:pt x="1968" y="1495"/>
                </a:lnTo>
                <a:lnTo>
                  <a:pt x="2190" y="1495"/>
                </a:lnTo>
                <a:lnTo>
                  <a:pt x="2297" y="1495"/>
                </a:lnTo>
                <a:cubicBezTo>
                  <a:pt x="2334" y="1495"/>
                  <a:pt x="2364" y="1525"/>
                  <a:pt x="2364" y="1562"/>
                </a:cubicBezTo>
                <a:cubicBezTo>
                  <a:pt x="2364" y="1599"/>
                  <a:pt x="2334" y="1628"/>
                  <a:pt x="2297" y="1628"/>
                </a:cubicBezTo>
                <a:lnTo>
                  <a:pt x="2257" y="1628"/>
                </a:lnTo>
                <a:lnTo>
                  <a:pt x="2257" y="2067"/>
                </a:lnTo>
                <a:lnTo>
                  <a:pt x="2297" y="2067"/>
                </a:lnTo>
                <a:cubicBezTo>
                  <a:pt x="2334" y="2067"/>
                  <a:pt x="2364" y="2097"/>
                  <a:pt x="2364" y="2134"/>
                </a:cubicBezTo>
                <a:close/>
                <a:moveTo>
                  <a:pt x="2649" y="1342"/>
                </a:moveTo>
                <a:cubicBezTo>
                  <a:pt x="2649" y="1379"/>
                  <a:pt x="2620" y="1409"/>
                  <a:pt x="2583" y="1409"/>
                </a:cubicBezTo>
                <a:lnTo>
                  <a:pt x="2483" y="1409"/>
                </a:lnTo>
                <a:lnTo>
                  <a:pt x="2254" y="1409"/>
                </a:lnTo>
                <a:lnTo>
                  <a:pt x="913" y="1409"/>
                </a:lnTo>
                <a:cubicBezTo>
                  <a:pt x="796" y="1409"/>
                  <a:pt x="701" y="1314"/>
                  <a:pt x="701" y="1197"/>
                </a:cubicBezTo>
                <a:lnTo>
                  <a:pt x="701" y="1019"/>
                </a:lnTo>
                <a:cubicBezTo>
                  <a:pt x="701" y="902"/>
                  <a:pt x="796" y="807"/>
                  <a:pt x="913" y="807"/>
                </a:cubicBezTo>
                <a:lnTo>
                  <a:pt x="2253" y="807"/>
                </a:lnTo>
                <a:lnTo>
                  <a:pt x="2483" y="807"/>
                </a:lnTo>
                <a:lnTo>
                  <a:pt x="2583" y="807"/>
                </a:lnTo>
                <a:cubicBezTo>
                  <a:pt x="2620" y="807"/>
                  <a:pt x="2649" y="837"/>
                  <a:pt x="2649" y="874"/>
                </a:cubicBezTo>
                <a:cubicBezTo>
                  <a:pt x="2649" y="911"/>
                  <a:pt x="2620" y="940"/>
                  <a:pt x="2583" y="940"/>
                </a:cubicBezTo>
                <a:lnTo>
                  <a:pt x="2549" y="940"/>
                </a:lnTo>
                <a:lnTo>
                  <a:pt x="2549" y="1275"/>
                </a:lnTo>
                <a:lnTo>
                  <a:pt x="2583" y="1275"/>
                </a:lnTo>
                <a:cubicBezTo>
                  <a:pt x="2620" y="1275"/>
                  <a:pt x="2649" y="1305"/>
                  <a:pt x="2649" y="1342"/>
                </a:cubicBezTo>
                <a:close/>
                <a:moveTo>
                  <a:pt x="913" y="1275"/>
                </a:moveTo>
                <a:lnTo>
                  <a:pt x="2253" y="1275"/>
                </a:lnTo>
                <a:lnTo>
                  <a:pt x="2416" y="1275"/>
                </a:lnTo>
                <a:lnTo>
                  <a:pt x="2416" y="940"/>
                </a:lnTo>
                <a:lnTo>
                  <a:pt x="2253" y="940"/>
                </a:lnTo>
                <a:lnTo>
                  <a:pt x="913" y="940"/>
                </a:lnTo>
                <a:cubicBezTo>
                  <a:pt x="869" y="940"/>
                  <a:pt x="834" y="976"/>
                  <a:pt x="834" y="1019"/>
                </a:cubicBezTo>
                <a:lnTo>
                  <a:pt x="834" y="1197"/>
                </a:lnTo>
                <a:cubicBezTo>
                  <a:pt x="834" y="1240"/>
                  <a:pt x="869" y="1275"/>
                  <a:pt x="913" y="1275"/>
                </a:cubicBezTo>
                <a:close/>
                <a:moveTo>
                  <a:pt x="2728" y="0"/>
                </a:moveTo>
                <a:lnTo>
                  <a:pt x="2157" y="0"/>
                </a:lnTo>
                <a:lnTo>
                  <a:pt x="638" y="0"/>
                </a:lnTo>
                <a:lnTo>
                  <a:pt x="67" y="0"/>
                </a:lnTo>
                <a:cubicBezTo>
                  <a:pt x="30" y="0"/>
                  <a:pt x="0" y="30"/>
                  <a:pt x="0" y="67"/>
                </a:cubicBezTo>
                <a:cubicBezTo>
                  <a:pt x="0" y="104"/>
                  <a:pt x="30" y="134"/>
                  <a:pt x="67" y="134"/>
                </a:cubicBezTo>
                <a:lnTo>
                  <a:pt x="124" y="134"/>
                </a:lnTo>
                <a:lnTo>
                  <a:pt x="124" y="704"/>
                </a:lnTo>
                <a:cubicBezTo>
                  <a:pt x="93" y="725"/>
                  <a:pt x="73" y="760"/>
                  <a:pt x="73" y="800"/>
                </a:cubicBezTo>
                <a:cubicBezTo>
                  <a:pt x="73" y="865"/>
                  <a:pt x="126" y="917"/>
                  <a:pt x="191" y="917"/>
                </a:cubicBezTo>
                <a:cubicBezTo>
                  <a:pt x="255" y="917"/>
                  <a:pt x="308" y="865"/>
                  <a:pt x="308" y="800"/>
                </a:cubicBezTo>
                <a:cubicBezTo>
                  <a:pt x="308" y="760"/>
                  <a:pt x="288" y="725"/>
                  <a:pt x="257" y="704"/>
                </a:cubicBezTo>
                <a:lnTo>
                  <a:pt x="257" y="134"/>
                </a:lnTo>
                <a:lnTo>
                  <a:pt x="571" y="134"/>
                </a:lnTo>
                <a:lnTo>
                  <a:pt x="571" y="659"/>
                </a:lnTo>
                <a:cubicBezTo>
                  <a:pt x="571" y="696"/>
                  <a:pt x="601" y="726"/>
                  <a:pt x="638" y="726"/>
                </a:cubicBezTo>
                <a:lnTo>
                  <a:pt x="2157" y="726"/>
                </a:lnTo>
                <a:cubicBezTo>
                  <a:pt x="2194" y="726"/>
                  <a:pt x="2224" y="696"/>
                  <a:pt x="2224" y="659"/>
                </a:cubicBezTo>
                <a:lnTo>
                  <a:pt x="2224" y="134"/>
                </a:lnTo>
                <a:lnTo>
                  <a:pt x="2728" y="134"/>
                </a:lnTo>
                <a:cubicBezTo>
                  <a:pt x="2765" y="134"/>
                  <a:pt x="2795" y="104"/>
                  <a:pt x="2795" y="67"/>
                </a:cubicBezTo>
                <a:cubicBezTo>
                  <a:pt x="2795" y="30"/>
                  <a:pt x="2765" y="0"/>
                  <a:pt x="2728" y="0"/>
                </a:cubicBezTo>
                <a:close/>
              </a:path>
            </a:pathLst>
          </a:custGeom>
          <a:solidFill>
            <a:srgbClr val="216FBA"/>
          </a:solidFill>
          <a:ln>
            <a:noFill/>
          </a:ln>
        </p:spPr>
        <p:txBody>
          <a:bodyPr/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23A95C9-FB04-44DF-9EBD-F2748481EBBA}"/>
              </a:ext>
            </a:extLst>
          </p:cNvPr>
          <p:cNvSpPr txBox="1"/>
          <p:nvPr/>
        </p:nvSpPr>
        <p:spPr>
          <a:xfrm>
            <a:off x="840105" y="153453"/>
            <a:ext cx="50901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2.</a:t>
            </a:r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字符串的初始化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Initialization of strings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DD5437B-653C-4E53-B483-4877DBBF60CA}"/>
              </a:ext>
            </a:extLst>
          </p:cNvPr>
          <p:cNvSpPr/>
          <p:nvPr/>
        </p:nvSpPr>
        <p:spPr>
          <a:xfrm>
            <a:off x="0" y="175240"/>
            <a:ext cx="491490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BE59D3E-D691-4C1D-8A57-7E6D38E6D974}"/>
              </a:ext>
            </a:extLst>
          </p:cNvPr>
          <p:cNvSpPr/>
          <p:nvPr/>
        </p:nvSpPr>
        <p:spPr>
          <a:xfrm>
            <a:off x="582929" y="175240"/>
            <a:ext cx="182881" cy="467072"/>
          </a:xfrm>
          <a:prstGeom prst="rect">
            <a:avLst/>
          </a:prstGeom>
          <a:solidFill>
            <a:srgbClr val="216FBA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FAC3EBD-96A9-47A1-8162-5A87FA49257D}"/>
              </a:ext>
            </a:extLst>
          </p:cNvPr>
          <p:cNvSpPr txBox="1"/>
          <p:nvPr/>
        </p:nvSpPr>
        <p:spPr>
          <a:xfrm>
            <a:off x="1612809" y="1797590"/>
            <a:ext cx="9757083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dirty="0" err="1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[6]=“hello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同上面赋值方法等价，系统自动在末尾加‘ 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\0’</a:t>
            </a:r>
            <a:r>
              <a:rPr lang="zh-CN" altLang="en-US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>
                <a:solidFill>
                  <a:srgbClr val="216FB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Equivalent to the above assignment method, the system automatically adds' \0 'at the end</a:t>
            </a:r>
            <a:endParaRPr lang="zh-CN" altLang="en-US" dirty="0">
              <a:solidFill>
                <a:srgbClr val="216FB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105A0163-37D2-44D9-8C32-955A2949F7BE}"/>
              </a:ext>
            </a:extLst>
          </p:cNvPr>
          <p:cNvGrpSpPr/>
          <p:nvPr/>
        </p:nvGrpSpPr>
        <p:grpSpPr>
          <a:xfrm>
            <a:off x="1479550" y="3346637"/>
            <a:ext cx="14944341" cy="3296801"/>
            <a:chOff x="1479550" y="3346637"/>
            <a:chExt cx="14944341" cy="3296801"/>
          </a:xfrm>
        </p:grpSpPr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9AF26AE7-4BA5-4933-87B0-C049EE090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0289" y="3472449"/>
              <a:ext cx="10023602" cy="2585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printf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("</a:t>
              </a:r>
              <a:r>
                <a:rPr lang="zh-CN" altLang="zh-CN" sz="1600" kern="100" dirty="0">
                  <a:latin typeface="Times New Roman" panose="02020603050405020304" pitchFamily="18" charset="0"/>
                </a:rPr>
                <a:t>请输入第二个字符串：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");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gets(b);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strcat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(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a,b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printf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("</a:t>
              </a:r>
              <a:r>
                <a:rPr lang="zh-CN" altLang="zh-CN" sz="1600" kern="100" dirty="0">
                  <a:latin typeface="Times New Roman" panose="02020603050405020304" pitchFamily="18" charset="0"/>
                </a:rPr>
                <a:t>字符串分别为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\n");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puts(a);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puts(b);</a:t>
              </a:r>
              <a:endParaRPr lang="zh-CN" altLang="zh-CN" sz="2000" kern="100" dirty="0">
                <a:latin typeface="Times New Roman" panose="02020603050405020304" pitchFamily="18" charset="0"/>
              </a:endParaRPr>
            </a:p>
            <a:p>
              <a:r>
                <a:rPr lang="en-US" altLang="zh-CN" sz="1600" kern="100" dirty="0">
                  <a:latin typeface="Times New Roman" panose="02020603050405020304" pitchFamily="18" charset="0"/>
                </a:rPr>
                <a:t>}</a:t>
              </a:r>
              <a:endParaRPr lang="zh-CN" altLang="en-US" sz="16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5DD593-C0F1-4208-97A0-C91059BD64CB}"/>
                </a:ext>
              </a:extLst>
            </p:cNvPr>
            <p:cNvSpPr/>
            <p:nvPr/>
          </p:nvSpPr>
          <p:spPr>
            <a:xfrm>
              <a:off x="1479550" y="3346637"/>
              <a:ext cx="9525378" cy="3296801"/>
            </a:xfrm>
            <a:prstGeom prst="rect">
              <a:avLst/>
            </a:prstGeom>
            <a:noFill/>
            <a:ln>
              <a:solidFill>
                <a:srgbClr val="216FB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6BD963C-37B8-45B1-9E38-6D1B5213C8AF}"/>
                </a:ext>
              </a:extLst>
            </p:cNvPr>
            <p:cNvSpPr/>
            <p:nvPr/>
          </p:nvSpPr>
          <p:spPr>
            <a:xfrm>
              <a:off x="1886712" y="3429000"/>
              <a:ext cx="4513577" cy="26334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#include "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stdio.h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"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#include "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string.h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"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main()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{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char a[20],b[20];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</a:t>
              </a:r>
              <a:r>
                <a:rPr lang="en-US" altLang="zh-CN" sz="1600" kern="100" dirty="0" err="1">
                  <a:latin typeface="Times New Roman" panose="02020603050405020304" pitchFamily="18" charset="0"/>
                </a:rPr>
                <a:t>printf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("</a:t>
              </a:r>
              <a:r>
                <a:rPr lang="zh-CN" altLang="zh-CN" sz="1600" kern="100" dirty="0">
                  <a:latin typeface="Times New Roman" panose="02020603050405020304" pitchFamily="18" charset="0"/>
                </a:rPr>
                <a:t>请输入第一个字符串：</a:t>
              </a:r>
              <a:r>
                <a:rPr lang="en-US" altLang="zh-CN" sz="1600" kern="100" dirty="0">
                  <a:latin typeface="Times New Roman" panose="02020603050405020304" pitchFamily="18" charset="0"/>
                </a:rPr>
                <a:t>");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0"/>
                </a:spcAft>
              </a:pPr>
              <a:r>
                <a:rPr lang="en-US" altLang="zh-CN" sz="1600" kern="100" dirty="0">
                  <a:latin typeface="Times New Roman" panose="02020603050405020304" pitchFamily="18" charset="0"/>
                </a:rPr>
                <a:t>  gets(a);</a:t>
              </a:r>
              <a:endParaRPr lang="zh-CN" altLang="zh-CN" sz="1600" kern="100" dirty="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836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625"/>
          <a:stretch/>
        </p:blipFill>
        <p:spPr>
          <a:xfrm>
            <a:off x="0" y="0"/>
            <a:ext cx="54102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717183" y="1094834"/>
            <a:ext cx="212738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总    结</a:t>
            </a:r>
            <a:endParaRPr lang="en-US" altLang="zh-CN" sz="44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algn="ctr"/>
            <a:r>
              <a:rPr lang="en-US" altLang="zh-CN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Summary</a:t>
            </a:r>
            <a:endParaRPr lang="zh-CN" altLang="en-US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78252" y="2799795"/>
            <a:ext cx="59235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字符串的定义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Definition of string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8" name="AutoShape 2" descr="蓝色科技封面图片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84910" y="277259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01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278252" y="3957915"/>
            <a:ext cx="5499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字符串的存储结构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pPr lvl="0"/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Storage structure of string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5684910" y="3930713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02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278252" y="5116036"/>
            <a:ext cx="56404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字符串初始化方法</a:t>
            </a:r>
            <a:endParaRPr lang="en-US" altLang="zh-CN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  <a:p>
            <a:r>
              <a:rPr lang="en-US" altLang="zh-CN" sz="28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String initialization method</a:t>
            </a:r>
            <a:endParaRPr lang="zh-CN" altLang="en-US" sz="28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84910" y="5088834"/>
            <a:ext cx="74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216FBA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rPr>
              <a:t>03</a:t>
            </a:r>
            <a:endParaRPr lang="zh-CN" altLang="en-US" sz="3200" b="1" dirty="0">
              <a:solidFill>
                <a:srgbClr val="216FBA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+mn-ea"/>
              <a:sym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65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677EE8DC-1EDC-463F-9080-184A8277F9BE}"/>
              </a:ext>
            </a:extLst>
          </p:cNvPr>
          <p:cNvGrpSpPr/>
          <p:nvPr/>
        </p:nvGrpSpPr>
        <p:grpSpPr>
          <a:xfrm>
            <a:off x="78282" y="52718"/>
            <a:ext cx="3113202" cy="534884"/>
            <a:chOff x="78282" y="52718"/>
            <a:chExt cx="3113202" cy="53488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700" b="98584" l="5046" r="89679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30834" y="52718"/>
              <a:ext cx="660650" cy="5348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419660D-F3A3-4A48-A3F6-07DF74083743}"/>
                </a:ext>
              </a:extLst>
            </p:cNvPr>
            <p:cNvSpPr txBox="1"/>
            <p:nvPr/>
          </p:nvSpPr>
          <p:spPr>
            <a:xfrm>
              <a:off x="78282" y="135494"/>
              <a:ext cx="26798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buNone/>
              </a:pPr>
              <a:r>
                <a:rPr lang="zh-CN" altLang="en-US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北京电子科技职业学院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28E4F5B0-BDEF-40EF-B659-0E62B3AAEC22}"/>
              </a:ext>
            </a:extLst>
          </p:cNvPr>
          <p:cNvGrpSpPr/>
          <p:nvPr/>
        </p:nvGrpSpPr>
        <p:grpSpPr>
          <a:xfrm>
            <a:off x="4620985" y="2022018"/>
            <a:ext cx="2950030" cy="2813965"/>
            <a:chOff x="4625788" y="2483167"/>
            <a:chExt cx="2950030" cy="2813965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860C6A32-1FA0-48C8-A465-53E7029E371C}"/>
                </a:ext>
              </a:extLst>
            </p:cNvPr>
            <p:cNvSpPr/>
            <p:nvPr/>
          </p:nvSpPr>
          <p:spPr>
            <a:xfrm>
              <a:off x="4625788" y="2483167"/>
              <a:ext cx="2813965" cy="281396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  <p:sp>
          <p:nvSpPr>
            <p:cNvPr id="13" name="文本框 6">
              <a:extLst>
                <a:ext uri="{FF2B5EF4-FFF2-40B4-BE49-F238E27FC236}">
                  <a16:creationId xmlns:a16="http://schemas.microsoft.com/office/drawing/2014/main" id="{A33B6A55-313F-4CCA-B691-7D72965BDB65}"/>
                </a:ext>
              </a:extLst>
            </p:cNvPr>
            <p:cNvSpPr txBox="1"/>
            <p:nvPr/>
          </p:nvSpPr>
          <p:spPr>
            <a:xfrm>
              <a:off x="4806980" y="3231301"/>
              <a:ext cx="276883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lang="en-US" altLang="zh-CN" sz="9600" dirty="0">
                  <a:solidFill>
                    <a:schemeClr val="tx2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+mn-ea"/>
                  <a:sym typeface="Microsoft YaHei" panose="020B0503020204020204" pitchFamily="34" charset="-122"/>
                </a:rPr>
                <a:t>End</a:t>
              </a:r>
              <a:endParaRPr lang="zh-CN" altLang="en-US" sz="9600" dirty="0">
                <a:solidFill>
                  <a:schemeClr val="tx2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ea"/>
                <a:sym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598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vj0mog5e">
      <a:majorFont>
        <a:latin typeface="+mn-lt"/>
        <a:ea typeface="+mn-ea"/>
        <a:cs typeface=""/>
      </a:majorFont>
      <a:minorFont>
        <a:latin typeface="+mn-lt"/>
        <a:ea typeface="+mn-e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2161</TotalTime>
  <Words>357</Words>
  <Application>Microsoft Office PowerPoint</Application>
  <PresentationFormat>宽屏</PresentationFormat>
  <Paragraphs>71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微软雅黑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李刚</dc:creator>
  <cp:lastModifiedBy>webuser</cp:lastModifiedBy>
  <cp:revision>357</cp:revision>
  <dcterms:created xsi:type="dcterms:W3CDTF">2014-07-14T07:34:08Z</dcterms:created>
  <dcterms:modified xsi:type="dcterms:W3CDTF">2022-06-15T12:26:27Z</dcterms:modified>
</cp:coreProperties>
</file>