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81" r:id="rId3"/>
    <p:sldId id="282" r:id="rId4"/>
    <p:sldId id="261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291" r:id="rId13"/>
    <p:sldId id="292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4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C8C3-B16B-4485-8698-CC4B72400D3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B17-AF18-452F-AC9B-79452D91A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0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A96A-11CB-472A-BEA5-472D64AAB76A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008C-BA0F-4C16-B61D-E91C76054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0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AE6D-6D5D-4EA4-9CAE-732C2D294D07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ABE5-47D3-4146-9FDC-32197EB47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31EE-E8E4-4EAB-9C7E-5B6A9783B044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9424-B834-4240-952B-450A0EF52C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1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10013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4446-0BDA-4A35-A358-6D987B7ACA42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DF7A8-2AC6-49DA-A162-90D77CE82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8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E6768-6096-4B93-8C97-E4551E4D7B5A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39F2-4232-4FDC-8AD7-5B92AC507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9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AC830-9C87-4722-BACD-9A1866239196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CE7B-B16B-4C8F-B9EE-88DFAB4DA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7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9B68-DDDF-4B20-A5CA-4FF9D15DA59D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622-48DD-4F39-8708-80F74E732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67CE-6606-48F0-A3AF-D12D4705A879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275F6-52E9-4513-94AC-943673609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F0A4C-CA33-4BA4-9560-2C3F68B78B1F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5204-7BB5-4C86-A7E0-3A9D6B835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5864-6BCC-4E5B-BA32-A230CD2DBFBA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5B95-8B4F-4913-9B8A-C6BF09F042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4AA-E127-4CBE-9095-BA111D02EA2A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B112-B7AE-4AD4-935B-B0FC86AA8E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0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447171-0026-476D-885B-4D6E3B7EB929}" type="datetimeFigureOut">
              <a:rPr lang="zh-CN" altLang="en-US"/>
              <a:pPr>
                <a:defRPr/>
              </a:pPr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52186-4BF7-4EBA-99AC-06CD29664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18846" y="3099672"/>
            <a:ext cx="5554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多分支选择结构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multi branch selection structure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944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多分支语句的简单应用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multi branch statement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A53DE9-58D5-45E4-8B21-DD5B7B777E7E}"/>
              </a:ext>
            </a:extLst>
          </p:cNvPr>
          <p:cNvGrpSpPr/>
          <p:nvPr/>
        </p:nvGrpSpPr>
        <p:grpSpPr>
          <a:xfrm>
            <a:off x="3412233" y="1600404"/>
            <a:ext cx="4743344" cy="4913109"/>
            <a:chOff x="3412233" y="1600404"/>
            <a:chExt cx="4743344" cy="4913109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244ECBB1-6D12-42BA-9FAB-A4965D1DE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998" y="3090399"/>
              <a:ext cx="1001579" cy="545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216FBA"/>
                  </a:solidFill>
                </a:rPr>
                <a:t>False</a:t>
              </a:r>
              <a:r>
                <a:rPr lang="zh-CN" altLang="en-US" sz="1400" dirty="0">
                  <a:solidFill>
                    <a:srgbClr val="216FBA"/>
                  </a:solidFill>
                </a:rPr>
                <a:t>		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FCFD1944-4705-4C64-AE71-7343A0CA0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262" y="1812990"/>
              <a:ext cx="1113081" cy="545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216FBA"/>
                  </a:solidFill>
                </a:rPr>
                <a:t>False</a:t>
              </a:r>
              <a:r>
                <a:rPr lang="zh-CN" altLang="en-US" sz="1400" dirty="0">
                  <a:solidFill>
                    <a:srgbClr val="216FBA"/>
                  </a:solidFill>
                </a:rPr>
                <a:t>		</a:t>
              </a:r>
            </a:p>
          </p:txBody>
        </p:sp>
        <p:sp>
          <p:nvSpPr>
            <p:cNvPr id="12" name="AutoShape 19">
              <a:extLst>
                <a:ext uri="{FF2B5EF4-FFF2-40B4-BE49-F238E27FC236}">
                  <a16:creationId xmlns:a16="http://schemas.microsoft.com/office/drawing/2014/main" id="{55A53683-A52E-4604-A147-53D8A8EE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233" y="1866846"/>
              <a:ext cx="1530722" cy="6320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216FBA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zh-CN" sz="1200" dirty="0">
                  <a:solidFill>
                    <a:srgbClr val="216FBA"/>
                  </a:solidFill>
                  <a:latin typeface="Times New Roman" pitchFamily="18" charset="0"/>
                </a:rPr>
                <a:t>A≥2000</a:t>
              </a:r>
              <a:endParaRPr lang="en-US" altLang="zh-CN" sz="1200" dirty="0">
                <a:solidFill>
                  <a:srgbClr val="216FBA"/>
                </a:solidFill>
              </a:endParaRP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EB848045-7DBB-43CB-8F57-12FA4F8F3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1617" y="2189977"/>
              <a:ext cx="351499" cy="1890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8A22C92C-4A15-47EB-ACD9-5E6062AF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116" y="2186198"/>
              <a:ext cx="945" cy="298566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4C5B751E-0A84-42E9-8199-942781299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289" y="3131026"/>
              <a:ext cx="0" cy="2285541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C1AA6992-7822-4036-B565-392B354B1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594" y="2504605"/>
              <a:ext cx="945" cy="2913852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64EEFC74-6FF4-4BCE-B20A-76A2FD02A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657" y="2649253"/>
              <a:ext cx="645360" cy="545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216FBA"/>
                  </a:solidFill>
                </a:rPr>
                <a:t>True</a:t>
              </a:r>
              <a:endParaRPr lang="zh-CN" altLang="en-US" sz="1400" dirty="0">
                <a:solidFill>
                  <a:srgbClr val="216FBA"/>
                </a:solidFill>
              </a:endParaRP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A12FFFB1-167B-4C81-B3A0-B93D9D488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292" y="3271805"/>
              <a:ext cx="645360" cy="545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216FBA"/>
                  </a:solidFill>
                </a:rPr>
                <a:t>True</a:t>
              </a:r>
              <a:endParaRPr lang="zh-CN" altLang="en-US" sz="1400" dirty="0">
                <a:solidFill>
                  <a:srgbClr val="216FBA"/>
                </a:solidFill>
              </a:endParaRPr>
            </a:p>
          </p:txBody>
        </p:sp>
        <p:sp>
          <p:nvSpPr>
            <p:cNvPr id="19" name="AutoShape 26">
              <a:extLst>
                <a:ext uri="{FF2B5EF4-FFF2-40B4-BE49-F238E27FC236}">
                  <a16:creationId xmlns:a16="http://schemas.microsoft.com/office/drawing/2014/main" id="{570CDD7C-FC0F-4AAB-B01D-951BCAF4C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928" y="2473426"/>
              <a:ext cx="1530722" cy="642483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216FBA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/>
              <a:r>
                <a:rPr lang="en-US" altLang="zh-CN" sz="1400" dirty="0">
                  <a:solidFill>
                    <a:srgbClr val="216FBA"/>
                  </a:solidFill>
                  <a:latin typeface="Times New Roman" pitchFamily="18" charset="0"/>
                </a:rPr>
                <a:t>A≥1000</a:t>
              </a:r>
              <a:endParaRPr lang="en-US" altLang="zh-CN" sz="1400" dirty="0">
                <a:solidFill>
                  <a:srgbClr val="216FBA"/>
                </a:solidFill>
              </a:endParaRPr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1CA36FE3-66E4-49DC-9AD6-384DFD4B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649" y="1600404"/>
              <a:ext cx="945" cy="294787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1DDB8054-4BFA-49C3-B8D4-80EE4B632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5485" y="2811674"/>
              <a:ext cx="351499" cy="1890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30606BC3-1A20-4A34-9070-8ECFFB21E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984" y="2807895"/>
              <a:ext cx="945" cy="298566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46551CFE-8210-46B2-888E-6BB22B895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1157" y="3738552"/>
              <a:ext cx="945" cy="1679905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24" name="AutoShape 31">
              <a:extLst>
                <a:ext uri="{FF2B5EF4-FFF2-40B4-BE49-F238E27FC236}">
                  <a16:creationId xmlns:a16="http://schemas.microsoft.com/office/drawing/2014/main" id="{453E96CE-6FC8-42F1-870B-4C7593C0B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96" y="3095123"/>
              <a:ext cx="1530722" cy="642483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216FBA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/>
              <a:r>
                <a:rPr lang="en-US" altLang="zh-CN" sz="1400" dirty="0">
                  <a:solidFill>
                    <a:srgbClr val="216FBA"/>
                  </a:solidFill>
                  <a:latin typeface="Times New Roman" pitchFamily="18" charset="0"/>
                </a:rPr>
                <a:t>A≥500</a:t>
              </a:r>
              <a:endParaRPr lang="en-US" altLang="zh-CN" sz="1400" dirty="0">
                <a:solidFill>
                  <a:srgbClr val="216FBA"/>
                </a:solidFill>
              </a:endParaRPr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8D79306B-A182-4363-8441-C050E4B1C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6127" y="3420145"/>
              <a:ext cx="5670" cy="1998311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6ECD38CE-7D85-4C8C-8ADD-FF7453255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652" y="5418457"/>
              <a:ext cx="850401" cy="442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216FBA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rgbClr val="216FBA"/>
                  </a:solidFill>
                </a:rPr>
                <a:t>不打折</a:t>
              </a:r>
            </a:p>
          </p:txBody>
        </p:sp>
        <p:sp>
          <p:nvSpPr>
            <p:cNvPr id="27" name="Rectangle 44">
              <a:extLst>
                <a:ext uri="{FF2B5EF4-FFF2-40B4-BE49-F238E27FC236}">
                  <a16:creationId xmlns:a16="http://schemas.microsoft.com/office/drawing/2014/main" id="{46ED1CD3-A66C-41B3-9136-643A7C98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957" y="5418457"/>
              <a:ext cx="850401" cy="442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216FBA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rgbClr val="216FBA"/>
                  </a:solidFill>
                </a:rPr>
                <a:t>打</a:t>
              </a:r>
              <a:r>
                <a:rPr lang="en-US" altLang="zh-CN" sz="1400" dirty="0">
                  <a:solidFill>
                    <a:srgbClr val="216FBA"/>
                  </a:solidFill>
                </a:rPr>
                <a:t>9</a:t>
              </a:r>
              <a:r>
                <a:rPr lang="zh-CN" altLang="en-US" sz="1400" dirty="0">
                  <a:solidFill>
                    <a:srgbClr val="216FBA"/>
                  </a:solidFill>
                </a:rPr>
                <a:t>折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F22731E8-696C-42B9-A8CA-70B3C805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088" y="5418457"/>
              <a:ext cx="850401" cy="442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216FBA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rgbClr val="216FBA"/>
                  </a:solidFill>
                </a:rPr>
                <a:t>打</a:t>
              </a:r>
              <a:r>
                <a:rPr lang="en-US" altLang="zh-CN" sz="1400" dirty="0">
                  <a:solidFill>
                    <a:srgbClr val="216FBA"/>
                  </a:solidFill>
                </a:rPr>
                <a:t>8</a:t>
              </a:r>
              <a:r>
                <a:rPr lang="zh-CN" altLang="en-US" sz="1400" dirty="0">
                  <a:solidFill>
                    <a:srgbClr val="216FBA"/>
                  </a:solidFill>
                </a:rPr>
                <a:t>折</a:t>
              </a:r>
            </a:p>
          </p:txBody>
        </p:sp>
        <p:sp>
          <p:nvSpPr>
            <p:cNvPr id="29" name="Rectangle 46">
              <a:extLst>
                <a:ext uri="{FF2B5EF4-FFF2-40B4-BE49-F238E27FC236}">
                  <a16:creationId xmlns:a16="http://schemas.microsoft.com/office/drawing/2014/main" id="{174926F1-5F62-4C2F-97EF-09E90D00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118" y="5416567"/>
              <a:ext cx="850401" cy="442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216FBA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rgbClr val="216FBA"/>
                  </a:solidFill>
                </a:rPr>
                <a:t>打</a:t>
              </a:r>
              <a:r>
                <a:rPr lang="en-US" altLang="zh-CN" sz="1400" dirty="0">
                  <a:solidFill>
                    <a:srgbClr val="216FBA"/>
                  </a:solidFill>
                </a:rPr>
                <a:t>7</a:t>
              </a:r>
              <a:r>
                <a:rPr lang="zh-CN" altLang="en-US" sz="1400" dirty="0">
                  <a:solidFill>
                    <a:srgbClr val="216FBA"/>
                  </a:solidFill>
                </a:rPr>
                <a:t>折</a:t>
              </a:r>
            </a:p>
          </p:txBody>
        </p:sp>
        <p:sp>
          <p:nvSpPr>
            <p:cNvPr id="30" name="Line 47">
              <a:extLst>
                <a:ext uri="{FF2B5EF4-FFF2-40B4-BE49-F238E27FC236}">
                  <a16:creationId xmlns:a16="http://schemas.microsoft.com/office/drawing/2014/main" id="{8F945AB1-DD18-4C9F-8A0F-50D2B9133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208" y="5869140"/>
              <a:ext cx="945" cy="321242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31" name="Line 48">
              <a:extLst>
                <a:ext uri="{FF2B5EF4-FFF2-40B4-BE49-F238E27FC236}">
                  <a16:creationId xmlns:a16="http://schemas.microsoft.com/office/drawing/2014/main" id="{204AF4B7-1BB2-4860-A884-9D89C25CF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602" y="6190382"/>
              <a:ext cx="3371368" cy="0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EEDB435C-2784-46C1-A027-5BA3D585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069" y="5869140"/>
              <a:ext cx="945" cy="321242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33" name="Line 50">
              <a:extLst>
                <a:ext uri="{FF2B5EF4-FFF2-40B4-BE49-F238E27FC236}">
                  <a16:creationId xmlns:a16="http://schemas.microsoft.com/office/drawing/2014/main" id="{DC990B68-112B-4E7B-B773-7AD127286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3677" y="5874809"/>
              <a:ext cx="945" cy="321242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34" name="Line 51">
              <a:extLst>
                <a:ext uri="{FF2B5EF4-FFF2-40B4-BE49-F238E27FC236}">
                  <a16:creationId xmlns:a16="http://schemas.microsoft.com/office/drawing/2014/main" id="{52421875-7D2D-40BD-9014-B670F7BCB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3918" y="6192271"/>
              <a:ext cx="945" cy="321242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35" name="Line 52">
              <a:extLst>
                <a:ext uri="{FF2B5EF4-FFF2-40B4-BE49-F238E27FC236}">
                  <a16:creationId xmlns:a16="http://schemas.microsoft.com/office/drawing/2014/main" id="{0C2BAED5-39D0-4019-9F2B-95F3494F5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5026" y="5874809"/>
              <a:ext cx="945" cy="321242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36" name="Text Box 55">
              <a:extLst>
                <a:ext uri="{FF2B5EF4-FFF2-40B4-BE49-F238E27FC236}">
                  <a16:creationId xmlns:a16="http://schemas.microsoft.com/office/drawing/2014/main" id="{BDB1C1AC-556F-4A32-B2BF-8472ADB94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9343" y="2438467"/>
              <a:ext cx="1249704" cy="545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216FBA"/>
                  </a:solidFill>
                </a:rPr>
                <a:t>False</a:t>
              </a:r>
              <a:r>
                <a:rPr lang="zh-CN" altLang="en-US" sz="1400" dirty="0">
                  <a:solidFill>
                    <a:srgbClr val="216FBA"/>
                  </a:solidFill>
                </a:rPr>
                <a:t>		</a:t>
              </a:r>
            </a:p>
          </p:txBody>
        </p:sp>
        <p:sp>
          <p:nvSpPr>
            <p:cNvPr id="37" name="Line 56">
              <a:extLst>
                <a:ext uri="{FF2B5EF4-FFF2-40B4-BE49-F238E27FC236}">
                  <a16:creationId xmlns:a16="http://schemas.microsoft.com/office/drawing/2014/main" id="{B9179AD6-F199-42C8-AD39-6FD29B35C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6519" y="3425813"/>
              <a:ext cx="369452" cy="0"/>
            </a:xfrm>
            <a:prstGeom prst="line">
              <a:avLst/>
            </a:prstGeom>
            <a:noFill/>
            <a:ln w="9525">
              <a:solidFill>
                <a:srgbClr val="216FB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216FBA"/>
                </a:solidFill>
              </a:endParaRPr>
            </a:p>
          </p:txBody>
        </p:sp>
        <p:sp>
          <p:nvSpPr>
            <p:cNvPr id="38" name="Text Box 59">
              <a:extLst>
                <a:ext uri="{FF2B5EF4-FFF2-40B4-BE49-F238E27FC236}">
                  <a16:creationId xmlns:a16="http://schemas.microsoft.com/office/drawing/2014/main" id="{6B331A00-6F77-4FA8-B295-03AA498DD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0609" y="3901560"/>
              <a:ext cx="645360" cy="5451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216FBA"/>
                  </a:solidFill>
                </a:rPr>
                <a:t>True</a:t>
              </a:r>
              <a:endParaRPr lang="zh-CN" altLang="en-US" sz="1400" dirty="0">
                <a:solidFill>
                  <a:srgbClr val="216FBA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FA944328-B246-47ED-8E7B-1B2C32453E26}"/>
              </a:ext>
            </a:extLst>
          </p:cNvPr>
          <p:cNvSpPr/>
          <p:nvPr/>
        </p:nvSpPr>
        <p:spPr>
          <a:xfrm>
            <a:off x="2459910" y="1576443"/>
            <a:ext cx="8188779" cy="51281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21CA40D2-A37E-4B6F-B656-FD28FF83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32" y="1093023"/>
            <a:ext cx="2065866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flow chart </a:t>
            </a:r>
            <a:r>
              <a:rPr lang="zh-CN" altLang="en-US" sz="24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</a:p>
        </p:txBody>
      </p:sp>
      <p:sp>
        <p:nvSpPr>
          <p:cNvPr id="41" name="flowchart-document_31610">
            <a:extLst>
              <a:ext uri="{FF2B5EF4-FFF2-40B4-BE49-F238E27FC236}">
                <a16:creationId xmlns:a16="http://schemas.microsoft.com/office/drawing/2014/main" id="{005A15B7-6E0C-4BB1-99DA-13ED0BDD498B}"/>
              </a:ext>
            </a:extLst>
          </p:cNvPr>
          <p:cNvSpPr>
            <a:spLocks noChangeAspect="1"/>
          </p:cNvSpPr>
          <p:nvPr/>
        </p:nvSpPr>
        <p:spPr bwMode="auto">
          <a:xfrm>
            <a:off x="333047" y="1131860"/>
            <a:ext cx="389215" cy="459120"/>
          </a:xfrm>
          <a:custGeom>
            <a:avLst/>
            <a:gdLst>
              <a:gd name="connsiteX0" fmla="*/ 423039 w 512728"/>
              <a:gd name="connsiteY0" fmla="*/ 515551 h 604816"/>
              <a:gd name="connsiteX1" fmla="*/ 497133 w 512728"/>
              <a:gd name="connsiteY1" fmla="*/ 515551 h 604816"/>
              <a:gd name="connsiteX2" fmla="*/ 423039 w 512728"/>
              <a:gd name="connsiteY2" fmla="*/ 589574 h 604816"/>
              <a:gd name="connsiteX3" fmla="*/ 92017 w 512728"/>
              <a:gd name="connsiteY3" fmla="*/ 399259 h 604816"/>
              <a:gd name="connsiteX4" fmla="*/ 199629 w 512728"/>
              <a:gd name="connsiteY4" fmla="*/ 399259 h 604816"/>
              <a:gd name="connsiteX5" fmla="*/ 199629 w 512728"/>
              <a:gd name="connsiteY5" fmla="*/ 446185 h 604816"/>
              <a:gd name="connsiteX6" fmla="*/ 92017 w 512728"/>
              <a:gd name="connsiteY6" fmla="*/ 446185 h 604816"/>
              <a:gd name="connsiteX7" fmla="*/ 92017 w 512728"/>
              <a:gd name="connsiteY7" fmla="*/ 302373 h 604816"/>
              <a:gd name="connsiteX8" fmla="*/ 199629 w 512728"/>
              <a:gd name="connsiteY8" fmla="*/ 302373 h 604816"/>
              <a:gd name="connsiteX9" fmla="*/ 199629 w 512728"/>
              <a:gd name="connsiteY9" fmla="*/ 349297 h 604816"/>
              <a:gd name="connsiteX10" fmla="*/ 150293 w 512728"/>
              <a:gd name="connsiteY10" fmla="*/ 349297 h 604816"/>
              <a:gd name="connsiteX11" fmla="*/ 150293 w 512728"/>
              <a:gd name="connsiteY11" fmla="*/ 365158 h 604816"/>
              <a:gd name="connsiteX12" fmla="*/ 158571 w 512728"/>
              <a:gd name="connsiteY12" fmla="*/ 365158 h 604816"/>
              <a:gd name="connsiteX13" fmla="*/ 145657 w 512728"/>
              <a:gd name="connsiteY13" fmla="*/ 390933 h 604816"/>
              <a:gd name="connsiteX14" fmla="*/ 132744 w 512728"/>
              <a:gd name="connsiteY14" fmla="*/ 365158 h 604816"/>
              <a:gd name="connsiteX15" fmla="*/ 141353 w 512728"/>
              <a:gd name="connsiteY15" fmla="*/ 365158 h 604816"/>
              <a:gd name="connsiteX16" fmla="*/ 141353 w 512728"/>
              <a:gd name="connsiteY16" fmla="*/ 349297 h 604816"/>
              <a:gd name="connsiteX17" fmla="*/ 92017 w 512728"/>
              <a:gd name="connsiteY17" fmla="*/ 349297 h 604816"/>
              <a:gd name="connsiteX18" fmla="*/ 92017 w 512728"/>
              <a:gd name="connsiteY18" fmla="*/ 205557 h 604816"/>
              <a:gd name="connsiteX19" fmla="*/ 199629 w 512728"/>
              <a:gd name="connsiteY19" fmla="*/ 205557 h 604816"/>
              <a:gd name="connsiteX20" fmla="*/ 199629 w 512728"/>
              <a:gd name="connsiteY20" fmla="*/ 252504 h 604816"/>
              <a:gd name="connsiteX21" fmla="*/ 150293 w 512728"/>
              <a:gd name="connsiteY21" fmla="*/ 252504 h 604816"/>
              <a:gd name="connsiteX22" fmla="*/ 150293 w 512728"/>
              <a:gd name="connsiteY22" fmla="*/ 269034 h 604816"/>
              <a:gd name="connsiteX23" fmla="*/ 158571 w 512728"/>
              <a:gd name="connsiteY23" fmla="*/ 269034 h 604816"/>
              <a:gd name="connsiteX24" fmla="*/ 145657 w 512728"/>
              <a:gd name="connsiteY24" fmla="*/ 294822 h 604816"/>
              <a:gd name="connsiteX25" fmla="*/ 133075 w 512728"/>
              <a:gd name="connsiteY25" fmla="*/ 269034 h 604816"/>
              <a:gd name="connsiteX26" fmla="*/ 141353 w 512728"/>
              <a:gd name="connsiteY26" fmla="*/ 269034 h 604816"/>
              <a:gd name="connsiteX27" fmla="*/ 141353 w 512728"/>
              <a:gd name="connsiteY27" fmla="*/ 252504 h 604816"/>
              <a:gd name="connsiteX28" fmla="*/ 92017 w 512728"/>
              <a:gd name="connsiteY28" fmla="*/ 252504 h 604816"/>
              <a:gd name="connsiteX29" fmla="*/ 248948 w 512728"/>
              <a:gd name="connsiteY29" fmla="*/ 177825 h 604816"/>
              <a:gd name="connsiteX30" fmla="*/ 302232 w 512728"/>
              <a:gd name="connsiteY30" fmla="*/ 177825 h 604816"/>
              <a:gd name="connsiteX31" fmla="*/ 302232 w 512728"/>
              <a:gd name="connsiteY31" fmla="*/ 186747 h 604816"/>
              <a:gd name="connsiteX32" fmla="*/ 257884 w 512728"/>
              <a:gd name="connsiteY32" fmla="*/ 186747 h 604816"/>
              <a:gd name="connsiteX33" fmla="*/ 257884 w 512728"/>
              <a:gd name="connsiteY33" fmla="*/ 330492 h 604816"/>
              <a:gd name="connsiteX34" fmla="*/ 221479 w 512728"/>
              <a:gd name="connsiteY34" fmla="*/ 330492 h 604816"/>
              <a:gd name="connsiteX35" fmla="*/ 221479 w 512728"/>
              <a:gd name="connsiteY35" fmla="*/ 422687 h 604816"/>
              <a:gd name="connsiteX36" fmla="*/ 212543 w 512728"/>
              <a:gd name="connsiteY36" fmla="*/ 422687 h 604816"/>
              <a:gd name="connsiteX37" fmla="*/ 212543 w 512728"/>
              <a:gd name="connsiteY37" fmla="*/ 229045 h 604816"/>
              <a:gd name="connsiteX38" fmla="*/ 221479 w 512728"/>
              <a:gd name="connsiteY38" fmla="*/ 229045 h 604816"/>
              <a:gd name="connsiteX39" fmla="*/ 221479 w 512728"/>
              <a:gd name="connsiteY39" fmla="*/ 321240 h 604816"/>
              <a:gd name="connsiteX40" fmla="*/ 248948 w 512728"/>
              <a:gd name="connsiteY40" fmla="*/ 321240 h 604816"/>
              <a:gd name="connsiteX41" fmla="*/ 313099 w 512728"/>
              <a:gd name="connsiteY41" fmla="*/ 158984 h 604816"/>
              <a:gd name="connsiteX42" fmla="*/ 420711 w 512728"/>
              <a:gd name="connsiteY42" fmla="*/ 158984 h 604816"/>
              <a:gd name="connsiteX43" fmla="*/ 420711 w 512728"/>
              <a:gd name="connsiteY43" fmla="*/ 205557 h 604816"/>
              <a:gd name="connsiteX44" fmla="*/ 313099 w 512728"/>
              <a:gd name="connsiteY44" fmla="*/ 205557 h 604816"/>
              <a:gd name="connsiteX45" fmla="*/ 93013 w 512728"/>
              <a:gd name="connsiteY45" fmla="*/ 0 h 604816"/>
              <a:gd name="connsiteX46" fmla="*/ 419384 w 512728"/>
              <a:gd name="connsiteY46" fmla="*/ 0 h 604816"/>
              <a:gd name="connsiteX47" fmla="*/ 512728 w 512728"/>
              <a:gd name="connsiteY47" fmla="*/ 93201 h 604816"/>
              <a:gd name="connsiteX48" fmla="*/ 512728 w 512728"/>
              <a:gd name="connsiteY48" fmla="*/ 500378 h 604816"/>
              <a:gd name="connsiteX49" fmla="*/ 487903 w 512728"/>
              <a:gd name="connsiteY49" fmla="*/ 500378 h 604816"/>
              <a:gd name="connsiteX50" fmla="*/ 487903 w 512728"/>
              <a:gd name="connsiteY50" fmla="*/ 93201 h 604816"/>
              <a:gd name="connsiteX51" fmla="*/ 419384 w 512728"/>
              <a:gd name="connsiteY51" fmla="*/ 24787 h 604816"/>
              <a:gd name="connsiteX52" fmla="*/ 93013 w 512728"/>
              <a:gd name="connsiteY52" fmla="*/ 24787 h 604816"/>
              <a:gd name="connsiteX53" fmla="*/ 24494 w 512728"/>
              <a:gd name="connsiteY53" fmla="*/ 93201 h 604816"/>
              <a:gd name="connsiteX54" fmla="*/ 24494 w 512728"/>
              <a:gd name="connsiteY54" fmla="*/ 511945 h 604816"/>
              <a:gd name="connsiteX55" fmla="*/ 93013 w 512728"/>
              <a:gd name="connsiteY55" fmla="*/ 580359 h 604816"/>
              <a:gd name="connsiteX56" fmla="*/ 407799 w 512728"/>
              <a:gd name="connsiteY56" fmla="*/ 580359 h 604816"/>
              <a:gd name="connsiteX57" fmla="*/ 407799 w 512728"/>
              <a:gd name="connsiteY57" fmla="*/ 604816 h 604816"/>
              <a:gd name="connsiteX58" fmla="*/ 93013 w 512728"/>
              <a:gd name="connsiteY58" fmla="*/ 604816 h 604816"/>
              <a:gd name="connsiteX59" fmla="*/ 0 w 512728"/>
              <a:gd name="connsiteY59" fmla="*/ 511945 h 604816"/>
              <a:gd name="connsiteX60" fmla="*/ 0 w 512728"/>
              <a:gd name="connsiteY60" fmla="*/ 93201 h 604816"/>
              <a:gd name="connsiteX61" fmla="*/ 93013 w 512728"/>
              <a:gd name="connsiteY61" fmla="*/ 0 h 60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728" h="604816">
                <a:moveTo>
                  <a:pt x="423039" y="515551"/>
                </a:moveTo>
                <a:lnTo>
                  <a:pt x="497133" y="515551"/>
                </a:lnTo>
                <a:lnTo>
                  <a:pt x="423039" y="589574"/>
                </a:lnTo>
                <a:close/>
                <a:moveTo>
                  <a:pt x="92017" y="399259"/>
                </a:moveTo>
                <a:lnTo>
                  <a:pt x="199629" y="399259"/>
                </a:lnTo>
                <a:lnTo>
                  <a:pt x="199629" y="446185"/>
                </a:lnTo>
                <a:lnTo>
                  <a:pt x="92017" y="446185"/>
                </a:lnTo>
                <a:close/>
                <a:moveTo>
                  <a:pt x="92017" y="302373"/>
                </a:moveTo>
                <a:lnTo>
                  <a:pt x="199629" y="302373"/>
                </a:lnTo>
                <a:lnTo>
                  <a:pt x="199629" y="349297"/>
                </a:lnTo>
                <a:lnTo>
                  <a:pt x="150293" y="349297"/>
                </a:lnTo>
                <a:lnTo>
                  <a:pt x="150293" y="365158"/>
                </a:lnTo>
                <a:lnTo>
                  <a:pt x="158571" y="365158"/>
                </a:lnTo>
                <a:lnTo>
                  <a:pt x="145657" y="390933"/>
                </a:lnTo>
                <a:lnTo>
                  <a:pt x="132744" y="365158"/>
                </a:lnTo>
                <a:lnTo>
                  <a:pt x="141353" y="365158"/>
                </a:lnTo>
                <a:lnTo>
                  <a:pt x="141353" y="349297"/>
                </a:lnTo>
                <a:lnTo>
                  <a:pt x="92017" y="349297"/>
                </a:lnTo>
                <a:close/>
                <a:moveTo>
                  <a:pt x="92017" y="205557"/>
                </a:moveTo>
                <a:lnTo>
                  <a:pt x="199629" y="205557"/>
                </a:lnTo>
                <a:lnTo>
                  <a:pt x="199629" y="252504"/>
                </a:lnTo>
                <a:lnTo>
                  <a:pt x="150293" y="252504"/>
                </a:lnTo>
                <a:lnTo>
                  <a:pt x="150293" y="269034"/>
                </a:lnTo>
                <a:lnTo>
                  <a:pt x="158571" y="269034"/>
                </a:lnTo>
                <a:lnTo>
                  <a:pt x="145657" y="294822"/>
                </a:lnTo>
                <a:lnTo>
                  <a:pt x="133075" y="269034"/>
                </a:lnTo>
                <a:lnTo>
                  <a:pt x="141353" y="269034"/>
                </a:lnTo>
                <a:lnTo>
                  <a:pt x="141353" y="252504"/>
                </a:lnTo>
                <a:lnTo>
                  <a:pt x="92017" y="252504"/>
                </a:lnTo>
                <a:close/>
                <a:moveTo>
                  <a:pt x="248948" y="177825"/>
                </a:moveTo>
                <a:lnTo>
                  <a:pt x="302232" y="177825"/>
                </a:lnTo>
                <a:lnTo>
                  <a:pt x="302232" y="186747"/>
                </a:lnTo>
                <a:lnTo>
                  <a:pt x="257884" y="186747"/>
                </a:lnTo>
                <a:lnTo>
                  <a:pt x="257884" y="330492"/>
                </a:lnTo>
                <a:lnTo>
                  <a:pt x="221479" y="330492"/>
                </a:lnTo>
                <a:lnTo>
                  <a:pt x="221479" y="422687"/>
                </a:lnTo>
                <a:lnTo>
                  <a:pt x="212543" y="422687"/>
                </a:lnTo>
                <a:lnTo>
                  <a:pt x="212543" y="229045"/>
                </a:lnTo>
                <a:lnTo>
                  <a:pt x="221479" y="229045"/>
                </a:lnTo>
                <a:lnTo>
                  <a:pt x="221479" y="321240"/>
                </a:lnTo>
                <a:lnTo>
                  <a:pt x="248948" y="321240"/>
                </a:lnTo>
                <a:close/>
                <a:moveTo>
                  <a:pt x="313099" y="158984"/>
                </a:moveTo>
                <a:lnTo>
                  <a:pt x="420711" y="158984"/>
                </a:lnTo>
                <a:lnTo>
                  <a:pt x="420711" y="205557"/>
                </a:lnTo>
                <a:lnTo>
                  <a:pt x="313099" y="205557"/>
                </a:lnTo>
                <a:close/>
                <a:moveTo>
                  <a:pt x="93013" y="0"/>
                </a:moveTo>
                <a:lnTo>
                  <a:pt x="419384" y="0"/>
                </a:lnTo>
                <a:cubicBezTo>
                  <a:pt x="496178" y="0"/>
                  <a:pt x="512728" y="16194"/>
                  <a:pt x="512728" y="93201"/>
                </a:cubicBezTo>
                <a:lnTo>
                  <a:pt x="512728" y="500378"/>
                </a:lnTo>
                <a:lnTo>
                  <a:pt x="487903" y="500378"/>
                </a:lnTo>
                <a:lnTo>
                  <a:pt x="487903" y="93201"/>
                </a:lnTo>
                <a:cubicBezTo>
                  <a:pt x="487903" y="29745"/>
                  <a:pt x="482606" y="24787"/>
                  <a:pt x="419384" y="24787"/>
                </a:cubicBezTo>
                <a:lnTo>
                  <a:pt x="93013" y="24787"/>
                </a:lnTo>
                <a:cubicBezTo>
                  <a:pt x="29791" y="24787"/>
                  <a:pt x="24494" y="29745"/>
                  <a:pt x="24494" y="93201"/>
                </a:cubicBezTo>
                <a:lnTo>
                  <a:pt x="24494" y="511945"/>
                </a:lnTo>
                <a:cubicBezTo>
                  <a:pt x="24494" y="575071"/>
                  <a:pt x="29791" y="580359"/>
                  <a:pt x="93013" y="580359"/>
                </a:cubicBezTo>
                <a:lnTo>
                  <a:pt x="407799" y="580359"/>
                </a:lnTo>
                <a:lnTo>
                  <a:pt x="407799" y="604816"/>
                </a:lnTo>
                <a:lnTo>
                  <a:pt x="93013" y="604816"/>
                </a:lnTo>
                <a:cubicBezTo>
                  <a:pt x="16219" y="604816"/>
                  <a:pt x="0" y="588622"/>
                  <a:pt x="0" y="511945"/>
                </a:cubicBezTo>
                <a:lnTo>
                  <a:pt x="0" y="93201"/>
                </a:lnTo>
                <a:cubicBezTo>
                  <a:pt x="0" y="16194"/>
                  <a:pt x="16219" y="0"/>
                  <a:pt x="93013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5BABF0-E4C6-046D-F821-39B1934FD828}"/>
              </a:ext>
            </a:extLst>
          </p:cNvPr>
          <p:cNvSpPr txBox="1"/>
          <p:nvPr/>
        </p:nvSpPr>
        <p:spPr>
          <a:xfrm>
            <a:off x="2622185" y="5797431"/>
            <a:ext cx="5532445" cy="376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iscount      </a:t>
            </a:r>
            <a:r>
              <a:rPr lang="en-US" altLang="zh-CN" dirty="0"/>
              <a:t>70%             80%        90%          No</a:t>
            </a:r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757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多分支语句的简单应用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2" name="Rectangle 49">
            <a:extLst>
              <a:ext uri="{FF2B5EF4-FFF2-40B4-BE49-F238E27FC236}">
                <a16:creationId xmlns:a16="http://schemas.microsoft.com/office/drawing/2014/main" id="{EA10271B-051D-4DDB-92AF-3DEEC19C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8" y="698493"/>
            <a:ext cx="3671887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算法设计：</a:t>
            </a: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77ADBA37-C189-44C1-A526-A0726C15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47" y="1151319"/>
            <a:ext cx="5608638" cy="1763486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51">
            <a:extLst>
              <a:ext uri="{FF2B5EF4-FFF2-40B4-BE49-F238E27FC236}">
                <a16:creationId xmlns:a16="http://schemas.microsoft.com/office/drawing/2014/main" id="{805E6AF2-AA70-437D-B452-BB89FAD4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4" y="1171730"/>
            <a:ext cx="547211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、定义两个实型变量；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、输入顾客购买商品的消费总额；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、利用多分支结构判断条件，执行相应语句；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、输出顾客实际付款金额；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EC8BB695-1B73-45C5-B2A5-1D33E88F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357" y="1570414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D3F9CCE6-E617-4C4B-ABCB-75C09373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357" y="1924428"/>
            <a:ext cx="3959225" cy="404933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F0189E3B-7EE8-4F26-93FB-3F3FDB52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357" y="1603752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ea typeface="微软雅黑" pitchFamily="34" charset="-122"/>
              </a:rPr>
              <a:t>语句编写</a:t>
            </a:r>
          </a:p>
        </p:txBody>
      </p:sp>
      <p:sp>
        <p:nvSpPr>
          <p:cNvPr id="48" name="Text Box 40">
            <a:extLst>
              <a:ext uri="{FF2B5EF4-FFF2-40B4-BE49-F238E27FC236}">
                <a16:creationId xmlns:a16="http://schemas.microsoft.com/office/drawing/2014/main" id="{FD151DE7-8D21-4526-9825-51567FA1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357" y="1941890"/>
            <a:ext cx="320516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main()</a:t>
            </a:r>
          </a:p>
          <a:p>
            <a:pPr eaLnBrk="1" hangingPunct="1"/>
            <a:r>
              <a:rPr lang="en-US" altLang="zh-CN" sz="1600" dirty="0"/>
              <a:t>{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9" name="Text Box 41">
            <a:extLst>
              <a:ext uri="{FF2B5EF4-FFF2-40B4-BE49-F238E27FC236}">
                <a16:creationId xmlns:a16="http://schemas.microsoft.com/office/drawing/2014/main" id="{FFF8A5E0-882B-4314-A096-ED899D30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582" y="2184324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/>
              <a:t>float </a:t>
            </a:r>
            <a:r>
              <a:rPr lang="en-US" altLang="zh-CN" sz="1600" dirty="0" err="1"/>
              <a:t>Amount,ActualAmount</a:t>
            </a:r>
            <a:r>
              <a:rPr lang="en-US" altLang="zh-CN" sz="1600" dirty="0"/>
              <a:t>;</a:t>
            </a:r>
            <a:r>
              <a:rPr lang="en-US" altLang="zh-CN" dirty="0"/>
              <a:t> </a:t>
            </a:r>
          </a:p>
        </p:txBody>
      </p:sp>
      <p:sp>
        <p:nvSpPr>
          <p:cNvPr id="50" name="Text Box 47">
            <a:extLst>
              <a:ext uri="{FF2B5EF4-FFF2-40B4-BE49-F238E27FC236}">
                <a16:creationId xmlns:a16="http://schemas.microsoft.com/office/drawing/2014/main" id="{26B05B93-8AAC-48F4-AF60-12FF92B7F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757" y="2443086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f",&amp;Amount</a:t>
            </a:r>
            <a:r>
              <a:rPr lang="en-US" altLang="zh-CN" sz="1600" dirty="0"/>
              <a:t>);</a:t>
            </a:r>
            <a:r>
              <a:rPr lang="en-US" altLang="zh-CN" dirty="0"/>
              <a:t> </a:t>
            </a:r>
          </a:p>
        </p:txBody>
      </p:sp>
      <p:sp>
        <p:nvSpPr>
          <p:cNvPr id="51" name="Text Box 48">
            <a:extLst>
              <a:ext uri="{FF2B5EF4-FFF2-40B4-BE49-F238E27FC236}">
                <a16:creationId xmlns:a16="http://schemas.microsoft.com/office/drawing/2014/main" id="{606D74A1-887D-4BDA-ADA4-00CB82F4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757" y="2719311"/>
            <a:ext cx="34036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if(Amount&gt;=2000)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ActualAmount</a:t>
            </a:r>
            <a:r>
              <a:rPr lang="en-US" altLang="zh-CN" sz="1600" dirty="0"/>
              <a:t>=Amount*0.7;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else if(Amount&gt;=1000)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ActualAmount</a:t>
            </a:r>
            <a:r>
              <a:rPr lang="en-US" altLang="zh-CN" sz="1600" dirty="0"/>
              <a:t>=Amount*0.8;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else if(Amount&gt;=500)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ActualAmount</a:t>
            </a:r>
            <a:r>
              <a:rPr lang="en-US" altLang="zh-CN" sz="1600" dirty="0"/>
              <a:t>=Amount*0.9;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else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ActualAmount</a:t>
            </a:r>
            <a:r>
              <a:rPr lang="en-US" altLang="zh-CN" sz="1600" dirty="0"/>
              <a:t>=Amount;</a:t>
            </a: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F3DDA3BF-A2B9-4C11-BA4C-27E6144D3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631" y="5087879"/>
            <a:ext cx="37174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/>
              <a:t>printf</a:t>
            </a:r>
            <a:r>
              <a:rPr lang="en-US" altLang="zh-CN" sz="1600" dirty="0"/>
              <a:t>("</a:t>
            </a:r>
            <a:r>
              <a:rPr lang="zh-CN" altLang="en-US" sz="1600" dirty="0"/>
              <a:t>付款</a:t>
            </a:r>
            <a:r>
              <a:rPr lang="en-US" altLang="zh-CN" sz="1600" dirty="0"/>
              <a:t>:%.2f</a:t>
            </a:r>
            <a:r>
              <a:rPr lang="zh-CN" altLang="en-US" sz="1600" dirty="0"/>
              <a:t>元</a:t>
            </a:r>
            <a:r>
              <a:rPr lang="en-US" altLang="zh-CN" sz="1600" dirty="0"/>
              <a:t>\n",</a:t>
            </a:r>
            <a:r>
              <a:rPr lang="en-US" altLang="zh-CN" sz="1600" dirty="0" err="1"/>
              <a:t>ActualAmount</a:t>
            </a:r>
            <a:r>
              <a:rPr lang="en-US" altLang="zh-CN" sz="1600" dirty="0"/>
              <a:t>); </a:t>
            </a:r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6361E665-8598-4A31-A128-FB4F14B0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" y="5394362"/>
            <a:ext cx="5601336" cy="319087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4">
            <a:extLst>
              <a:ext uri="{FF2B5EF4-FFF2-40B4-BE49-F238E27FC236}">
                <a16:creationId xmlns:a16="http://schemas.microsoft.com/office/drawing/2014/main" id="{B6FBC7B5-665B-4C10-9B23-9972A8F9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" y="5757899"/>
            <a:ext cx="5601336" cy="943651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id="{81206BEC-3864-41F2-A022-720DF37D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" y="542769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微软雅黑" pitchFamily="34" charset="-122"/>
              </a:rPr>
              <a:t>运行结果</a:t>
            </a:r>
          </a:p>
        </p:txBody>
      </p:sp>
      <p:sp>
        <p:nvSpPr>
          <p:cNvPr id="56" name="Rectangle 52">
            <a:extLst>
              <a:ext uri="{FF2B5EF4-FFF2-40B4-BE49-F238E27FC236}">
                <a16:creationId xmlns:a16="http://schemas.microsoft.com/office/drawing/2014/main" id="{4A522FE2-05D0-4B63-AC71-90BDCFB9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" y="5800762"/>
            <a:ext cx="1738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1500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↙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4E13F8D2-7A65-45B8-BA04-2E6DB2BC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52" y="6130962"/>
            <a:ext cx="2506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付款：</a:t>
            </a:r>
            <a:r>
              <a:rPr lang="en-US" altLang="zh-CN" sz="1600" dirty="0">
                <a:solidFill>
                  <a:schemeClr val="bg1"/>
                </a:solidFill>
              </a:rPr>
              <a:t>1200.00</a:t>
            </a:r>
            <a:r>
              <a:rPr lang="zh-CN" altLang="en-US" sz="1600" dirty="0">
                <a:solidFill>
                  <a:schemeClr val="bg1"/>
                </a:solidFill>
              </a:rPr>
              <a:t>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5391B8-E71A-DD03-78AD-A5C7AAC9B0D8}"/>
              </a:ext>
            </a:extLst>
          </p:cNvPr>
          <p:cNvSpPr txBox="1"/>
          <p:nvPr/>
        </p:nvSpPr>
        <p:spPr>
          <a:xfrm>
            <a:off x="674369" y="3376807"/>
            <a:ext cx="60928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Define two real variables;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 Input the total consumption of goods purchased by customers;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Using multi branch structure to judge conditions and execute corresponding statements;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Output the actual payment amount of customers;</a:t>
            </a:r>
          </a:p>
        </p:txBody>
      </p:sp>
    </p:spTree>
    <p:extLst>
      <p:ext uri="{BB962C8B-B14F-4D97-AF65-F5344CB8AC3E}">
        <p14:creationId xmlns:p14="http://schemas.microsoft.com/office/powerpoint/2010/main" val="76087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28075" y="662076"/>
            <a:ext cx="4314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总    结 </a:t>
            </a:r>
            <a:r>
              <a:rPr lang="en-US" altLang="zh-CN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202637"/>
            <a:ext cx="5923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通过实例理解多分支结构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Understand multi branch structure through examples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175435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622013"/>
            <a:ext cx="549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掌握多分支语句格式和流程图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Master multi branch statement format and flow chart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594811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3" y="5104759"/>
            <a:ext cx="5273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能够利用多分支语句解决实际问题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Be able to use multi branch </a:t>
            </a: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statements to solve practical </a:t>
            </a: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problems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C0E143E-6844-4A28-86D2-72FC81F07F1C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40AF2577-5008-4AC4-933E-39EF18AE08F9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26684" y="483076"/>
            <a:ext cx="4189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08295" y="2601345"/>
            <a:ext cx="517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多分支结构实例演示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Multi branch structure example demonstration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5130" y="2623305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31291" y="4241149"/>
            <a:ext cx="4941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multi branch statement format and flow chart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88126" y="4263109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3141" y="5502360"/>
            <a:ext cx="502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多分支语句的简单应用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multi branch statement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19976" y="5524320"/>
            <a:ext cx="7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8ED2F8-790C-46DF-A8B1-710AD0A8EC5E}"/>
              </a:ext>
            </a:extLst>
          </p:cNvPr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多分支结构实例演示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Multi branch structure example demonstration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509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多分支结构实例演示</a:t>
            </a: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D7F589-9377-4026-AE57-D1F5D7B6D5D9}"/>
              </a:ext>
            </a:extLst>
          </p:cNvPr>
          <p:cNvSpPr/>
          <p:nvPr/>
        </p:nvSpPr>
        <p:spPr>
          <a:xfrm>
            <a:off x="2775678" y="1863732"/>
            <a:ext cx="7212240" cy="426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72">
            <a:extLst>
              <a:ext uri="{FF2B5EF4-FFF2-40B4-BE49-F238E27FC236}">
                <a16:creationId xmlns:a16="http://schemas.microsoft.com/office/drawing/2014/main" id="{0E1DCEC9-8216-455C-952A-D05A901E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609" y="766577"/>
            <a:ext cx="3671888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实例介绍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Example introduction: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66D5B36-FB4B-4117-9F64-56F7DA7CC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72" y="2122919"/>
            <a:ext cx="5483451" cy="3749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3901FA-77F3-09E3-19DE-65695F729B5B}"/>
              </a:ext>
            </a:extLst>
          </p:cNvPr>
          <p:cNvSpPr txBox="1"/>
          <p:nvPr/>
        </p:nvSpPr>
        <p:spPr>
          <a:xfrm>
            <a:off x="3640072" y="3244334"/>
            <a:ext cx="32272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civil servant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35CBF6-A738-6A0D-1448-BC7E04B526B0}"/>
              </a:ext>
            </a:extLst>
          </p:cNvPr>
          <p:cNvSpPr txBox="1"/>
          <p:nvPr/>
        </p:nvSpPr>
        <p:spPr>
          <a:xfrm>
            <a:off x="491490" y="4834281"/>
            <a:ext cx="32272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effectLst/>
                <a:latin typeface="Arial" panose="020B0604020202020204" pitchFamily="34" charset="0"/>
              </a:rPr>
              <a:t>white-collar worker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DB4E08-ECC4-DC41-7736-7F7AA6A0764D}"/>
              </a:ext>
            </a:extLst>
          </p:cNvPr>
          <p:cNvSpPr txBox="1"/>
          <p:nvPr/>
        </p:nvSpPr>
        <p:spPr>
          <a:xfrm>
            <a:off x="5207609" y="6178716"/>
            <a:ext cx="5970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Arial" panose="020B0604020202020204" pitchFamily="34" charset="0"/>
              </a:rPr>
              <a:t>Postgraduate entrance examination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65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55712" y="3465513"/>
            <a:ext cx="6534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多分支语句格式和流程图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multi branch statement format and flow chart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73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10724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多分支语句格式和流程图</a:t>
            </a: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multi branch statement format and flow chart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87DBC065-7416-4454-8A3E-65ADDD0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21" y="4059205"/>
            <a:ext cx="6415197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执行描述：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Execution Description: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3EEA545A-6180-4403-9CDA-F6120A38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22" y="1083092"/>
            <a:ext cx="9042199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if...else if</a:t>
            </a: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语句的格式 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if... Format of else if statement: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5AF5296B-E002-4BEE-824D-D87615C3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47" y="1525927"/>
            <a:ext cx="96115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 statement 1)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 sentence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else if(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 statement 2)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 sentence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…	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else if(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 statement n)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 sentence n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else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n+1 sentence n+1</a:t>
            </a: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81B19439-0F38-46A3-9897-524FEF9D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396" y="4501179"/>
            <a:ext cx="9455373" cy="23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先判断表达式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如果为真，那么执行语句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；否则判断表达式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如果为真，那么执行语句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否则判断表达式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如果为真，那么执行语句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；否则执行语句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n+1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。语句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、语句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和语句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n+1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只能执行其中一个。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First judge that if expression 1 is true, execute statement 1; Otherwise, if expression 2 is true, execute statement 2 Otherwise, if the judgment expression n is true, execute the statement n; Otherwise, execute the statement n + 1. Statement 1, statement 2... Statement n and statement n + 1 can execute only one of them.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273485-8780-40BE-972D-590FE5BAFEC7}"/>
              </a:ext>
            </a:extLst>
          </p:cNvPr>
          <p:cNvGrpSpPr/>
          <p:nvPr/>
        </p:nvGrpSpPr>
        <p:grpSpPr>
          <a:xfrm>
            <a:off x="577580" y="1118030"/>
            <a:ext cx="1182809" cy="1182809"/>
            <a:chOff x="1440207" y="1869001"/>
            <a:chExt cx="1182809" cy="118280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9277BDB-16B9-4921-926F-4094BBF2FA36}"/>
                </a:ext>
              </a:extLst>
            </p:cNvPr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8" name="college-studying_73531">
              <a:extLst>
                <a:ext uri="{FF2B5EF4-FFF2-40B4-BE49-F238E27FC236}">
                  <a16:creationId xmlns:a16="http://schemas.microsoft.com/office/drawing/2014/main" id="{4A0593E9-8D4A-4A19-A18B-EC14D444DC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F809B6B-8B5A-4B4E-971C-FF742144BE5D}"/>
              </a:ext>
            </a:extLst>
          </p:cNvPr>
          <p:cNvGrpSpPr/>
          <p:nvPr/>
        </p:nvGrpSpPr>
        <p:grpSpPr>
          <a:xfrm>
            <a:off x="577580" y="4106666"/>
            <a:ext cx="1182809" cy="1182809"/>
            <a:chOff x="1440207" y="3903671"/>
            <a:chExt cx="1182809" cy="118280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1196AE4-B09E-4DCC-8993-16A519B216BF}"/>
                </a:ext>
              </a:extLst>
            </p:cNvPr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51" name="repair-tools-cross_28480">
              <a:extLst>
                <a:ext uri="{FF2B5EF4-FFF2-40B4-BE49-F238E27FC236}">
                  <a16:creationId xmlns:a16="http://schemas.microsoft.com/office/drawing/2014/main" id="{E5F50AD4-41CB-4792-943B-EFC75AE51B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991F9-B4C6-156B-56B3-B5E76E2CE162}"/>
              </a:ext>
            </a:extLst>
          </p:cNvPr>
          <p:cNvSpPr txBox="1"/>
          <p:nvPr/>
        </p:nvSpPr>
        <p:spPr>
          <a:xfrm>
            <a:off x="6976966" y="1929567"/>
            <a:ext cx="4182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注：其中表达式可以是任意表达式，语句可以是一条语句，也可以是复合语句。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Note: the expression can be any expression, and the statement can be a statement or a compound statement.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64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9983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多分支语句格式和流程图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multi branch statement format and flow chart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CD9F5C-CDE7-480C-B0A7-61BD61D91A83}"/>
              </a:ext>
            </a:extLst>
          </p:cNvPr>
          <p:cNvSpPr/>
          <p:nvPr/>
        </p:nvSpPr>
        <p:spPr>
          <a:xfrm>
            <a:off x="2459910" y="1576443"/>
            <a:ext cx="8188779" cy="47649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A059213-D9DD-497B-9744-7B10E897944F}"/>
              </a:ext>
            </a:extLst>
          </p:cNvPr>
          <p:cNvCxnSpPr/>
          <p:nvPr/>
        </p:nvCxnSpPr>
        <p:spPr>
          <a:xfrm>
            <a:off x="3751669" y="1888050"/>
            <a:ext cx="0" cy="4481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F5171B0A-316E-432E-B653-C2AE5309F9AC}"/>
              </a:ext>
            </a:extLst>
          </p:cNvPr>
          <p:cNvSpPr/>
          <p:nvPr/>
        </p:nvSpPr>
        <p:spPr>
          <a:xfrm>
            <a:off x="2825489" y="2336238"/>
            <a:ext cx="1852361" cy="7782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40DA57CD-C6FB-4CE9-9278-4B25415787A7}"/>
              </a:ext>
            </a:extLst>
          </p:cNvPr>
          <p:cNvSpPr/>
          <p:nvPr/>
        </p:nvSpPr>
        <p:spPr>
          <a:xfrm>
            <a:off x="4321106" y="3114495"/>
            <a:ext cx="1852361" cy="7782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id="{8C50D531-E656-4BB8-B92D-8254F91BF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162" y="3232413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E8DC2627-A30D-4D28-B715-C2F3F218083B}"/>
              </a:ext>
            </a:extLst>
          </p:cNvPr>
          <p:cNvSpPr/>
          <p:nvPr/>
        </p:nvSpPr>
        <p:spPr>
          <a:xfrm>
            <a:off x="3276383" y="4222742"/>
            <a:ext cx="950571" cy="3820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68537A-284C-4594-9AC5-30786C88E39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3751669" y="3114495"/>
            <a:ext cx="1" cy="11082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19">
            <a:extLst>
              <a:ext uri="{FF2B5EF4-FFF2-40B4-BE49-F238E27FC236}">
                <a16:creationId xmlns:a16="http://schemas.microsoft.com/office/drawing/2014/main" id="{829C5160-6568-458D-BB0A-C17C6BAE7C1C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4677850" y="2725367"/>
            <a:ext cx="569437" cy="38912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6">
            <a:extLst>
              <a:ext uri="{FF2B5EF4-FFF2-40B4-BE49-F238E27FC236}">
                <a16:creationId xmlns:a16="http://schemas.microsoft.com/office/drawing/2014/main" id="{8C67019C-4B74-4E1D-9490-36F995CE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616" y="2384139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454AB28F-479A-4424-8C13-BECFB10CE807}"/>
              </a:ext>
            </a:extLst>
          </p:cNvPr>
          <p:cNvSpPr/>
          <p:nvPr/>
        </p:nvSpPr>
        <p:spPr>
          <a:xfrm>
            <a:off x="4775777" y="4222742"/>
            <a:ext cx="950571" cy="3820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C1B9494-4740-4EB8-ACA5-BD30C55249AD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>
            <a:off x="5247287" y="3892752"/>
            <a:ext cx="3776" cy="3299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68">
            <a:extLst>
              <a:ext uri="{FF2B5EF4-FFF2-40B4-BE49-F238E27FC236}">
                <a16:creationId xmlns:a16="http://schemas.microsoft.com/office/drawing/2014/main" id="{84715AAD-C3D5-43BC-8DFC-29E77BB688DE}"/>
              </a:ext>
            </a:extLst>
          </p:cNvPr>
          <p:cNvCxnSpPr/>
          <p:nvPr/>
        </p:nvCxnSpPr>
        <p:spPr>
          <a:xfrm>
            <a:off x="6177708" y="3503632"/>
            <a:ext cx="569437" cy="38912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36">
            <a:extLst>
              <a:ext uri="{FF2B5EF4-FFF2-40B4-BE49-F238E27FC236}">
                <a16:creationId xmlns:a16="http://schemas.microsoft.com/office/drawing/2014/main" id="{75ECBD59-E01D-4BB5-9BC3-C3CD723C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38" y="3162405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30" name="Text Box 36">
            <a:extLst>
              <a:ext uri="{FF2B5EF4-FFF2-40B4-BE49-F238E27FC236}">
                <a16:creationId xmlns:a16="http://schemas.microsoft.com/office/drawing/2014/main" id="{53E36F2A-9ABC-4FE7-94AB-CD7772A1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380" y="4202536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610F1955-3D97-47A5-B5DD-C3EB77992EE5}"/>
              </a:ext>
            </a:extLst>
          </p:cNvPr>
          <p:cNvSpPr/>
          <p:nvPr/>
        </p:nvSpPr>
        <p:spPr>
          <a:xfrm>
            <a:off x="7392720" y="3875276"/>
            <a:ext cx="1852361" cy="77825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9AD031EE-FBB1-4EF2-A028-8D8667249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505" y="3250859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b="1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33" name="肘形连接符 73">
            <a:extLst>
              <a:ext uri="{FF2B5EF4-FFF2-40B4-BE49-F238E27FC236}">
                <a16:creationId xmlns:a16="http://schemas.microsoft.com/office/drawing/2014/main" id="{7F3BF5C9-0376-4974-83DA-85CA47023FD1}"/>
              </a:ext>
            </a:extLst>
          </p:cNvPr>
          <p:cNvCxnSpPr/>
          <p:nvPr/>
        </p:nvCxnSpPr>
        <p:spPr>
          <a:xfrm>
            <a:off x="7749463" y="3475046"/>
            <a:ext cx="569437" cy="38912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15A3ED9-A997-4410-96C1-2C96750EC28F}"/>
              </a:ext>
            </a:extLst>
          </p:cNvPr>
          <p:cNvSpPr/>
          <p:nvPr/>
        </p:nvSpPr>
        <p:spPr>
          <a:xfrm>
            <a:off x="7843614" y="4999650"/>
            <a:ext cx="950571" cy="3820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6737D2-8156-4231-AF91-7D93D4801139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flipH="1">
            <a:off x="8318900" y="4653533"/>
            <a:ext cx="1" cy="3461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080E94CC-756D-471C-943B-AFB490A82999}"/>
              </a:ext>
            </a:extLst>
          </p:cNvPr>
          <p:cNvSpPr/>
          <p:nvPr/>
        </p:nvSpPr>
        <p:spPr>
          <a:xfrm>
            <a:off x="9245081" y="4981771"/>
            <a:ext cx="1129251" cy="3820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endParaRPr lang="zh-CN" altLang="en-US" sz="16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F663BE19-30C3-4179-8602-EB6197A85FF0}"/>
              </a:ext>
            </a:extLst>
          </p:cNvPr>
          <p:cNvCxnSpPr>
            <a:cxnSpLocks/>
            <a:stCxn id="31" idx="3"/>
            <a:endCxn id="36" idx="0"/>
          </p:cNvCxnSpPr>
          <p:nvPr/>
        </p:nvCxnSpPr>
        <p:spPr>
          <a:xfrm>
            <a:off x="9245081" y="4264405"/>
            <a:ext cx="564626" cy="71736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6">
            <a:extLst>
              <a:ext uri="{FF2B5EF4-FFF2-40B4-BE49-F238E27FC236}">
                <a16:creationId xmlns:a16="http://schemas.microsoft.com/office/drawing/2014/main" id="{E4F3BD5D-50C9-4F8C-910B-838BC90C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7048" y="3950664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cxnSp>
        <p:nvCxnSpPr>
          <p:cNvPr id="39" name="肘形连接符 29">
            <a:extLst>
              <a:ext uri="{FF2B5EF4-FFF2-40B4-BE49-F238E27FC236}">
                <a16:creationId xmlns:a16="http://schemas.microsoft.com/office/drawing/2014/main" id="{01BB6B00-2B04-4CCE-AC6E-F09F4EBCFFB4}"/>
              </a:ext>
            </a:extLst>
          </p:cNvPr>
          <p:cNvCxnSpPr>
            <a:cxnSpLocks/>
            <a:stCxn id="22" idx="2"/>
            <a:endCxn id="36" idx="2"/>
          </p:cNvCxnSpPr>
          <p:nvPr/>
        </p:nvCxnSpPr>
        <p:spPr>
          <a:xfrm rot="16200000" flipH="1">
            <a:off x="6401174" y="1955270"/>
            <a:ext cx="759029" cy="6058038"/>
          </a:xfrm>
          <a:prstGeom prst="bentConnector3">
            <a:avLst>
              <a:gd name="adj1" fmla="val 130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5B64EDE-2DD9-4529-BB41-FCCE5227D047}"/>
              </a:ext>
            </a:extLst>
          </p:cNvPr>
          <p:cNvCxnSpPr>
            <a:stCxn id="26" idx="2"/>
          </p:cNvCxnSpPr>
          <p:nvPr/>
        </p:nvCxnSpPr>
        <p:spPr>
          <a:xfrm>
            <a:off x="5251063" y="4604775"/>
            <a:ext cx="0" cy="101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8AADEDA-AF51-414D-A62B-A5E26E2EEA8D}"/>
              </a:ext>
            </a:extLst>
          </p:cNvPr>
          <p:cNvCxnSpPr>
            <a:stCxn id="34" idx="2"/>
          </p:cNvCxnSpPr>
          <p:nvPr/>
        </p:nvCxnSpPr>
        <p:spPr>
          <a:xfrm>
            <a:off x="8318900" y="5381683"/>
            <a:ext cx="1" cy="22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6C8597B-15DA-412D-8D51-2A915E6331AD}"/>
              </a:ext>
            </a:extLst>
          </p:cNvPr>
          <p:cNvCxnSpPr/>
          <p:nvPr/>
        </p:nvCxnSpPr>
        <p:spPr>
          <a:xfrm>
            <a:off x="6738751" y="4597521"/>
            <a:ext cx="0" cy="101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CB0B4DC-F77F-42F8-8725-E806520D8A99}"/>
              </a:ext>
            </a:extLst>
          </p:cNvPr>
          <p:cNvCxnSpPr/>
          <p:nvPr/>
        </p:nvCxnSpPr>
        <p:spPr>
          <a:xfrm>
            <a:off x="6738751" y="5608472"/>
            <a:ext cx="0" cy="44818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36">
            <a:extLst>
              <a:ext uri="{FF2B5EF4-FFF2-40B4-BE49-F238E27FC236}">
                <a16:creationId xmlns:a16="http://schemas.microsoft.com/office/drawing/2014/main" id="{91EB43FC-105A-4400-B54C-F6055B26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758" y="3875441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55" name="Text Box 36">
            <a:extLst>
              <a:ext uri="{FF2B5EF4-FFF2-40B4-BE49-F238E27FC236}">
                <a16:creationId xmlns:a16="http://schemas.microsoft.com/office/drawing/2014/main" id="{9E385DDE-7F0D-471A-9D6C-61E2D920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350" y="4632027"/>
            <a:ext cx="403903" cy="34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A2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57" name="flowchart-document_31610">
            <a:extLst>
              <a:ext uri="{FF2B5EF4-FFF2-40B4-BE49-F238E27FC236}">
                <a16:creationId xmlns:a16="http://schemas.microsoft.com/office/drawing/2014/main" id="{1BBEDD04-3AE2-422B-B2AB-E469CCA3065A}"/>
              </a:ext>
            </a:extLst>
          </p:cNvPr>
          <p:cNvSpPr>
            <a:spLocks noChangeAspect="1"/>
          </p:cNvSpPr>
          <p:nvPr/>
        </p:nvSpPr>
        <p:spPr bwMode="auto">
          <a:xfrm>
            <a:off x="450890" y="941432"/>
            <a:ext cx="389215" cy="459120"/>
          </a:xfrm>
          <a:custGeom>
            <a:avLst/>
            <a:gdLst>
              <a:gd name="connsiteX0" fmla="*/ 423039 w 512728"/>
              <a:gd name="connsiteY0" fmla="*/ 515551 h 604816"/>
              <a:gd name="connsiteX1" fmla="*/ 497133 w 512728"/>
              <a:gd name="connsiteY1" fmla="*/ 515551 h 604816"/>
              <a:gd name="connsiteX2" fmla="*/ 423039 w 512728"/>
              <a:gd name="connsiteY2" fmla="*/ 589574 h 604816"/>
              <a:gd name="connsiteX3" fmla="*/ 92017 w 512728"/>
              <a:gd name="connsiteY3" fmla="*/ 399259 h 604816"/>
              <a:gd name="connsiteX4" fmla="*/ 199629 w 512728"/>
              <a:gd name="connsiteY4" fmla="*/ 399259 h 604816"/>
              <a:gd name="connsiteX5" fmla="*/ 199629 w 512728"/>
              <a:gd name="connsiteY5" fmla="*/ 446185 h 604816"/>
              <a:gd name="connsiteX6" fmla="*/ 92017 w 512728"/>
              <a:gd name="connsiteY6" fmla="*/ 446185 h 604816"/>
              <a:gd name="connsiteX7" fmla="*/ 92017 w 512728"/>
              <a:gd name="connsiteY7" fmla="*/ 302373 h 604816"/>
              <a:gd name="connsiteX8" fmla="*/ 199629 w 512728"/>
              <a:gd name="connsiteY8" fmla="*/ 302373 h 604816"/>
              <a:gd name="connsiteX9" fmla="*/ 199629 w 512728"/>
              <a:gd name="connsiteY9" fmla="*/ 349297 h 604816"/>
              <a:gd name="connsiteX10" fmla="*/ 150293 w 512728"/>
              <a:gd name="connsiteY10" fmla="*/ 349297 h 604816"/>
              <a:gd name="connsiteX11" fmla="*/ 150293 w 512728"/>
              <a:gd name="connsiteY11" fmla="*/ 365158 h 604816"/>
              <a:gd name="connsiteX12" fmla="*/ 158571 w 512728"/>
              <a:gd name="connsiteY12" fmla="*/ 365158 h 604816"/>
              <a:gd name="connsiteX13" fmla="*/ 145657 w 512728"/>
              <a:gd name="connsiteY13" fmla="*/ 390933 h 604816"/>
              <a:gd name="connsiteX14" fmla="*/ 132744 w 512728"/>
              <a:gd name="connsiteY14" fmla="*/ 365158 h 604816"/>
              <a:gd name="connsiteX15" fmla="*/ 141353 w 512728"/>
              <a:gd name="connsiteY15" fmla="*/ 365158 h 604816"/>
              <a:gd name="connsiteX16" fmla="*/ 141353 w 512728"/>
              <a:gd name="connsiteY16" fmla="*/ 349297 h 604816"/>
              <a:gd name="connsiteX17" fmla="*/ 92017 w 512728"/>
              <a:gd name="connsiteY17" fmla="*/ 349297 h 604816"/>
              <a:gd name="connsiteX18" fmla="*/ 92017 w 512728"/>
              <a:gd name="connsiteY18" fmla="*/ 205557 h 604816"/>
              <a:gd name="connsiteX19" fmla="*/ 199629 w 512728"/>
              <a:gd name="connsiteY19" fmla="*/ 205557 h 604816"/>
              <a:gd name="connsiteX20" fmla="*/ 199629 w 512728"/>
              <a:gd name="connsiteY20" fmla="*/ 252504 h 604816"/>
              <a:gd name="connsiteX21" fmla="*/ 150293 w 512728"/>
              <a:gd name="connsiteY21" fmla="*/ 252504 h 604816"/>
              <a:gd name="connsiteX22" fmla="*/ 150293 w 512728"/>
              <a:gd name="connsiteY22" fmla="*/ 269034 h 604816"/>
              <a:gd name="connsiteX23" fmla="*/ 158571 w 512728"/>
              <a:gd name="connsiteY23" fmla="*/ 269034 h 604816"/>
              <a:gd name="connsiteX24" fmla="*/ 145657 w 512728"/>
              <a:gd name="connsiteY24" fmla="*/ 294822 h 604816"/>
              <a:gd name="connsiteX25" fmla="*/ 133075 w 512728"/>
              <a:gd name="connsiteY25" fmla="*/ 269034 h 604816"/>
              <a:gd name="connsiteX26" fmla="*/ 141353 w 512728"/>
              <a:gd name="connsiteY26" fmla="*/ 269034 h 604816"/>
              <a:gd name="connsiteX27" fmla="*/ 141353 w 512728"/>
              <a:gd name="connsiteY27" fmla="*/ 252504 h 604816"/>
              <a:gd name="connsiteX28" fmla="*/ 92017 w 512728"/>
              <a:gd name="connsiteY28" fmla="*/ 252504 h 604816"/>
              <a:gd name="connsiteX29" fmla="*/ 248948 w 512728"/>
              <a:gd name="connsiteY29" fmla="*/ 177825 h 604816"/>
              <a:gd name="connsiteX30" fmla="*/ 302232 w 512728"/>
              <a:gd name="connsiteY30" fmla="*/ 177825 h 604816"/>
              <a:gd name="connsiteX31" fmla="*/ 302232 w 512728"/>
              <a:gd name="connsiteY31" fmla="*/ 186747 h 604816"/>
              <a:gd name="connsiteX32" fmla="*/ 257884 w 512728"/>
              <a:gd name="connsiteY32" fmla="*/ 186747 h 604816"/>
              <a:gd name="connsiteX33" fmla="*/ 257884 w 512728"/>
              <a:gd name="connsiteY33" fmla="*/ 330492 h 604816"/>
              <a:gd name="connsiteX34" fmla="*/ 221479 w 512728"/>
              <a:gd name="connsiteY34" fmla="*/ 330492 h 604816"/>
              <a:gd name="connsiteX35" fmla="*/ 221479 w 512728"/>
              <a:gd name="connsiteY35" fmla="*/ 422687 h 604816"/>
              <a:gd name="connsiteX36" fmla="*/ 212543 w 512728"/>
              <a:gd name="connsiteY36" fmla="*/ 422687 h 604816"/>
              <a:gd name="connsiteX37" fmla="*/ 212543 w 512728"/>
              <a:gd name="connsiteY37" fmla="*/ 229045 h 604816"/>
              <a:gd name="connsiteX38" fmla="*/ 221479 w 512728"/>
              <a:gd name="connsiteY38" fmla="*/ 229045 h 604816"/>
              <a:gd name="connsiteX39" fmla="*/ 221479 w 512728"/>
              <a:gd name="connsiteY39" fmla="*/ 321240 h 604816"/>
              <a:gd name="connsiteX40" fmla="*/ 248948 w 512728"/>
              <a:gd name="connsiteY40" fmla="*/ 321240 h 604816"/>
              <a:gd name="connsiteX41" fmla="*/ 313099 w 512728"/>
              <a:gd name="connsiteY41" fmla="*/ 158984 h 604816"/>
              <a:gd name="connsiteX42" fmla="*/ 420711 w 512728"/>
              <a:gd name="connsiteY42" fmla="*/ 158984 h 604816"/>
              <a:gd name="connsiteX43" fmla="*/ 420711 w 512728"/>
              <a:gd name="connsiteY43" fmla="*/ 205557 h 604816"/>
              <a:gd name="connsiteX44" fmla="*/ 313099 w 512728"/>
              <a:gd name="connsiteY44" fmla="*/ 205557 h 604816"/>
              <a:gd name="connsiteX45" fmla="*/ 93013 w 512728"/>
              <a:gd name="connsiteY45" fmla="*/ 0 h 604816"/>
              <a:gd name="connsiteX46" fmla="*/ 419384 w 512728"/>
              <a:gd name="connsiteY46" fmla="*/ 0 h 604816"/>
              <a:gd name="connsiteX47" fmla="*/ 512728 w 512728"/>
              <a:gd name="connsiteY47" fmla="*/ 93201 h 604816"/>
              <a:gd name="connsiteX48" fmla="*/ 512728 w 512728"/>
              <a:gd name="connsiteY48" fmla="*/ 500378 h 604816"/>
              <a:gd name="connsiteX49" fmla="*/ 487903 w 512728"/>
              <a:gd name="connsiteY49" fmla="*/ 500378 h 604816"/>
              <a:gd name="connsiteX50" fmla="*/ 487903 w 512728"/>
              <a:gd name="connsiteY50" fmla="*/ 93201 h 604816"/>
              <a:gd name="connsiteX51" fmla="*/ 419384 w 512728"/>
              <a:gd name="connsiteY51" fmla="*/ 24787 h 604816"/>
              <a:gd name="connsiteX52" fmla="*/ 93013 w 512728"/>
              <a:gd name="connsiteY52" fmla="*/ 24787 h 604816"/>
              <a:gd name="connsiteX53" fmla="*/ 24494 w 512728"/>
              <a:gd name="connsiteY53" fmla="*/ 93201 h 604816"/>
              <a:gd name="connsiteX54" fmla="*/ 24494 w 512728"/>
              <a:gd name="connsiteY54" fmla="*/ 511945 h 604816"/>
              <a:gd name="connsiteX55" fmla="*/ 93013 w 512728"/>
              <a:gd name="connsiteY55" fmla="*/ 580359 h 604816"/>
              <a:gd name="connsiteX56" fmla="*/ 407799 w 512728"/>
              <a:gd name="connsiteY56" fmla="*/ 580359 h 604816"/>
              <a:gd name="connsiteX57" fmla="*/ 407799 w 512728"/>
              <a:gd name="connsiteY57" fmla="*/ 604816 h 604816"/>
              <a:gd name="connsiteX58" fmla="*/ 93013 w 512728"/>
              <a:gd name="connsiteY58" fmla="*/ 604816 h 604816"/>
              <a:gd name="connsiteX59" fmla="*/ 0 w 512728"/>
              <a:gd name="connsiteY59" fmla="*/ 511945 h 604816"/>
              <a:gd name="connsiteX60" fmla="*/ 0 w 512728"/>
              <a:gd name="connsiteY60" fmla="*/ 93201 h 604816"/>
              <a:gd name="connsiteX61" fmla="*/ 93013 w 512728"/>
              <a:gd name="connsiteY61" fmla="*/ 0 h 60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728" h="604816">
                <a:moveTo>
                  <a:pt x="423039" y="515551"/>
                </a:moveTo>
                <a:lnTo>
                  <a:pt x="497133" y="515551"/>
                </a:lnTo>
                <a:lnTo>
                  <a:pt x="423039" y="589574"/>
                </a:lnTo>
                <a:close/>
                <a:moveTo>
                  <a:pt x="92017" y="399259"/>
                </a:moveTo>
                <a:lnTo>
                  <a:pt x="199629" y="399259"/>
                </a:lnTo>
                <a:lnTo>
                  <a:pt x="199629" y="446185"/>
                </a:lnTo>
                <a:lnTo>
                  <a:pt x="92017" y="446185"/>
                </a:lnTo>
                <a:close/>
                <a:moveTo>
                  <a:pt x="92017" y="302373"/>
                </a:moveTo>
                <a:lnTo>
                  <a:pt x="199629" y="302373"/>
                </a:lnTo>
                <a:lnTo>
                  <a:pt x="199629" y="349297"/>
                </a:lnTo>
                <a:lnTo>
                  <a:pt x="150293" y="349297"/>
                </a:lnTo>
                <a:lnTo>
                  <a:pt x="150293" y="365158"/>
                </a:lnTo>
                <a:lnTo>
                  <a:pt x="158571" y="365158"/>
                </a:lnTo>
                <a:lnTo>
                  <a:pt x="145657" y="390933"/>
                </a:lnTo>
                <a:lnTo>
                  <a:pt x="132744" y="365158"/>
                </a:lnTo>
                <a:lnTo>
                  <a:pt x="141353" y="365158"/>
                </a:lnTo>
                <a:lnTo>
                  <a:pt x="141353" y="349297"/>
                </a:lnTo>
                <a:lnTo>
                  <a:pt x="92017" y="349297"/>
                </a:lnTo>
                <a:close/>
                <a:moveTo>
                  <a:pt x="92017" y="205557"/>
                </a:moveTo>
                <a:lnTo>
                  <a:pt x="199629" y="205557"/>
                </a:lnTo>
                <a:lnTo>
                  <a:pt x="199629" y="252504"/>
                </a:lnTo>
                <a:lnTo>
                  <a:pt x="150293" y="252504"/>
                </a:lnTo>
                <a:lnTo>
                  <a:pt x="150293" y="269034"/>
                </a:lnTo>
                <a:lnTo>
                  <a:pt x="158571" y="269034"/>
                </a:lnTo>
                <a:lnTo>
                  <a:pt x="145657" y="294822"/>
                </a:lnTo>
                <a:lnTo>
                  <a:pt x="133075" y="269034"/>
                </a:lnTo>
                <a:lnTo>
                  <a:pt x="141353" y="269034"/>
                </a:lnTo>
                <a:lnTo>
                  <a:pt x="141353" y="252504"/>
                </a:lnTo>
                <a:lnTo>
                  <a:pt x="92017" y="252504"/>
                </a:lnTo>
                <a:close/>
                <a:moveTo>
                  <a:pt x="248948" y="177825"/>
                </a:moveTo>
                <a:lnTo>
                  <a:pt x="302232" y="177825"/>
                </a:lnTo>
                <a:lnTo>
                  <a:pt x="302232" y="186747"/>
                </a:lnTo>
                <a:lnTo>
                  <a:pt x="257884" y="186747"/>
                </a:lnTo>
                <a:lnTo>
                  <a:pt x="257884" y="330492"/>
                </a:lnTo>
                <a:lnTo>
                  <a:pt x="221479" y="330492"/>
                </a:lnTo>
                <a:lnTo>
                  <a:pt x="221479" y="422687"/>
                </a:lnTo>
                <a:lnTo>
                  <a:pt x="212543" y="422687"/>
                </a:lnTo>
                <a:lnTo>
                  <a:pt x="212543" y="229045"/>
                </a:lnTo>
                <a:lnTo>
                  <a:pt x="221479" y="229045"/>
                </a:lnTo>
                <a:lnTo>
                  <a:pt x="221479" y="321240"/>
                </a:lnTo>
                <a:lnTo>
                  <a:pt x="248948" y="321240"/>
                </a:lnTo>
                <a:close/>
                <a:moveTo>
                  <a:pt x="313099" y="158984"/>
                </a:moveTo>
                <a:lnTo>
                  <a:pt x="420711" y="158984"/>
                </a:lnTo>
                <a:lnTo>
                  <a:pt x="420711" y="205557"/>
                </a:lnTo>
                <a:lnTo>
                  <a:pt x="313099" y="205557"/>
                </a:lnTo>
                <a:close/>
                <a:moveTo>
                  <a:pt x="93013" y="0"/>
                </a:moveTo>
                <a:lnTo>
                  <a:pt x="419384" y="0"/>
                </a:lnTo>
                <a:cubicBezTo>
                  <a:pt x="496178" y="0"/>
                  <a:pt x="512728" y="16194"/>
                  <a:pt x="512728" y="93201"/>
                </a:cubicBezTo>
                <a:lnTo>
                  <a:pt x="512728" y="500378"/>
                </a:lnTo>
                <a:lnTo>
                  <a:pt x="487903" y="500378"/>
                </a:lnTo>
                <a:lnTo>
                  <a:pt x="487903" y="93201"/>
                </a:lnTo>
                <a:cubicBezTo>
                  <a:pt x="487903" y="29745"/>
                  <a:pt x="482606" y="24787"/>
                  <a:pt x="419384" y="24787"/>
                </a:cubicBezTo>
                <a:lnTo>
                  <a:pt x="93013" y="24787"/>
                </a:lnTo>
                <a:cubicBezTo>
                  <a:pt x="29791" y="24787"/>
                  <a:pt x="24494" y="29745"/>
                  <a:pt x="24494" y="93201"/>
                </a:cubicBezTo>
                <a:lnTo>
                  <a:pt x="24494" y="511945"/>
                </a:lnTo>
                <a:cubicBezTo>
                  <a:pt x="24494" y="575071"/>
                  <a:pt x="29791" y="580359"/>
                  <a:pt x="93013" y="580359"/>
                </a:cubicBezTo>
                <a:lnTo>
                  <a:pt x="407799" y="580359"/>
                </a:lnTo>
                <a:lnTo>
                  <a:pt x="407799" y="604816"/>
                </a:lnTo>
                <a:lnTo>
                  <a:pt x="93013" y="604816"/>
                </a:lnTo>
                <a:cubicBezTo>
                  <a:pt x="16219" y="604816"/>
                  <a:pt x="0" y="588622"/>
                  <a:pt x="0" y="511945"/>
                </a:cubicBezTo>
                <a:lnTo>
                  <a:pt x="0" y="93201"/>
                </a:lnTo>
                <a:cubicBezTo>
                  <a:pt x="0" y="16194"/>
                  <a:pt x="16219" y="0"/>
                  <a:pt x="93013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B41873-1DDC-A256-B370-DD11D5C3A88C}"/>
              </a:ext>
            </a:extLst>
          </p:cNvPr>
          <p:cNvSpPr txBox="1"/>
          <p:nvPr/>
        </p:nvSpPr>
        <p:spPr>
          <a:xfrm>
            <a:off x="3097161" y="2801563"/>
            <a:ext cx="16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Statement1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47E084A-B48E-EE8F-F63E-1DECD75254BE}"/>
              </a:ext>
            </a:extLst>
          </p:cNvPr>
          <p:cNvSpPr txBox="1"/>
          <p:nvPr/>
        </p:nvSpPr>
        <p:spPr>
          <a:xfrm>
            <a:off x="4549458" y="3551645"/>
            <a:ext cx="16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Statement2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33501F1-8CE0-CA9B-EF53-28CC0ADF6243}"/>
              </a:ext>
            </a:extLst>
          </p:cNvPr>
          <p:cNvSpPr txBox="1"/>
          <p:nvPr/>
        </p:nvSpPr>
        <p:spPr>
          <a:xfrm>
            <a:off x="7635481" y="4352852"/>
            <a:ext cx="16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Statement n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75AAEA-6637-0AAE-54FC-F1EAB452303C}"/>
              </a:ext>
            </a:extLst>
          </p:cNvPr>
          <p:cNvSpPr txBox="1"/>
          <p:nvPr/>
        </p:nvSpPr>
        <p:spPr>
          <a:xfrm>
            <a:off x="3153117" y="4687178"/>
            <a:ext cx="16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Sentence1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4BB0DE3-705E-5185-923E-C0728030DEC0}"/>
              </a:ext>
            </a:extLst>
          </p:cNvPr>
          <p:cNvSpPr txBox="1"/>
          <p:nvPr/>
        </p:nvSpPr>
        <p:spPr>
          <a:xfrm>
            <a:off x="4631280" y="4691390"/>
            <a:ext cx="16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Sentence2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1EFB39-19F6-24D8-572A-71977B40EE7D}"/>
              </a:ext>
            </a:extLst>
          </p:cNvPr>
          <p:cNvSpPr txBox="1"/>
          <p:nvPr/>
        </p:nvSpPr>
        <p:spPr>
          <a:xfrm>
            <a:off x="7659529" y="5383289"/>
            <a:ext cx="16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Sentence 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189BBE-D5E7-AA6B-B5AF-047A3EB0919B}"/>
              </a:ext>
            </a:extLst>
          </p:cNvPr>
          <p:cNvSpPr txBox="1"/>
          <p:nvPr/>
        </p:nvSpPr>
        <p:spPr>
          <a:xfrm>
            <a:off x="9155255" y="5383289"/>
            <a:ext cx="167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Sentence 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71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86648" y="2920246"/>
            <a:ext cx="5705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</a:t>
            </a:r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多分支语句的简单应用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</a:t>
            </a: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if multi branch statement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000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9311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3.if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多分支语句的简单应用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Simple application of if multi branch statement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2" name="faq-button_57638">
            <a:extLst>
              <a:ext uri="{FF2B5EF4-FFF2-40B4-BE49-F238E27FC236}">
                <a16:creationId xmlns:a16="http://schemas.microsoft.com/office/drawing/2014/main" id="{F4F4C962-00E3-4FDD-BA85-A16E24DEF977}"/>
              </a:ext>
            </a:extLst>
          </p:cNvPr>
          <p:cNvSpPr>
            <a:spLocks noChangeAspect="1"/>
          </p:cNvSpPr>
          <p:nvPr/>
        </p:nvSpPr>
        <p:spPr bwMode="auto">
          <a:xfrm>
            <a:off x="321627" y="790798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F0FFA881-5765-458E-BC61-CDEBECCA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78" y="1374307"/>
            <a:ext cx="5704533" cy="281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编程实现，输入顾客购买商品的消费总额，输出顾客实际付款金额，某商场打折活动，具体细则如下：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）购买商品总额超过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元（含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元），打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）购买商品总额超过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元（含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元），打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）购买商品总额超过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元（含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元），打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）购买商品总额小于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元不打折。</a:t>
            </a:r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FEF7BB10-F129-4F19-B5D8-141A32AA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7" y="4345978"/>
            <a:ext cx="5223858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算法设计：</a:t>
            </a:r>
            <a:r>
              <a:rPr lang="en-US" altLang="zh-CN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Algorithm design: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B3E66B15-8E5F-4049-A122-4FC20256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" y="4843092"/>
            <a:ext cx="5608638" cy="1763486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B632FF9-2814-4864-B4E0-E58AABB9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9" y="4811593"/>
            <a:ext cx="547211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、定义两个实型变量；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、输入顾客购买商品的消费总额；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、利用多分支结构判断条件，执行相应语句；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、输出顾客实际付款金额；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65B295-0E98-1977-8A13-517BA03B8754}"/>
              </a:ext>
            </a:extLst>
          </p:cNvPr>
          <p:cNvSpPr txBox="1"/>
          <p:nvPr/>
        </p:nvSpPr>
        <p:spPr>
          <a:xfrm>
            <a:off x="6049216" y="1083033"/>
            <a:ext cx="60928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Programming, input the total consumption of goods purchased by customers, output the actual payment amount of customers, and discount activities in a shopping mall. The specific rules are as follows: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If the total amount of goods purchased exceeds 2000 yuan (including 2000 yuan), a 70% discount will be given.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20% off if the total amount of goods purchased exceeds 1000 yuan (including 1000 yuan).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10% off if the total amount of goods purchased exceeds 500 yuan (including 5000 yuan).</a:t>
            </a:r>
            <a:endParaRPr lang="en-US" altLang="zh-CN" dirty="0"/>
          </a:p>
          <a:p>
            <a:pPr marL="342900" indent="-342900">
              <a:buAutoNum type="arabicParenBoth"/>
            </a:pPr>
            <a:r>
              <a:rPr lang="zh-CN" altLang="en-US" dirty="0"/>
              <a:t>There is no discount if the total amount of goods purchased is less than 500 yuan.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8488DE-4D1D-0F7E-D1C9-07E6A72127EF}"/>
              </a:ext>
            </a:extLst>
          </p:cNvPr>
          <p:cNvSpPr txBox="1"/>
          <p:nvPr/>
        </p:nvSpPr>
        <p:spPr>
          <a:xfrm>
            <a:off x="5998527" y="4800342"/>
            <a:ext cx="60928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Define two real variables;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Input the total consumption of goods purchased by customers;3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Using multi branch structure to judge conditions and execute corresponding statements;4. Output the actual payment amount of customers;</a:t>
            </a:r>
          </a:p>
        </p:txBody>
      </p:sp>
    </p:spTree>
    <p:extLst>
      <p:ext uri="{BB962C8B-B14F-4D97-AF65-F5344CB8AC3E}">
        <p14:creationId xmlns:p14="http://schemas.microsoft.com/office/powerpoint/2010/main" val="233691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124763</TotalTime>
  <Words>1017</Words>
  <Application>Microsoft Office PowerPoint</Application>
  <PresentationFormat>宽屏</PresentationFormat>
  <Paragraphs>163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Microsoft YaHei</vt:lpstr>
      <vt:lpstr>Microsoft YaHei</vt:lpstr>
      <vt:lpstr>长城特粗宋体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金光浩</cp:lastModifiedBy>
  <cp:revision>467</cp:revision>
  <dcterms:created xsi:type="dcterms:W3CDTF">2014-07-14T07:34:08Z</dcterms:created>
  <dcterms:modified xsi:type="dcterms:W3CDTF">2022-05-20T10:47:44Z</dcterms:modified>
</cp:coreProperties>
</file>