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59" r:id="rId3"/>
    <p:sldId id="260" r:id="rId4"/>
    <p:sldId id="267" r:id="rId5"/>
    <p:sldId id="265" r:id="rId6"/>
    <p:sldId id="270" r:id="rId7"/>
    <p:sldId id="271" r:id="rId8"/>
    <p:sldId id="269" r:id="rId9"/>
    <p:sldId id="272" r:id="rId10"/>
    <p:sldId id="268" r:id="rId11"/>
    <p:sldId id="26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6FBA"/>
    <a:srgbClr val="2780D9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21" autoAdjust="0"/>
    <p:restoredTop sz="94660"/>
  </p:normalViewPr>
  <p:slideViewPr>
    <p:cSldViewPr snapToGrid="0" showGuides="1">
      <p:cViewPr varScale="1">
        <p:scale>
          <a:sx n="57" d="100"/>
          <a:sy n="57" d="100"/>
        </p:scale>
        <p:origin x="582" y="72"/>
      </p:cViewPr>
      <p:guideLst>
        <p:guide orient="horz" pos="2160"/>
        <p:guide pos="381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1E904-19C4-42DC-B728-17251BAC0013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0CA28-03E0-4455-9039-1BA210DF02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241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4A80E-FF5C-44D1-BA54-1190B0F0D5D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789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55"/>
            <a:ext cx="12192000" cy="689532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80168E8-8309-454A-8013-7C656EE98F7D}"/>
              </a:ext>
            </a:extLst>
          </p:cNvPr>
          <p:cNvSpPr txBox="1"/>
          <p:nvPr userDrawn="1"/>
        </p:nvSpPr>
        <p:spPr>
          <a:xfrm>
            <a:off x="8928926" y="113587"/>
            <a:ext cx="2741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语言程序设计强化课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9318" y="-2680"/>
            <a:ext cx="1042682" cy="56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740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8791-2364-49D9-B76B-99E0CD83C540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18E4A-99EC-4D42-905F-29FDEEC0D1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648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8791-2364-49D9-B76B-99E0CD83C540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18E4A-99EC-4D42-905F-29FDEEC0D1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873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9318" y="7843"/>
            <a:ext cx="1042682" cy="56386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80168E8-8309-454A-8013-7C656EE98F7D}"/>
              </a:ext>
            </a:extLst>
          </p:cNvPr>
          <p:cNvSpPr txBox="1"/>
          <p:nvPr userDrawn="1"/>
        </p:nvSpPr>
        <p:spPr>
          <a:xfrm>
            <a:off x="8928926" y="124110"/>
            <a:ext cx="2741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solidFill>
                  <a:srgbClr val="0573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solidFill>
                  <a:srgbClr val="0573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语言程序设计强化课</a:t>
            </a:r>
          </a:p>
        </p:txBody>
      </p:sp>
    </p:spTree>
    <p:extLst>
      <p:ext uri="{BB962C8B-B14F-4D97-AF65-F5344CB8AC3E}">
        <p14:creationId xmlns:p14="http://schemas.microsoft.com/office/powerpoint/2010/main" val="2101474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8791-2364-49D9-B76B-99E0CD83C540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18E4A-99EC-4D42-905F-29FDEEC0D1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073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8791-2364-49D9-B76B-99E0CD83C540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18E4A-99EC-4D42-905F-29FDEEC0D1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58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8791-2364-49D9-B76B-99E0CD83C540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18E4A-99EC-4D42-905F-29FDEEC0D1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62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8791-2364-49D9-B76B-99E0CD83C540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18E4A-99EC-4D42-905F-29FDEEC0D1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228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8791-2364-49D9-B76B-99E0CD83C540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18E4A-99EC-4D42-905F-29FDEEC0D1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850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8791-2364-49D9-B76B-99E0CD83C540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18E4A-99EC-4D42-905F-29FDEEC0D1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633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8791-2364-49D9-B76B-99E0CD83C540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18E4A-99EC-4D42-905F-29FDEEC0D1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407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D8791-2364-49D9-B76B-99E0CD83C540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18E4A-99EC-4D42-905F-29FDEEC0D1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758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62974" y="3089202"/>
            <a:ext cx="116076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选择结构程序常见编译错误</a:t>
            </a:r>
            <a:endParaRPr lang="en-US" altLang="zh-CN" sz="48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Common compilation errors of select structure program</a:t>
            </a:r>
            <a:endParaRPr lang="zh-CN" altLang="en-US" sz="48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897" b="6897"/>
          <a:stretch/>
        </p:blipFill>
        <p:spPr>
          <a:xfrm>
            <a:off x="5069955" y="862019"/>
            <a:ext cx="2133600" cy="2133600"/>
          </a:xfrm>
          <a:prstGeom prst="ellipse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677EE8DC-1EDC-463F-9080-184A8277F9BE}"/>
              </a:ext>
            </a:extLst>
          </p:cNvPr>
          <p:cNvGrpSpPr/>
          <p:nvPr/>
        </p:nvGrpSpPr>
        <p:grpSpPr>
          <a:xfrm>
            <a:off x="78282" y="52718"/>
            <a:ext cx="3113202" cy="534884"/>
            <a:chOff x="78282" y="52718"/>
            <a:chExt cx="3113202" cy="534884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700" b="98584" l="5046" r="896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30834" y="52718"/>
              <a:ext cx="660650" cy="534884"/>
            </a:xfrm>
            <a:prstGeom prst="rect">
              <a:avLst/>
            </a:prstGeom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419660D-F3A3-4A48-A3F6-07DF74083743}"/>
                </a:ext>
              </a:extLst>
            </p:cNvPr>
            <p:cNvSpPr txBox="1"/>
            <p:nvPr/>
          </p:nvSpPr>
          <p:spPr>
            <a:xfrm>
              <a:off x="78282" y="135494"/>
              <a:ext cx="2679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北京电子科技职业学院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1700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2E265830-949E-4F82-8F59-04FB97A0F08E}"/>
              </a:ext>
            </a:extLst>
          </p:cNvPr>
          <p:cNvSpPr/>
          <p:nvPr/>
        </p:nvSpPr>
        <p:spPr>
          <a:xfrm>
            <a:off x="0" y="175240"/>
            <a:ext cx="491490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69DBBB6-B53B-46DC-A485-9C789CFE9440}"/>
              </a:ext>
            </a:extLst>
          </p:cNvPr>
          <p:cNvSpPr/>
          <p:nvPr/>
        </p:nvSpPr>
        <p:spPr>
          <a:xfrm>
            <a:off x="582929" y="175240"/>
            <a:ext cx="182881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CA8A939-07F4-426E-B9F8-FB2B64F40A99}"/>
              </a:ext>
            </a:extLst>
          </p:cNvPr>
          <p:cNvSpPr txBox="1"/>
          <p:nvPr/>
        </p:nvSpPr>
        <p:spPr>
          <a:xfrm>
            <a:off x="840104" y="153453"/>
            <a:ext cx="73894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16FBA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4.</a:t>
            </a:r>
            <a:r>
              <a:rPr lang="zh-CN" altLang="en-US" sz="2800" b="1" dirty="0">
                <a:solidFill>
                  <a:srgbClr val="216FBA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lang="en-US" altLang="zh-CN" sz="2800" b="1" dirty="0">
                <a:solidFill>
                  <a:srgbClr val="216FBA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if</a:t>
            </a:r>
            <a:r>
              <a:rPr lang="zh-CN" altLang="en-US" sz="2800" b="1" dirty="0">
                <a:solidFill>
                  <a:srgbClr val="216FBA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语句后面加分号</a:t>
            </a:r>
            <a:endParaRPr lang="en-US" altLang="zh-CN" sz="2800" b="1" dirty="0">
              <a:solidFill>
                <a:srgbClr val="216FBA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r>
              <a:rPr lang="en-US" altLang="zh-CN" sz="2800" b="1" dirty="0">
                <a:solidFill>
                  <a:srgbClr val="216FBA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If statement followed by a semicolon</a:t>
            </a:r>
          </a:p>
        </p:txBody>
      </p:sp>
      <p:sp>
        <p:nvSpPr>
          <p:cNvPr id="26" name="Rectangle 38">
            <a:extLst>
              <a:ext uri="{FF2B5EF4-FFF2-40B4-BE49-F238E27FC236}">
                <a16:creationId xmlns:a16="http://schemas.microsoft.com/office/drawing/2014/main" id="{F697C9E8-7851-42B8-ACBC-4BFB3275D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3403" y="1240969"/>
            <a:ext cx="8534626" cy="4986575"/>
          </a:xfrm>
          <a:prstGeom prst="rect">
            <a:avLst/>
          </a:prstGeom>
          <a:noFill/>
          <a:ln w="9525">
            <a:solidFill>
              <a:srgbClr val="216FBA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7" name="Text Box 40">
            <a:extLst>
              <a:ext uri="{FF2B5EF4-FFF2-40B4-BE49-F238E27FC236}">
                <a16:creationId xmlns:a16="http://schemas.microsoft.com/office/drawing/2014/main" id="{7C9CB67D-C159-46E6-8131-FCADD4275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3773" y="1326737"/>
            <a:ext cx="8091865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400" dirty="0"/>
              <a:t>#include "</a:t>
            </a:r>
            <a:r>
              <a:rPr lang="en-US" altLang="zh-CN" sz="2400" dirty="0" err="1"/>
              <a:t>stdio.h</a:t>
            </a:r>
            <a:r>
              <a:rPr lang="en-US" altLang="zh-CN" sz="2400" dirty="0"/>
              <a:t>"</a:t>
            </a:r>
          </a:p>
          <a:p>
            <a:r>
              <a:rPr lang="en-US" altLang="zh-CN" sz="2400" dirty="0"/>
              <a:t>main()</a:t>
            </a:r>
          </a:p>
          <a:p>
            <a:r>
              <a:rPr lang="en-US" altLang="zh-CN" sz="2400" dirty="0"/>
              <a:t>{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n;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scanf</a:t>
            </a:r>
            <a:r>
              <a:rPr lang="en-US" altLang="zh-CN" sz="2400" dirty="0"/>
              <a:t>("%</a:t>
            </a:r>
            <a:r>
              <a:rPr lang="en-US" altLang="zh-CN" sz="2400" dirty="0" err="1"/>
              <a:t>d",&amp;n</a:t>
            </a:r>
            <a:r>
              <a:rPr lang="en-US" altLang="zh-CN" sz="2400" dirty="0"/>
              <a:t>);</a:t>
            </a:r>
          </a:p>
          <a:p>
            <a:r>
              <a:rPr lang="en-US" altLang="zh-CN" sz="2400" dirty="0"/>
              <a:t>	if(n%2==0);</a:t>
            </a:r>
          </a:p>
          <a:p>
            <a:r>
              <a:rPr lang="en-US" altLang="zh-CN" sz="2400" dirty="0"/>
              <a:t>   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</a:t>
            </a:r>
            <a:r>
              <a:rPr lang="zh-CN" altLang="en-US" sz="2400" dirty="0"/>
              <a:t>该数是偶数</a:t>
            </a:r>
            <a:r>
              <a:rPr lang="en-US" altLang="zh-CN" sz="2400" dirty="0"/>
              <a:t>!\n");</a:t>
            </a:r>
          </a:p>
          <a:p>
            <a:r>
              <a:rPr lang="en-US" altLang="zh-CN" sz="2400" dirty="0"/>
              <a:t>	else</a:t>
            </a:r>
          </a:p>
          <a:p>
            <a:r>
              <a:rPr lang="en-US" altLang="zh-CN" sz="2400" dirty="0"/>
              <a:t>   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</a:t>
            </a:r>
            <a:r>
              <a:rPr lang="zh-CN" altLang="en-US" sz="2400" dirty="0"/>
              <a:t>该数是奇数</a:t>
            </a:r>
            <a:r>
              <a:rPr lang="en-US" altLang="zh-CN" sz="2400" dirty="0"/>
              <a:t>!\n");</a:t>
            </a:r>
          </a:p>
          <a:p>
            <a:r>
              <a:rPr lang="en-US" altLang="zh-CN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6721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677EE8DC-1EDC-463F-9080-184A8277F9BE}"/>
              </a:ext>
            </a:extLst>
          </p:cNvPr>
          <p:cNvGrpSpPr/>
          <p:nvPr/>
        </p:nvGrpSpPr>
        <p:grpSpPr>
          <a:xfrm>
            <a:off x="78282" y="52718"/>
            <a:ext cx="3113202" cy="534884"/>
            <a:chOff x="78282" y="52718"/>
            <a:chExt cx="3113202" cy="534884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700" b="98584" l="5046" r="896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30834" y="52718"/>
              <a:ext cx="660650" cy="534884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419660D-F3A3-4A48-A3F6-07DF74083743}"/>
                </a:ext>
              </a:extLst>
            </p:cNvPr>
            <p:cNvSpPr txBox="1"/>
            <p:nvPr/>
          </p:nvSpPr>
          <p:spPr>
            <a:xfrm>
              <a:off x="78282" y="135494"/>
              <a:ext cx="2679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北京电子科技职业学院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28E4F5B0-BDEF-40EF-B659-0E62B3AAEC22}"/>
              </a:ext>
            </a:extLst>
          </p:cNvPr>
          <p:cNvGrpSpPr/>
          <p:nvPr/>
        </p:nvGrpSpPr>
        <p:grpSpPr>
          <a:xfrm>
            <a:off x="4620985" y="2022018"/>
            <a:ext cx="2950030" cy="2813965"/>
            <a:chOff x="4625788" y="2483167"/>
            <a:chExt cx="2950030" cy="2813965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99720609-08EC-46E7-9CAB-AFDC13379C0E}"/>
                </a:ext>
              </a:extLst>
            </p:cNvPr>
            <p:cNvSpPr/>
            <p:nvPr/>
          </p:nvSpPr>
          <p:spPr>
            <a:xfrm>
              <a:off x="4625788" y="2483167"/>
              <a:ext cx="2813965" cy="281396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endParaRPr>
            </a:p>
          </p:txBody>
        </p:sp>
        <p:sp>
          <p:nvSpPr>
            <p:cNvPr id="13" name="文本框 6">
              <a:extLst>
                <a:ext uri="{FF2B5EF4-FFF2-40B4-BE49-F238E27FC236}">
                  <a16:creationId xmlns:a16="http://schemas.microsoft.com/office/drawing/2014/main" id="{74E70350-BC7A-440A-8347-968346E4348D}"/>
                </a:ext>
              </a:extLst>
            </p:cNvPr>
            <p:cNvSpPr txBox="1"/>
            <p:nvPr/>
          </p:nvSpPr>
          <p:spPr>
            <a:xfrm>
              <a:off x="4806980" y="3231301"/>
              <a:ext cx="276883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r>
                <a:rPr lang="en-US" altLang="zh-CN" sz="9600" dirty="0">
                  <a:solidFill>
                    <a:schemeClr val="tx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rPr>
                <a:t>End</a:t>
              </a:r>
              <a:endParaRPr lang="zh-CN" altLang="en-US" sz="9600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0576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625"/>
          <a:stretch/>
        </p:blipFill>
        <p:spPr>
          <a:xfrm>
            <a:off x="0" y="0"/>
            <a:ext cx="5410200" cy="6858000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5892799" y="2571285"/>
            <a:ext cx="563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2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将条件中的等于号写成赋值号</a:t>
            </a:r>
            <a:endParaRPr lang="en-US" altLang="zh-CN" sz="2000" b="1" dirty="0">
              <a:solidFill>
                <a:schemeClr val="tx2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Write the equal sign in the condition as the assignment number</a:t>
            </a:r>
            <a:endParaRPr lang="zh-CN" altLang="en-US" sz="2000" b="1" dirty="0">
              <a:solidFill>
                <a:schemeClr val="tx2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AutoShape 2" descr="蓝色科技封面图片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437324" y="2805060"/>
            <a:ext cx="743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01</a:t>
            </a:r>
            <a:endParaRPr lang="zh-CN" altLang="en-US" sz="2000" b="1" dirty="0">
              <a:solidFill>
                <a:schemeClr val="tx2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892799" y="3611303"/>
            <a:ext cx="5943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else</a:t>
            </a:r>
            <a:r>
              <a:rPr lang="zh-CN" altLang="en-US" sz="2000" b="1" dirty="0">
                <a:solidFill>
                  <a:schemeClr val="tx2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缺少对应的</a:t>
            </a: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if</a:t>
            </a:r>
            <a:r>
              <a:rPr lang="zh-CN" altLang="en-US" sz="2000" b="1" dirty="0">
                <a:solidFill>
                  <a:schemeClr val="tx2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语句</a:t>
            </a:r>
            <a:endParaRPr lang="en-US" altLang="zh-CN" sz="2000" b="1" dirty="0">
              <a:solidFill>
                <a:schemeClr val="tx2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lvl="0"/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Else is missing the corresponding if statement</a:t>
            </a:r>
            <a:endParaRPr lang="zh-CN" altLang="en-US" sz="2000" b="1" dirty="0">
              <a:solidFill>
                <a:schemeClr val="tx2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437324" y="3754241"/>
            <a:ext cx="743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02</a:t>
            </a:r>
            <a:endParaRPr lang="zh-CN" altLang="en-US" sz="2000" b="1" dirty="0">
              <a:solidFill>
                <a:schemeClr val="tx2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7F3B305-156E-4FD2-AF6E-4F1A8D1F756D}"/>
              </a:ext>
            </a:extLst>
          </p:cNvPr>
          <p:cNvSpPr txBox="1"/>
          <p:nvPr/>
        </p:nvSpPr>
        <p:spPr>
          <a:xfrm>
            <a:off x="7853685" y="1168619"/>
            <a:ext cx="355938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目   录</a:t>
            </a:r>
            <a:endParaRPr lang="en-US" altLang="zh-CN" sz="4400" b="1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r>
              <a:rPr lang="en-US" altLang="zh-CN" sz="44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catalogue</a:t>
            </a:r>
            <a:endParaRPr lang="zh-CN" altLang="en-US" sz="4400" b="1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875868" y="4404490"/>
            <a:ext cx="63161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switch</a:t>
            </a:r>
            <a:r>
              <a:rPr lang="zh-CN" altLang="en-US" sz="2000" b="1" dirty="0">
                <a:solidFill>
                  <a:schemeClr val="tx2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语句中</a:t>
            </a: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case</a:t>
            </a:r>
            <a:r>
              <a:rPr lang="zh-CN" altLang="en-US" sz="2000" b="1" dirty="0">
                <a:solidFill>
                  <a:schemeClr val="tx2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后面的常量表达式中存在实型常量</a:t>
            </a:r>
            <a:endParaRPr lang="en-US" altLang="zh-CN" sz="2000" b="1" dirty="0">
              <a:solidFill>
                <a:schemeClr val="tx2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lvl="0"/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There is a real constant in the constant expression after case in the switch statement</a:t>
            </a:r>
            <a:endParaRPr lang="zh-CN" altLang="en-US" sz="2000" b="1" dirty="0">
              <a:solidFill>
                <a:schemeClr val="tx2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437324" y="4629848"/>
            <a:ext cx="743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03</a:t>
            </a:r>
            <a:endParaRPr lang="zh-CN" altLang="en-US" sz="2000" b="1" dirty="0">
              <a:solidFill>
                <a:schemeClr val="tx2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892799" y="5551621"/>
            <a:ext cx="579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if</a:t>
            </a:r>
            <a:r>
              <a:rPr lang="zh-CN" altLang="en-US" sz="2000" b="1" dirty="0">
                <a:solidFill>
                  <a:schemeClr val="tx2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语句后面加分号</a:t>
            </a:r>
            <a:endParaRPr lang="en-US" altLang="zh-CN" sz="2000" b="1" dirty="0">
              <a:solidFill>
                <a:schemeClr val="tx2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lvl="0"/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If statement followed by a semicolon</a:t>
            </a:r>
            <a:endParaRPr lang="zh-CN" altLang="en-US" sz="2000" b="1" dirty="0">
              <a:solidFill>
                <a:schemeClr val="tx2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437324" y="5505454"/>
            <a:ext cx="743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04</a:t>
            </a:r>
            <a:endParaRPr lang="zh-CN" altLang="en-US" sz="2000" b="1" dirty="0">
              <a:solidFill>
                <a:schemeClr val="tx2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321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" y="0"/>
            <a:ext cx="4531971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83199" y="735955"/>
            <a:ext cx="206253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1</a:t>
            </a:r>
            <a:endParaRPr lang="zh-CN" altLang="en-US" sz="344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6901821" y="1976379"/>
            <a:ext cx="4503474" cy="2198776"/>
            <a:chOff x="6967137" y="2090679"/>
            <a:chExt cx="4503474" cy="2198776"/>
          </a:xfrm>
        </p:grpSpPr>
        <p:sp>
          <p:nvSpPr>
            <p:cNvPr id="26" name="文本框 25"/>
            <p:cNvSpPr txBox="1"/>
            <p:nvPr/>
          </p:nvSpPr>
          <p:spPr>
            <a:xfrm>
              <a:off x="6988941" y="3236859"/>
              <a:ext cx="4206558" cy="1052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上海锐普广告有限公司是中国第一家精品ＰＰＴ设计机构。拥有顶尖的ＰＰＴ设计团队坚持精益求精，拒接平庸的设计理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6967137" y="2090679"/>
              <a:ext cx="45034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b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点击此处添加标题</a:t>
              </a: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6696961" y="2000138"/>
            <a:ext cx="513777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0070C0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将条件中的等于号写成赋值号</a:t>
            </a:r>
            <a:endParaRPr lang="en-US" altLang="zh-CN" sz="4000" b="1" dirty="0">
              <a:solidFill>
                <a:srgbClr val="0070C0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4000" b="1" dirty="0">
                <a:solidFill>
                  <a:srgbClr val="0070C0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Write the equal sign in the condition as the assignment number</a:t>
            </a:r>
            <a:endParaRPr lang="zh-CN" altLang="en-US" sz="4000" b="1" dirty="0">
              <a:solidFill>
                <a:srgbClr val="0070C0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897" b="6897"/>
          <a:stretch/>
        </p:blipFill>
        <p:spPr>
          <a:xfrm>
            <a:off x="908501" y="1976379"/>
            <a:ext cx="2595621" cy="2595621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204446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2E265830-949E-4F82-8F59-04FB97A0F08E}"/>
              </a:ext>
            </a:extLst>
          </p:cNvPr>
          <p:cNvSpPr/>
          <p:nvPr/>
        </p:nvSpPr>
        <p:spPr>
          <a:xfrm>
            <a:off x="0" y="175240"/>
            <a:ext cx="491490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69DBBB6-B53B-46DC-A485-9C789CFE9440}"/>
              </a:ext>
            </a:extLst>
          </p:cNvPr>
          <p:cNvSpPr/>
          <p:nvPr/>
        </p:nvSpPr>
        <p:spPr>
          <a:xfrm>
            <a:off x="582929" y="175240"/>
            <a:ext cx="182881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CA8A939-07F4-426E-B9F8-FB2B64F40A99}"/>
              </a:ext>
            </a:extLst>
          </p:cNvPr>
          <p:cNvSpPr txBox="1"/>
          <p:nvPr/>
        </p:nvSpPr>
        <p:spPr>
          <a:xfrm>
            <a:off x="840104" y="153453"/>
            <a:ext cx="111148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16FBA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1.</a:t>
            </a:r>
            <a:r>
              <a:rPr lang="zh-CN" altLang="en-US" sz="2800" b="1" dirty="0">
                <a:solidFill>
                  <a:srgbClr val="216FBA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将条件中的等于号写成赋值号</a:t>
            </a:r>
            <a:endParaRPr lang="en-US" altLang="zh-CN" sz="2800" b="1" dirty="0">
              <a:solidFill>
                <a:srgbClr val="216FBA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r>
              <a:rPr lang="en-US" altLang="zh-CN" sz="2800" b="1" dirty="0">
                <a:solidFill>
                  <a:srgbClr val="216FBA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Write the equal sign in the condition as the assignment number</a:t>
            </a:r>
            <a:endParaRPr lang="zh-CN" altLang="en-US" sz="2800" b="1" dirty="0">
              <a:solidFill>
                <a:srgbClr val="216FBA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endParaRPr lang="zh-CN" altLang="en-US" sz="2800" b="1" dirty="0">
              <a:solidFill>
                <a:srgbClr val="216FBA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Rectangle 38">
            <a:extLst>
              <a:ext uri="{FF2B5EF4-FFF2-40B4-BE49-F238E27FC236}">
                <a16:creationId xmlns:a16="http://schemas.microsoft.com/office/drawing/2014/main" id="{F697C9E8-7851-42B8-ACBC-4BFB3275D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3403" y="1240969"/>
            <a:ext cx="8534626" cy="4986575"/>
          </a:xfrm>
          <a:prstGeom prst="rect">
            <a:avLst/>
          </a:prstGeom>
          <a:noFill/>
          <a:ln w="9525">
            <a:solidFill>
              <a:srgbClr val="216FBA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7" name="Text Box 40">
            <a:extLst>
              <a:ext uri="{FF2B5EF4-FFF2-40B4-BE49-F238E27FC236}">
                <a16:creationId xmlns:a16="http://schemas.microsoft.com/office/drawing/2014/main" id="{7C9CB67D-C159-46E6-8131-FCADD4275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3773" y="1326737"/>
            <a:ext cx="8091865" cy="4651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#include "</a:t>
            </a:r>
            <a:r>
              <a:rPr lang="en-US" altLang="zh-CN" sz="2000" dirty="0" err="1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stdio.h</a:t>
            </a:r>
            <a:r>
              <a:rPr lang="en-US" altLang="zh-CN" sz="2000" dirty="0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"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main()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{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	</a:t>
            </a:r>
            <a:r>
              <a:rPr lang="en-US" altLang="zh-CN" sz="2000" dirty="0" err="1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int</a:t>
            </a:r>
            <a:r>
              <a:rPr lang="en-US" altLang="zh-CN" sz="2000" dirty="0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 n;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	</a:t>
            </a:r>
            <a:r>
              <a:rPr lang="en-US" altLang="zh-CN" sz="2000" dirty="0" err="1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scanf</a:t>
            </a:r>
            <a:r>
              <a:rPr lang="en-US" altLang="zh-CN" sz="2000" dirty="0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("%</a:t>
            </a:r>
            <a:r>
              <a:rPr lang="en-US" altLang="zh-CN" sz="2000" dirty="0" err="1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d",&amp;n</a:t>
            </a:r>
            <a:r>
              <a:rPr lang="en-US" altLang="zh-CN" sz="2000" dirty="0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);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	if(n%2=0)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           </a:t>
            </a:r>
            <a:r>
              <a:rPr lang="en-US" altLang="zh-CN" sz="2000" dirty="0" err="1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printf</a:t>
            </a:r>
            <a:r>
              <a:rPr lang="en-US" altLang="zh-CN" sz="2000" dirty="0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("</a:t>
            </a:r>
            <a:r>
              <a:rPr lang="zh-CN" altLang="en-US" sz="2000" dirty="0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该数是偶数</a:t>
            </a:r>
            <a:r>
              <a:rPr lang="en-US" altLang="zh-CN" sz="2000" dirty="0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!\n");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	else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           </a:t>
            </a:r>
            <a:r>
              <a:rPr lang="en-US" altLang="zh-CN" sz="2000" dirty="0" err="1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printf</a:t>
            </a:r>
            <a:r>
              <a:rPr lang="en-US" altLang="zh-CN" sz="2000" dirty="0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("</a:t>
            </a:r>
            <a:r>
              <a:rPr lang="zh-CN" altLang="en-US" sz="2000" dirty="0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该数是奇数</a:t>
            </a:r>
            <a:r>
              <a:rPr lang="en-US" altLang="zh-CN" sz="2000" dirty="0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!\n");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6268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" y="0"/>
            <a:ext cx="4531971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83199" y="735955"/>
            <a:ext cx="206253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2</a:t>
            </a:r>
            <a:endParaRPr lang="zh-CN" altLang="en-US" sz="344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6901821" y="1976379"/>
            <a:ext cx="4503474" cy="2198776"/>
            <a:chOff x="6967137" y="2090679"/>
            <a:chExt cx="4503474" cy="2198776"/>
          </a:xfrm>
        </p:grpSpPr>
        <p:sp>
          <p:nvSpPr>
            <p:cNvPr id="26" name="文本框 25"/>
            <p:cNvSpPr txBox="1"/>
            <p:nvPr/>
          </p:nvSpPr>
          <p:spPr>
            <a:xfrm>
              <a:off x="6988941" y="3236859"/>
              <a:ext cx="4206558" cy="1052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上海锐普广告有限公司是中国第一家精品ＰＰＴ设计机构。拥有顶尖的ＰＰＴ设计团队坚持精益求精，拒接平庸的设计理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6967137" y="2090679"/>
              <a:ext cx="45034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b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点击此处添加标题</a:t>
              </a: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6951809" y="2330322"/>
            <a:ext cx="47313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0070C0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else</a:t>
            </a:r>
            <a:r>
              <a:rPr lang="zh-CN" altLang="en-US" sz="3600" b="1" dirty="0">
                <a:solidFill>
                  <a:srgbClr val="0070C0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缺少对应的</a:t>
            </a:r>
            <a:r>
              <a:rPr lang="en-US" altLang="zh-CN" sz="3600" b="1" dirty="0">
                <a:solidFill>
                  <a:srgbClr val="0070C0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if</a:t>
            </a:r>
            <a:r>
              <a:rPr lang="zh-CN" altLang="en-US" sz="3600" b="1" dirty="0">
                <a:solidFill>
                  <a:srgbClr val="0070C0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语句</a:t>
            </a:r>
            <a:endParaRPr lang="en-US" altLang="zh-CN" sz="3600" b="1" dirty="0">
              <a:solidFill>
                <a:srgbClr val="0070C0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3600" b="1" dirty="0">
                <a:solidFill>
                  <a:srgbClr val="0070C0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Else is missing the corresponding if statement</a:t>
            </a:r>
            <a:endParaRPr lang="zh-CN" altLang="en-US" sz="3600" b="1" dirty="0">
              <a:solidFill>
                <a:srgbClr val="0070C0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897" b="6897"/>
          <a:stretch/>
        </p:blipFill>
        <p:spPr>
          <a:xfrm>
            <a:off x="908501" y="1976379"/>
            <a:ext cx="2595621" cy="2595621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851832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2E265830-949E-4F82-8F59-04FB97A0F08E}"/>
              </a:ext>
            </a:extLst>
          </p:cNvPr>
          <p:cNvSpPr/>
          <p:nvPr/>
        </p:nvSpPr>
        <p:spPr>
          <a:xfrm>
            <a:off x="0" y="175240"/>
            <a:ext cx="491490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69DBBB6-B53B-46DC-A485-9C789CFE9440}"/>
              </a:ext>
            </a:extLst>
          </p:cNvPr>
          <p:cNvSpPr/>
          <p:nvPr/>
        </p:nvSpPr>
        <p:spPr>
          <a:xfrm>
            <a:off x="582929" y="175240"/>
            <a:ext cx="182881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CA8A939-07F4-426E-B9F8-FB2B64F40A99}"/>
              </a:ext>
            </a:extLst>
          </p:cNvPr>
          <p:cNvSpPr txBox="1"/>
          <p:nvPr/>
        </p:nvSpPr>
        <p:spPr>
          <a:xfrm>
            <a:off x="840104" y="153453"/>
            <a:ext cx="94214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16FBA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2.</a:t>
            </a:r>
            <a:r>
              <a:rPr lang="zh-CN" altLang="en-US" sz="2800" b="1" dirty="0">
                <a:solidFill>
                  <a:srgbClr val="216FBA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lang="en-US" altLang="zh-CN" sz="2800" b="1" dirty="0">
                <a:solidFill>
                  <a:srgbClr val="216FBA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else</a:t>
            </a:r>
            <a:r>
              <a:rPr lang="zh-CN" altLang="en-US" sz="2800" b="1" dirty="0">
                <a:solidFill>
                  <a:srgbClr val="216FBA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缺少对应的</a:t>
            </a:r>
            <a:r>
              <a:rPr lang="en-US" altLang="zh-CN" sz="2800" b="1" dirty="0">
                <a:solidFill>
                  <a:srgbClr val="216FBA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if</a:t>
            </a:r>
            <a:r>
              <a:rPr lang="zh-CN" altLang="en-US" sz="2800" b="1" dirty="0">
                <a:solidFill>
                  <a:srgbClr val="216FBA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语句</a:t>
            </a:r>
            <a:endParaRPr lang="en-US" altLang="zh-CN" sz="2800" b="1" dirty="0">
              <a:solidFill>
                <a:srgbClr val="216FBA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r>
              <a:rPr lang="en-US" altLang="zh-CN" sz="2800" b="1" dirty="0">
                <a:solidFill>
                  <a:srgbClr val="216FBA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Else is missing the corresponding if statement</a:t>
            </a:r>
            <a:endParaRPr lang="zh-CN" altLang="en-US" sz="2800" b="1" dirty="0">
              <a:solidFill>
                <a:srgbClr val="216FBA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Rectangle 38">
            <a:extLst>
              <a:ext uri="{FF2B5EF4-FFF2-40B4-BE49-F238E27FC236}">
                <a16:creationId xmlns:a16="http://schemas.microsoft.com/office/drawing/2014/main" id="{F697C9E8-7851-42B8-ACBC-4BFB3275D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3403" y="1240969"/>
            <a:ext cx="8534626" cy="4986575"/>
          </a:xfrm>
          <a:prstGeom prst="rect">
            <a:avLst/>
          </a:prstGeom>
          <a:noFill/>
          <a:ln w="9525">
            <a:solidFill>
              <a:srgbClr val="216FBA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7" name="Text Box 40">
            <a:extLst>
              <a:ext uri="{FF2B5EF4-FFF2-40B4-BE49-F238E27FC236}">
                <a16:creationId xmlns:a16="http://schemas.microsoft.com/office/drawing/2014/main" id="{7C9CB67D-C159-46E6-8131-FCADD4275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3773" y="1326737"/>
            <a:ext cx="8091865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#include "</a:t>
            </a:r>
            <a:r>
              <a:rPr lang="en-US" altLang="zh-CN" sz="1400" dirty="0" err="1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stdio.h</a:t>
            </a:r>
            <a:r>
              <a:rPr lang="en-US" altLang="zh-CN" sz="1400" dirty="0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"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main()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{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  </a:t>
            </a:r>
            <a:r>
              <a:rPr lang="en-US" altLang="zh-CN" sz="1400" dirty="0" err="1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int</a:t>
            </a:r>
            <a:r>
              <a:rPr lang="en-US" altLang="zh-CN" sz="1400" dirty="0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1400" dirty="0" err="1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x,y</a:t>
            </a:r>
            <a:r>
              <a:rPr lang="en-US" altLang="zh-CN" sz="1400" dirty="0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  </a:t>
            </a:r>
            <a:r>
              <a:rPr lang="en-US" altLang="zh-CN" sz="1400" dirty="0" err="1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scanf</a:t>
            </a:r>
            <a:r>
              <a:rPr lang="en-US" altLang="zh-CN" sz="1400" dirty="0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("%</a:t>
            </a:r>
            <a:r>
              <a:rPr lang="en-US" altLang="zh-CN" sz="1400" dirty="0" err="1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d",&amp;x</a:t>
            </a:r>
            <a:r>
              <a:rPr lang="en-US" altLang="zh-CN" sz="1400" dirty="0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);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  if(x&lt;0)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	  y=0;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  else if(x&lt;10)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	  y=2+x;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  else (x&lt;20)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	  y=3*x;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  else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	  y=x;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  </a:t>
            </a:r>
            <a:r>
              <a:rPr lang="en-US" altLang="zh-CN" sz="1400" dirty="0" err="1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printf</a:t>
            </a:r>
            <a:r>
              <a:rPr lang="en-US" altLang="zh-CN" sz="1400" dirty="0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("%d\</a:t>
            </a:r>
            <a:r>
              <a:rPr lang="en-US" altLang="zh-CN" sz="1400" dirty="0" err="1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n",y</a:t>
            </a:r>
            <a:r>
              <a:rPr lang="en-US" altLang="zh-CN" sz="1400" dirty="0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);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8681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" y="0"/>
            <a:ext cx="4531971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44537" y="735955"/>
            <a:ext cx="206253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3</a:t>
            </a:r>
            <a:endParaRPr lang="zh-CN" altLang="en-US" sz="344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6901821" y="1976379"/>
            <a:ext cx="4503474" cy="2198776"/>
            <a:chOff x="6967137" y="2090679"/>
            <a:chExt cx="4503474" cy="2198776"/>
          </a:xfrm>
        </p:grpSpPr>
        <p:sp>
          <p:nvSpPr>
            <p:cNvPr id="26" name="文本框 25"/>
            <p:cNvSpPr txBox="1"/>
            <p:nvPr/>
          </p:nvSpPr>
          <p:spPr>
            <a:xfrm>
              <a:off x="6988941" y="3236859"/>
              <a:ext cx="4206558" cy="1052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上海锐普广告有限公司是中国第一家精品ＰＰＴ设计机构。拥有顶尖的ＰＰＴ设计团队坚持精益求精，拒接平庸的设计理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6967137" y="2090679"/>
              <a:ext cx="45034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b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点击此处添加标题</a:t>
              </a: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6737894" y="1166842"/>
            <a:ext cx="513237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0070C0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switch</a:t>
            </a:r>
            <a:r>
              <a:rPr lang="zh-CN" altLang="en-US" sz="3600" b="1" dirty="0">
                <a:solidFill>
                  <a:srgbClr val="0070C0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语句中</a:t>
            </a:r>
            <a:r>
              <a:rPr lang="en-US" altLang="zh-CN" sz="3600" b="1" dirty="0">
                <a:solidFill>
                  <a:srgbClr val="0070C0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case</a:t>
            </a:r>
            <a:r>
              <a:rPr lang="zh-CN" altLang="en-US" sz="3600" b="1" dirty="0">
                <a:solidFill>
                  <a:srgbClr val="0070C0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后面的常量表达式中存在实型常量</a:t>
            </a:r>
            <a:endParaRPr lang="en-US" altLang="zh-CN" sz="3600" b="1" dirty="0">
              <a:solidFill>
                <a:srgbClr val="0070C0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3600" b="1" dirty="0">
                <a:solidFill>
                  <a:srgbClr val="0070C0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There is a real constant in the constant expression after case in the switch statement</a:t>
            </a:r>
            <a:endParaRPr lang="zh-CN" altLang="en-US" sz="3600" b="1" dirty="0">
              <a:solidFill>
                <a:srgbClr val="0070C0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897" b="6897"/>
          <a:stretch/>
        </p:blipFill>
        <p:spPr>
          <a:xfrm>
            <a:off x="908501" y="1976379"/>
            <a:ext cx="2595621" cy="2595621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6478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2E265830-949E-4F82-8F59-04FB97A0F08E}"/>
              </a:ext>
            </a:extLst>
          </p:cNvPr>
          <p:cNvSpPr/>
          <p:nvPr/>
        </p:nvSpPr>
        <p:spPr>
          <a:xfrm>
            <a:off x="0" y="175240"/>
            <a:ext cx="491490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69DBBB6-B53B-46DC-A485-9C789CFE9440}"/>
              </a:ext>
            </a:extLst>
          </p:cNvPr>
          <p:cNvSpPr/>
          <p:nvPr/>
        </p:nvSpPr>
        <p:spPr>
          <a:xfrm>
            <a:off x="582929" y="175240"/>
            <a:ext cx="182881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CA8A939-07F4-426E-B9F8-FB2B64F40A99}"/>
              </a:ext>
            </a:extLst>
          </p:cNvPr>
          <p:cNvSpPr txBox="1"/>
          <p:nvPr/>
        </p:nvSpPr>
        <p:spPr>
          <a:xfrm>
            <a:off x="840105" y="153453"/>
            <a:ext cx="91674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16FBA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3.</a:t>
            </a:r>
            <a:r>
              <a:rPr lang="en-US" altLang="zh-CN" sz="2800" b="1" dirty="0">
                <a:solidFill>
                  <a:srgbClr val="0070C0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switch</a:t>
            </a:r>
            <a:r>
              <a:rPr lang="zh-CN" altLang="en-US" sz="2800" b="1" dirty="0">
                <a:solidFill>
                  <a:srgbClr val="0070C0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语句中</a:t>
            </a:r>
            <a:r>
              <a:rPr lang="en-US" altLang="zh-CN" sz="2800" b="1" dirty="0">
                <a:solidFill>
                  <a:srgbClr val="0070C0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case</a:t>
            </a:r>
            <a:r>
              <a:rPr lang="zh-CN" altLang="en-US" sz="2800" b="1" dirty="0">
                <a:solidFill>
                  <a:srgbClr val="0070C0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后面的常量表达式中存在实型常量</a:t>
            </a:r>
            <a:endParaRPr lang="en-US" altLang="zh-CN" sz="2800" b="1" dirty="0">
              <a:solidFill>
                <a:srgbClr val="0070C0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2800" b="1" dirty="0">
                <a:solidFill>
                  <a:srgbClr val="216FBA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There is a real constant in the constant expression after case in the switch statement</a:t>
            </a:r>
            <a:endParaRPr lang="zh-CN" altLang="en-US" sz="2800" b="1" dirty="0">
              <a:solidFill>
                <a:srgbClr val="216FBA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Rectangle 38">
            <a:extLst>
              <a:ext uri="{FF2B5EF4-FFF2-40B4-BE49-F238E27FC236}">
                <a16:creationId xmlns:a16="http://schemas.microsoft.com/office/drawing/2014/main" id="{F697C9E8-7851-42B8-ACBC-4BFB3275D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6540" y="1717972"/>
            <a:ext cx="8534626" cy="4986575"/>
          </a:xfrm>
          <a:prstGeom prst="rect">
            <a:avLst/>
          </a:prstGeom>
          <a:noFill/>
          <a:ln w="9525">
            <a:solidFill>
              <a:srgbClr val="216FBA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7" name="Text Box 40">
            <a:extLst>
              <a:ext uri="{FF2B5EF4-FFF2-40B4-BE49-F238E27FC236}">
                <a16:creationId xmlns:a16="http://schemas.microsoft.com/office/drawing/2014/main" id="{7C9CB67D-C159-46E6-8131-FCADD4275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7920" y="1717972"/>
            <a:ext cx="8091865" cy="4847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00" dirty="0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#include "</a:t>
            </a:r>
            <a:r>
              <a:rPr lang="en-US" altLang="zh-CN" sz="1600" dirty="0" err="1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stdio.h</a:t>
            </a:r>
            <a:r>
              <a:rPr lang="en-US" altLang="zh-CN" sz="1600" dirty="0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"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dirty="0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main()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dirty="0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{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dirty="0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	</a:t>
            </a:r>
            <a:r>
              <a:rPr lang="en-US" altLang="zh-CN" sz="1600" dirty="0" err="1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int</a:t>
            </a:r>
            <a:r>
              <a:rPr lang="en-US" altLang="zh-CN" sz="1600" dirty="0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 x;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dirty="0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	</a:t>
            </a:r>
            <a:r>
              <a:rPr lang="en-US" altLang="zh-CN" sz="1600" dirty="0" err="1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scanf</a:t>
            </a:r>
            <a:r>
              <a:rPr lang="en-US" altLang="zh-CN" sz="1600" dirty="0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("%</a:t>
            </a:r>
            <a:r>
              <a:rPr lang="en-US" altLang="zh-CN" sz="1600" dirty="0" err="1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d",&amp;x</a:t>
            </a:r>
            <a:r>
              <a:rPr lang="en-US" altLang="zh-CN" sz="1600" dirty="0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);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dirty="0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	switch(x)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dirty="0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	{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dirty="0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	    case 10: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dirty="0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	    case 9.5:x++;break;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dirty="0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	    </a:t>
            </a:r>
            <a:r>
              <a:rPr lang="en-US" altLang="zh-CN" sz="1600" dirty="0" err="1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default:x</a:t>
            </a:r>
            <a:r>
              <a:rPr lang="en-US" altLang="zh-CN" sz="1600" dirty="0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=5*x;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dirty="0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	}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dirty="0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	</a:t>
            </a:r>
            <a:r>
              <a:rPr lang="en-US" altLang="zh-CN" sz="1600" dirty="0" err="1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printf</a:t>
            </a:r>
            <a:r>
              <a:rPr lang="en-US" altLang="zh-CN" sz="1600" dirty="0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("x=%d\</a:t>
            </a:r>
            <a:r>
              <a:rPr lang="en-US" altLang="zh-CN" sz="1600" dirty="0" err="1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n",x</a:t>
            </a:r>
            <a:r>
              <a:rPr lang="en-US" altLang="zh-CN" sz="1600" dirty="0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);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dirty="0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13097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" y="0"/>
            <a:ext cx="4531971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83199" y="735955"/>
            <a:ext cx="206253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4</a:t>
            </a:r>
            <a:endParaRPr lang="zh-CN" altLang="en-US" sz="344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6901821" y="1976379"/>
            <a:ext cx="4503474" cy="2198776"/>
            <a:chOff x="6967137" y="2090679"/>
            <a:chExt cx="4503474" cy="2198776"/>
          </a:xfrm>
        </p:grpSpPr>
        <p:sp>
          <p:nvSpPr>
            <p:cNvPr id="26" name="文本框 25"/>
            <p:cNvSpPr txBox="1"/>
            <p:nvPr/>
          </p:nvSpPr>
          <p:spPr>
            <a:xfrm>
              <a:off x="6988941" y="3236859"/>
              <a:ext cx="4206558" cy="1052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上海锐普广告有限公司是中国第一家精品ＰＰＴ设计机构。拥有顶尖的ＰＰＴ设计团队坚持精益求精，拒接平庸的设计理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6967137" y="2090679"/>
              <a:ext cx="45034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b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点击此处添加标题</a:t>
              </a: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7042158" y="2551837"/>
            <a:ext cx="48619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0070C0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if</a:t>
            </a:r>
            <a:r>
              <a:rPr lang="zh-CN" altLang="en-US" sz="3600" b="1" dirty="0">
                <a:solidFill>
                  <a:srgbClr val="0070C0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语句后面加分号</a:t>
            </a:r>
            <a:endParaRPr lang="en-US" altLang="zh-CN" sz="3600" b="1" dirty="0">
              <a:solidFill>
                <a:srgbClr val="0070C0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3600" b="1" dirty="0">
                <a:solidFill>
                  <a:srgbClr val="0070C0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If statement followed by a semicolon</a:t>
            </a:r>
            <a:endParaRPr lang="zh-CN" altLang="en-US" sz="3600" b="1" dirty="0">
              <a:solidFill>
                <a:srgbClr val="0070C0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897" b="6897"/>
          <a:stretch/>
        </p:blipFill>
        <p:spPr>
          <a:xfrm>
            <a:off x="908501" y="1976379"/>
            <a:ext cx="2595621" cy="2595621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792613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623</Words>
  <Application>Microsoft Office PowerPoint</Application>
  <PresentationFormat>宽屏</PresentationFormat>
  <Paragraphs>96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Microsoft YaHei</vt:lpstr>
      <vt:lpstr>Microsoft YaHei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coco</dc:creator>
  <cp:lastModifiedBy>webuser</cp:lastModifiedBy>
  <cp:revision>115</cp:revision>
  <dcterms:created xsi:type="dcterms:W3CDTF">2017-07-19T02:52:23Z</dcterms:created>
  <dcterms:modified xsi:type="dcterms:W3CDTF">2022-05-31T12:20:53Z</dcterms:modified>
</cp:coreProperties>
</file>