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93" r:id="rId3"/>
    <p:sldId id="282" r:id="rId4"/>
    <p:sldId id="294" r:id="rId5"/>
    <p:sldId id="295" r:id="rId6"/>
    <p:sldId id="296" r:id="rId7"/>
    <p:sldId id="297" r:id="rId8"/>
    <p:sldId id="298" r:id="rId9"/>
    <p:sldId id="299" r:id="rId10"/>
    <p:sldId id="305" r:id="rId11"/>
    <p:sldId id="306" r:id="rId12"/>
    <p:sldId id="291" r:id="rId13"/>
    <p:sldId id="304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44546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4" y="96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5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40885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一维数组定义及初始化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one-dimensional array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2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7957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F238F617-004C-4386-8BA6-FAEB06EB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44" y="1107560"/>
            <a:ext cx="924083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）在定义数组时，赋给数组各元素的初值。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When defining an array, the initial value assigned to each element of the array.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3FEEDB0A-9EB6-40E5-ADAC-21B36395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44" y="2782133"/>
            <a:ext cx="986472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）数组的长度可以省略不写。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The length of the array can be omitted.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690FEA0C-A54D-4561-8F9E-4746CE5B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32" y="1995121"/>
            <a:ext cx="36718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id="{163030F2-DAC8-4078-85EE-D5786E9BB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437" y="2044118"/>
            <a:ext cx="26082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a[3]={3,1,5};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2D45FF-864C-4756-A733-581BE53F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775" y="2044118"/>
            <a:ext cx="415925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54">
            <a:extLst>
              <a:ext uri="{FF2B5EF4-FFF2-40B4-BE49-F238E27FC236}">
                <a16:creationId xmlns:a16="http://schemas.microsoft.com/office/drawing/2014/main" id="{00E9AE03-50CD-43EF-8DBD-5BD20E3E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32" y="3790127"/>
            <a:ext cx="367188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8561F4B-F34E-4F49-A4BF-B81C3675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775" y="3867699"/>
            <a:ext cx="415925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6">
            <a:extLst>
              <a:ext uri="{FF2B5EF4-FFF2-40B4-BE49-F238E27FC236}">
                <a16:creationId xmlns:a16="http://schemas.microsoft.com/office/drawing/2014/main" id="{C83C2733-8B15-4144-9CCB-306D18D3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538" y="3880399"/>
            <a:ext cx="26082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b[]={2,7,9,4};</a:t>
            </a:r>
            <a:r>
              <a:rPr lang="en-US" altLang="zh-CN" dirty="0"/>
              <a:t> </a:t>
            </a:r>
          </a:p>
        </p:txBody>
      </p:sp>
      <p:graphicFrame>
        <p:nvGraphicFramePr>
          <p:cNvPr id="26" name="Group 140">
            <a:extLst>
              <a:ext uri="{FF2B5EF4-FFF2-40B4-BE49-F238E27FC236}">
                <a16:creationId xmlns:a16="http://schemas.microsoft.com/office/drawing/2014/main" id="{BFB88820-5E1B-418F-AA76-ED6F229DE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36400"/>
              </p:ext>
            </p:extLst>
          </p:nvPr>
        </p:nvGraphicFramePr>
        <p:xfrm>
          <a:off x="2494873" y="5230576"/>
          <a:ext cx="3652837" cy="981075"/>
        </p:xfrm>
        <a:graphic>
          <a:graphicData uri="http://schemas.openxmlformats.org/drawingml/2006/table">
            <a:tbl>
              <a:tblPr/>
              <a:tblGrid>
                <a:gridCol w="91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8177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" name="Rectangle 47">
            <a:extLst>
              <a:ext uri="{FF2B5EF4-FFF2-40B4-BE49-F238E27FC236}">
                <a16:creationId xmlns:a16="http://schemas.microsoft.com/office/drawing/2014/main" id="{58ED8357-D258-4E9A-8F83-376FF64D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4" y="1006400"/>
            <a:ext cx="1093651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）在定义数组时，赋给数组各元素的初值。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When defining an array, the initial value assigned to each element of the array.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65EBF843-0E47-4E40-8B5B-7E30654B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4" y="2465822"/>
            <a:ext cx="986472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）数组的长度可以省略不写。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The length of the array can be omitted.</a:t>
            </a: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1FED7676-B0C5-48B0-A518-8C3F2169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4" y="3891362"/>
            <a:ext cx="10772557" cy="10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）数组中部分元素初始化，则长度不能省略，其他没有赋值的元素的初始值为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If some elements in the array are initialized, the length cannot be omitted, and the initial value of other elements without assignment is 0.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8F04E4F0-3F26-40F8-870C-7E25AB7F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4" y="1762560"/>
            <a:ext cx="36718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2" name="Text Box 52">
            <a:extLst>
              <a:ext uri="{FF2B5EF4-FFF2-40B4-BE49-F238E27FC236}">
                <a16:creationId xmlns:a16="http://schemas.microsoft.com/office/drawing/2014/main" id="{77D1C636-87E5-4E08-A0D9-60ABE37A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026" y="1809957"/>
            <a:ext cx="26082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a[3]={3,1,5};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6627EE03-85F8-470A-881F-4C75406F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364" y="1809957"/>
            <a:ext cx="415925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54">
            <a:extLst>
              <a:ext uri="{FF2B5EF4-FFF2-40B4-BE49-F238E27FC236}">
                <a16:creationId xmlns:a16="http://schemas.microsoft.com/office/drawing/2014/main" id="{B3AE8EFF-5279-49E6-BC4E-EA4EB454A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99" y="3202387"/>
            <a:ext cx="367188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DB532CB5-65B7-4195-B6A4-ECA0BD27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789" y="3278359"/>
            <a:ext cx="415925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6">
            <a:extLst>
              <a:ext uri="{FF2B5EF4-FFF2-40B4-BE49-F238E27FC236}">
                <a16:creationId xmlns:a16="http://schemas.microsoft.com/office/drawing/2014/main" id="{F36B787B-064A-4FCB-A8D4-52261FCB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552" y="3291059"/>
            <a:ext cx="26082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b[]={2,7,9,4};</a:t>
            </a:r>
            <a:r>
              <a:rPr lang="en-US" altLang="zh-CN"/>
              <a:t> </a:t>
            </a:r>
          </a:p>
        </p:txBody>
      </p:sp>
      <p:sp>
        <p:nvSpPr>
          <p:cNvPr id="31" name="Rectangle 57">
            <a:extLst>
              <a:ext uri="{FF2B5EF4-FFF2-40B4-BE49-F238E27FC236}">
                <a16:creationId xmlns:a16="http://schemas.microsoft.com/office/drawing/2014/main" id="{C88C35E1-3966-415D-B012-E68F7054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4" y="4966904"/>
            <a:ext cx="367188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145F4039-19D4-45CD-9357-DCA03649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364" y="5100026"/>
            <a:ext cx="492760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9">
            <a:extLst>
              <a:ext uri="{FF2B5EF4-FFF2-40B4-BE49-F238E27FC236}">
                <a16:creationId xmlns:a16="http://schemas.microsoft.com/office/drawing/2014/main" id="{A3293BE7-AAD2-4F2B-B448-DAE619764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414" y="5098439"/>
            <a:ext cx="48291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c[5]={5,2,9};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c[3]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和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c[4]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的初值为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0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。 </a:t>
            </a:r>
            <a:endParaRPr lang="en-US" altLang="zh-CN" b="1" dirty="0">
              <a:solidFill>
                <a:srgbClr val="076EAD"/>
              </a:solidFill>
              <a:latin typeface="宋体" pitchFamily="2" charset="-122"/>
            </a:endParaRPr>
          </a:p>
        </p:txBody>
      </p:sp>
      <p:graphicFrame>
        <p:nvGraphicFramePr>
          <p:cNvPr id="34" name="Group 140">
            <a:extLst>
              <a:ext uri="{FF2B5EF4-FFF2-40B4-BE49-F238E27FC236}">
                <a16:creationId xmlns:a16="http://schemas.microsoft.com/office/drawing/2014/main" id="{C7043AC6-9E7B-47B0-A3C5-1060DDD95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3058"/>
              </p:ext>
            </p:extLst>
          </p:nvPr>
        </p:nvGraphicFramePr>
        <p:xfrm>
          <a:off x="2047198" y="5645480"/>
          <a:ext cx="4956851" cy="981075"/>
        </p:xfrm>
        <a:graphic>
          <a:graphicData uri="http://schemas.openxmlformats.org/drawingml/2006/table">
            <a:tbl>
              <a:tblPr/>
              <a:tblGrid>
                <a:gridCol w="99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3" y="1094834"/>
            <a:ext cx="2127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通过实例理解一维数组存储结构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Understanding one-dimensional array storage structure through examples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理解了一维数组的定义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the definition of one-dimensional array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088833"/>
            <a:ext cx="5763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熟悉了一维数组的初始化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Familiar with one-dimensional array initialization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7B99A96-6ADE-48C5-B2B0-0A5FF0FED0B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B035A1A0-3B90-4A0B-A872-0159086CDC3C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31124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3034097"/>
            <a:ext cx="445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一维数组实例演示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instance demonstration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30560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4248355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4270315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A262C-4BED-4D7C-8ED9-0E14A31117F7}"/>
              </a:ext>
            </a:extLst>
          </p:cNvPr>
          <p:cNvSpPr txBox="1"/>
          <p:nvPr/>
        </p:nvSpPr>
        <p:spPr>
          <a:xfrm>
            <a:off x="7165495" y="5494145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一维数组初始化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initialization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67719-B95B-4CC6-9380-B81C938013C4}"/>
              </a:ext>
            </a:extLst>
          </p:cNvPr>
          <p:cNvSpPr txBox="1"/>
          <p:nvPr/>
        </p:nvSpPr>
        <p:spPr>
          <a:xfrm>
            <a:off x="6422330" y="5516105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一维数组实例演示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instance demonstration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47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10085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一维数组实例演示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instance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465323-72FF-439E-9352-C3911039CA3A}"/>
              </a:ext>
            </a:extLst>
          </p:cNvPr>
          <p:cNvSpPr/>
          <p:nvPr/>
        </p:nvSpPr>
        <p:spPr>
          <a:xfrm>
            <a:off x="601434" y="2273808"/>
            <a:ext cx="6803347" cy="356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72">
            <a:extLst>
              <a:ext uri="{FF2B5EF4-FFF2-40B4-BE49-F238E27FC236}">
                <a16:creationId xmlns:a16="http://schemas.microsoft.com/office/drawing/2014/main" id="{A2FD30BA-34F2-4E6E-A4B9-C76FC005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" y="1521346"/>
            <a:ext cx="6987586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实例介绍：</a:t>
            </a:r>
            <a:r>
              <a:rPr lang="en-US" altLang="zh-CN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Example introduction:</a:t>
            </a:r>
            <a:endParaRPr lang="zh-CN" altLang="en-US" sz="2400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9615124-BC78-4C1C-A8D6-4BE09F59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723" y="2000020"/>
            <a:ext cx="42381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影院座位连续，人员调动</a:t>
            </a:r>
            <a:endParaRPr lang="en-US" altLang="zh-CN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  <a:p>
            <a:r>
              <a:rPr lang="en-US" altLang="zh-CN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Continuous seats and personnel transfer in the cinema</a:t>
            </a:r>
            <a:endParaRPr lang="zh-CN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71BE7DA-5BEC-492D-9CF5-07CF9837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307" y="4196260"/>
            <a:ext cx="42582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内存空间连续，内容修改</a:t>
            </a:r>
            <a:endParaRPr lang="en-US" altLang="zh-CN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  <a:p>
            <a:r>
              <a:rPr lang="en-US" altLang="zh-CN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Continuous memory space, content modification</a:t>
            </a:r>
            <a:endParaRPr lang="zh-CN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" name="下箭头 10">
            <a:extLst>
              <a:ext uri="{FF2B5EF4-FFF2-40B4-BE49-F238E27FC236}">
                <a16:creationId xmlns:a16="http://schemas.microsoft.com/office/drawing/2014/main" id="{119407DD-4EE4-4888-8A75-59C59C683E67}"/>
              </a:ext>
            </a:extLst>
          </p:cNvPr>
          <p:cNvSpPr/>
          <p:nvPr/>
        </p:nvSpPr>
        <p:spPr>
          <a:xfrm>
            <a:off x="9477580" y="3439552"/>
            <a:ext cx="464458" cy="771222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1" descr="C:\Users\LiGang\Desktop\捕获.PNG">
            <a:extLst>
              <a:ext uri="{FF2B5EF4-FFF2-40B4-BE49-F238E27FC236}">
                <a16:creationId xmlns:a16="http://schemas.microsoft.com/office/drawing/2014/main" id="{BE07EF95-80D2-4470-BDFA-2C16E3CA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3" y="2425472"/>
            <a:ext cx="6416059" cy="33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06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11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定义：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college-studying_73531">
            <a:extLst>
              <a:ext uri="{FF2B5EF4-FFF2-40B4-BE49-F238E27FC236}">
                <a16:creationId xmlns:a16="http://schemas.microsoft.com/office/drawing/2014/main" id="{143A6066-ABFE-4822-B6DA-0EA079B1D5A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788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2C509EF2-84D8-4599-959B-DEAB641F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31" y="1735929"/>
            <a:ext cx="9844033" cy="72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一维数组用来存放多个相同类型数据组成的一个集合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A one-dimensional array is used to store a collection of data of the same type.</a:t>
            </a:r>
            <a:r>
              <a:rPr lang="zh-CN" altLang="en-US" dirty="0"/>
              <a:t> </a:t>
            </a: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8CFC6163-C1D7-40BB-B63F-74C64BD8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31" y="2437772"/>
            <a:ext cx="7497312" cy="10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一般形式：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数据类型说明符 数组名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General form: data type specifier array name [length];</a:t>
            </a:r>
            <a:r>
              <a:rPr lang="zh-CN" altLang="en-US" dirty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57889BC0-68E9-4F9C-A05C-C24497F4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3098442"/>
            <a:ext cx="36718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</a:p>
        </p:txBody>
      </p:sp>
      <p:sp>
        <p:nvSpPr>
          <p:cNvPr id="31" name="Text Box 66">
            <a:extLst>
              <a:ext uri="{FF2B5EF4-FFF2-40B4-BE49-F238E27FC236}">
                <a16:creationId xmlns:a16="http://schemas.microsoft.com/office/drawing/2014/main" id="{A00E3E7F-0FEA-4F58-AB58-1BFC6E9B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3642273"/>
            <a:ext cx="9844033" cy="77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定义一个含有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5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个元素的一维数组，代码应该书写为：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int a[5];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Define a one-dimensional array with 5 elements. The code should be written as: int a[5]; 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CCDCFBC-5CBF-49E3-A6D9-664EE4F6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84217"/>
            <a:ext cx="9937695" cy="83551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68">
            <a:extLst>
              <a:ext uri="{FF2B5EF4-FFF2-40B4-BE49-F238E27FC236}">
                <a16:creationId xmlns:a16="http://schemas.microsoft.com/office/drawing/2014/main" id="{479D61C7-3E5F-4A06-A66B-7BD0ECE3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49" y="4678888"/>
            <a:ext cx="7049596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存储空间表示图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Storage space diagram: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8E8E4D0-7CBD-4688-AB2D-8FAC1037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2" y="5164663"/>
            <a:ext cx="7351712" cy="129063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Group 140">
            <a:extLst>
              <a:ext uri="{FF2B5EF4-FFF2-40B4-BE49-F238E27FC236}">
                <a16:creationId xmlns:a16="http://schemas.microsoft.com/office/drawing/2014/main" id="{909165B9-6E79-4CB6-83DA-10BE7F4E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1961"/>
              </p:ext>
            </p:extLst>
          </p:nvPr>
        </p:nvGraphicFramePr>
        <p:xfrm>
          <a:off x="2732087" y="5304363"/>
          <a:ext cx="6088062" cy="981075"/>
        </p:xfrm>
        <a:graphic>
          <a:graphicData uri="http://schemas.openxmlformats.org/drawingml/2006/table">
            <a:tbl>
              <a:tblPr/>
              <a:tblGrid>
                <a:gridCol w="121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5" grpId="0" autoUpdateAnimBg="0"/>
      <p:bldP spid="28" grpId="0" autoUpdateAnimBg="0"/>
      <p:bldP spid="30" grpId="0" autoUpdateAnimBg="0"/>
      <p:bldP spid="31" grpId="0" autoUpdateAnimBg="0"/>
      <p:bldP spid="32" grpId="0" animBg="1" autoUpdateAnimBg="0"/>
      <p:bldP spid="33" grpId="0" autoUpdateAnimBg="0"/>
      <p:bldP spid="3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9218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54DD8-D64A-449B-BAE0-2DB85F7E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2" y="1006813"/>
            <a:ext cx="3671888" cy="4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注意说明：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Note: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8" name="warning_274496">
            <a:extLst>
              <a:ext uri="{FF2B5EF4-FFF2-40B4-BE49-F238E27FC236}">
                <a16:creationId xmlns:a16="http://schemas.microsoft.com/office/drawing/2014/main" id="{D204EE9B-40D1-46EF-8A12-E5D71CDC0014}"/>
              </a:ext>
            </a:extLst>
          </p:cNvPr>
          <p:cNvSpPr>
            <a:spLocks noChangeAspect="1"/>
          </p:cNvSpPr>
          <p:nvPr/>
        </p:nvSpPr>
        <p:spPr bwMode="auto">
          <a:xfrm>
            <a:off x="786832" y="1006813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157B97AD-EE2B-4ED8-9C71-CFB58B14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4" y="1451943"/>
            <a:ext cx="10741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）数组名的命名规则必须遵循标示符的命名规则。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naming rules for array names must follow the naming rules for identifiers.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E0F370F0-8FD6-44A6-A0E3-79DE97BB4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4" y="2091292"/>
            <a:ext cx="103784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）长度必须是整数，整型常量或整型常量表达式来表示，长度必须用方括号括起来。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length must be an integer, expressed as an integer constant or an integer constant expression, and the length must be enclosed in square brackets.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A57A32BB-BDC4-4D30-A89F-6529EC95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3018030"/>
            <a:ext cx="103784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）数据类型说明符可以是基本类型，也可以是构造类型。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data type specifier can be either a base type or a construction type.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6EECF45B-E926-4AA9-854D-4C0CF574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3643080"/>
            <a:ext cx="105676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）数组中的元素用数组名和下标相结合来区分，下标是从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elements in the array are distinguished by the combination of array name and subscript, which starts from 0.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08A8F64D-ABC5-45F6-8C92-251CE65D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4" y="4554563"/>
            <a:ext cx="9645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）数组名等价于数组的首地址，也就是数组中第一个元素的地址。即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&amp;a[0]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等价。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array name is equivalent to the first address of the array, that is, the address of the first element in the array. That is, a is equivalent to &amp;a[0].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" name="Rectangle 52">
            <a:extLst>
              <a:ext uri="{FF2B5EF4-FFF2-40B4-BE49-F238E27FC236}">
                <a16:creationId xmlns:a16="http://schemas.microsoft.com/office/drawing/2014/main" id="{1706976A-729A-401A-A6A4-4AEF6AE2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" y="5428706"/>
            <a:ext cx="3671887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sz="2400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sz="2400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5" name="Text Box 53">
            <a:extLst>
              <a:ext uri="{FF2B5EF4-FFF2-40B4-BE49-F238E27FC236}">
                <a16:creationId xmlns:a16="http://schemas.microsoft.com/office/drawing/2014/main" id="{AD27DE9C-25BC-4129-87C6-B45CAB7F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0" y="5528247"/>
            <a:ext cx="6353175" cy="4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 b[3+4];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是合法的。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 It is legal.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3F84D375-442A-407C-9303-A6B38DF3B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30" y="5528247"/>
            <a:ext cx="7554913" cy="1306984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 Box 56">
            <a:extLst>
              <a:ext uri="{FF2B5EF4-FFF2-40B4-BE49-F238E27FC236}">
                <a16:creationId xmlns:a16="http://schemas.microsoft.com/office/drawing/2014/main" id="{7509DE45-9E52-44B2-ACEE-4106B4C3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1" y="5968533"/>
            <a:ext cx="6353175" cy="40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float c[n];  double d[n+1];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是非法的。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 Is illegal.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2F986E4B-D6D1-4F07-A556-FA45A373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2" y="6392409"/>
            <a:ext cx="7138987" cy="40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a[2]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是数组中的第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个元素。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</a:rPr>
              <a:t> Is the third element in the array.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一维数组初始化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initialization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76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8493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" name="Rectangle 47">
            <a:extLst>
              <a:ext uri="{FF2B5EF4-FFF2-40B4-BE49-F238E27FC236}">
                <a16:creationId xmlns:a16="http://schemas.microsoft.com/office/drawing/2014/main" id="{87E83032-0C9A-4678-A758-A7E32CEC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810" y="1388977"/>
            <a:ext cx="924083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）在定义数组时，赋给数组各元素的初值。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When defining an array, the initial value assigned to each element of the array.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EA9F6A76-A723-4D1B-BBD4-9CA97841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98" y="2611276"/>
            <a:ext cx="36718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AA6D14A6-2685-413E-AE83-3E69620F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42" y="2723240"/>
            <a:ext cx="26082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a[3]={3,1,5};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0BCC40E-13AF-45D6-87E9-08EA79DD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80" y="2723240"/>
            <a:ext cx="415925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Group 140">
            <a:extLst>
              <a:ext uri="{FF2B5EF4-FFF2-40B4-BE49-F238E27FC236}">
                <a16:creationId xmlns:a16="http://schemas.microsoft.com/office/drawing/2014/main" id="{7ED195A0-E9FA-43C7-B30C-6AF9E297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56354"/>
              </p:ext>
            </p:extLst>
          </p:nvPr>
        </p:nvGraphicFramePr>
        <p:xfrm>
          <a:off x="2494873" y="5230576"/>
          <a:ext cx="3652837" cy="981075"/>
        </p:xfrm>
        <a:graphic>
          <a:graphicData uri="http://schemas.openxmlformats.org/drawingml/2006/table">
            <a:tbl>
              <a:tblPr/>
              <a:tblGrid>
                <a:gridCol w="121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1503</TotalTime>
  <Words>968</Words>
  <Application>Microsoft Office PowerPoint</Application>
  <PresentationFormat>宽屏</PresentationFormat>
  <Paragraphs>138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宋体</vt:lpstr>
      <vt:lpstr>Microsoft YaHei</vt:lpstr>
      <vt:lpstr>Microsoft YaHei</vt:lpstr>
      <vt:lpstr>长城特粗宋体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354</cp:revision>
  <dcterms:created xsi:type="dcterms:W3CDTF">2014-07-14T07:34:08Z</dcterms:created>
  <dcterms:modified xsi:type="dcterms:W3CDTF">2022-06-03T07:42:36Z</dcterms:modified>
</cp:coreProperties>
</file>