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81" r:id="rId3"/>
    <p:sldId id="282" r:id="rId4"/>
    <p:sldId id="261" r:id="rId5"/>
    <p:sldId id="284" r:id="rId6"/>
    <p:sldId id="283" r:id="rId7"/>
    <p:sldId id="292" r:id="rId8"/>
    <p:sldId id="298" r:id="rId9"/>
    <p:sldId id="291" r:id="rId10"/>
    <p:sldId id="297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FBA"/>
    <a:srgbClr val="FFFF00"/>
    <a:srgbClr val="FFFF99"/>
    <a:srgbClr val="FF9900"/>
    <a:srgbClr val="B2B2B2"/>
    <a:srgbClr val="3333FF"/>
    <a:srgbClr val="FFCC00"/>
    <a:srgbClr val="66FF33"/>
    <a:srgbClr val="858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4" autoAdjust="0"/>
    <p:restoredTop sz="94660"/>
  </p:normalViewPr>
  <p:slideViewPr>
    <p:cSldViewPr snapToGrid="0">
      <p:cViewPr varScale="1">
        <p:scale>
          <a:sx n="61" d="100"/>
          <a:sy n="61" d="100"/>
        </p:scale>
        <p:origin x="32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F5A97-67E9-4853-B08F-F805471DB5EE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551FA-1461-4677-AB59-84C483F68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376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4A80E-FF5C-44D1-BA54-1190B0F0D5D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8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529D-2B6D-4F7F-960B-05234210F7EF}" type="datetimeFigureOut">
              <a:rPr lang="zh-CN" altLang="en-US"/>
              <a:pPr>
                <a:defRPr/>
              </a:pPr>
              <a:t>2022/6/3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62B5D-8D5E-4EA5-B263-A888B837F3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86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6690F-8EA2-4160-A46A-3FEA68E096D2}" type="datetimeFigureOut">
              <a:rPr lang="zh-CN" altLang="en-US"/>
              <a:pPr>
                <a:defRPr/>
              </a:pPr>
              <a:t>2022/6/3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DA5F1-83A2-4E70-BEDF-1E3E9E91EB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6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F5E80-0DE4-4F85-8A15-420B53ED18C5}" type="datetimeFigureOut">
              <a:rPr lang="zh-CN" altLang="en-US"/>
              <a:pPr>
                <a:defRPr/>
              </a:pPr>
              <a:t>2022/6/3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33E74-E93C-461D-A31A-9D45999419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42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5"/>
            <a:ext cx="12192000" cy="68953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0168E8-8309-454A-8013-7C656EE98F7D}"/>
              </a:ext>
            </a:extLst>
          </p:cNvPr>
          <p:cNvSpPr txBox="1"/>
          <p:nvPr userDrawn="1"/>
        </p:nvSpPr>
        <p:spPr>
          <a:xfrm>
            <a:off x="8928926" y="113587"/>
            <a:ext cx="27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语言程序设计强化课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-2680"/>
            <a:ext cx="1042682" cy="56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23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7843"/>
            <a:ext cx="1042682" cy="5638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0168E8-8309-454A-8013-7C656EE98F7D}"/>
              </a:ext>
            </a:extLst>
          </p:cNvPr>
          <p:cNvSpPr txBox="1"/>
          <p:nvPr userDrawn="1"/>
        </p:nvSpPr>
        <p:spPr>
          <a:xfrm>
            <a:off x="8928926" y="124110"/>
            <a:ext cx="27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语言程序设计强化课</a:t>
            </a:r>
          </a:p>
        </p:txBody>
      </p:sp>
    </p:spTree>
    <p:extLst>
      <p:ext uri="{BB962C8B-B14F-4D97-AF65-F5344CB8AC3E}">
        <p14:creationId xmlns:p14="http://schemas.microsoft.com/office/powerpoint/2010/main" val="11432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3890C-188C-4A08-8452-ECD0D51F1ABC}" type="datetimeFigureOut">
              <a:rPr lang="zh-CN" altLang="en-US"/>
              <a:pPr>
                <a:defRPr/>
              </a:pPr>
              <a:t>2022/6/3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0DFA5-71E7-427A-B880-D04410989C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8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9F48D-22B4-4B75-A8F2-8F9BE68A8C90}" type="datetimeFigureOut">
              <a:rPr lang="zh-CN" altLang="en-US"/>
              <a:pPr>
                <a:defRPr/>
              </a:pPr>
              <a:t>2022/6/3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B654A-3332-445C-96DB-CF96E59F08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1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11E8F-65FF-4999-891E-3E5A7A7CB02C}" type="datetimeFigureOut">
              <a:rPr lang="zh-CN" altLang="en-US"/>
              <a:pPr>
                <a:defRPr/>
              </a:pPr>
              <a:t>2022/6/3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2BD0D-C5F5-43CF-B921-B40F5D28F9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86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D2916-8F1C-4B2E-89A5-0AC22A6EDA8C}" type="datetimeFigureOut">
              <a:rPr lang="zh-CN" altLang="en-US"/>
              <a:pPr>
                <a:defRPr/>
              </a:pPr>
              <a:t>2022/6/3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1C5A3-9657-4790-8771-5AAF045DDF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5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FDEC3-9C54-470D-B347-B23D75360826}" type="datetimeFigureOut">
              <a:rPr lang="zh-CN" altLang="en-US"/>
              <a:pPr>
                <a:defRPr/>
              </a:pPr>
              <a:t>2022/6/3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D1A42-87E7-42ED-96F6-1FFB1A13BF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9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41420-AEB2-4306-A0F9-02C8B9A445E8}" type="datetimeFigureOut">
              <a:rPr lang="zh-CN" altLang="en-US"/>
              <a:pPr>
                <a:defRPr/>
              </a:pPr>
              <a:t>2022/6/3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87DF5-F500-47F9-95AA-F92791BB4F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06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1F8F6-CF3C-4355-8D26-32D8265C16FA}" type="datetimeFigureOut">
              <a:rPr lang="zh-CN" altLang="en-US"/>
              <a:pPr>
                <a:defRPr/>
              </a:pPr>
              <a:t>2022/6/3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C39DA-18ED-4A04-95E0-8864BE139C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7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4D8A0-3D8E-4728-9CD5-BBA84837B720}" type="datetimeFigureOut">
              <a:rPr lang="zh-CN" altLang="en-US"/>
              <a:pPr>
                <a:defRPr/>
              </a:pPr>
              <a:t>2022/6/3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980C0-FAC7-4515-8256-5CE56B37DC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29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3C2EBE-A3FD-40D9-B675-84582282E3A6}" type="datetimeFigureOut">
              <a:rPr lang="zh-CN" altLang="en-US"/>
              <a:pPr>
                <a:defRPr/>
              </a:pPr>
              <a:t>2022/6/3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EE1F1D1-A8B6-4B10-A289-716BC72886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399608" y="3099672"/>
            <a:ext cx="73927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一维数组元素的引用方法</a:t>
            </a:r>
            <a:endParaRPr lang="en-US" altLang="zh-CN" sz="4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Reference method of one-dimensional array elements</a:t>
            </a:r>
            <a:endParaRPr lang="zh-CN" altLang="en-US" sz="4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5069955" y="862019"/>
            <a:ext cx="2133600" cy="2133600"/>
          </a:xfrm>
          <a:prstGeom prst="ellipse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77EE8DC-1EDC-463F-9080-184A8277F9BE}"/>
              </a:ext>
            </a:extLst>
          </p:cNvPr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419660D-F3A3-4A48-A3F6-07DF74083743}"/>
                </a:ext>
              </a:extLst>
            </p:cNvPr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北京电子科技职业学院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70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77EE8DC-1EDC-463F-9080-184A8277F9BE}"/>
              </a:ext>
            </a:extLst>
          </p:cNvPr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419660D-F3A3-4A48-A3F6-07DF74083743}"/>
                </a:ext>
              </a:extLst>
            </p:cNvPr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北京电子科技职业学院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8E4F5B0-BDEF-40EF-B659-0E62B3AAEC22}"/>
              </a:ext>
            </a:extLst>
          </p:cNvPr>
          <p:cNvGrpSpPr/>
          <p:nvPr/>
        </p:nvGrpSpPr>
        <p:grpSpPr>
          <a:xfrm>
            <a:off x="4620985" y="2022018"/>
            <a:ext cx="2950030" cy="2813965"/>
            <a:chOff x="4625788" y="2483167"/>
            <a:chExt cx="2950030" cy="281396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B80AF55-4BC8-46C4-8421-82BC727C1229}"/>
                </a:ext>
              </a:extLst>
            </p:cNvPr>
            <p:cNvSpPr/>
            <p:nvPr/>
          </p:nvSpPr>
          <p:spPr>
            <a:xfrm>
              <a:off x="4625788" y="2483167"/>
              <a:ext cx="2813965" cy="2813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13" name="文本框 6">
              <a:extLst>
                <a:ext uri="{FF2B5EF4-FFF2-40B4-BE49-F238E27FC236}">
                  <a16:creationId xmlns:a16="http://schemas.microsoft.com/office/drawing/2014/main" id="{795811DF-9892-45C6-A22E-A9C63E5E9393}"/>
                </a:ext>
              </a:extLst>
            </p:cNvPr>
            <p:cNvSpPr txBox="1"/>
            <p:nvPr/>
          </p:nvSpPr>
          <p:spPr>
            <a:xfrm>
              <a:off x="4806980" y="3231301"/>
              <a:ext cx="276883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sz="9600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End</a:t>
              </a:r>
              <a:endParaRPr lang="zh-CN" altLang="en-US" sz="96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57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/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45075" y="1168619"/>
            <a:ext cx="35223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目   录</a:t>
            </a:r>
            <a:endParaRPr lang="en-US" altLang="zh-CN" sz="4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4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catalogue</a:t>
            </a:r>
            <a:endParaRPr lang="zh-CN" altLang="en-US" sz="4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982615" y="3034097"/>
            <a:ext cx="5764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一维数组元素引用实例演示</a:t>
            </a:r>
            <a:endParaRPr lang="en-US" altLang="zh-CN" sz="20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One dimensional array element reference example demonstration</a:t>
            </a:r>
            <a:endParaRPr lang="zh-CN" altLang="en-US" sz="20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39450" y="3056057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01</a:t>
            </a:r>
            <a:endParaRPr lang="zh-CN" altLang="en-US" sz="28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82615" y="4074929"/>
            <a:ext cx="4666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一维数组元素引用的格式</a:t>
            </a:r>
            <a:endParaRPr lang="en-US" altLang="zh-CN" sz="20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lvl="0"/>
            <a:r>
              <a:rPr lang="en-US" altLang="zh-CN" sz="2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Format of one-dimensional array element reference</a:t>
            </a:r>
            <a:endParaRPr lang="zh-CN" altLang="en-US" sz="20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39450" y="4096889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02</a:t>
            </a:r>
            <a:endParaRPr lang="zh-CN" altLang="en-US" sz="28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1A262C-4BED-4D7C-8ED9-0E14A31117F7}"/>
              </a:ext>
            </a:extLst>
          </p:cNvPr>
          <p:cNvSpPr txBox="1"/>
          <p:nvPr/>
        </p:nvSpPr>
        <p:spPr>
          <a:xfrm>
            <a:off x="6982615" y="5115761"/>
            <a:ext cx="4666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一维数组元素引用的举例</a:t>
            </a:r>
            <a:endParaRPr lang="en-US" altLang="zh-CN" sz="20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lvl="0"/>
            <a:r>
              <a:rPr lang="en-US" altLang="zh-CN" sz="2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Examples of one-dimensional array element references</a:t>
            </a:r>
            <a:endParaRPr lang="zh-CN" altLang="en-US" sz="20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167719-B95B-4CC6-9380-B81C938013C4}"/>
              </a:ext>
            </a:extLst>
          </p:cNvPr>
          <p:cNvSpPr txBox="1"/>
          <p:nvPr/>
        </p:nvSpPr>
        <p:spPr>
          <a:xfrm>
            <a:off x="6239450" y="5137721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03</a:t>
            </a:r>
            <a:endParaRPr lang="zh-CN" altLang="en-US" sz="28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632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18023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30616" y="3075057"/>
            <a:ext cx="5961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一维数组元素引用实例演示</a:t>
            </a:r>
            <a:endParaRPr lang="en-US" altLang="zh-CN" sz="36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36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One dimensional array element reference example demonstration</a:t>
            </a:r>
            <a:endParaRPr lang="zh-CN" altLang="en-US" sz="36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0444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4" y="153453"/>
            <a:ext cx="9549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一维数组实例演示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One dimensional array instance demonstration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0" name="Rectangle 72">
            <a:extLst>
              <a:ext uri="{FF2B5EF4-FFF2-40B4-BE49-F238E27FC236}">
                <a16:creationId xmlns:a16="http://schemas.microsoft.com/office/drawing/2014/main" id="{A42D7C6A-0E57-4588-9658-A46DB03F3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66" y="1014415"/>
            <a:ext cx="6707576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216FBA"/>
                </a:solidFill>
                <a:latin typeface="长城特粗宋体" pitchFamily="49" charset="-122"/>
                <a:ea typeface="长城特粗宋体" pitchFamily="49" charset="-122"/>
              </a:rPr>
              <a:t>实例介绍：</a:t>
            </a:r>
            <a:r>
              <a:rPr lang="en-US" altLang="zh-CN" sz="2400" dirty="0">
                <a:solidFill>
                  <a:srgbClr val="216FBA"/>
                </a:solidFill>
                <a:latin typeface="长城特粗宋体" pitchFamily="49" charset="-122"/>
                <a:ea typeface="长城特粗宋体" pitchFamily="49" charset="-122"/>
              </a:rPr>
              <a:t>example introduction:</a:t>
            </a:r>
            <a:endParaRPr lang="zh-CN" altLang="en-US" sz="2400" dirty="0">
              <a:solidFill>
                <a:srgbClr val="216FBA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B44C0A5-5154-4227-92C6-F01D5C8C1F33}"/>
              </a:ext>
            </a:extLst>
          </p:cNvPr>
          <p:cNvSpPr/>
          <p:nvPr/>
        </p:nvSpPr>
        <p:spPr>
          <a:xfrm>
            <a:off x="762452" y="1763389"/>
            <a:ext cx="6843041" cy="3998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D47CA49-AF58-4EC4-9DCC-6D11343BC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747" y="1549407"/>
            <a:ext cx="423817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2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长城特粗宋体" pitchFamily="49" charset="-122"/>
                <a:ea typeface="长城特粗宋体" pitchFamily="49" charset="-122"/>
              </a:rPr>
              <a:t>影院座位连续，人员调动</a:t>
            </a:r>
            <a:endParaRPr lang="en-US" altLang="zh-CN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长城特粗宋体" pitchFamily="49" charset="-122"/>
              <a:ea typeface="长城特粗宋体" pitchFamily="49" charset="-122"/>
            </a:endParaRPr>
          </a:p>
          <a:p>
            <a:r>
              <a:rPr lang="en-US" altLang="zh-CN" sz="2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长城特粗宋体" pitchFamily="49" charset="-122"/>
                <a:ea typeface="长城特粗宋体" pitchFamily="49" charset="-122"/>
              </a:rPr>
              <a:t>Continuous seats and personnel transfer in the cinema</a:t>
            </a:r>
          </a:p>
          <a:p>
            <a:endParaRPr lang="zh-CN" alt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CF6A81C-502C-4BA6-995E-F568668ED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683" y="3689329"/>
            <a:ext cx="425823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长城特粗宋体" pitchFamily="49" charset="-122"/>
                <a:ea typeface="长城特粗宋体" pitchFamily="49" charset="-122"/>
              </a:rPr>
              <a:t>内存空间连续，内容修改</a:t>
            </a:r>
            <a:endParaRPr lang="en-US" altLang="zh-CN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长城特粗宋体" pitchFamily="49" charset="-122"/>
              <a:ea typeface="长城特粗宋体" pitchFamily="49" charset="-122"/>
            </a:endParaRPr>
          </a:p>
          <a:p>
            <a:r>
              <a:rPr lang="en-US" altLang="zh-CN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长城特粗宋体" pitchFamily="49" charset="-122"/>
                <a:ea typeface="长城特粗宋体" pitchFamily="49" charset="-122"/>
              </a:rPr>
              <a:t>Continuous memory space, content modification</a:t>
            </a:r>
            <a:endParaRPr lang="zh-CN" alt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14" name="下箭头 10">
            <a:extLst>
              <a:ext uri="{FF2B5EF4-FFF2-40B4-BE49-F238E27FC236}">
                <a16:creationId xmlns:a16="http://schemas.microsoft.com/office/drawing/2014/main" id="{19571979-C1F0-4BEC-AACA-D2D16A1019AC}"/>
              </a:ext>
            </a:extLst>
          </p:cNvPr>
          <p:cNvSpPr/>
          <p:nvPr/>
        </p:nvSpPr>
        <p:spPr>
          <a:xfrm>
            <a:off x="9641956" y="2932621"/>
            <a:ext cx="464458" cy="771222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13" descr="C:\Users\LiGang\Desktop\捕获.PNG">
            <a:extLst>
              <a:ext uri="{FF2B5EF4-FFF2-40B4-BE49-F238E27FC236}">
                <a16:creationId xmlns:a16="http://schemas.microsoft.com/office/drawing/2014/main" id="{C95870E3-E22C-42DD-9E8B-D74761E60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02" y="2102166"/>
            <a:ext cx="6358940" cy="329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57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20592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96960" y="3075057"/>
            <a:ext cx="5495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一维数组元素引用的格式</a:t>
            </a:r>
            <a:endParaRPr lang="en-US" altLang="zh-CN" sz="36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36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Format of one-dimensional array element reference</a:t>
            </a:r>
            <a:endParaRPr lang="zh-CN" altLang="en-US" sz="36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5214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1C5344C1-9B1C-49E5-958C-8EEB52A23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1322388"/>
            <a:ext cx="10023602" cy="94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数组引用格式：</a:t>
            </a:r>
            <a:endParaRPr lang="en-US" altLang="zh-CN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Array reference format: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7" name="college-studying_73531">
            <a:extLst>
              <a:ext uri="{FF2B5EF4-FFF2-40B4-BE49-F238E27FC236}">
                <a16:creationId xmlns:a16="http://schemas.microsoft.com/office/drawing/2014/main" id="{143A6066-ABFE-4822-B6DA-0EA079B1D5AB}"/>
              </a:ext>
            </a:extLst>
          </p:cNvPr>
          <p:cNvSpPr>
            <a:spLocks noChangeAspect="1"/>
          </p:cNvSpPr>
          <p:nvPr/>
        </p:nvSpPr>
        <p:spPr bwMode="auto">
          <a:xfrm>
            <a:off x="840105" y="1372122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23A95C9-FB04-44DF-9EBD-F2748481EBBA}"/>
              </a:ext>
            </a:extLst>
          </p:cNvPr>
          <p:cNvSpPr txBox="1"/>
          <p:nvPr/>
        </p:nvSpPr>
        <p:spPr>
          <a:xfrm>
            <a:off x="840104" y="153453"/>
            <a:ext cx="8761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一维数组的定义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Definition of one-dimensional array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D5437B-653C-4E53-B483-4877DBBF60CA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BE59D3E-D691-4C1D-8A57-7E6D38E6D974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1" name="Rectangle 29">
            <a:extLst>
              <a:ext uri="{FF2B5EF4-FFF2-40B4-BE49-F238E27FC236}">
                <a16:creationId xmlns:a16="http://schemas.microsoft.com/office/drawing/2014/main" id="{7D734F29-6798-4ACE-BDA9-359780D4E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7" y="2144395"/>
            <a:ext cx="6826250" cy="39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数组名</a:t>
            </a: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下标</a:t>
            </a: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] Array name [subscript]</a:t>
            </a:r>
            <a:endParaRPr lang="zh-CN" altLang="en-US" dirty="0">
              <a:solidFill>
                <a:srgbClr val="076EA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30">
            <a:extLst>
              <a:ext uri="{FF2B5EF4-FFF2-40B4-BE49-F238E27FC236}">
                <a16:creationId xmlns:a16="http://schemas.microsoft.com/office/drawing/2014/main" id="{92EA2B6D-B537-4B7B-9016-7D9B1AAB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3650868"/>
            <a:ext cx="3671887" cy="39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例如：</a:t>
            </a: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For example:</a:t>
            </a:r>
            <a:endParaRPr lang="zh-CN" altLang="en-US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23" name="Text Box 31">
            <a:extLst>
              <a:ext uri="{FF2B5EF4-FFF2-40B4-BE49-F238E27FC236}">
                <a16:creationId xmlns:a16="http://schemas.microsoft.com/office/drawing/2014/main" id="{93C0AAC6-9F58-4C9F-A3F6-0D4297CBD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7" y="3995991"/>
            <a:ext cx="3073400" cy="45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err="1">
                <a:solidFill>
                  <a:srgbClr val="076EAD"/>
                </a:solidFill>
                <a:latin typeface="宋体" pitchFamily="2" charset="-122"/>
              </a:rPr>
              <a:t>int</a:t>
            </a:r>
            <a:r>
              <a:rPr lang="en-US" altLang="zh-CN" b="1" dirty="0">
                <a:solidFill>
                  <a:srgbClr val="076EAD"/>
                </a:solidFill>
                <a:latin typeface="宋体" pitchFamily="2" charset="-122"/>
              </a:rPr>
              <a:t> a[5]={2,7,9,4,3}; 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8D9150AE-D9D9-4C77-98C4-302826CE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899" y="4022978"/>
            <a:ext cx="7061200" cy="1682750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33">
            <a:extLst>
              <a:ext uri="{FF2B5EF4-FFF2-40B4-BE49-F238E27FC236}">
                <a16:creationId xmlns:a16="http://schemas.microsoft.com/office/drawing/2014/main" id="{A01C01F7-4A63-4AE2-8604-08E1E6BA0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2" y="2519045"/>
            <a:ext cx="7507288" cy="106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下标为整数，从</a:t>
            </a: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开始，最大值为长度</a:t>
            </a: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，下标要用方括号括起来。</a:t>
            </a:r>
            <a:endParaRPr lang="en-US" altLang="zh-CN" dirty="0">
              <a:solidFill>
                <a:srgbClr val="076EAD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The subscript is an integer, starting from 0. The maximum value is length -1. The subscript should be enclosed in square brackets.</a:t>
            </a:r>
            <a:endParaRPr lang="zh-CN" altLang="en-US" dirty="0">
              <a:solidFill>
                <a:srgbClr val="076EA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6" name="Group 61">
            <a:extLst>
              <a:ext uri="{FF2B5EF4-FFF2-40B4-BE49-F238E27FC236}">
                <a16:creationId xmlns:a16="http://schemas.microsoft.com/office/drawing/2014/main" id="{64A40DE9-36D0-487A-B5A6-71EA250BC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660357"/>
              </p:ext>
            </p:extLst>
          </p:nvPr>
        </p:nvGraphicFramePr>
        <p:xfrm>
          <a:off x="2259012" y="4570666"/>
          <a:ext cx="6088062" cy="1003935"/>
        </p:xfrm>
        <a:graphic>
          <a:graphicData uri="http://schemas.openxmlformats.org/drawingml/2006/table">
            <a:tbl>
              <a:tblPr/>
              <a:tblGrid>
                <a:gridCol w="1217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7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a[0]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a[1]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a[2]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a[3]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a[4]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 Box 62">
            <a:extLst>
              <a:ext uri="{FF2B5EF4-FFF2-40B4-BE49-F238E27FC236}">
                <a16:creationId xmlns:a16="http://schemas.microsoft.com/office/drawing/2014/main" id="{82584BF5-5411-4CD6-AA7B-FF892B40B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24" y="5045328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/>
              <a:t>9</a:t>
            </a:r>
          </a:p>
        </p:txBody>
      </p:sp>
      <p:sp>
        <p:nvSpPr>
          <p:cNvPr id="37" name="Text Box 63">
            <a:extLst>
              <a:ext uri="{FF2B5EF4-FFF2-40B4-BE49-F238E27FC236}">
                <a16:creationId xmlns:a16="http://schemas.microsoft.com/office/drawing/2014/main" id="{28D252B7-2E18-4354-A370-AEFF41EF4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7" y="5043741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/>
              <a:t>8</a:t>
            </a:r>
          </a:p>
        </p:txBody>
      </p:sp>
      <p:sp>
        <p:nvSpPr>
          <p:cNvPr id="38" name="Rectangle 64">
            <a:extLst>
              <a:ext uri="{FF2B5EF4-FFF2-40B4-BE49-F238E27FC236}">
                <a16:creationId xmlns:a16="http://schemas.microsoft.com/office/drawing/2014/main" id="{F0BB3A27-0980-4238-B189-5DA600D92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2" y="5805741"/>
            <a:ext cx="7507287" cy="72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如果执行语句</a:t>
            </a: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a[2]=8</a:t>
            </a: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，结果会变化。</a:t>
            </a:r>
            <a:endParaRPr lang="en-US" altLang="zh-CN" dirty="0">
              <a:solidFill>
                <a:srgbClr val="076EAD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If the statement a[2]=8 is executed, the result will change.</a:t>
            </a: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010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21" grpId="0"/>
      <p:bldP spid="22" grpId="0"/>
      <p:bldP spid="23" grpId="0"/>
      <p:bldP spid="24" grpId="0" animBg="1"/>
      <p:bldP spid="25" grpId="0"/>
      <p:bldP spid="27" grpId="0"/>
      <p:bldP spid="27" grpId="1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20592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3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96961" y="2951023"/>
            <a:ext cx="54950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一维数组元素引用的举例</a:t>
            </a:r>
            <a:endParaRPr lang="en-US" altLang="zh-CN" sz="36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36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Examples of one-dimensional array element references</a:t>
            </a:r>
            <a:endParaRPr lang="zh-CN" altLang="en-US" sz="36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3076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1C5344C1-9B1C-49E5-958C-8EEB52A23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1092685"/>
            <a:ext cx="573506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输入</a:t>
            </a:r>
            <a:r>
              <a:rPr lang="en-US" altLang="zh-CN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10</a:t>
            </a:r>
            <a:r>
              <a:rPr lang="zh-CN" altLang="en-US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个学生的某一门功课成绩，求出这些学生该门功课的平均成绩、最高分</a:t>
            </a:r>
            <a:r>
              <a:rPr lang="en-US" altLang="zh-CN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?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Input the scores of 10 students in a certain subject, and find out the average scores and the highest scores of these students in that subject?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23A95C9-FB04-44DF-9EBD-F2748481EBBA}"/>
              </a:ext>
            </a:extLst>
          </p:cNvPr>
          <p:cNvSpPr txBox="1"/>
          <p:nvPr/>
        </p:nvSpPr>
        <p:spPr>
          <a:xfrm>
            <a:off x="840105" y="153453"/>
            <a:ext cx="7815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一维数组的定义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Definition of one-dimensional array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D5437B-653C-4E53-B483-4877DBBF60CA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BE59D3E-D691-4C1D-8A57-7E6D38E6D974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1" name="faq-button_57638">
            <a:extLst>
              <a:ext uri="{FF2B5EF4-FFF2-40B4-BE49-F238E27FC236}">
                <a16:creationId xmlns:a16="http://schemas.microsoft.com/office/drawing/2014/main" id="{9B34B49D-D949-469D-AA70-FC85B03D6D13}"/>
              </a:ext>
            </a:extLst>
          </p:cNvPr>
          <p:cNvSpPr>
            <a:spLocks noChangeAspect="1"/>
          </p:cNvSpPr>
          <p:nvPr/>
        </p:nvSpPr>
        <p:spPr bwMode="auto">
          <a:xfrm>
            <a:off x="806820" y="1322388"/>
            <a:ext cx="609685" cy="603174"/>
          </a:xfrm>
          <a:custGeom>
            <a:avLst/>
            <a:gdLst>
              <a:gd name="connsiteX0" fmla="*/ 234136 w 607850"/>
              <a:gd name="connsiteY0" fmla="*/ 358684 h 601359"/>
              <a:gd name="connsiteX1" fmla="*/ 275840 w 607850"/>
              <a:gd name="connsiteY1" fmla="*/ 358684 h 601359"/>
              <a:gd name="connsiteX2" fmla="*/ 275840 w 607850"/>
              <a:gd name="connsiteY2" fmla="*/ 400318 h 601359"/>
              <a:gd name="connsiteX3" fmla="*/ 234136 w 607850"/>
              <a:gd name="connsiteY3" fmla="*/ 400318 h 601359"/>
              <a:gd name="connsiteX4" fmla="*/ 397639 w 607850"/>
              <a:gd name="connsiteY4" fmla="*/ 308843 h 601359"/>
              <a:gd name="connsiteX5" fmla="*/ 388321 w 607850"/>
              <a:gd name="connsiteY5" fmla="*/ 418584 h 601359"/>
              <a:gd name="connsiteX6" fmla="*/ 384641 w 607850"/>
              <a:gd name="connsiteY6" fmla="*/ 462033 h 601359"/>
              <a:gd name="connsiteX7" fmla="*/ 432674 w 607850"/>
              <a:gd name="connsiteY7" fmla="*/ 426213 h 601359"/>
              <a:gd name="connsiteX8" fmla="*/ 435842 w 607850"/>
              <a:gd name="connsiteY8" fmla="*/ 434121 h 601359"/>
              <a:gd name="connsiteX9" fmla="*/ 482292 w 607850"/>
              <a:gd name="connsiteY9" fmla="*/ 548885 h 601359"/>
              <a:gd name="connsiteX10" fmla="*/ 503816 w 607850"/>
              <a:gd name="connsiteY10" fmla="*/ 540186 h 601359"/>
              <a:gd name="connsiteX11" fmla="*/ 454152 w 607850"/>
              <a:gd name="connsiteY11" fmla="*/ 417560 h 601359"/>
              <a:gd name="connsiteX12" fmla="*/ 513600 w 607850"/>
              <a:gd name="connsiteY12" fmla="*/ 410024 h 601359"/>
              <a:gd name="connsiteX13" fmla="*/ 477726 w 607850"/>
              <a:gd name="connsiteY13" fmla="*/ 378670 h 601359"/>
              <a:gd name="connsiteX14" fmla="*/ 444135 w 607850"/>
              <a:gd name="connsiteY14" fmla="*/ 349409 h 601359"/>
              <a:gd name="connsiteX15" fmla="*/ 255007 w 607850"/>
              <a:gd name="connsiteY15" fmla="*/ 96110 h 601359"/>
              <a:gd name="connsiteX16" fmla="*/ 354097 w 607850"/>
              <a:gd name="connsiteY16" fmla="*/ 195032 h 601359"/>
              <a:gd name="connsiteX17" fmla="*/ 276763 w 607850"/>
              <a:gd name="connsiteY17" fmla="*/ 291581 h 601359"/>
              <a:gd name="connsiteX18" fmla="*/ 276763 w 607850"/>
              <a:gd name="connsiteY18" fmla="*/ 334621 h 601359"/>
              <a:gd name="connsiteX19" fmla="*/ 233298 w 607850"/>
              <a:gd name="connsiteY19" fmla="*/ 334621 h 601359"/>
              <a:gd name="connsiteX20" fmla="*/ 233298 w 607850"/>
              <a:gd name="connsiteY20" fmla="*/ 250588 h 601359"/>
              <a:gd name="connsiteX21" fmla="*/ 255007 w 607850"/>
              <a:gd name="connsiteY21" fmla="*/ 250588 h 601359"/>
              <a:gd name="connsiteX22" fmla="*/ 310632 w 607850"/>
              <a:gd name="connsiteY22" fmla="*/ 195032 h 601359"/>
              <a:gd name="connsiteX23" fmla="*/ 255007 w 607850"/>
              <a:gd name="connsiteY23" fmla="*/ 139522 h 601359"/>
              <a:gd name="connsiteX24" fmla="*/ 202970 w 607850"/>
              <a:gd name="connsiteY24" fmla="*/ 175489 h 601359"/>
              <a:gd name="connsiteX25" fmla="*/ 162300 w 607850"/>
              <a:gd name="connsiteY25" fmla="*/ 160135 h 601359"/>
              <a:gd name="connsiteX26" fmla="*/ 198032 w 607850"/>
              <a:gd name="connsiteY26" fmla="*/ 114117 h 601359"/>
              <a:gd name="connsiteX27" fmla="*/ 255007 w 607850"/>
              <a:gd name="connsiteY27" fmla="*/ 96110 h 601359"/>
              <a:gd name="connsiteX28" fmla="*/ 254983 w 607850"/>
              <a:gd name="connsiteY28" fmla="*/ 43403 h 601359"/>
              <a:gd name="connsiteX29" fmla="*/ 105431 w 607850"/>
              <a:gd name="connsiteY29" fmla="*/ 105274 h 601359"/>
              <a:gd name="connsiteX30" fmla="*/ 43468 w 607850"/>
              <a:gd name="connsiteY30" fmla="*/ 254602 h 601359"/>
              <a:gd name="connsiteX31" fmla="*/ 105431 w 607850"/>
              <a:gd name="connsiteY31" fmla="*/ 403977 h 601359"/>
              <a:gd name="connsiteX32" fmla="*/ 254983 w 607850"/>
              <a:gd name="connsiteY32" fmla="*/ 465801 h 601359"/>
              <a:gd name="connsiteX33" fmla="*/ 345506 w 607850"/>
              <a:gd name="connsiteY33" fmla="*/ 445612 h 601359"/>
              <a:gd name="connsiteX34" fmla="*/ 364142 w 607850"/>
              <a:gd name="connsiteY34" fmla="*/ 226085 h 601359"/>
              <a:gd name="connsiteX35" fmla="*/ 459417 w 607850"/>
              <a:gd name="connsiteY35" fmla="*/ 309169 h 601359"/>
              <a:gd name="connsiteX36" fmla="*/ 466498 w 607850"/>
              <a:gd name="connsiteY36" fmla="*/ 254602 h 601359"/>
              <a:gd name="connsiteX37" fmla="*/ 404581 w 607850"/>
              <a:gd name="connsiteY37" fmla="*/ 105274 h 601359"/>
              <a:gd name="connsiteX38" fmla="*/ 254983 w 607850"/>
              <a:gd name="connsiteY38" fmla="*/ 43403 h 601359"/>
              <a:gd name="connsiteX39" fmla="*/ 254983 w 607850"/>
              <a:gd name="connsiteY39" fmla="*/ 0 h 601359"/>
              <a:gd name="connsiteX40" fmla="*/ 354265 w 607850"/>
              <a:gd name="connsiteY40" fmla="*/ 20003 h 601359"/>
              <a:gd name="connsiteX41" fmla="*/ 435330 w 607850"/>
              <a:gd name="connsiteY41" fmla="*/ 74571 h 601359"/>
              <a:gd name="connsiteX42" fmla="*/ 489933 w 607850"/>
              <a:gd name="connsiteY42" fmla="*/ 155515 h 601359"/>
              <a:gd name="connsiteX43" fmla="*/ 510013 w 607850"/>
              <a:gd name="connsiteY43" fmla="*/ 254602 h 601359"/>
              <a:gd name="connsiteX44" fmla="*/ 495151 w 607850"/>
              <a:gd name="connsiteY44" fmla="*/ 340384 h 601359"/>
              <a:gd name="connsiteX45" fmla="*/ 607850 w 607850"/>
              <a:gd name="connsiteY45" fmla="*/ 438680 h 601359"/>
              <a:gd name="connsiteX46" fmla="*/ 511224 w 607850"/>
              <a:gd name="connsiteY46" fmla="*/ 450961 h 601359"/>
              <a:gd name="connsiteX47" fmla="*/ 556369 w 607850"/>
              <a:gd name="connsiteY47" fmla="*/ 562469 h 601359"/>
              <a:gd name="connsiteX48" fmla="*/ 460022 w 607850"/>
              <a:gd name="connsiteY48" fmla="*/ 601359 h 601359"/>
              <a:gd name="connsiteX49" fmla="*/ 414877 w 607850"/>
              <a:gd name="connsiteY49" fmla="*/ 489852 h 601359"/>
              <a:gd name="connsiteX50" fmla="*/ 336840 w 607850"/>
              <a:gd name="connsiteY50" fmla="*/ 548094 h 601359"/>
              <a:gd name="connsiteX51" fmla="*/ 341406 w 607850"/>
              <a:gd name="connsiteY51" fmla="*/ 494225 h 601359"/>
              <a:gd name="connsiteX52" fmla="*/ 254983 w 607850"/>
              <a:gd name="connsiteY52" fmla="*/ 509250 h 601359"/>
              <a:gd name="connsiteX53" fmla="*/ 155748 w 607850"/>
              <a:gd name="connsiteY53" fmla="*/ 489200 h 601359"/>
              <a:gd name="connsiteX54" fmla="*/ 74683 w 607850"/>
              <a:gd name="connsiteY54" fmla="*/ 434679 h 601359"/>
              <a:gd name="connsiteX55" fmla="*/ 20033 w 607850"/>
              <a:gd name="connsiteY55" fmla="*/ 353735 h 601359"/>
              <a:gd name="connsiteX56" fmla="*/ 0 w 607850"/>
              <a:gd name="connsiteY56" fmla="*/ 254602 h 601359"/>
              <a:gd name="connsiteX57" fmla="*/ 20033 w 607850"/>
              <a:gd name="connsiteY57" fmla="*/ 155515 h 601359"/>
              <a:gd name="connsiteX58" fmla="*/ 74683 w 607850"/>
              <a:gd name="connsiteY58" fmla="*/ 74571 h 601359"/>
              <a:gd name="connsiteX59" fmla="*/ 155748 w 607850"/>
              <a:gd name="connsiteY59" fmla="*/ 20003 h 601359"/>
              <a:gd name="connsiteX60" fmla="*/ 254983 w 607850"/>
              <a:gd name="connsiteY60" fmla="*/ 0 h 60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7850" h="601359">
                <a:moveTo>
                  <a:pt x="234136" y="358684"/>
                </a:moveTo>
                <a:lnTo>
                  <a:pt x="275840" y="358684"/>
                </a:lnTo>
                <a:lnTo>
                  <a:pt x="275840" y="400318"/>
                </a:lnTo>
                <a:lnTo>
                  <a:pt x="234136" y="400318"/>
                </a:lnTo>
                <a:close/>
                <a:moveTo>
                  <a:pt x="397639" y="308843"/>
                </a:moveTo>
                <a:lnTo>
                  <a:pt x="388321" y="418584"/>
                </a:lnTo>
                <a:lnTo>
                  <a:pt x="384641" y="462033"/>
                </a:lnTo>
                <a:lnTo>
                  <a:pt x="432674" y="426213"/>
                </a:lnTo>
                <a:lnTo>
                  <a:pt x="435842" y="434121"/>
                </a:lnTo>
                <a:lnTo>
                  <a:pt x="482292" y="548885"/>
                </a:lnTo>
                <a:lnTo>
                  <a:pt x="503816" y="540186"/>
                </a:lnTo>
                <a:lnTo>
                  <a:pt x="454152" y="417560"/>
                </a:lnTo>
                <a:lnTo>
                  <a:pt x="513600" y="410024"/>
                </a:lnTo>
                <a:lnTo>
                  <a:pt x="477726" y="378670"/>
                </a:lnTo>
                <a:lnTo>
                  <a:pt x="444135" y="349409"/>
                </a:lnTo>
                <a:close/>
                <a:moveTo>
                  <a:pt x="255007" y="96110"/>
                </a:moveTo>
                <a:cubicBezTo>
                  <a:pt x="309653" y="96110"/>
                  <a:pt x="354097" y="140499"/>
                  <a:pt x="354097" y="195032"/>
                </a:cubicBezTo>
                <a:cubicBezTo>
                  <a:pt x="354097" y="242166"/>
                  <a:pt x="320974" y="281670"/>
                  <a:pt x="276763" y="291581"/>
                </a:cubicBezTo>
                <a:lnTo>
                  <a:pt x="276763" y="334621"/>
                </a:lnTo>
                <a:lnTo>
                  <a:pt x="233298" y="334621"/>
                </a:lnTo>
                <a:lnTo>
                  <a:pt x="233298" y="250588"/>
                </a:lnTo>
                <a:lnTo>
                  <a:pt x="255007" y="250588"/>
                </a:lnTo>
                <a:cubicBezTo>
                  <a:pt x="285661" y="250588"/>
                  <a:pt x="310632" y="225648"/>
                  <a:pt x="310632" y="195032"/>
                </a:cubicBezTo>
                <a:cubicBezTo>
                  <a:pt x="310632" y="164415"/>
                  <a:pt x="285661" y="139522"/>
                  <a:pt x="255007" y="139522"/>
                </a:cubicBezTo>
                <a:cubicBezTo>
                  <a:pt x="231994" y="139522"/>
                  <a:pt x="211123" y="153993"/>
                  <a:pt x="202970" y="175489"/>
                </a:cubicBezTo>
                <a:lnTo>
                  <a:pt x="162300" y="160135"/>
                </a:lnTo>
                <a:cubicBezTo>
                  <a:pt x="169335" y="141523"/>
                  <a:pt x="181680" y="125610"/>
                  <a:pt x="198032" y="114117"/>
                </a:cubicBezTo>
                <a:cubicBezTo>
                  <a:pt x="214803" y="102345"/>
                  <a:pt x="234509" y="96110"/>
                  <a:pt x="255007" y="96110"/>
                </a:cubicBezTo>
                <a:close/>
                <a:moveTo>
                  <a:pt x="254983" y="43403"/>
                </a:moveTo>
                <a:cubicBezTo>
                  <a:pt x="198517" y="43403"/>
                  <a:pt x="145405" y="65406"/>
                  <a:pt x="105431" y="105274"/>
                </a:cubicBezTo>
                <a:cubicBezTo>
                  <a:pt x="65504" y="145187"/>
                  <a:pt x="43468" y="198220"/>
                  <a:pt x="43468" y="254602"/>
                </a:cubicBezTo>
                <a:cubicBezTo>
                  <a:pt x="43468" y="311030"/>
                  <a:pt x="65504" y="364063"/>
                  <a:pt x="105431" y="403977"/>
                </a:cubicBezTo>
                <a:cubicBezTo>
                  <a:pt x="145405" y="443844"/>
                  <a:pt x="198517" y="465801"/>
                  <a:pt x="254983" y="465801"/>
                </a:cubicBezTo>
                <a:cubicBezTo>
                  <a:pt x="286850" y="465801"/>
                  <a:pt x="317599" y="458823"/>
                  <a:pt x="345506" y="445612"/>
                </a:cubicBezTo>
                <a:lnTo>
                  <a:pt x="364142" y="226085"/>
                </a:lnTo>
                <a:lnTo>
                  <a:pt x="459417" y="309169"/>
                </a:lnTo>
                <a:cubicBezTo>
                  <a:pt x="464076" y="291585"/>
                  <a:pt x="466498" y="273302"/>
                  <a:pt x="466498" y="254602"/>
                </a:cubicBezTo>
                <a:cubicBezTo>
                  <a:pt x="466498" y="198220"/>
                  <a:pt x="444508" y="145187"/>
                  <a:pt x="404581" y="105274"/>
                </a:cubicBezTo>
                <a:cubicBezTo>
                  <a:pt x="364608" y="65406"/>
                  <a:pt x="311496" y="43403"/>
                  <a:pt x="254983" y="43403"/>
                </a:cubicBezTo>
                <a:close/>
                <a:moveTo>
                  <a:pt x="254983" y="0"/>
                </a:moveTo>
                <a:cubicBezTo>
                  <a:pt x="289412" y="0"/>
                  <a:pt x="322817" y="6745"/>
                  <a:pt x="354265" y="20003"/>
                </a:cubicBezTo>
                <a:cubicBezTo>
                  <a:pt x="384641" y="32843"/>
                  <a:pt x="411896" y="51218"/>
                  <a:pt x="435330" y="74571"/>
                </a:cubicBezTo>
                <a:cubicBezTo>
                  <a:pt x="458718" y="97970"/>
                  <a:pt x="477121" y="125184"/>
                  <a:pt x="489933" y="155515"/>
                </a:cubicBezTo>
                <a:cubicBezTo>
                  <a:pt x="503257" y="186916"/>
                  <a:pt x="510013" y="220270"/>
                  <a:pt x="510013" y="254602"/>
                </a:cubicBezTo>
                <a:cubicBezTo>
                  <a:pt x="510013" y="284142"/>
                  <a:pt x="505028" y="312937"/>
                  <a:pt x="495151" y="340384"/>
                </a:cubicBezTo>
                <a:lnTo>
                  <a:pt x="607850" y="438680"/>
                </a:lnTo>
                <a:lnTo>
                  <a:pt x="511224" y="450961"/>
                </a:lnTo>
                <a:lnTo>
                  <a:pt x="556369" y="562469"/>
                </a:lnTo>
                <a:lnTo>
                  <a:pt x="460022" y="601359"/>
                </a:lnTo>
                <a:lnTo>
                  <a:pt x="414877" y="489852"/>
                </a:lnTo>
                <a:lnTo>
                  <a:pt x="336840" y="548094"/>
                </a:lnTo>
                <a:lnTo>
                  <a:pt x="341406" y="494225"/>
                </a:lnTo>
                <a:cubicBezTo>
                  <a:pt x="313779" y="504180"/>
                  <a:pt x="284754" y="509250"/>
                  <a:pt x="254983" y="509250"/>
                </a:cubicBezTo>
                <a:cubicBezTo>
                  <a:pt x="220600" y="509250"/>
                  <a:pt x="187196" y="502505"/>
                  <a:pt x="155748" y="489200"/>
                </a:cubicBezTo>
                <a:cubicBezTo>
                  <a:pt x="125372" y="476408"/>
                  <a:pt x="98117" y="458032"/>
                  <a:pt x="74683" y="434679"/>
                </a:cubicBezTo>
                <a:cubicBezTo>
                  <a:pt x="51295" y="411280"/>
                  <a:pt x="32892" y="384066"/>
                  <a:pt x="20033" y="353735"/>
                </a:cubicBezTo>
                <a:cubicBezTo>
                  <a:pt x="6755" y="322334"/>
                  <a:pt x="0" y="288980"/>
                  <a:pt x="0" y="254602"/>
                </a:cubicBezTo>
                <a:cubicBezTo>
                  <a:pt x="0" y="220270"/>
                  <a:pt x="6755" y="186916"/>
                  <a:pt x="20033" y="155515"/>
                </a:cubicBezTo>
                <a:cubicBezTo>
                  <a:pt x="32892" y="125184"/>
                  <a:pt x="51295" y="97970"/>
                  <a:pt x="74683" y="74571"/>
                </a:cubicBezTo>
                <a:cubicBezTo>
                  <a:pt x="98117" y="51218"/>
                  <a:pt x="125372" y="32843"/>
                  <a:pt x="155748" y="20003"/>
                </a:cubicBezTo>
                <a:cubicBezTo>
                  <a:pt x="187196" y="6745"/>
                  <a:pt x="220600" y="0"/>
                  <a:pt x="2549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" name="Rectangle 10">
            <a:extLst>
              <a:ext uri="{FF2B5EF4-FFF2-40B4-BE49-F238E27FC236}">
                <a16:creationId xmlns:a16="http://schemas.microsoft.com/office/drawing/2014/main" id="{3DBC9AD2-F228-4C11-ABF8-77D5D4DA3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062" y="2482926"/>
            <a:ext cx="6738936" cy="43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216FBA"/>
                </a:solidFill>
                <a:latin typeface="长城特粗宋体" pitchFamily="49" charset="-122"/>
                <a:ea typeface="长城特粗宋体" pitchFamily="49" charset="-122"/>
              </a:rPr>
              <a:t>算法设计如下：</a:t>
            </a:r>
            <a:r>
              <a:rPr lang="en-US" altLang="zh-CN" sz="2000" b="1" dirty="0">
                <a:solidFill>
                  <a:srgbClr val="216FBA"/>
                </a:solidFill>
                <a:latin typeface="长城特粗宋体" pitchFamily="49" charset="-122"/>
                <a:ea typeface="长城特粗宋体" pitchFamily="49" charset="-122"/>
              </a:rPr>
              <a:t>The algorithm is designed as follows:</a:t>
            </a:r>
            <a:endParaRPr lang="zh-CN" altLang="en-US" sz="2000" b="1" dirty="0">
              <a:solidFill>
                <a:srgbClr val="216FBA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28" name="Rectangle 37">
            <a:extLst>
              <a:ext uri="{FF2B5EF4-FFF2-40B4-BE49-F238E27FC236}">
                <a16:creationId xmlns:a16="http://schemas.microsoft.com/office/drawing/2014/main" id="{4BD3977A-C42E-466C-830D-262048C7B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1709" y="1441414"/>
            <a:ext cx="3959225" cy="319088"/>
          </a:xfrm>
          <a:prstGeom prst="rect">
            <a:avLst/>
          </a:prstGeom>
          <a:solidFill>
            <a:srgbClr val="216FBA"/>
          </a:solidFill>
          <a:ln w="9525">
            <a:solidFill>
              <a:srgbClr val="216FB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38">
            <a:extLst>
              <a:ext uri="{FF2B5EF4-FFF2-40B4-BE49-F238E27FC236}">
                <a16:creationId xmlns:a16="http://schemas.microsoft.com/office/drawing/2014/main" id="{97A553A2-B117-4C8E-9BA4-4B623D54F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1709" y="1795427"/>
            <a:ext cx="3959225" cy="3590230"/>
          </a:xfrm>
          <a:prstGeom prst="rect">
            <a:avLst/>
          </a:prstGeom>
          <a:noFill/>
          <a:ln w="9525">
            <a:solidFill>
              <a:srgbClr val="216FB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39">
            <a:extLst>
              <a:ext uri="{FF2B5EF4-FFF2-40B4-BE49-F238E27FC236}">
                <a16:creationId xmlns:a16="http://schemas.microsoft.com/office/drawing/2014/main" id="{2D4CF60B-CA92-4DC5-B43F-C4CF65D38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708" y="1474752"/>
            <a:ext cx="283074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ea typeface="微软雅黑" pitchFamily="34" charset="-122"/>
              </a:rPr>
              <a:t>语句编写</a:t>
            </a:r>
            <a:r>
              <a:rPr lang="en-US" altLang="zh-CN" sz="1400" b="1" dirty="0">
                <a:solidFill>
                  <a:schemeClr val="bg1"/>
                </a:solidFill>
                <a:ea typeface="微软雅黑" pitchFamily="34" charset="-122"/>
              </a:rPr>
              <a:t>Statement writing</a:t>
            </a:r>
            <a:endParaRPr lang="zh-CN" altLang="en-US" sz="14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31" name="Text Box 40">
            <a:extLst>
              <a:ext uri="{FF2B5EF4-FFF2-40B4-BE49-F238E27FC236}">
                <a16:creationId xmlns:a16="http://schemas.microsoft.com/office/drawing/2014/main" id="{341944B5-005C-4626-88EA-EEAD262A7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709" y="1846227"/>
            <a:ext cx="320516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/>
              <a:t>main()</a:t>
            </a:r>
          </a:p>
          <a:p>
            <a:pPr eaLnBrk="1" hangingPunct="1"/>
            <a:r>
              <a:rPr lang="en-US" altLang="zh-CN" sz="1600" dirty="0"/>
              <a:t>{</a:t>
            </a:r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32" name="Text Box 41">
            <a:extLst>
              <a:ext uri="{FF2B5EF4-FFF2-40B4-BE49-F238E27FC236}">
                <a16:creationId xmlns:a16="http://schemas.microsoft.com/office/drawing/2014/main" id="{EB8FDDAC-4475-456B-A54D-38612F237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4934" y="2198652"/>
            <a:ext cx="2808288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a[10],</a:t>
            </a:r>
            <a:r>
              <a:rPr lang="en-US" altLang="zh-CN" sz="1600" dirty="0" err="1"/>
              <a:t>i,max</a:t>
            </a:r>
            <a:r>
              <a:rPr lang="en-US" altLang="zh-CN" sz="1600" dirty="0"/>
              <a:t>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1600" dirty="0"/>
              <a:t>float </a:t>
            </a:r>
            <a:r>
              <a:rPr lang="en-US" altLang="zh-CN" sz="1600" dirty="0" err="1"/>
              <a:t>ave,s</a:t>
            </a:r>
            <a:r>
              <a:rPr lang="en-US" altLang="zh-CN" sz="1600" dirty="0"/>
              <a:t>=0;</a:t>
            </a:r>
          </a:p>
        </p:txBody>
      </p:sp>
      <p:sp>
        <p:nvSpPr>
          <p:cNvPr id="33" name="Text Box 47">
            <a:extLst>
              <a:ext uri="{FF2B5EF4-FFF2-40B4-BE49-F238E27FC236}">
                <a16:creationId xmlns:a16="http://schemas.microsoft.com/office/drawing/2014/main" id="{3A6A1017-970C-42B7-B968-9CEB93DF0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0809" y="2661067"/>
            <a:ext cx="2808288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 sz="1600" dirty="0"/>
              <a:t>for(i=0;i&lt;10;i++)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1600" dirty="0"/>
              <a:t>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("%</a:t>
            </a:r>
            <a:r>
              <a:rPr lang="en-US" altLang="zh-CN" sz="1600" dirty="0" err="1"/>
              <a:t>d",&amp;a</a:t>
            </a:r>
            <a:r>
              <a:rPr lang="en-US" altLang="zh-CN" sz="1600" dirty="0"/>
              <a:t>[i]);</a:t>
            </a:r>
          </a:p>
        </p:txBody>
      </p:sp>
      <p:sp>
        <p:nvSpPr>
          <p:cNvPr id="34" name="Text Box 48">
            <a:extLst>
              <a:ext uri="{FF2B5EF4-FFF2-40B4-BE49-F238E27FC236}">
                <a16:creationId xmlns:a16="http://schemas.microsoft.com/office/drawing/2014/main" id="{F677BEFB-9A69-4795-9109-8B4BBD3A4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684" y="3340289"/>
            <a:ext cx="3403600" cy="137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1600" dirty="0"/>
              <a:t>for(i=0;i&lt;10;i++)</a:t>
            </a:r>
          </a:p>
          <a:p>
            <a:pPr eaLnBrk="1" hangingPunct="1"/>
            <a:r>
              <a:rPr lang="en-US" altLang="zh-CN" sz="1600" dirty="0"/>
              <a:t>{   s=</a:t>
            </a:r>
            <a:r>
              <a:rPr lang="en-US" altLang="zh-CN" sz="1600" dirty="0" err="1"/>
              <a:t>s+a</a:t>
            </a:r>
            <a:r>
              <a:rPr lang="en-US" altLang="zh-CN" sz="1600" dirty="0"/>
              <a:t>[i];  //</a:t>
            </a:r>
            <a:r>
              <a:rPr lang="zh-CN" altLang="en-US" sz="1600" dirty="0"/>
              <a:t>累加求总成绩</a:t>
            </a:r>
          </a:p>
          <a:p>
            <a:pPr eaLnBrk="1" hangingPunct="1"/>
            <a:r>
              <a:rPr lang="en-US" altLang="zh-CN" sz="1600" dirty="0"/>
              <a:t>    if(a[i]&gt;max) max=a[i];//</a:t>
            </a:r>
            <a:r>
              <a:rPr lang="zh-CN" altLang="en-US" sz="1600" dirty="0"/>
              <a:t>求最高分</a:t>
            </a:r>
          </a:p>
          <a:p>
            <a:pPr eaLnBrk="1" hangingPunct="1"/>
            <a:r>
              <a:rPr lang="en-US" altLang="zh-CN" sz="1600" dirty="0"/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CN" sz="1600" dirty="0"/>
          </a:p>
        </p:txBody>
      </p:sp>
      <p:sp>
        <p:nvSpPr>
          <p:cNvPr id="35" name="Text Box 51">
            <a:extLst>
              <a:ext uri="{FF2B5EF4-FFF2-40B4-BE49-F238E27FC236}">
                <a16:creationId xmlns:a16="http://schemas.microsoft.com/office/drawing/2014/main" id="{CF91FAE0-575D-46BA-8A8E-049AF1D51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271" y="4671977"/>
            <a:ext cx="36886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 err="1"/>
              <a:t>printf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ave</a:t>
            </a:r>
            <a:r>
              <a:rPr lang="en-US" altLang="zh-CN" sz="1600" dirty="0"/>
              <a:t>=%.2f,max=%d\n",</a:t>
            </a:r>
            <a:r>
              <a:rPr lang="en-US" altLang="zh-CN" sz="1600" dirty="0" err="1"/>
              <a:t>ave,max</a:t>
            </a:r>
            <a:r>
              <a:rPr lang="en-US" altLang="zh-CN" sz="1600" dirty="0"/>
              <a:t>);</a:t>
            </a:r>
            <a:r>
              <a:rPr lang="en-US" altLang="zh-CN" dirty="0"/>
              <a:t> 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556BB84B-67EB-4660-BF08-761E8565E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297" y="5490451"/>
            <a:ext cx="3959225" cy="319088"/>
          </a:xfrm>
          <a:prstGeom prst="rect">
            <a:avLst/>
          </a:prstGeom>
          <a:solidFill>
            <a:srgbClr val="216FBA"/>
          </a:solidFill>
          <a:ln w="9525">
            <a:solidFill>
              <a:srgbClr val="216FB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34">
            <a:extLst>
              <a:ext uri="{FF2B5EF4-FFF2-40B4-BE49-F238E27FC236}">
                <a16:creationId xmlns:a16="http://schemas.microsoft.com/office/drawing/2014/main" id="{757C145A-629A-4CEC-98B7-B735B842C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297" y="5853990"/>
            <a:ext cx="3959225" cy="608014"/>
          </a:xfrm>
          <a:prstGeom prst="rect">
            <a:avLst/>
          </a:prstGeom>
          <a:solidFill>
            <a:schemeClr val="tx1"/>
          </a:solidFill>
          <a:ln w="12700">
            <a:solidFill>
              <a:srgbClr val="216FB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35">
            <a:extLst>
              <a:ext uri="{FF2B5EF4-FFF2-40B4-BE49-F238E27FC236}">
                <a16:creationId xmlns:a16="http://schemas.microsoft.com/office/drawing/2014/main" id="{E62BD762-FF71-4E14-8F76-648E93595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297" y="5523789"/>
            <a:ext cx="28291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ea typeface="微软雅黑" pitchFamily="34" charset="-122"/>
              </a:rPr>
              <a:t>运行结果</a:t>
            </a:r>
            <a:r>
              <a:rPr lang="en-US" altLang="zh-CN" sz="1400" b="1" dirty="0">
                <a:solidFill>
                  <a:schemeClr val="bg1"/>
                </a:solidFill>
                <a:ea typeface="微软雅黑" pitchFamily="34" charset="-122"/>
              </a:rPr>
              <a:t>Running results</a:t>
            </a:r>
            <a:endParaRPr lang="zh-CN" altLang="en-US" sz="14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51" name="Rectangle 52">
            <a:extLst>
              <a:ext uri="{FF2B5EF4-FFF2-40B4-BE49-F238E27FC236}">
                <a16:creationId xmlns:a16="http://schemas.microsoft.com/office/drawing/2014/main" id="{72740BD2-16F8-41F8-8542-CF7337AA8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272" y="5838795"/>
            <a:ext cx="3363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90 80 88 75 98 67 78 95 93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↙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3E03B47B-310F-4F9B-B37D-95E460D72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8859" y="6125453"/>
            <a:ext cx="378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</a:rPr>
              <a:t>ave</a:t>
            </a:r>
            <a:r>
              <a:rPr lang="en-US" altLang="zh-CN" sz="1600" dirty="0">
                <a:solidFill>
                  <a:schemeClr val="bg1"/>
                </a:solidFill>
              </a:rPr>
              <a:t>=84.90,max=98</a:t>
            </a:r>
          </a:p>
        </p:txBody>
      </p:sp>
      <p:sp>
        <p:nvSpPr>
          <p:cNvPr id="53" name="Text Box 47">
            <a:extLst>
              <a:ext uri="{FF2B5EF4-FFF2-40B4-BE49-F238E27FC236}">
                <a16:creationId xmlns:a16="http://schemas.microsoft.com/office/drawing/2014/main" id="{FC2D7A23-3330-47F6-B048-38BD45C04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9222" y="3069281"/>
            <a:ext cx="2808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/>
              <a:t>max=a[0];	</a:t>
            </a:r>
          </a:p>
        </p:txBody>
      </p:sp>
      <p:sp>
        <p:nvSpPr>
          <p:cNvPr id="54" name="Text Box 47">
            <a:extLst>
              <a:ext uri="{FF2B5EF4-FFF2-40B4-BE49-F238E27FC236}">
                <a16:creationId xmlns:a16="http://schemas.microsoft.com/office/drawing/2014/main" id="{5CAB1490-6A3F-43E2-8256-D1166866A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1922" y="4391897"/>
            <a:ext cx="318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/>
              <a:t>ave</a:t>
            </a:r>
            <a:r>
              <a:rPr lang="en-US" altLang="zh-CN" sz="1600" dirty="0"/>
              <a:t>=s/10;          //</a:t>
            </a:r>
            <a:r>
              <a:rPr lang="zh-CN" altLang="en-US" sz="1600" dirty="0"/>
              <a:t>求平均成绩 </a:t>
            </a:r>
            <a:endParaRPr lang="en-US" altLang="zh-CN" sz="1600" dirty="0"/>
          </a:p>
        </p:txBody>
      </p:sp>
      <p:sp>
        <p:nvSpPr>
          <p:cNvPr id="55" name="Rectangle 14">
            <a:extLst>
              <a:ext uri="{FF2B5EF4-FFF2-40B4-BE49-F238E27FC236}">
                <a16:creationId xmlns:a16="http://schemas.microsoft.com/office/drawing/2014/main" id="{616FE270-DC70-451A-8D4D-7214AC362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78" y="2937978"/>
            <a:ext cx="7397019" cy="3766569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Rectangle 25">
            <a:extLst>
              <a:ext uri="{FF2B5EF4-FFF2-40B4-BE49-F238E27FC236}">
                <a16:creationId xmlns:a16="http://schemas.microsoft.com/office/drawing/2014/main" id="{9E12BC06-4FB9-4CAE-929F-F7BA8C5AF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24" y="2955222"/>
            <a:ext cx="59873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、定义一个整型数组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，长度为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Define an integer array a with a length of 10;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57" name="Rectangle 26">
            <a:extLst>
              <a:ext uri="{FF2B5EF4-FFF2-40B4-BE49-F238E27FC236}">
                <a16:creationId xmlns:a16="http://schemas.microsoft.com/office/drawing/2014/main" id="{372E86B4-8AF9-438D-8387-85FF29FFA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23" y="3558909"/>
            <a:ext cx="8168947" cy="72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、通过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语句进行数组元素赋值；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 Assign values to array elements through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statements;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27">
            <a:extLst>
              <a:ext uri="{FF2B5EF4-FFF2-40B4-BE49-F238E27FC236}">
                <a16:creationId xmlns:a16="http://schemas.microsoft.com/office/drawing/2014/main" id="{2CF4143D-8E38-466C-8268-ED418E0DF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24" y="4211945"/>
            <a:ext cx="4968875" cy="72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、将第一个元素设为最高分；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 Set the first element as the highest score;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</a:p>
        </p:txBody>
      </p:sp>
      <p:sp>
        <p:nvSpPr>
          <p:cNvPr id="59" name="Rectangle 28">
            <a:extLst>
              <a:ext uri="{FF2B5EF4-FFF2-40B4-BE49-F238E27FC236}">
                <a16:creationId xmlns:a16="http://schemas.microsoft.com/office/drawing/2014/main" id="{3EE3C2BC-1511-42C8-A9DA-39BFF26CE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271" y="4952939"/>
            <a:ext cx="7271432" cy="106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、通过累加求和得到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学生的总成绩，同时通过比较得到最高分；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 Get the total score of 10 students by accumulating and summing, and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passGet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the highest score by comparison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Rectangle 29">
            <a:extLst>
              <a:ext uri="{FF2B5EF4-FFF2-40B4-BE49-F238E27FC236}">
                <a16:creationId xmlns:a16="http://schemas.microsoft.com/office/drawing/2014/main" id="{ED29F96B-6F7C-43B2-BFF2-597AF0105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179" y="5927271"/>
            <a:ext cx="7481093" cy="39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、除以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就得到平均成绩；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Divide by 10 to get the average score;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Rectangle 30">
            <a:extLst>
              <a:ext uri="{FF2B5EF4-FFF2-40B4-BE49-F238E27FC236}">
                <a16:creationId xmlns:a16="http://schemas.microsoft.com/office/drawing/2014/main" id="{15020403-F82B-4579-A95E-F5EE6DB88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179" y="6232071"/>
            <a:ext cx="7316819" cy="39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、输出平均分、最高分；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Output average score, maximum score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673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1" grpId="0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 animBg="1"/>
      <p:bldP spid="49" grpId="0" animBg="1"/>
      <p:bldP spid="50" grpId="0"/>
      <p:bldP spid="51" grpId="0"/>
      <p:bldP spid="52" grpId="0"/>
      <p:bldP spid="53" grpId="0"/>
      <p:bldP spid="54" grpId="0"/>
      <p:bldP spid="55" grpId="0" animBg="1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/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17183" y="1094834"/>
            <a:ext cx="21273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总    结</a:t>
            </a:r>
            <a:endParaRPr lang="en-US" altLang="zh-CN" sz="4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Summary</a:t>
            </a:r>
            <a:endParaRPr lang="zh-CN" altLang="en-US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68419" y="2387875"/>
            <a:ext cx="59235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通过实例理解一维数组元素引用的原理</a:t>
            </a:r>
            <a:endParaRPr lang="en-US" altLang="zh-CN" sz="20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Understand the principle of one-dimensional array element reference through examples</a:t>
            </a:r>
            <a:endParaRPr lang="zh-CN" altLang="en-US" sz="20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84910" y="2772593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01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78252" y="3957915"/>
            <a:ext cx="5499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熟悉了一维数组元素引用的格式</a:t>
            </a:r>
            <a:endParaRPr lang="en-US" altLang="zh-CN" sz="20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lvl="0"/>
            <a:r>
              <a:rPr lang="en-US" altLang="zh-CN" sz="20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Familiar with the format of one-dimensional array element reference</a:t>
            </a:r>
            <a:endParaRPr lang="zh-CN" altLang="en-US" sz="20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84910" y="3930713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02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278252" y="5116036"/>
            <a:ext cx="5719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能够利用一维数组解决实际问题</a:t>
            </a:r>
            <a:endParaRPr lang="en-US" altLang="zh-CN" sz="20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Be able to use one-dimensional array to solve practical problems</a:t>
            </a:r>
            <a:endParaRPr lang="zh-CN" altLang="en-US" sz="20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84910" y="5088834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03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5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718</Words>
  <Application>Microsoft Office PowerPoint</Application>
  <PresentationFormat>宽屏</PresentationFormat>
  <Paragraphs>110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等线</vt:lpstr>
      <vt:lpstr>宋体</vt:lpstr>
      <vt:lpstr>Microsoft YaHei</vt:lpstr>
      <vt:lpstr>Microsoft YaHei</vt:lpstr>
      <vt:lpstr>长城特粗宋体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李刚</dc:creator>
  <cp:lastModifiedBy>webuser</cp:lastModifiedBy>
  <cp:revision>358</cp:revision>
  <dcterms:created xsi:type="dcterms:W3CDTF">2014-07-14T07:34:08Z</dcterms:created>
  <dcterms:modified xsi:type="dcterms:W3CDTF">2022-06-03T07:52:50Z</dcterms:modified>
</cp:coreProperties>
</file>