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379" r:id="rId5"/>
    <p:sldId id="381" r:id="rId6"/>
    <p:sldId id="380" r:id="rId7"/>
    <p:sldId id="281" r:id="rId8"/>
    <p:sldId id="260" r:id="rId9"/>
    <p:sldId id="337" r:id="rId10"/>
    <p:sldId id="284" r:id="rId11"/>
    <p:sldId id="311" r:id="rId12"/>
    <p:sldId id="315" r:id="rId13"/>
    <p:sldId id="324" r:id="rId14"/>
    <p:sldId id="339" r:id="rId15"/>
    <p:sldId id="361" r:id="rId16"/>
    <p:sldId id="406" r:id="rId17"/>
    <p:sldId id="313" r:id="rId18"/>
    <p:sldId id="314" r:id="rId19"/>
    <p:sldId id="317" r:id="rId20"/>
    <p:sldId id="319" r:id="rId21"/>
    <p:sldId id="341" r:id="rId22"/>
    <p:sldId id="320" r:id="rId23"/>
    <p:sldId id="343" r:id="rId24"/>
    <p:sldId id="321" r:id="rId25"/>
    <p:sldId id="344" r:id="rId26"/>
    <p:sldId id="318" r:id="rId27"/>
    <p:sldId id="362" r:id="rId28"/>
    <p:sldId id="290" r:id="rId29"/>
    <p:sldId id="292" r:id="rId3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16FBA"/>
    <a:srgbClr val="14416E"/>
    <a:srgbClr val="FF9900"/>
    <a:srgbClr val="1375B1"/>
    <a:srgbClr val="FFFF99"/>
    <a:srgbClr val="FFFF00"/>
    <a:srgbClr val="B2B2B2"/>
    <a:srgbClr val="3333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77" autoAdjust="0"/>
    <p:restoredTop sz="94660"/>
  </p:normalViewPr>
  <p:slideViewPr>
    <p:cSldViewPr snapToGrid="0">
      <p:cViewPr varScale="1">
        <p:scale>
          <a:sx n="89" d="100"/>
          <a:sy n="89" d="100"/>
        </p:scale>
        <p:origin x="57" y="144"/>
      </p:cViewPr>
      <p:guideLst>
        <p:guide orient="horz" pos="1220"/>
        <p:guide pos="7287"/>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DFE5BE-B6A2-4E41-89DB-D63EC9EEA96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2DDE5C-DFEC-4DEB-9A60-CFE5F711624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这是第一次课</a:t>
            </a:r>
            <a:endParaRPr lang="zh-CN" altLang="en-US" dirty="0"/>
          </a:p>
        </p:txBody>
      </p:sp>
      <p:sp>
        <p:nvSpPr>
          <p:cNvPr id="4" name="灯片编号占位符 3"/>
          <p:cNvSpPr>
            <a:spLocks noGrp="1"/>
          </p:cNvSpPr>
          <p:nvPr>
            <p:ph type="sldNum" sz="quarter" idx="10"/>
          </p:nvPr>
        </p:nvSpPr>
        <p:spPr/>
        <p:txBody>
          <a:bodyPr/>
          <a:lstStyle/>
          <a:p>
            <a:fld id="{D354A80E-FF5C-44D1-BA54-1190B0F0D5D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 classin, only the students on the stage can speak. I'm sorry that some students missed the opportunity to speak last time because they couldn't come on the stage. I started the mode of taking turns on the stage. This time, all students can have the opportunity to speak freely</a:t>
            </a:r>
            <a:r>
              <a:rPr lang="en-US" altLang="zh-CN"/>
              <a:t>.</a:t>
            </a:r>
            <a:endParaRPr lang="en-US" altLang="zh-CN"/>
          </a:p>
          <a:p>
            <a:r>
              <a:rPr lang="en-US" altLang="zh-CN"/>
              <a:t>Last time, we learned three structures </a:t>
            </a:r>
            <a:r>
              <a:rPr lang="en-US" altLang="zh-CN">
                <a:sym typeface="+mn-ea"/>
              </a:rPr>
              <a:t> of programming</a:t>
            </a:r>
            <a:r>
              <a:rPr lang="en-US" altLang="zh-CN"/>
              <a:t>: sequential structure, branch structure and loop structure. The loop structure has not been explained yet. In this class, we finish the loop structure, and then explain the concepts and applications of constants and variables in C language.</a:t>
            </a:r>
            <a:endParaRPr lang="en-US" altLang="zh-CN"/>
          </a:p>
          <a:p>
            <a:r>
              <a:rPr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First judge the condition, if the condition is true, execute A, and then re</a:t>
            </a:r>
            <a:r>
              <a:rPr 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judge</a:t>
            </a:r>
            <a:r>
              <a:rPr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the condition.Otherwise, break out of the loop.</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first we need to determine whether a is less than 20, if the condition is satisfied, output the value of A, if not, terminate the program.</a:t>
            </a:r>
            <a:endParaRPr lang="zh-CN" altLang="en-US"/>
          </a:p>
          <a:p>
            <a:r>
              <a:rPr lang="zh-CN" altLang="en-US"/>
              <a:t>In the for loop, the first expression represents the initial value, the second expression represents the judgment condition, and the third expression represents the step size. When executed for the first time, the value of A is 10, which satisfies the condition, so it prints, and a increments by 1. The second time, when a is 11, the program will execute the output.</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Let's look at the next exercise</a:t>
            </a:r>
            <a:r>
              <a:rPr lang="en-US" altLang="zh-CN"/>
              <a:t>.</a:t>
            </a:r>
            <a:r>
              <a:rPr lang="en-US" b="1" dirty="0">
                <a:solidFill>
                  <a:srgbClr val="076EAD"/>
                </a:solidFill>
                <a:latin typeface="微软雅黑" panose="020B0503020204020204" pitchFamily="34" charset="-122"/>
                <a:ea typeface="微软雅黑" panose="020B0503020204020204" pitchFamily="34" charset="-122"/>
                <a:sym typeface="微软雅黑" panose="020B0503020204020204" pitchFamily="34" charset="-122"/>
              </a:rPr>
              <a:t>Can you </a:t>
            </a:r>
            <a:r>
              <a:rPr b="1" dirty="0">
                <a:solidFill>
                  <a:srgbClr val="076EAD"/>
                </a:solidFill>
                <a:latin typeface="微软雅黑" panose="020B0503020204020204" pitchFamily="34" charset="-122"/>
                <a:ea typeface="微软雅黑" panose="020B0503020204020204" pitchFamily="34" charset="-122"/>
                <a:sym typeface="微软雅黑" panose="020B0503020204020204" pitchFamily="34" charset="-122"/>
              </a:rPr>
              <a:t>draw a flow chart of the algorithm </a:t>
            </a:r>
            <a:r>
              <a:rPr lang="en-US" b="1" dirty="0">
                <a:solidFill>
                  <a:srgbClr val="076EAD"/>
                </a:solidFill>
                <a:latin typeface="微软雅黑" panose="020B0503020204020204" pitchFamily="34" charset="-122"/>
                <a:ea typeface="微软雅黑" panose="020B0503020204020204" pitchFamily="34" charset="-122"/>
                <a:sym typeface="微软雅黑" panose="020B0503020204020204" pitchFamily="34" charset="-122"/>
              </a:rPr>
              <a:t>t</a:t>
            </a:r>
            <a:r>
              <a:rPr b="1" dirty="0">
                <a:solidFill>
                  <a:srgbClr val="076EAD"/>
                </a:solidFill>
                <a:latin typeface="微软雅黑" panose="020B0503020204020204" pitchFamily="34" charset="-122"/>
                <a:ea typeface="微软雅黑" panose="020B0503020204020204" pitchFamily="34" charset="-122"/>
                <a:sym typeface="微软雅黑" panose="020B0503020204020204" pitchFamily="34" charset="-122"/>
              </a:rPr>
              <a:t>o find the value of </a:t>
            </a:r>
            <a:r>
              <a:rPr lang="en-US" b="1" dirty="0">
                <a:solidFill>
                  <a:srgbClr val="076EAD"/>
                </a:solidFill>
                <a:latin typeface="微软雅黑" panose="020B0503020204020204" pitchFamily="34" charset="-122"/>
                <a:ea typeface="微软雅黑" panose="020B0503020204020204" pitchFamily="34" charset="-122"/>
                <a:sym typeface="微软雅黑" panose="020B0503020204020204" pitchFamily="34" charset="-122"/>
              </a:rPr>
              <a:t>y?</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We can implement this algorithm by programming</a:t>
            </a:r>
            <a:r>
              <a:rPr lang="en-US" altLang="zh-CN"/>
              <a:t>.</a:t>
            </a:r>
            <a:r>
              <a:rPr lang="zh-CN" altLang="en-US" b="1" dirty="0">
                <a:solidFill>
                  <a:srgbClr val="216FBA"/>
                </a:solidFill>
                <a:latin typeface="微软雅黑" panose="020B0503020204020204" pitchFamily="34" charset="-122"/>
                <a:ea typeface="微软雅黑" panose="020B0503020204020204" pitchFamily="34" charset="-122"/>
                <a:cs typeface="+mn-ea"/>
                <a:sym typeface="+mn-ea"/>
              </a:rPr>
              <a:t>#include &lt;stdio.h&gt;</a:t>
            </a:r>
            <a:r>
              <a:rPr lang="en-US" altLang="zh-CN" b="1" dirty="0">
                <a:solidFill>
                  <a:srgbClr val="216FBA"/>
                </a:solidFill>
                <a:latin typeface="微软雅黑" panose="020B0503020204020204" pitchFamily="34" charset="-122"/>
                <a:ea typeface="微软雅黑" panose="020B0503020204020204" pitchFamily="34" charset="-122"/>
                <a:cs typeface="+mn-ea"/>
                <a:sym typeface="+mn-ea"/>
              </a:rPr>
              <a:t>,</a:t>
            </a:r>
            <a:r>
              <a:rPr lang="en-US" altLang="zh-CN"/>
              <a:t>Only with this header file can we use functions such as scanf and printf.</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C9B9440-8D08-450B-BC7E-A7AF8D3B024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BEE9C1C-A4B5-4D23-A835-0EDCF378287A}"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3AFDFA0-E2EF-40AD-993C-DCB384E1FF0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6D1DD25-0B70-4B2A-8ED2-D7B0B9FB4D5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78AFE89-58A3-4B92-BF14-33232B4AD11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89FD731-F003-4AAB-81CC-C2403F7181A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055"/>
            <a:ext cx="12192000" cy="6895323"/>
          </a:xfrm>
          <a:prstGeom prst="rect">
            <a:avLst/>
          </a:prstGeom>
        </p:spPr>
      </p:pic>
      <p:sp>
        <p:nvSpPr>
          <p:cNvPr id="5" name="文本框 4"/>
          <p:cNvSpPr txBox="1"/>
          <p:nvPr userDrawn="1"/>
        </p:nvSpPr>
        <p:spPr>
          <a:xfrm>
            <a:off x="7623175" y="113665"/>
            <a:ext cx="3806825" cy="368300"/>
          </a:xfrm>
          <a:prstGeom prst="rect">
            <a:avLst/>
          </a:prstGeom>
          <a:noFill/>
        </p:spPr>
        <p:txBody>
          <a:bodyPr wrap="square" rtlCol="0">
            <a:spAutoFit/>
          </a:bodyPr>
          <a:lstStyle/>
          <a:p>
            <a:pPr algn="r"/>
            <a:r>
              <a:rPr lang="en-US" altLang="zh-CN" dirty="0">
                <a:solidFill>
                  <a:schemeClr val="bg1"/>
                </a:solidFill>
                <a:latin typeface="微软雅黑" panose="020B0503020204020204" pitchFamily="34" charset="-122"/>
                <a:ea typeface="微软雅黑" panose="020B0503020204020204" pitchFamily="34" charset="-122"/>
              </a:rPr>
              <a:t>C Programming</a:t>
            </a:r>
            <a:endParaRPr lang="en-US" altLang="zh-CN"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11149318" y="-2680"/>
            <a:ext cx="1042682" cy="56386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9318" y="7843"/>
            <a:ext cx="1042682" cy="563862"/>
          </a:xfrm>
          <a:prstGeom prst="rect">
            <a:avLst/>
          </a:prstGeom>
        </p:spPr>
      </p:pic>
      <p:sp>
        <p:nvSpPr>
          <p:cNvPr id="7" name="文本框 6"/>
          <p:cNvSpPr txBox="1"/>
          <p:nvPr userDrawn="1"/>
        </p:nvSpPr>
        <p:spPr>
          <a:xfrm>
            <a:off x="8928926" y="124110"/>
            <a:ext cx="2741733" cy="368300"/>
          </a:xfrm>
          <a:prstGeom prst="rect">
            <a:avLst/>
          </a:prstGeom>
          <a:noFill/>
        </p:spPr>
        <p:txBody>
          <a:bodyPr wrap="square" rtlCol="0">
            <a:spAutoFit/>
          </a:bodyPr>
          <a:lstStyle/>
          <a:p>
            <a:pPr algn="r"/>
            <a:r>
              <a:rPr lang="en-US" altLang="zh-CN" dirty="0">
                <a:solidFill>
                  <a:srgbClr val="0573C2"/>
                </a:solidFill>
                <a:latin typeface="微软雅黑" panose="020B0503020204020204" pitchFamily="34" charset="-122"/>
                <a:ea typeface="微软雅黑" panose="020B0503020204020204" pitchFamily="34" charset="-122"/>
              </a:rPr>
              <a:t>C</a:t>
            </a:r>
            <a:r>
              <a:rPr lang="zh-CN" altLang="en-US" dirty="0">
                <a:solidFill>
                  <a:srgbClr val="0573C2"/>
                </a:solidFill>
                <a:latin typeface="微软雅黑" panose="020B0503020204020204" pitchFamily="34" charset="-122"/>
                <a:ea typeface="微软雅黑" panose="020B0503020204020204" pitchFamily="34" charset="-122"/>
              </a:rPr>
              <a:t> </a:t>
            </a:r>
            <a:r>
              <a:rPr lang="en-US" altLang="zh-CN" dirty="0">
                <a:solidFill>
                  <a:srgbClr val="0573C2"/>
                </a:solidFill>
                <a:latin typeface="微软雅黑" panose="020B0503020204020204" pitchFamily="34" charset="-122"/>
                <a:ea typeface="微软雅黑" panose="020B0503020204020204" pitchFamily="34" charset="-122"/>
              </a:rPr>
              <a:t>P</a:t>
            </a:r>
            <a:r>
              <a:rPr lang="zh-CN" altLang="en-US" dirty="0">
                <a:solidFill>
                  <a:srgbClr val="0573C2"/>
                </a:solidFill>
                <a:latin typeface="微软雅黑" panose="020B0503020204020204" pitchFamily="34" charset="-122"/>
                <a:ea typeface="微软雅黑" panose="020B0503020204020204" pitchFamily="34" charset="-122"/>
              </a:rPr>
              <a:t>rogramming</a:t>
            </a:r>
            <a:endParaRPr lang="zh-CN" altLang="en-US" dirty="0">
              <a:solidFill>
                <a:srgbClr val="0573C2"/>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6CEED86-8F33-43D3-987C-51F029D2AD2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AF6E929-56B4-462D-A901-E4692215C654}"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CC81F1E-6B01-4943-863C-81863E1685D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2FE1E69-1D4A-45C1-A4F3-441E60B6C35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6D4E9A5-19AD-4493-834A-503C8DB8BB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CE61177-860B-4CEB-926C-A82BB88DC923}"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3E758D8-2E49-4F64-8CAC-61615D59060A}"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9849320-082F-460B-8A0C-9BDC66AC1314}"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B70F86A-0B3E-4617-BC91-6997101BC95F}"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63394F6-0430-42A5-8D59-9413B867BF14}"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9F5315F-696E-45F4-A306-515851D2395C}"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E11ADE4-F725-45B1-8AA6-4DC065B88160}"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A25BD33D-A795-4320-A044-D45C6D5372B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034D8EE-1867-47A9-853E-17FDE1F7C730}"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3A1BE348-3E3E-4A6F-8E0D-C33C72CE039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E3107CA-EAC9-406D-AF61-2664330A3B1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818C119-F569-4282-99D6-2C4EA17988C0}"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9C412155-2B5C-4D77-9BFD-6BC5CDDE90B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2.xml"/><Relationship Id="rId5" Type="http://schemas.microsoft.com/office/2007/relationships/hdphoto" Target="../media/image7.wdp"/><Relationship Id="rId4" Type="http://schemas.openxmlformats.org/officeDocument/2006/relationships/image" Target="../media/image6.png"/><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microsoft.com/office/2007/relationships/hdphoto" Target="../media/image5.wdp"/><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17.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18.wmf"/><Relationship Id="rId1"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microsoft.com/office/2007/relationships/hdphoto" Target="../media/image7.wdp"/><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microsoft.com/office/2007/relationships/hdphoto" Target="../media/image5.wdp"/><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microsoft.com/office/2007/relationships/hdphoto" Target="../media/image5.wdp"/><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99608" y="3099672"/>
            <a:ext cx="7392784" cy="829945"/>
          </a:xfrm>
          <a:prstGeom prst="rect">
            <a:avLst/>
          </a:prstGeom>
          <a:noFill/>
        </p:spPr>
        <p:txBody>
          <a:bodyPr wrap="square" rtlCol="0">
            <a:spAutoFit/>
          </a:bodyPr>
          <a:lstStyle/>
          <a:p>
            <a:pPr algn="ctr" defTabSz="1087755"/>
            <a:r>
              <a:rPr lang="zh-CN" altLang="en-US" sz="4800" b="1" dirty="0">
                <a:solidFill>
                  <a:prstClr val="white"/>
                </a:solidFill>
                <a:latin typeface="微软雅黑" panose="020B0503020204020204" pitchFamily="34" charset="-122"/>
                <a:ea typeface="微软雅黑" panose="020B0503020204020204" pitchFamily="34" charset="-122"/>
              </a:rPr>
              <a:t>Definition of algorithm</a:t>
            </a:r>
            <a:endParaRPr lang="zh-CN" altLang="en-US" sz="4800" b="1" dirty="0">
              <a:solidFill>
                <a:prstClr val="white"/>
              </a:solidFill>
              <a:latin typeface="微软雅黑" panose="020B0503020204020204" pitchFamily="34" charset="-122"/>
              <a:ea typeface="微软雅黑" panose="020B0503020204020204" pitchFamily="34" charset="-122"/>
            </a:endParaRPr>
          </a:p>
        </p:txBody>
      </p:sp>
      <p:sp>
        <p:nvSpPr>
          <p:cNvPr id="7" name="菱形 6"/>
          <p:cNvSpPr/>
          <p:nvPr/>
        </p:nvSpPr>
        <p:spPr>
          <a:xfrm>
            <a:off x="5889038" y="4124226"/>
            <a:ext cx="495434" cy="45611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cxnSp>
        <p:nvCxnSpPr>
          <p:cNvPr id="27" name="直接连接符 26"/>
          <p:cNvCxnSpPr/>
          <p:nvPr/>
        </p:nvCxnSpPr>
        <p:spPr>
          <a:xfrm flipH="1">
            <a:off x="6898070" y="4352759"/>
            <a:ext cx="2057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1"/>
          <a:stretch>
            <a:fillRect/>
          </a:stretch>
        </p:blipFill>
        <p:spPr>
          <a:xfrm>
            <a:off x="3401162" y="4339231"/>
            <a:ext cx="2078916" cy="36579"/>
          </a:xfrm>
          <a:prstGeom prst="rect">
            <a:avLst/>
          </a:prstGeom>
        </p:spPr>
      </p:pic>
      <p:pic>
        <p:nvPicPr>
          <p:cNvPr id="3" name="图片 2"/>
          <p:cNvPicPr>
            <a:picLocks noChangeAspect="1"/>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t="6897" b="6897"/>
          <a:stretch>
            <a:fillRect/>
          </a:stretch>
        </p:blipFill>
        <p:spPr>
          <a:xfrm>
            <a:off x="5069955" y="862019"/>
            <a:ext cx="2133600" cy="2133600"/>
          </a:xfrm>
          <a:prstGeom prst="ellipse">
            <a:avLst/>
          </a:prstGeom>
        </p:spPr>
      </p:pic>
      <p:grpSp>
        <p:nvGrpSpPr>
          <p:cNvPr id="10" name="组合 9"/>
          <p:cNvGrpSpPr/>
          <p:nvPr/>
        </p:nvGrpSpPr>
        <p:grpSpPr>
          <a:xfrm>
            <a:off x="120827" y="33033"/>
            <a:ext cx="3158922" cy="534884"/>
            <a:chOff x="32562" y="52718"/>
            <a:chExt cx="3158922" cy="534884"/>
          </a:xfrm>
        </p:grpSpPr>
        <p:pic>
          <p:nvPicPr>
            <p:cNvPr id="11" name="图片 10"/>
            <p:cNvPicPr>
              <a:picLocks noChangeAspect="1"/>
            </p:cNvPicPr>
            <p:nvPr/>
          </p:nvPicPr>
          <p:blipFill>
            <a:blip r:embed="rId4">
              <a:extLst>
                <a:ext uri="{BEBA8EAE-BF5A-486C-A8C5-ECC9F3942E4B}">
                  <a14:imgProps xmlns:a14="http://schemas.microsoft.com/office/drawing/2010/main">
                    <a14:imgLayer r:embed="rId5">
                      <a14:imgEffect>
                        <a14:backgroundRemoval t="1700" b="98584" l="5046" r="89679"/>
                      </a14:imgEffect>
                    </a14:imgLayer>
                  </a14:imgProps>
                </a:ext>
              </a:extLst>
            </a:blip>
            <a:stretch>
              <a:fillRect/>
            </a:stretch>
          </p:blipFill>
          <p:spPr>
            <a:xfrm>
              <a:off x="2530834" y="52718"/>
              <a:ext cx="660650" cy="534884"/>
            </a:xfrm>
            <a:prstGeom prst="rect">
              <a:avLst/>
            </a:prstGeom>
          </p:spPr>
        </p:pic>
        <p:sp>
          <p:nvSpPr>
            <p:cNvPr id="12" name="文本框 11"/>
            <p:cNvSpPr txBox="1"/>
            <p:nvPr/>
          </p:nvSpPr>
          <p:spPr>
            <a:xfrm>
              <a:off x="32562" y="135494"/>
              <a:ext cx="2679827" cy="368300"/>
            </a:xfrm>
            <a:prstGeom prst="rect">
              <a:avLst/>
            </a:prstGeom>
            <a:noFill/>
          </p:spPr>
          <p:txBody>
            <a:bodyPr wrap="square" rtlCol="0">
              <a:spAutoFit/>
            </a:bodyPr>
            <a:lstStyle/>
            <a:p>
              <a:pPr eaLnBrk="0" fontAlgn="base" hangingPunct="0">
                <a:spcBef>
                  <a:spcPct val="0"/>
                </a:spcBef>
                <a:spcAft>
                  <a:spcPct val="0"/>
                </a:spcAft>
                <a:buFont typeface="Arial" panose="020B0604020202020204" pitchFamily="34" charset="0"/>
                <a:buNone/>
              </a:pPr>
              <a:r>
                <a:rPr lang="en-US" altLang="zh-CN"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BEIJING POLYTECHNIC</a:t>
              </a:r>
              <a:endParaRPr lang="en-US" altLang="zh-CN"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666369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2-2.</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Characteristics of the algorithm</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Rectangle 10"/>
          <p:cNvSpPr>
            <a:spLocks noChangeArrowheads="1"/>
          </p:cNvSpPr>
          <p:nvPr/>
        </p:nvSpPr>
        <p:spPr bwMode="auto">
          <a:xfrm>
            <a:off x="1527959" y="1053631"/>
            <a:ext cx="3671888"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Characteristics </a:t>
            </a:r>
            <a:r>
              <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college-studying_73531"/>
          <p:cNvSpPr>
            <a:spLocks noChangeAspect="1"/>
          </p:cNvSpPr>
          <p:nvPr/>
        </p:nvSpPr>
        <p:spPr bwMode="auto">
          <a:xfrm>
            <a:off x="899272" y="1110079"/>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accent2">
              <a:lumMod val="50000"/>
            </a:schemeClr>
          </a:solidFill>
          <a:ln>
            <a:noFill/>
          </a:ln>
        </p:spPr>
        <p:txBody>
          <a:bodyPr/>
          <a:lstStyle/>
          <a:p>
            <a:endParaRPr lang="zh-CN" altLang="en-US">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4" name="Rectangle 23"/>
          <p:cNvSpPr>
            <a:spLocks noChangeArrowheads="1"/>
          </p:cNvSpPr>
          <p:nvPr/>
        </p:nvSpPr>
        <p:spPr bwMode="auto">
          <a:xfrm>
            <a:off x="92710" y="1962785"/>
            <a:ext cx="11893550"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lang="zh-CN" altLang="en-US" sz="2400" b="1" dirty="0">
                <a:solidFill>
                  <a:srgbClr val="076EAD"/>
                </a:solidFill>
                <a:latin typeface="微软雅黑" panose="020B0503020204020204" pitchFamily="34" charset="-122"/>
                <a:ea typeface="微软雅黑" panose="020B0503020204020204" pitchFamily="34" charset="-122"/>
              </a:rPr>
              <a:t>（</a:t>
            </a:r>
            <a:r>
              <a:rPr lang="en-US" altLang="zh-CN" sz="2400" b="1" dirty="0">
                <a:solidFill>
                  <a:srgbClr val="076EAD"/>
                </a:solidFill>
                <a:latin typeface="微软雅黑" panose="020B0503020204020204" pitchFamily="34" charset="-122"/>
                <a:ea typeface="微软雅黑" panose="020B0503020204020204" pitchFamily="34" charset="-122"/>
              </a:rPr>
              <a:t>1</a:t>
            </a:r>
            <a:r>
              <a:rPr lang="zh-CN" altLang="en-US" sz="2400" b="1" dirty="0">
                <a:solidFill>
                  <a:srgbClr val="076EAD"/>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Finiteness</a:t>
            </a:r>
            <a:r>
              <a:rPr lang="zh-CN" altLang="en-US" sz="2400" dirty="0">
                <a:solidFill>
                  <a:srgbClr val="076EAD"/>
                </a:solidFill>
                <a:latin typeface="微软雅黑" panose="020B0503020204020204" pitchFamily="34" charset="-122"/>
                <a:ea typeface="微软雅黑" panose="020B0503020204020204" pitchFamily="34" charset="-122"/>
              </a:rPr>
              <a:t>：The steps involved in an algorithm must be finite, not infinite.</a:t>
            </a:r>
            <a:endParaRPr lang="zh-CN" altLang="en-US" sz="2400" dirty="0">
              <a:solidFill>
                <a:srgbClr val="076EAD"/>
              </a:solidFill>
              <a:latin typeface="微软雅黑" panose="020B0503020204020204" pitchFamily="34" charset="-122"/>
              <a:ea typeface="微软雅黑" panose="020B0503020204020204" pitchFamily="34" charset="-122"/>
            </a:endParaRPr>
          </a:p>
        </p:txBody>
      </p:sp>
      <p:sp>
        <p:nvSpPr>
          <p:cNvPr id="25" name="Rectangle 24"/>
          <p:cNvSpPr>
            <a:spLocks noChangeArrowheads="1"/>
          </p:cNvSpPr>
          <p:nvPr/>
        </p:nvSpPr>
        <p:spPr bwMode="auto">
          <a:xfrm>
            <a:off x="93345" y="2783840"/>
            <a:ext cx="12058015"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lang="zh-CN" altLang="en-US" sz="2400" b="1" dirty="0">
                <a:solidFill>
                  <a:srgbClr val="076EAD"/>
                </a:solidFill>
                <a:latin typeface="微软雅黑" panose="020B0503020204020204" pitchFamily="34" charset="-122"/>
                <a:ea typeface="微软雅黑" panose="020B0503020204020204" pitchFamily="34" charset="-122"/>
              </a:rPr>
              <a:t>（</a:t>
            </a:r>
            <a:r>
              <a:rPr lang="en-US" altLang="zh-CN" sz="2400" b="1" dirty="0">
                <a:solidFill>
                  <a:srgbClr val="076EAD"/>
                </a:solidFill>
                <a:latin typeface="微软雅黑" panose="020B0503020204020204" pitchFamily="34" charset="-122"/>
                <a:ea typeface="微软雅黑" panose="020B0503020204020204" pitchFamily="34" charset="-122"/>
              </a:rPr>
              <a:t>2</a:t>
            </a:r>
            <a:r>
              <a:rPr lang="zh-CN" altLang="en-US" sz="2400" b="1" dirty="0">
                <a:solidFill>
                  <a:srgbClr val="076EAD"/>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Definiteness</a:t>
            </a:r>
            <a:r>
              <a:rPr lang="zh-CN" altLang="en-US" sz="2400" dirty="0">
                <a:solidFill>
                  <a:srgbClr val="076EAD"/>
                </a:solidFill>
                <a:latin typeface="微软雅黑" panose="020B0503020204020204" pitchFamily="34" charset="-122"/>
                <a:ea typeface="微软雅黑" panose="020B0503020204020204" pitchFamily="34" charset="-122"/>
              </a:rPr>
              <a:t>: The goal of each step in the algorithm must be unambiguous.</a:t>
            </a:r>
            <a:r>
              <a:rPr lang="zh-CN" altLang="en-US" sz="2400" dirty="0">
                <a:solidFill>
                  <a:srgbClr val="076EAD"/>
                </a:solidFill>
                <a:latin typeface="微软雅黑" panose="020B0503020204020204" pitchFamily="34" charset="-122"/>
                <a:ea typeface="微软雅黑" panose="020B0503020204020204" pitchFamily="34" charset="-122"/>
              </a:rPr>
              <a:t> </a:t>
            </a:r>
            <a:endParaRPr lang="zh-CN" altLang="en-US" sz="2400" dirty="0">
              <a:solidFill>
                <a:srgbClr val="076EAD"/>
              </a:solidFill>
              <a:latin typeface="微软雅黑" panose="020B0503020204020204" pitchFamily="34" charset="-122"/>
              <a:ea typeface="微软雅黑" panose="020B0503020204020204" pitchFamily="34" charset="-122"/>
            </a:endParaRPr>
          </a:p>
        </p:txBody>
      </p:sp>
      <p:sp>
        <p:nvSpPr>
          <p:cNvPr id="26" name="Rectangle 25"/>
          <p:cNvSpPr>
            <a:spLocks noChangeArrowheads="1"/>
          </p:cNvSpPr>
          <p:nvPr/>
        </p:nvSpPr>
        <p:spPr bwMode="auto">
          <a:xfrm>
            <a:off x="93980" y="3673475"/>
            <a:ext cx="12263120" cy="9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1219200" eaLnBrk="1" latinLnBrk="0" hangingPunct="1">
              <a:lnSpc>
                <a:spcPct val="120000"/>
              </a:lnSpc>
              <a:buFont typeface="Wingdings" panose="05000000000000000000" pitchFamily="2" charset="2"/>
              <a:buNone/>
              <a:extLst>
                <a:ext uri="{35155182-B16C-46BC-9424-99874614C6A1}">
                  <wpsdc:indentchars xmlns:wpsdc="http://www.wps.cn/officeDocument/2017/drawingmlCustomData" val="-400" checksum="2299087336"/>
                </a:ext>
              </a:extLst>
            </a:pPr>
            <a:r>
              <a:rPr lang="zh-CN" altLang="en-US" sz="2400" b="1" dirty="0">
                <a:solidFill>
                  <a:srgbClr val="076EAD"/>
                </a:solidFill>
                <a:latin typeface="微软雅黑" panose="020B0503020204020204" pitchFamily="34" charset="-122"/>
                <a:ea typeface="微软雅黑" panose="020B0503020204020204" pitchFamily="34" charset="-122"/>
              </a:rPr>
              <a:t>（</a:t>
            </a:r>
            <a:r>
              <a:rPr lang="en-US" altLang="zh-CN" sz="2400" b="1" dirty="0">
                <a:solidFill>
                  <a:srgbClr val="076EAD"/>
                </a:solidFill>
                <a:latin typeface="微软雅黑" panose="020B0503020204020204" pitchFamily="34" charset="-122"/>
                <a:ea typeface="微软雅黑" panose="020B0503020204020204" pitchFamily="34" charset="-122"/>
              </a:rPr>
              <a:t>3</a:t>
            </a:r>
            <a:r>
              <a:rPr lang="zh-CN" altLang="en-US" sz="2400" b="1" dirty="0">
                <a:solidFill>
                  <a:srgbClr val="076EAD"/>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Validity</a:t>
            </a:r>
            <a:r>
              <a:rPr lang="zh-CN" altLang="en-US" sz="2400" dirty="0">
                <a:solidFill>
                  <a:srgbClr val="076EAD"/>
                </a:solidFill>
                <a:latin typeface="微软雅黑" panose="020B0503020204020204" pitchFamily="34" charset="-122"/>
                <a:ea typeface="微软雅黑" panose="020B0503020204020204" pitchFamily="34" charset="-122"/>
              </a:rPr>
              <a:t>: Each step in the algorithm must be executed effectively if it is </a:t>
            </a:r>
            <a:r>
              <a:rPr lang="en-US" altLang="zh-CN" sz="2400" dirty="0">
                <a:noFill/>
                <a:latin typeface="微软雅黑" panose="020B0503020204020204" pitchFamily="34" charset="-122"/>
                <a:ea typeface="微软雅黑" panose="020B0503020204020204" pitchFamily="34" charset="-122"/>
              </a:rPr>
              <a:t>000000000000</a:t>
            </a:r>
            <a:r>
              <a:rPr lang="zh-CN" altLang="en-US" sz="2400" dirty="0">
                <a:solidFill>
                  <a:srgbClr val="076EAD"/>
                </a:solidFill>
                <a:latin typeface="微软雅黑" panose="020B0503020204020204" pitchFamily="34" charset="-122"/>
                <a:ea typeface="微软雅黑" panose="020B0503020204020204" pitchFamily="34" charset="-122"/>
              </a:rPr>
              <a:t>executed.</a:t>
            </a:r>
            <a:endParaRPr lang="zh-CN" altLang="en-US" sz="2400" dirty="0">
              <a:solidFill>
                <a:srgbClr val="076EAD"/>
              </a:solidFill>
              <a:latin typeface="微软雅黑" panose="020B0503020204020204" pitchFamily="34" charset="-122"/>
              <a:ea typeface="微软雅黑" panose="020B0503020204020204" pitchFamily="34" charset="-122"/>
            </a:endParaRPr>
          </a:p>
        </p:txBody>
      </p:sp>
      <p:sp>
        <p:nvSpPr>
          <p:cNvPr id="27" name="Rectangle 26"/>
          <p:cNvSpPr>
            <a:spLocks noChangeArrowheads="1"/>
          </p:cNvSpPr>
          <p:nvPr/>
        </p:nvSpPr>
        <p:spPr bwMode="auto">
          <a:xfrm>
            <a:off x="94615" y="4625975"/>
            <a:ext cx="11891645" cy="9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lang="zh-CN" altLang="en-US" sz="2400" b="1" dirty="0">
                <a:solidFill>
                  <a:srgbClr val="076EAD"/>
                </a:solidFill>
                <a:latin typeface="微软雅黑" panose="020B0503020204020204" pitchFamily="34" charset="-122"/>
                <a:ea typeface="微软雅黑" panose="020B0503020204020204" pitchFamily="34" charset="-122"/>
              </a:rPr>
              <a:t>（</a:t>
            </a:r>
            <a:r>
              <a:rPr lang="en-US" altLang="zh-CN" sz="2400" b="1" dirty="0">
                <a:solidFill>
                  <a:srgbClr val="076EAD"/>
                </a:solidFill>
                <a:latin typeface="微软雅黑" panose="020B0503020204020204" pitchFamily="34" charset="-122"/>
                <a:ea typeface="微软雅黑" panose="020B0503020204020204" pitchFamily="34" charset="-122"/>
              </a:rPr>
              <a:t>4</a:t>
            </a:r>
            <a:r>
              <a:rPr lang="zh-CN" altLang="en-US" sz="2400" b="1" dirty="0">
                <a:solidFill>
                  <a:srgbClr val="076EAD"/>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Zero or more inputs</a:t>
            </a:r>
            <a:r>
              <a:rPr lang="zh-CN" altLang="en-US" sz="2400" dirty="0">
                <a:solidFill>
                  <a:srgbClr val="076EAD"/>
                </a:solidFill>
                <a:latin typeface="微软雅黑" panose="020B0503020204020204" pitchFamily="34" charset="-122"/>
                <a:ea typeface="微软雅黑" panose="020B0503020204020204" pitchFamily="34" charset="-122"/>
              </a:rPr>
              <a:t>: Some algorithms require some </a:t>
            </a:r>
            <a:r>
              <a:rPr lang="en-US" altLang="zh-CN" sz="2400" dirty="0">
                <a:solidFill>
                  <a:srgbClr val="076EAD"/>
                </a:solidFill>
                <a:latin typeface="微软雅黑" panose="020B0503020204020204" pitchFamily="34" charset="-122"/>
                <a:ea typeface="微软雅黑" panose="020B0503020204020204" pitchFamily="34" charset="-122"/>
              </a:rPr>
              <a:t>input </a:t>
            </a:r>
            <a:r>
              <a:rPr lang="zh-CN" altLang="en-US" sz="2400" dirty="0">
                <a:solidFill>
                  <a:srgbClr val="076EAD"/>
                </a:solidFill>
                <a:latin typeface="微软雅黑" panose="020B0503020204020204" pitchFamily="34" charset="-122"/>
                <a:ea typeface="微软雅黑" panose="020B0503020204020204" pitchFamily="34" charset="-122"/>
              </a:rPr>
              <a:t>data, while </a:t>
            </a:r>
            <a:r>
              <a:rPr lang="en-US" altLang="zh-CN" sz="2400" dirty="0">
                <a:noFill/>
                <a:latin typeface="微软雅黑" panose="020B0503020204020204" pitchFamily="34" charset="-122"/>
                <a:ea typeface="微软雅黑" panose="020B0503020204020204" pitchFamily="34" charset="-122"/>
              </a:rPr>
              <a:t>00000000000000000000000</a:t>
            </a:r>
            <a:r>
              <a:rPr lang="zh-CN" altLang="en-US" sz="2400" dirty="0">
                <a:solidFill>
                  <a:srgbClr val="076EAD"/>
                </a:solidFill>
                <a:latin typeface="微软雅黑" panose="020B0503020204020204" pitchFamily="34" charset="-122"/>
                <a:ea typeface="微软雅黑" panose="020B0503020204020204" pitchFamily="34" charset="-122"/>
              </a:rPr>
              <a:t>others may not.</a:t>
            </a:r>
            <a:r>
              <a:rPr lang="zh-CN" altLang="en-US" sz="2400" dirty="0">
                <a:solidFill>
                  <a:srgbClr val="076EAD"/>
                </a:solidFill>
                <a:latin typeface="微软雅黑" panose="020B0503020204020204" pitchFamily="34" charset="-122"/>
                <a:ea typeface="微软雅黑" panose="020B0503020204020204" pitchFamily="34" charset="-122"/>
              </a:rPr>
              <a:t> </a:t>
            </a:r>
            <a:endParaRPr lang="zh-CN" altLang="en-US" sz="2400" dirty="0">
              <a:solidFill>
                <a:srgbClr val="076EAD"/>
              </a:solidFill>
              <a:latin typeface="微软雅黑" panose="020B0503020204020204" pitchFamily="34" charset="-122"/>
              <a:ea typeface="微软雅黑" panose="020B0503020204020204" pitchFamily="34" charset="-122"/>
            </a:endParaRPr>
          </a:p>
        </p:txBody>
      </p:sp>
      <p:sp>
        <p:nvSpPr>
          <p:cNvPr id="28" name="Rectangle 27"/>
          <p:cNvSpPr>
            <a:spLocks noChangeArrowheads="1"/>
          </p:cNvSpPr>
          <p:nvPr/>
        </p:nvSpPr>
        <p:spPr bwMode="auto">
          <a:xfrm>
            <a:off x="94615" y="5605145"/>
            <a:ext cx="11964670" cy="9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lang="zh-CN" altLang="en-US" sz="2400" b="1" dirty="0">
                <a:solidFill>
                  <a:srgbClr val="076EAD"/>
                </a:solidFill>
                <a:latin typeface="微软雅黑" panose="020B0503020204020204" pitchFamily="34" charset="-122"/>
                <a:ea typeface="微软雅黑" panose="020B0503020204020204" pitchFamily="34" charset="-122"/>
              </a:rPr>
              <a:t>（</a:t>
            </a:r>
            <a:r>
              <a:rPr lang="en-US" altLang="zh-CN" sz="2400" b="1" dirty="0">
                <a:solidFill>
                  <a:srgbClr val="076EAD"/>
                </a:solidFill>
                <a:latin typeface="微软雅黑" panose="020B0503020204020204" pitchFamily="34" charset="-122"/>
                <a:ea typeface="微软雅黑" panose="020B0503020204020204" pitchFamily="34" charset="-122"/>
              </a:rPr>
              <a:t>5</a:t>
            </a:r>
            <a:r>
              <a:rPr lang="zh-CN" altLang="en-US" sz="2400" b="1" dirty="0">
                <a:solidFill>
                  <a:srgbClr val="076EAD"/>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O</a:t>
            </a:r>
            <a:r>
              <a:rPr lang="zh-CN" altLang="en-US" sz="2400" b="1" dirty="0">
                <a:solidFill>
                  <a:srgbClr val="FF0000"/>
                </a:solidFill>
                <a:latin typeface="微软雅黑" panose="020B0503020204020204" pitchFamily="34" charset="-122"/>
                <a:ea typeface="微软雅黑" panose="020B0503020204020204" pitchFamily="34" charset="-122"/>
              </a:rPr>
              <a:t>ne or more outputs</a:t>
            </a:r>
            <a:r>
              <a:rPr lang="zh-CN" altLang="en-US" sz="2400" dirty="0">
                <a:solidFill>
                  <a:srgbClr val="076EAD"/>
                </a:solidFill>
                <a:latin typeface="微软雅黑" panose="020B0503020204020204" pitchFamily="34" charset="-122"/>
                <a:ea typeface="微软雅黑" panose="020B0503020204020204" pitchFamily="34" charset="-122"/>
              </a:rPr>
              <a:t>: Each algorithm should have at least one output that       </a:t>
            </a:r>
            <a:r>
              <a:rPr lang="en-US" altLang="zh-CN" sz="2400" dirty="0">
                <a:solidFill>
                  <a:srgbClr val="000000">
                    <a:alpha val="0"/>
                  </a:srgbClr>
                </a:solidFill>
                <a:latin typeface="微软雅黑" panose="020B0503020204020204" pitchFamily="34" charset="-122"/>
                <a:ea typeface="微软雅黑" panose="020B0503020204020204" pitchFamily="34" charset="-122"/>
              </a:rPr>
              <a:t>00000000000000000000000</a:t>
            </a:r>
            <a:r>
              <a:rPr lang="zh-CN" altLang="en-US" sz="2400" dirty="0">
                <a:solidFill>
                  <a:srgbClr val="076EAD"/>
                </a:solidFill>
                <a:latin typeface="微软雅黑" panose="020B0503020204020204" pitchFamily="34" charset="-122"/>
                <a:ea typeface="微软雅黑" panose="020B0503020204020204" pitchFamily="34" charset="-122"/>
              </a:rPr>
              <a:t>reflects the final result of the problem.</a:t>
            </a:r>
            <a:endParaRPr lang="zh-CN" altLang="en-US" sz="2400" dirty="0">
              <a:solidFill>
                <a:srgbClr val="076EAD"/>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20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20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20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20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20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animBg="1"/>
      <p:bldP spid="24" grpId="0" bldLvl="0" animBg="1"/>
      <p:bldP spid="25" grpId="0" bldLvl="0" animBg="1"/>
      <p:bldP spid="26" grpId="0" bldLvl="0" animBg="1"/>
      <p:bldP spid="27" grpId="0" bldLvl="0" animBg="1"/>
      <p:bldP spid="2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8058785"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2-3.</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Three major structures of programming</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Rectangle 10"/>
          <p:cNvSpPr>
            <a:spLocks noChangeArrowheads="1"/>
          </p:cNvSpPr>
          <p:nvPr/>
        </p:nvSpPr>
        <p:spPr bwMode="auto">
          <a:xfrm>
            <a:off x="1479550" y="1322388"/>
            <a:ext cx="3671888"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Three major structures</a:t>
            </a:r>
            <a:r>
              <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college-studying_73531"/>
          <p:cNvSpPr>
            <a:spLocks noChangeAspect="1"/>
          </p:cNvSpPr>
          <p:nvPr/>
        </p:nvSpPr>
        <p:spPr bwMode="auto">
          <a:xfrm>
            <a:off x="840105" y="1372122"/>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accent2">
              <a:lumMod val="50000"/>
            </a:schemeClr>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4" name="Rectangle 23"/>
          <p:cNvSpPr>
            <a:spLocks noChangeArrowheads="1"/>
          </p:cNvSpPr>
          <p:nvPr/>
        </p:nvSpPr>
        <p:spPr bwMode="auto">
          <a:xfrm>
            <a:off x="1417638" y="2344899"/>
            <a:ext cx="9447212"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rgbClr val="076EAD"/>
                </a:solidFill>
                <a:latin typeface="微软雅黑" panose="020B0503020204020204" pitchFamily="34" charset="-122"/>
                <a:ea typeface="微软雅黑" panose="020B0503020204020204" pitchFamily="34" charset="-122"/>
              </a:rPr>
              <a:t>（</a:t>
            </a:r>
            <a:r>
              <a:rPr lang="en-US" altLang="zh-CN" sz="2400" b="1" dirty="0">
                <a:solidFill>
                  <a:srgbClr val="076EAD"/>
                </a:solidFill>
                <a:latin typeface="微软雅黑" panose="020B0503020204020204" pitchFamily="34" charset="-122"/>
                <a:ea typeface="微软雅黑" panose="020B0503020204020204" pitchFamily="34" charset="-122"/>
              </a:rPr>
              <a:t>1</a:t>
            </a:r>
            <a:r>
              <a:rPr lang="zh-CN" altLang="en-US" sz="2400" b="1" dirty="0">
                <a:solidFill>
                  <a:srgbClr val="076EAD"/>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Sequential structure</a:t>
            </a:r>
            <a:r>
              <a:rPr lang="zh-CN" altLang="en-US" sz="2400" dirty="0">
                <a:solidFill>
                  <a:srgbClr val="076EAD"/>
                </a:solidFill>
                <a:latin typeface="微软雅黑" panose="020B0503020204020204" pitchFamily="34" charset="-122"/>
                <a:ea typeface="微软雅黑" panose="020B0503020204020204" pitchFamily="34" charset="-122"/>
              </a:rPr>
              <a:t>: step by step. (linear)</a:t>
            </a:r>
            <a:endParaRPr lang="zh-CN" altLang="en-US" sz="2400" dirty="0">
              <a:solidFill>
                <a:srgbClr val="076EAD"/>
              </a:solidFill>
              <a:latin typeface="微软雅黑" panose="020B0503020204020204" pitchFamily="34" charset="-122"/>
              <a:ea typeface="微软雅黑" panose="020B0503020204020204" pitchFamily="34" charset="-122"/>
            </a:endParaRPr>
          </a:p>
        </p:txBody>
      </p:sp>
      <p:sp>
        <p:nvSpPr>
          <p:cNvPr id="25" name="Rectangle 24"/>
          <p:cNvSpPr>
            <a:spLocks noChangeArrowheads="1"/>
          </p:cNvSpPr>
          <p:nvPr/>
        </p:nvSpPr>
        <p:spPr bwMode="auto">
          <a:xfrm>
            <a:off x="1417955" y="3367405"/>
            <a:ext cx="9702165" cy="9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lang="zh-CN" altLang="en-US" sz="2400" b="1" dirty="0">
                <a:solidFill>
                  <a:srgbClr val="076EAD"/>
                </a:solidFill>
                <a:latin typeface="微软雅黑" panose="020B0503020204020204" pitchFamily="34" charset="-122"/>
                <a:ea typeface="微软雅黑" panose="020B0503020204020204" pitchFamily="34" charset="-122"/>
              </a:rPr>
              <a:t>（</a:t>
            </a:r>
            <a:r>
              <a:rPr lang="en-US" altLang="zh-CN" sz="2400" b="1" dirty="0">
                <a:solidFill>
                  <a:srgbClr val="076EAD"/>
                </a:solidFill>
                <a:latin typeface="微软雅黑" panose="020B0503020204020204" pitchFamily="34" charset="-122"/>
                <a:ea typeface="微软雅黑" panose="020B0503020204020204" pitchFamily="34" charset="-122"/>
              </a:rPr>
              <a:t>2</a:t>
            </a:r>
            <a:r>
              <a:rPr lang="zh-CN" altLang="en-US" sz="2400" b="1" dirty="0">
                <a:solidFill>
                  <a:srgbClr val="076EAD"/>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Select structure</a:t>
            </a:r>
            <a:r>
              <a:rPr lang="zh-CN" altLang="en-US" sz="2400" dirty="0">
                <a:solidFill>
                  <a:srgbClr val="076EAD"/>
                </a:solidFill>
                <a:latin typeface="微软雅黑" panose="020B0503020204020204" pitchFamily="34" charset="-122"/>
                <a:ea typeface="微软雅黑" panose="020B0503020204020204" pitchFamily="34" charset="-122"/>
              </a:rPr>
              <a:t>: Perform different steps depending on </a:t>
            </a:r>
            <a:r>
              <a:rPr lang="en-US" altLang="zh-CN" sz="2400" dirty="0">
                <a:solidFill>
                  <a:srgbClr val="000000">
                    <a:alpha val="0"/>
                  </a:srgbClr>
                </a:solidFill>
                <a:latin typeface="微软雅黑" panose="020B0503020204020204" pitchFamily="34" charset="-122"/>
                <a:ea typeface="微软雅黑" panose="020B0503020204020204" pitchFamily="34" charset="-122"/>
              </a:rPr>
              <a:t>0000000000000000000</a:t>
            </a:r>
            <a:r>
              <a:rPr lang="zh-CN" altLang="en-US" sz="2400" dirty="0">
                <a:solidFill>
                  <a:srgbClr val="076EAD"/>
                </a:solidFill>
                <a:latin typeface="微软雅黑" panose="020B0503020204020204" pitchFamily="34" charset="-122"/>
                <a:ea typeface="微软雅黑" panose="020B0503020204020204" pitchFamily="34" charset="-122"/>
              </a:rPr>
              <a:t>conditions. (There are branches)</a:t>
            </a:r>
            <a:r>
              <a:rPr lang="zh-CN" altLang="en-US" sz="2400" dirty="0">
                <a:solidFill>
                  <a:srgbClr val="076EAD"/>
                </a:solidFill>
                <a:latin typeface="微软雅黑" panose="020B0503020204020204" pitchFamily="34" charset="-122"/>
                <a:ea typeface="微软雅黑" panose="020B0503020204020204" pitchFamily="34" charset="-122"/>
              </a:rPr>
              <a:t> </a:t>
            </a:r>
            <a:endParaRPr lang="zh-CN" altLang="en-US" sz="2400" dirty="0">
              <a:solidFill>
                <a:srgbClr val="076EAD"/>
              </a:solidFill>
              <a:latin typeface="微软雅黑" panose="020B0503020204020204" pitchFamily="34" charset="-122"/>
              <a:ea typeface="微软雅黑" panose="020B0503020204020204" pitchFamily="34" charset="-122"/>
            </a:endParaRPr>
          </a:p>
        </p:txBody>
      </p:sp>
      <p:sp>
        <p:nvSpPr>
          <p:cNvPr id="26" name="Rectangle 25"/>
          <p:cNvSpPr>
            <a:spLocks noChangeArrowheads="1"/>
          </p:cNvSpPr>
          <p:nvPr/>
        </p:nvSpPr>
        <p:spPr bwMode="auto">
          <a:xfrm>
            <a:off x="1479550" y="4511082"/>
            <a:ext cx="9488487"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rgbClr val="076EAD"/>
                </a:solidFill>
                <a:latin typeface="微软雅黑" panose="020B0503020204020204" pitchFamily="34" charset="-122"/>
                <a:ea typeface="微软雅黑" panose="020B0503020204020204" pitchFamily="34" charset="-122"/>
              </a:rPr>
              <a:t>（</a:t>
            </a:r>
            <a:r>
              <a:rPr lang="en-US" altLang="zh-CN" sz="2400" b="1" dirty="0">
                <a:solidFill>
                  <a:srgbClr val="076EAD"/>
                </a:solidFill>
                <a:latin typeface="微软雅黑" panose="020B0503020204020204" pitchFamily="34" charset="-122"/>
                <a:ea typeface="微软雅黑" panose="020B0503020204020204" pitchFamily="34" charset="-122"/>
              </a:rPr>
              <a:t>3</a:t>
            </a:r>
            <a:r>
              <a:rPr lang="zh-CN" altLang="en-US" sz="2400" b="1" dirty="0">
                <a:solidFill>
                  <a:srgbClr val="076EAD"/>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Loop structure</a:t>
            </a:r>
            <a:r>
              <a:rPr lang="zh-CN" altLang="en-US" sz="2400" dirty="0">
                <a:solidFill>
                  <a:srgbClr val="076EAD"/>
                </a:solidFill>
                <a:latin typeface="微软雅黑" panose="020B0503020204020204" pitchFamily="34" charset="-122"/>
                <a:ea typeface="微软雅黑" panose="020B0503020204020204" pitchFamily="34" charset="-122"/>
              </a:rPr>
              <a:t>: Repeat some steps. (Looped)</a:t>
            </a:r>
            <a:endParaRPr lang="zh-CN" altLang="en-US" sz="2400" dirty="0">
              <a:solidFill>
                <a:srgbClr val="076EAD"/>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20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20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20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animBg="1"/>
      <p:bldP spid="24" grpId="0" bldLvl="0" animBg="1"/>
      <p:bldP spid="25" grpId="0" bldLvl="0" animBg="1"/>
      <p:bldP spid="2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8058785"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2-3.</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Three major structures of programming</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Rectangle 10"/>
          <p:cNvSpPr>
            <a:spLocks noChangeArrowheads="1"/>
          </p:cNvSpPr>
          <p:nvPr/>
        </p:nvSpPr>
        <p:spPr bwMode="auto">
          <a:xfrm>
            <a:off x="1479550" y="1322388"/>
            <a:ext cx="3671888"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en-US" altLang="zh-CN"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practice</a:t>
            </a:r>
            <a:r>
              <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college-studying_73531"/>
          <p:cNvSpPr>
            <a:spLocks noChangeAspect="1"/>
          </p:cNvSpPr>
          <p:nvPr/>
        </p:nvSpPr>
        <p:spPr bwMode="auto">
          <a:xfrm>
            <a:off x="840105" y="1372122"/>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accent2">
              <a:lumMod val="50000"/>
            </a:schemeClr>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文本框 1"/>
          <p:cNvSpPr txBox="1"/>
          <p:nvPr/>
        </p:nvSpPr>
        <p:spPr>
          <a:xfrm>
            <a:off x="806450" y="2119630"/>
            <a:ext cx="9584055" cy="368300"/>
          </a:xfrm>
          <a:prstGeom prst="rect">
            <a:avLst/>
          </a:prstGeom>
          <a:noFill/>
        </p:spPr>
        <p:txBody>
          <a:bodyPr wrap="square" rtlCol="0">
            <a:spAutoFit/>
          </a:bodyPr>
          <a:p>
            <a:r>
              <a:rPr lang="en-US" altLang="zh-CN" sz="1800" b="1" dirty="0">
                <a:solidFill>
                  <a:srgbClr val="216FBA"/>
                </a:solidFill>
                <a:latin typeface="微软雅黑" panose="020B0503020204020204" pitchFamily="34" charset="-122"/>
                <a:ea typeface="微软雅黑" panose="020B0503020204020204" pitchFamily="34" charset="-122"/>
                <a:cs typeface="+mn-ea"/>
              </a:rPr>
              <a:t>1.</a:t>
            </a:r>
            <a:r>
              <a:rPr lang="zh-CN" altLang="en-US" sz="1800" b="1" dirty="0">
                <a:solidFill>
                  <a:srgbClr val="216FBA"/>
                </a:solidFill>
                <a:latin typeface="微软雅黑" panose="020B0503020204020204" pitchFamily="34" charset="-122"/>
                <a:ea typeface="微软雅黑" panose="020B0503020204020204" pitchFamily="34" charset="-122"/>
                <a:cs typeface="+mn-ea"/>
              </a:rPr>
              <a:t>Which of the following conclusions is correct？</a:t>
            </a:r>
            <a:endParaRPr lang="zh-CN" altLang="en-US" sz="1800"/>
          </a:p>
        </p:txBody>
      </p:sp>
      <p:sp>
        <p:nvSpPr>
          <p:cNvPr id="3" name="文本框 2"/>
          <p:cNvSpPr txBox="1"/>
          <p:nvPr/>
        </p:nvSpPr>
        <p:spPr>
          <a:xfrm>
            <a:off x="936625" y="2538095"/>
            <a:ext cx="10187305" cy="1198880"/>
          </a:xfrm>
          <a:prstGeom prst="rect">
            <a:avLst/>
          </a:prstGeom>
          <a:noFill/>
        </p:spPr>
        <p:txBody>
          <a:bodyPr wrap="square" rtlCol="0">
            <a:spAutoFit/>
          </a:bodyPr>
          <a:p>
            <a:r>
              <a:rPr lang="en-US" altLang="zh-CN" sz="1800" b="1" dirty="0">
                <a:solidFill>
                  <a:srgbClr val="216FBA"/>
                </a:solidFill>
                <a:latin typeface="微软雅黑" panose="020B0503020204020204" pitchFamily="34" charset="-122"/>
                <a:ea typeface="微软雅黑" panose="020B0503020204020204" pitchFamily="34" charset="-122"/>
                <a:cs typeface="+mn-ea"/>
              </a:rPr>
              <a:t>A. </a:t>
            </a:r>
            <a:r>
              <a:rPr lang="zh-CN" altLang="en-US" sz="1800" b="1" dirty="0">
                <a:solidFill>
                  <a:srgbClr val="216FBA"/>
                </a:solidFill>
                <a:latin typeface="微软雅黑" panose="020B0503020204020204" pitchFamily="34" charset="-122"/>
                <a:ea typeface="微软雅黑" panose="020B0503020204020204" pitchFamily="34" charset="-122"/>
                <a:cs typeface="+mn-ea"/>
              </a:rPr>
              <a:t>The algorithmic steps of a program are reversible</a:t>
            </a:r>
            <a:endParaRPr lang="zh-CN" altLang="en-US" sz="1800" b="1" dirty="0">
              <a:solidFill>
                <a:srgbClr val="216FBA"/>
              </a:solidFill>
              <a:latin typeface="微软雅黑" panose="020B0503020204020204" pitchFamily="34" charset="-122"/>
              <a:ea typeface="微软雅黑" panose="020B0503020204020204" pitchFamily="34" charset="-122"/>
              <a:cs typeface="+mn-ea"/>
            </a:endParaRPr>
          </a:p>
          <a:p>
            <a:r>
              <a:rPr lang="en-US" altLang="zh-CN" sz="1800" b="1" dirty="0">
                <a:solidFill>
                  <a:srgbClr val="216FBA"/>
                </a:solidFill>
                <a:latin typeface="微软雅黑" panose="020B0503020204020204" pitchFamily="34" charset="-122"/>
                <a:ea typeface="微软雅黑" panose="020B0503020204020204" pitchFamily="34" charset="-122"/>
                <a:cs typeface="+mn-ea"/>
              </a:rPr>
              <a:t>B. An algorithm can go on forever</a:t>
            </a:r>
            <a:endParaRPr lang="en-US" altLang="zh-CN" sz="1800" b="1" dirty="0">
              <a:solidFill>
                <a:srgbClr val="216FBA"/>
              </a:solidFill>
              <a:latin typeface="微软雅黑" panose="020B0503020204020204" pitchFamily="34" charset="-122"/>
              <a:ea typeface="微软雅黑" panose="020B0503020204020204" pitchFamily="34" charset="-122"/>
              <a:cs typeface="+mn-ea"/>
            </a:endParaRPr>
          </a:p>
          <a:p>
            <a:r>
              <a:rPr lang="en-US" altLang="zh-CN" sz="1800" b="1" dirty="0">
                <a:solidFill>
                  <a:srgbClr val="216FBA"/>
                </a:solidFill>
                <a:latin typeface="微软雅黑" panose="020B0503020204020204" pitchFamily="34" charset="-122"/>
                <a:ea typeface="微软雅黑" panose="020B0503020204020204" pitchFamily="34" charset="-122"/>
                <a:cs typeface="+mn-ea"/>
              </a:rPr>
              <a:t>C. There is  only one algorithm to do one thing</a:t>
            </a:r>
            <a:endParaRPr lang="en-US" altLang="zh-CN" sz="1800" b="1" dirty="0">
              <a:solidFill>
                <a:srgbClr val="216FBA"/>
              </a:solidFill>
              <a:latin typeface="微软雅黑" panose="020B0503020204020204" pitchFamily="34" charset="-122"/>
              <a:ea typeface="微软雅黑" panose="020B0503020204020204" pitchFamily="34" charset="-122"/>
              <a:cs typeface="+mn-ea"/>
            </a:endParaRPr>
          </a:p>
          <a:p>
            <a:r>
              <a:rPr lang="en-US" altLang="zh-CN" sz="1800" b="1" dirty="0">
                <a:solidFill>
                  <a:srgbClr val="216FBA"/>
                </a:solidFill>
                <a:latin typeface="微软雅黑" panose="020B0503020204020204" pitchFamily="34" charset="-122"/>
                <a:ea typeface="微软雅黑" panose="020B0503020204020204" pitchFamily="34" charset="-122"/>
                <a:cs typeface="+mn-ea"/>
              </a:rPr>
              <a:t>D. The design of algorithm should follow the principle of simplicity and convenience</a:t>
            </a:r>
            <a:endParaRPr lang="en-US" altLang="zh-CN" sz="1800" b="1" dirty="0">
              <a:solidFill>
                <a:srgbClr val="216FBA"/>
              </a:solidFill>
              <a:latin typeface="微软雅黑" panose="020B0503020204020204" pitchFamily="34" charset="-122"/>
              <a:ea typeface="微软雅黑" panose="020B0503020204020204" pitchFamily="34" charset="-122"/>
              <a:cs typeface="+mn-ea"/>
            </a:endParaRPr>
          </a:p>
        </p:txBody>
      </p:sp>
      <p:sp>
        <p:nvSpPr>
          <p:cNvPr id="4" name="文本框 3"/>
          <p:cNvSpPr txBox="1"/>
          <p:nvPr/>
        </p:nvSpPr>
        <p:spPr>
          <a:xfrm>
            <a:off x="790575" y="4037330"/>
            <a:ext cx="9584055" cy="368300"/>
          </a:xfrm>
          <a:prstGeom prst="rect">
            <a:avLst/>
          </a:prstGeom>
          <a:noFill/>
        </p:spPr>
        <p:txBody>
          <a:bodyPr wrap="square" rtlCol="0">
            <a:spAutoFit/>
          </a:bodyPr>
          <a:p>
            <a:r>
              <a:rPr lang="en-US" altLang="zh-CN" sz="1800" b="1" dirty="0">
                <a:solidFill>
                  <a:srgbClr val="216FBA"/>
                </a:solidFill>
                <a:latin typeface="微软雅黑" panose="020B0503020204020204" pitchFamily="34" charset="-122"/>
                <a:ea typeface="微软雅黑" panose="020B0503020204020204" pitchFamily="34" charset="-122"/>
                <a:cs typeface="+mn-ea"/>
              </a:rPr>
              <a:t>2.</a:t>
            </a:r>
            <a:r>
              <a:rPr lang="zh-CN" altLang="en-US" sz="1800" b="1" dirty="0">
                <a:solidFill>
                  <a:srgbClr val="216FBA"/>
                </a:solidFill>
                <a:latin typeface="微软雅黑" panose="020B0503020204020204" pitchFamily="34" charset="-122"/>
                <a:ea typeface="微软雅黑" panose="020B0503020204020204" pitchFamily="34" charset="-122"/>
                <a:cs typeface="+mn-ea"/>
              </a:rPr>
              <a:t>What is the </a:t>
            </a:r>
            <a:r>
              <a:rPr lang="en-US" altLang="zh-CN" sz="1800" b="1" dirty="0">
                <a:solidFill>
                  <a:srgbClr val="216FBA"/>
                </a:solidFill>
                <a:latin typeface="微软雅黑" panose="020B0503020204020204" pitchFamily="34" charset="-122"/>
                <a:ea typeface="微软雅黑" panose="020B0503020204020204" pitchFamily="34" charset="-122"/>
                <a:cs typeface="+mn-ea"/>
              </a:rPr>
              <a:t>f</a:t>
            </a:r>
            <a:r>
              <a:rPr lang="zh-CN" altLang="en-US" sz="1800" b="1" dirty="0">
                <a:solidFill>
                  <a:srgbClr val="216FBA"/>
                </a:solidFill>
                <a:latin typeface="微软雅黑" panose="020B0503020204020204" pitchFamily="34" charset="-122"/>
                <a:ea typeface="微软雅黑" panose="020B0503020204020204" pitchFamily="34" charset="-122"/>
                <a:cs typeface="+mn-ea"/>
                <a:sym typeface="+mn-ea"/>
              </a:rPr>
              <a:t>initeness </a:t>
            </a:r>
            <a:r>
              <a:rPr lang="zh-CN" altLang="en-US" sz="1800" b="1" dirty="0">
                <a:solidFill>
                  <a:srgbClr val="216FBA"/>
                </a:solidFill>
                <a:latin typeface="微软雅黑" panose="020B0503020204020204" pitchFamily="34" charset="-122"/>
                <a:ea typeface="微软雅黑" panose="020B0503020204020204" pitchFamily="34" charset="-122"/>
                <a:cs typeface="+mn-ea"/>
              </a:rPr>
              <a:t>of an algorithm</a:t>
            </a:r>
            <a:r>
              <a:rPr lang="zh-CN" altLang="en-US" sz="1800" b="1" dirty="0">
                <a:solidFill>
                  <a:srgbClr val="216FBA"/>
                </a:solidFill>
                <a:latin typeface="微软雅黑" panose="020B0503020204020204" pitchFamily="34" charset="-122"/>
                <a:ea typeface="微软雅黑" panose="020B0503020204020204" pitchFamily="34" charset="-122"/>
                <a:cs typeface="+mn-ea"/>
              </a:rPr>
              <a:t>？</a:t>
            </a:r>
            <a:endParaRPr lang="zh-CN" altLang="en-US" sz="1800"/>
          </a:p>
        </p:txBody>
      </p:sp>
      <p:sp>
        <p:nvSpPr>
          <p:cNvPr id="5" name="文本框 4"/>
          <p:cNvSpPr txBox="1"/>
          <p:nvPr/>
        </p:nvSpPr>
        <p:spPr>
          <a:xfrm>
            <a:off x="920750" y="4455795"/>
            <a:ext cx="10187305" cy="1198880"/>
          </a:xfrm>
          <a:prstGeom prst="rect">
            <a:avLst/>
          </a:prstGeom>
          <a:noFill/>
        </p:spPr>
        <p:txBody>
          <a:bodyPr wrap="square" rtlCol="0">
            <a:spAutoFit/>
          </a:bodyPr>
          <a:p>
            <a:r>
              <a:rPr lang="en-US" altLang="zh-CN" sz="1800" b="1" dirty="0">
                <a:solidFill>
                  <a:srgbClr val="216FBA"/>
                </a:solidFill>
                <a:latin typeface="微软雅黑" panose="020B0503020204020204" pitchFamily="34" charset="-122"/>
                <a:ea typeface="微软雅黑" panose="020B0503020204020204" pitchFamily="34" charset="-122"/>
                <a:cs typeface="+mn-ea"/>
              </a:rPr>
              <a:t>A. </a:t>
            </a:r>
            <a:r>
              <a:rPr lang="zh-CN" altLang="en-US" sz="1800" b="1" dirty="0">
                <a:solidFill>
                  <a:srgbClr val="216FBA"/>
                </a:solidFill>
                <a:latin typeface="微软雅黑" panose="020B0503020204020204" pitchFamily="34" charset="-122"/>
                <a:ea typeface="微软雅黑" panose="020B0503020204020204" pitchFamily="34" charset="-122"/>
                <a:cs typeface="+mn-ea"/>
              </a:rPr>
              <a:t>The algorithm must contain output</a:t>
            </a:r>
            <a:endParaRPr lang="zh-CN" altLang="en-US" sz="1800" b="1" dirty="0">
              <a:solidFill>
                <a:srgbClr val="216FBA"/>
              </a:solidFill>
              <a:latin typeface="微软雅黑" panose="020B0503020204020204" pitchFamily="34" charset="-122"/>
              <a:ea typeface="微软雅黑" panose="020B0503020204020204" pitchFamily="34" charset="-122"/>
              <a:cs typeface="+mn-ea"/>
            </a:endParaRPr>
          </a:p>
          <a:p>
            <a:r>
              <a:rPr lang="en-US" altLang="zh-CN" sz="1800" b="1" dirty="0">
                <a:solidFill>
                  <a:srgbClr val="216FBA"/>
                </a:solidFill>
                <a:latin typeface="微软雅黑" panose="020B0503020204020204" pitchFamily="34" charset="-122"/>
                <a:ea typeface="微软雅黑" panose="020B0503020204020204" pitchFamily="34" charset="-122"/>
                <a:cs typeface="+mn-ea"/>
              </a:rPr>
              <a:t>B. Every step in the algorithm is executable</a:t>
            </a:r>
            <a:endParaRPr lang="en-US" altLang="zh-CN" sz="1800" b="1" dirty="0">
              <a:solidFill>
                <a:srgbClr val="216FBA"/>
              </a:solidFill>
              <a:latin typeface="微软雅黑" panose="020B0503020204020204" pitchFamily="34" charset="-122"/>
              <a:ea typeface="微软雅黑" panose="020B0503020204020204" pitchFamily="34" charset="-122"/>
              <a:cs typeface="+mn-ea"/>
            </a:endParaRPr>
          </a:p>
          <a:p>
            <a:r>
              <a:rPr lang="en-US" altLang="zh-CN" sz="1800" b="1" dirty="0">
                <a:solidFill>
                  <a:srgbClr val="216FBA"/>
                </a:solidFill>
                <a:latin typeface="微软雅黑" panose="020B0503020204020204" pitchFamily="34" charset="-122"/>
                <a:ea typeface="微软雅黑" panose="020B0503020204020204" pitchFamily="34" charset="-122"/>
                <a:cs typeface="+mn-ea"/>
              </a:rPr>
              <a:t>C. The steps of the algorithm must be limited</a:t>
            </a:r>
            <a:endParaRPr lang="en-US" altLang="zh-CN" sz="1800" b="1" dirty="0">
              <a:solidFill>
                <a:srgbClr val="216FBA"/>
              </a:solidFill>
              <a:latin typeface="微软雅黑" panose="020B0503020204020204" pitchFamily="34" charset="-122"/>
              <a:ea typeface="微软雅黑" panose="020B0503020204020204" pitchFamily="34" charset="-122"/>
              <a:cs typeface="+mn-ea"/>
            </a:endParaRPr>
          </a:p>
          <a:p>
            <a:r>
              <a:rPr lang="en-US" altLang="zh-CN" sz="1800" b="1" dirty="0">
                <a:solidFill>
                  <a:srgbClr val="216FBA"/>
                </a:solidFill>
                <a:latin typeface="微软雅黑" panose="020B0503020204020204" pitchFamily="34" charset="-122"/>
                <a:ea typeface="微软雅黑" panose="020B0503020204020204" pitchFamily="34" charset="-122"/>
                <a:cs typeface="+mn-ea"/>
              </a:rPr>
              <a:t>D. Non</a:t>
            </a:r>
            <a:r>
              <a:rPr lang="en-US" altLang="zh-CN" sz="1800" b="1" dirty="0">
                <a:solidFill>
                  <a:srgbClr val="216FBA"/>
                </a:solidFill>
                <a:latin typeface="微软雅黑" panose="020B0503020204020204" pitchFamily="34" charset="-122"/>
                <a:ea typeface="微软雅黑" panose="020B0503020204020204" pitchFamily="34" charset="-122"/>
                <a:cs typeface="+mn-ea"/>
              </a:rPr>
              <a:t>e is true</a:t>
            </a:r>
            <a:endParaRPr lang="en-US" altLang="zh-CN" sz="1800" b="1" dirty="0">
              <a:solidFill>
                <a:srgbClr val="216FBA"/>
              </a:solidFill>
              <a:latin typeface="微软雅黑" panose="020B0503020204020204" pitchFamily="34" charset="-122"/>
              <a:ea typeface="微软雅黑" panose="020B0503020204020204" pitchFamily="34"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8058785"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2-3.</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Three major structures of programming</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Rectangle 10"/>
          <p:cNvSpPr>
            <a:spLocks noChangeArrowheads="1"/>
          </p:cNvSpPr>
          <p:nvPr/>
        </p:nvSpPr>
        <p:spPr bwMode="auto">
          <a:xfrm>
            <a:off x="1479550" y="1322388"/>
            <a:ext cx="3671888"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en-US" altLang="zh-CN"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practice</a:t>
            </a:r>
            <a:r>
              <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college-studying_73531"/>
          <p:cNvSpPr>
            <a:spLocks noChangeAspect="1"/>
          </p:cNvSpPr>
          <p:nvPr/>
        </p:nvSpPr>
        <p:spPr bwMode="auto">
          <a:xfrm>
            <a:off x="840105" y="1372122"/>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accent2">
              <a:lumMod val="50000"/>
            </a:schemeClr>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文本框 1"/>
          <p:cNvSpPr txBox="1"/>
          <p:nvPr/>
        </p:nvSpPr>
        <p:spPr>
          <a:xfrm>
            <a:off x="806450" y="2119630"/>
            <a:ext cx="9584055" cy="368300"/>
          </a:xfrm>
          <a:prstGeom prst="rect">
            <a:avLst/>
          </a:prstGeom>
          <a:noFill/>
        </p:spPr>
        <p:txBody>
          <a:bodyPr wrap="square" rtlCol="0">
            <a:spAutoFit/>
          </a:bodyPr>
          <a:p>
            <a:r>
              <a:rPr lang="en-US" altLang="zh-CN" sz="1800" b="1" dirty="0">
                <a:solidFill>
                  <a:srgbClr val="216FBA"/>
                </a:solidFill>
                <a:latin typeface="微软雅黑" panose="020B0503020204020204" pitchFamily="34" charset="-122"/>
                <a:ea typeface="微软雅黑" panose="020B0503020204020204" pitchFamily="34" charset="-122"/>
                <a:cs typeface="+mn-ea"/>
              </a:rPr>
              <a:t>3.What are the three </a:t>
            </a:r>
            <a:r>
              <a:rPr lang="en-US" altLang="zh-CN" sz="1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major structures</a:t>
            </a:r>
            <a:r>
              <a:rPr lang="en-US" altLang="zh-CN" sz="1800" b="1" dirty="0">
                <a:solidFill>
                  <a:srgbClr val="216FBA"/>
                </a:solidFill>
                <a:latin typeface="微软雅黑" panose="020B0503020204020204" pitchFamily="34" charset="-122"/>
                <a:ea typeface="微软雅黑" panose="020B0503020204020204" pitchFamily="34" charset="-122"/>
                <a:cs typeface="+mn-ea"/>
              </a:rPr>
              <a:t> of programming</a:t>
            </a:r>
            <a:r>
              <a:rPr lang="zh-CN" altLang="en-US" sz="1800" b="1" dirty="0">
                <a:solidFill>
                  <a:srgbClr val="216FBA"/>
                </a:solidFill>
                <a:latin typeface="微软雅黑" panose="020B0503020204020204" pitchFamily="34" charset="-122"/>
                <a:ea typeface="微软雅黑" panose="020B0503020204020204" pitchFamily="34" charset="-122"/>
                <a:cs typeface="+mn-ea"/>
              </a:rPr>
              <a:t>？</a:t>
            </a:r>
            <a:endParaRPr lang="zh-CN" altLang="en-US" sz="1800"/>
          </a:p>
        </p:txBody>
      </p:sp>
      <p:sp>
        <p:nvSpPr>
          <p:cNvPr id="3" name="文本框 2"/>
          <p:cNvSpPr txBox="1"/>
          <p:nvPr/>
        </p:nvSpPr>
        <p:spPr>
          <a:xfrm>
            <a:off x="936625" y="2538095"/>
            <a:ext cx="10187305" cy="1198880"/>
          </a:xfrm>
          <a:prstGeom prst="rect">
            <a:avLst/>
          </a:prstGeom>
          <a:noFill/>
        </p:spPr>
        <p:txBody>
          <a:bodyPr wrap="square" rtlCol="0">
            <a:spAutoFit/>
          </a:bodyPr>
          <a:p>
            <a:r>
              <a:rPr lang="en-US" altLang="zh-CN" sz="1800" b="1" dirty="0">
                <a:solidFill>
                  <a:srgbClr val="216FBA"/>
                </a:solidFill>
                <a:latin typeface="微软雅黑" panose="020B0503020204020204" pitchFamily="34" charset="-122"/>
                <a:ea typeface="微软雅黑" panose="020B0503020204020204" pitchFamily="34" charset="-122"/>
                <a:cs typeface="+mn-ea"/>
              </a:rPr>
              <a:t>A. </a:t>
            </a:r>
            <a:r>
              <a:rPr lang="en-US" altLang="zh-CN" sz="1800" b="1" dirty="0">
                <a:solidFill>
                  <a:srgbClr val="216FBA"/>
                </a:solidFill>
                <a:latin typeface="微软雅黑" panose="020B0503020204020204" pitchFamily="34" charset="-122"/>
                <a:ea typeface="微软雅黑" panose="020B0503020204020204" pitchFamily="34" charset="-122"/>
                <a:cs typeface="+mn-ea"/>
                <a:sym typeface="+mn-ea"/>
              </a:rPr>
              <a:t>Sequential structure</a:t>
            </a:r>
            <a:endParaRPr lang="en-US" altLang="zh-CN" sz="1800" b="1" dirty="0">
              <a:solidFill>
                <a:srgbClr val="216FBA"/>
              </a:solidFill>
              <a:latin typeface="微软雅黑" panose="020B0503020204020204" pitchFamily="34" charset="-122"/>
              <a:ea typeface="微软雅黑" panose="020B0503020204020204" pitchFamily="34" charset="-122"/>
              <a:cs typeface="+mn-ea"/>
            </a:endParaRPr>
          </a:p>
          <a:p>
            <a:r>
              <a:rPr lang="en-US" altLang="zh-CN" sz="1800" b="1" dirty="0">
                <a:solidFill>
                  <a:srgbClr val="216FBA"/>
                </a:solidFill>
                <a:latin typeface="微软雅黑" panose="020B0503020204020204" pitchFamily="34" charset="-122"/>
                <a:ea typeface="微软雅黑" panose="020B0503020204020204" pitchFamily="34" charset="-122"/>
                <a:cs typeface="+mn-ea"/>
              </a:rPr>
              <a:t>B. </a:t>
            </a:r>
            <a:r>
              <a:rPr lang="en-US" altLang="zh-CN" sz="1800" b="1" dirty="0">
                <a:solidFill>
                  <a:srgbClr val="216FBA"/>
                </a:solidFill>
                <a:latin typeface="微软雅黑" panose="020B0503020204020204" pitchFamily="34" charset="-122"/>
                <a:ea typeface="微软雅黑" panose="020B0503020204020204" pitchFamily="34" charset="-122"/>
                <a:cs typeface="+mn-ea"/>
                <a:sym typeface="+mn-ea"/>
              </a:rPr>
              <a:t>Select structure</a:t>
            </a:r>
            <a:endParaRPr lang="en-US" altLang="zh-CN" sz="1800" b="1" dirty="0">
              <a:solidFill>
                <a:srgbClr val="216FBA"/>
              </a:solidFill>
              <a:latin typeface="微软雅黑" panose="020B0503020204020204" pitchFamily="34" charset="-122"/>
              <a:ea typeface="微软雅黑" panose="020B0503020204020204" pitchFamily="34" charset="-122"/>
              <a:cs typeface="+mn-ea"/>
            </a:endParaRPr>
          </a:p>
          <a:p>
            <a:r>
              <a:rPr lang="en-US" altLang="zh-CN" sz="1800" b="1" dirty="0">
                <a:solidFill>
                  <a:srgbClr val="216FBA"/>
                </a:solidFill>
                <a:latin typeface="微软雅黑" panose="020B0503020204020204" pitchFamily="34" charset="-122"/>
                <a:ea typeface="微软雅黑" panose="020B0503020204020204" pitchFamily="34" charset="-122"/>
                <a:cs typeface="+mn-ea"/>
              </a:rPr>
              <a:t>C. </a:t>
            </a:r>
            <a:r>
              <a:rPr lang="en-US" altLang="zh-CN" sz="1800" b="1" dirty="0">
                <a:solidFill>
                  <a:srgbClr val="216FBA"/>
                </a:solidFill>
                <a:latin typeface="微软雅黑" panose="020B0503020204020204" pitchFamily="34" charset="-122"/>
                <a:ea typeface="微软雅黑" panose="020B0503020204020204" pitchFamily="34" charset="-122"/>
                <a:cs typeface="+mn-ea"/>
                <a:sym typeface="+mn-ea"/>
              </a:rPr>
              <a:t>Loop structure</a:t>
            </a:r>
            <a:endParaRPr lang="en-US" altLang="zh-CN" sz="1800" b="1" dirty="0">
              <a:solidFill>
                <a:srgbClr val="216FBA"/>
              </a:solidFill>
              <a:latin typeface="微软雅黑" panose="020B0503020204020204" pitchFamily="34" charset="-122"/>
              <a:ea typeface="微软雅黑" panose="020B0503020204020204" pitchFamily="34" charset="-122"/>
              <a:cs typeface="+mn-ea"/>
            </a:endParaRPr>
          </a:p>
          <a:p>
            <a:r>
              <a:rPr lang="en-US" altLang="zh-CN" sz="1800" b="1" dirty="0">
                <a:solidFill>
                  <a:srgbClr val="216FBA"/>
                </a:solidFill>
                <a:latin typeface="微软雅黑" panose="020B0503020204020204" pitchFamily="34" charset="-122"/>
                <a:ea typeface="微软雅黑" panose="020B0503020204020204" pitchFamily="34" charset="-122"/>
                <a:cs typeface="+mn-ea"/>
              </a:rPr>
              <a:t>D. None of the above</a:t>
            </a:r>
            <a:endParaRPr lang="en-US" altLang="zh-CN" sz="1800" b="1" dirty="0">
              <a:solidFill>
                <a:srgbClr val="216FBA"/>
              </a:solidFill>
              <a:latin typeface="微软雅黑" panose="020B0503020204020204" pitchFamily="34" charset="-122"/>
              <a:ea typeface="微软雅黑" panose="020B0503020204020204" pitchFamily="34" charset="-122"/>
              <a:cs typeface="+mn-ea"/>
            </a:endParaRPr>
          </a:p>
        </p:txBody>
      </p:sp>
      <p:sp>
        <p:nvSpPr>
          <p:cNvPr id="4" name="文本框 3"/>
          <p:cNvSpPr txBox="1"/>
          <p:nvPr/>
        </p:nvSpPr>
        <p:spPr>
          <a:xfrm>
            <a:off x="936625" y="3894455"/>
            <a:ext cx="9584055" cy="368300"/>
          </a:xfrm>
          <a:prstGeom prst="rect">
            <a:avLst/>
          </a:prstGeom>
          <a:noFill/>
        </p:spPr>
        <p:txBody>
          <a:bodyPr wrap="square" rtlCol="0">
            <a:spAutoFit/>
          </a:bodyPr>
          <a:p>
            <a:r>
              <a:rPr lang="en-US" altLang="zh-CN" sz="1800" b="1" dirty="0">
                <a:solidFill>
                  <a:srgbClr val="216FBA"/>
                </a:solidFill>
                <a:latin typeface="微软雅黑" panose="020B0503020204020204" pitchFamily="34" charset="-122"/>
                <a:ea typeface="微软雅黑" panose="020B0503020204020204" pitchFamily="34" charset="-122"/>
                <a:cs typeface="+mn-ea"/>
              </a:rPr>
              <a:t>4.</a:t>
            </a:r>
            <a:r>
              <a:rPr lang="zh-CN" altLang="en-US" sz="1800" b="1" dirty="0">
                <a:solidFill>
                  <a:srgbClr val="216FBA"/>
                </a:solidFill>
                <a:latin typeface="微软雅黑" panose="020B0503020204020204" pitchFamily="34" charset="-122"/>
                <a:ea typeface="微软雅黑" panose="020B0503020204020204" pitchFamily="34" charset="-122"/>
                <a:cs typeface="+mn-ea"/>
              </a:rPr>
              <a:t>Which of the following is a loop structure？</a:t>
            </a:r>
            <a:endParaRPr lang="zh-CN" altLang="en-US" sz="1800"/>
          </a:p>
        </p:txBody>
      </p:sp>
      <p:cxnSp>
        <p:nvCxnSpPr>
          <p:cNvPr id="69" name="直接箭头连接符 68"/>
          <p:cNvCxnSpPr/>
          <p:nvPr/>
        </p:nvCxnSpPr>
        <p:spPr>
          <a:xfrm>
            <a:off x="1802545" y="4666446"/>
            <a:ext cx="0" cy="26590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流程图: 过程 69"/>
          <p:cNvSpPr/>
          <p:nvPr/>
        </p:nvSpPr>
        <p:spPr>
          <a:xfrm>
            <a:off x="1346534" y="4942145"/>
            <a:ext cx="917925" cy="42415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076EAD"/>
                </a:solidFill>
              </a:rPr>
              <a:t>A</a:t>
            </a:r>
            <a:endParaRPr lang="zh-CN" altLang="en-US" dirty="0">
              <a:solidFill>
                <a:srgbClr val="076EAD"/>
              </a:solidFill>
            </a:endParaRPr>
          </a:p>
        </p:txBody>
      </p:sp>
      <p:cxnSp>
        <p:nvCxnSpPr>
          <p:cNvPr id="71" name="直接箭头连接符 70"/>
          <p:cNvCxnSpPr/>
          <p:nvPr/>
        </p:nvCxnSpPr>
        <p:spPr>
          <a:xfrm>
            <a:off x="1818465" y="5364766"/>
            <a:ext cx="0" cy="26590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流程图: 过程 71"/>
          <p:cNvSpPr/>
          <p:nvPr/>
        </p:nvSpPr>
        <p:spPr>
          <a:xfrm>
            <a:off x="1362454" y="5640465"/>
            <a:ext cx="917925" cy="42415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076EAD"/>
                </a:solidFill>
              </a:rPr>
              <a:t>B</a:t>
            </a:r>
            <a:endParaRPr lang="zh-CN" altLang="en-US" dirty="0">
              <a:solidFill>
                <a:srgbClr val="076EAD"/>
              </a:solidFill>
            </a:endParaRPr>
          </a:p>
        </p:txBody>
      </p:sp>
      <p:cxnSp>
        <p:nvCxnSpPr>
          <p:cNvPr id="73" name="直接箭头连接符 72"/>
          <p:cNvCxnSpPr/>
          <p:nvPr/>
        </p:nvCxnSpPr>
        <p:spPr>
          <a:xfrm>
            <a:off x="1820737" y="6076734"/>
            <a:ext cx="0" cy="26590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119974" y="4173952"/>
            <a:ext cx="0" cy="44132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流程图: 决策 23"/>
          <p:cNvSpPr/>
          <p:nvPr/>
        </p:nvSpPr>
        <p:spPr>
          <a:xfrm>
            <a:off x="4211955" y="4624705"/>
            <a:ext cx="1804670" cy="557530"/>
          </a:xfrm>
          <a:prstGeom prst="flowChartDecisi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076EAD"/>
                </a:solidFill>
                <a:latin typeface="微软雅黑" panose="020B0503020204020204" pitchFamily="34" charset="-122"/>
                <a:ea typeface="微软雅黑" panose="020B0503020204020204" pitchFamily="34" charset="-122"/>
              </a:rPr>
              <a:t>conditions？</a:t>
            </a:r>
            <a:endParaRPr lang="zh-CN" altLang="en-US" dirty="0">
              <a:solidFill>
                <a:srgbClr val="076EAD"/>
              </a:solidFill>
              <a:latin typeface="微软雅黑" panose="020B0503020204020204" pitchFamily="34" charset="-122"/>
              <a:ea typeface="微软雅黑" panose="020B0503020204020204" pitchFamily="34" charset="-122"/>
            </a:endParaRPr>
          </a:p>
        </p:txBody>
      </p:sp>
      <p:cxnSp>
        <p:nvCxnSpPr>
          <p:cNvPr id="25" name="肘形连接符 38"/>
          <p:cNvCxnSpPr>
            <a:stCxn id="24" idx="1"/>
            <a:endCxn id="29" idx="0"/>
          </p:cNvCxnSpPr>
          <p:nvPr/>
        </p:nvCxnSpPr>
        <p:spPr>
          <a:xfrm rot="10800000" flipV="1">
            <a:off x="3618230" y="4903470"/>
            <a:ext cx="593725" cy="664210"/>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肘形连接符 39"/>
          <p:cNvCxnSpPr>
            <a:stCxn id="24" idx="3"/>
            <a:endCxn id="30" idx="0"/>
          </p:cNvCxnSpPr>
          <p:nvPr/>
        </p:nvCxnSpPr>
        <p:spPr>
          <a:xfrm>
            <a:off x="6016625" y="4903470"/>
            <a:ext cx="563880" cy="664210"/>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40"/>
          <p:cNvSpPr txBox="1"/>
          <p:nvPr/>
        </p:nvSpPr>
        <p:spPr>
          <a:xfrm>
            <a:off x="3474788" y="4459214"/>
            <a:ext cx="896203" cy="368300"/>
          </a:xfrm>
          <a:prstGeom prst="rect">
            <a:avLst/>
          </a:prstGeom>
          <a:noFill/>
        </p:spPr>
        <p:txBody>
          <a:bodyPr wrap="square" rtlCol="0">
            <a:spAutoFit/>
          </a:bodyPr>
          <a:p>
            <a:r>
              <a:rPr lang="en-US" altLang="zh-CN" dirty="0">
                <a:solidFill>
                  <a:srgbClr val="076EAD"/>
                </a:solidFill>
                <a:latin typeface="微软雅黑" panose="020B0503020204020204" pitchFamily="34" charset="-122"/>
                <a:ea typeface="微软雅黑" panose="020B0503020204020204" pitchFamily="34" charset="-122"/>
              </a:rPr>
              <a:t>true</a:t>
            </a:r>
            <a:endParaRPr lang="en-US" altLang="zh-CN" dirty="0">
              <a:solidFill>
                <a:srgbClr val="076EAD"/>
              </a:solidFill>
              <a:latin typeface="微软雅黑" panose="020B0503020204020204" pitchFamily="34" charset="-122"/>
              <a:ea typeface="微软雅黑" panose="020B0503020204020204" pitchFamily="34" charset="-122"/>
            </a:endParaRPr>
          </a:p>
        </p:txBody>
      </p:sp>
      <p:sp>
        <p:nvSpPr>
          <p:cNvPr id="28" name="TextBox 41"/>
          <p:cNvSpPr txBox="1"/>
          <p:nvPr/>
        </p:nvSpPr>
        <p:spPr>
          <a:xfrm>
            <a:off x="5758940" y="4459214"/>
            <a:ext cx="896203" cy="368300"/>
          </a:xfrm>
          <a:prstGeom prst="rect">
            <a:avLst/>
          </a:prstGeom>
          <a:noFill/>
        </p:spPr>
        <p:txBody>
          <a:bodyPr wrap="square" rtlCol="0">
            <a:spAutoFit/>
          </a:bodyPr>
          <a:p>
            <a:r>
              <a:rPr lang="en-US" altLang="zh-CN" dirty="0">
                <a:solidFill>
                  <a:srgbClr val="076EAD"/>
                </a:solidFill>
                <a:latin typeface="微软雅黑" panose="020B0503020204020204" pitchFamily="34" charset="-122"/>
                <a:ea typeface="微软雅黑" panose="020B0503020204020204" pitchFamily="34" charset="-122"/>
              </a:rPr>
              <a:t>false</a:t>
            </a:r>
            <a:endParaRPr lang="en-US" altLang="zh-CN" dirty="0">
              <a:solidFill>
                <a:srgbClr val="076EAD"/>
              </a:solidFill>
              <a:latin typeface="微软雅黑" panose="020B0503020204020204" pitchFamily="34" charset="-122"/>
              <a:ea typeface="微软雅黑" panose="020B0503020204020204" pitchFamily="34" charset="-122"/>
            </a:endParaRPr>
          </a:p>
        </p:txBody>
      </p:sp>
      <p:sp>
        <p:nvSpPr>
          <p:cNvPr id="29" name="流程图: 过程 28"/>
          <p:cNvSpPr/>
          <p:nvPr/>
        </p:nvSpPr>
        <p:spPr>
          <a:xfrm>
            <a:off x="3158997" y="5567476"/>
            <a:ext cx="917925" cy="42415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076EAD"/>
                </a:solidFill>
                <a:latin typeface="微软雅黑" panose="020B0503020204020204" pitchFamily="34" charset="-122"/>
                <a:ea typeface="微软雅黑" panose="020B0503020204020204" pitchFamily="34" charset="-122"/>
              </a:rPr>
              <a:t>A</a:t>
            </a:r>
            <a:endParaRPr lang="zh-CN" altLang="en-US" dirty="0">
              <a:solidFill>
                <a:srgbClr val="076EAD"/>
              </a:solidFill>
              <a:latin typeface="微软雅黑" panose="020B0503020204020204" pitchFamily="34" charset="-122"/>
              <a:ea typeface="微软雅黑" panose="020B0503020204020204" pitchFamily="34" charset="-122"/>
            </a:endParaRPr>
          </a:p>
        </p:txBody>
      </p:sp>
      <p:sp>
        <p:nvSpPr>
          <p:cNvPr id="30" name="流程图: 过程 29"/>
          <p:cNvSpPr/>
          <p:nvPr/>
        </p:nvSpPr>
        <p:spPr>
          <a:xfrm>
            <a:off x="6121610" y="5567476"/>
            <a:ext cx="917925" cy="42415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076EAD"/>
                </a:solidFill>
                <a:latin typeface="微软雅黑" panose="020B0503020204020204" pitchFamily="34" charset="-122"/>
                <a:ea typeface="微软雅黑" panose="020B0503020204020204" pitchFamily="34" charset="-122"/>
              </a:rPr>
              <a:t>B</a:t>
            </a:r>
            <a:endParaRPr lang="zh-CN" altLang="en-US" dirty="0">
              <a:solidFill>
                <a:srgbClr val="076EAD"/>
              </a:solidFill>
              <a:latin typeface="微软雅黑" panose="020B0503020204020204" pitchFamily="34" charset="-122"/>
              <a:ea typeface="微软雅黑" panose="020B0503020204020204" pitchFamily="34" charset="-122"/>
            </a:endParaRPr>
          </a:p>
        </p:txBody>
      </p:sp>
      <p:cxnSp>
        <p:nvCxnSpPr>
          <p:cNvPr id="31" name="直接连接符 30"/>
          <p:cNvCxnSpPr>
            <a:stCxn id="29" idx="2"/>
          </p:cNvCxnSpPr>
          <p:nvPr/>
        </p:nvCxnSpPr>
        <p:spPr>
          <a:xfrm flipH="1">
            <a:off x="3617959" y="6001155"/>
            <a:ext cx="1" cy="326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580505" y="6053455"/>
            <a:ext cx="4445" cy="267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618230" y="6315710"/>
            <a:ext cx="2954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4790319" y="6315586"/>
            <a:ext cx="0" cy="44132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9118971" y="3732328"/>
            <a:ext cx="0" cy="44132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8312785" y="4173855"/>
            <a:ext cx="1746885" cy="593725"/>
          </a:xfrm>
          <a:prstGeom prst="flowChartDecisi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076EAD"/>
                </a:solidFill>
                <a:latin typeface="微软雅黑" panose="020B0503020204020204" pitchFamily="34" charset="-122"/>
                <a:ea typeface="微软雅黑" panose="020B0503020204020204" pitchFamily="34" charset="-122"/>
                <a:sym typeface="+mn-ea"/>
              </a:rPr>
              <a:t>conditions</a:t>
            </a:r>
            <a:r>
              <a:rPr lang="zh-CN" altLang="en-US" dirty="0">
                <a:solidFill>
                  <a:srgbClr val="076EAD"/>
                </a:solidFill>
                <a:latin typeface="微软雅黑" panose="020B0503020204020204" pitchFamily="34" charset="-122"/>
                <a:ea typeface="微软雅黑" panose="020B0503020204020204" pitchFamily="34" charset="-122"/>
              </a:rPr>
              <a:t>？</a:t>
            </a:r>
            <a:endParaRPr lang="zh-CN" altLang="en-US" dirty="0">
              <a:solidFill>
                <a:srgbClr val="076EAD"/>
              </a:solidFill>
              <a:latin typeface="微软雅黑" panose="020B0503020204020204" pitchFamily="34" charset="-122"/>
              <a:ea typeface="微软雅黑" panose="020B0503020204020204" pitchFamily="34" charset="-122"/>
            </a:endParaRPr>
          </a:p>
        </p:txBody>
      </p:sp>
      <p:cxnSp>
        <p:nvCxnSpPr>
          <p:cNvPr id="48" name="直接箭头连接符 47"/>
          <p:cNvCxnSpPr/>
          <p:nvPr/>
        </p:nvCxnSpPr>
        <p:spPr>
          <a:xfrm>
            <a:off x="9116623" y="4714740"/>
            <a:ext cx="0" cy="44132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流程图: 过程 48"/>
          <p:cNvSpPr/>
          <p:nvPr/>
        </p:nvSpPr>
        <p:spPr>
          <a:xfrm>
            <a:off x="8659013" y="5158531"/>
            <a:ext cx="917925" cy="42415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076EAD"/>
                </a:solidFill>
                <a:latin typeface="微软雅黑" panose="020B0503020204020204" pitchFamily="34" charset="-122"/>
                <a:ea typeface="微软雅黑" panose="020B0503020204020204" pitchFamily="34" charset="-122"/>
              </a:rPr>
              <a:t>A</a:t>
            </a:r>
            <a:endParaRPr lang="zh-CN" altLang="en-US" dirty="0">
              <a:solidFill>
                <a:srgbClr val="076EAD"/>
              </a:solidFill>
              <a:latin typeface="微软雅黑" panose="020B0503020204020204" pitchFamily="34" charset="-122"/>
              <a:ea typeface="微软雅黑" panose="020B0503020204020204" pitchFamily="34" charset="-122"/>
            </a:endParaRPr>
          </a:p>
        </p:txBody>
      </p:sp>
      <p:cxnSp>
        <p:nvCxnSpPr>
          <p:cNvPr id="50" name="直接连接符 49"/>
          <p:cNvCxnSpPr>
            <a:stCxn id="49" idx="2"/>
          </p:cNvCxnSpPr>
          <p:nvPr/>
        </p:nvCxnSpPr>
        <p:spPr>
          <a:xfrm flipH="1">
            <a:off x="9116623" y="5582685"/>
            <a:ext cx="1353" cy="331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8062363" y="5927766"/>
            <a:ext cx="10566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8062362" y="3952992"/>
            <a:ext cx="1" cy="196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8062362" y="3952992"/>
            <a:ext cx="1044435"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76"/>
          <p:cNvSpPr txBox="1"/>
          <p:nvPr/>
        </p:nvSpPr>
        <p:spPr>
          <a:xfrm>
            <a:off x="8530641" y="4767737"/>
            <a:ext cx="896203" cy="368300"/>
          </a:xfrm>
          <a:prstGeom prst="rect">
            <a:avLst/>
          </a:prstGeom>
          <a:noFill/>
        </p:spPr>
        <p:txBody>
          <a:bodyPr wrap="square" rtlCol="0">
            <a:spAutoFit/>
          </a:bodyPr>
          <a:p>
            <a:r>
              <a:rPr lang="en-US" altLang="zh-CN" dirty="0">
                <a:solidFill>
                  <a:srgbClr val="076EAD"/>
                </a:solidFill>
                <a:latin typeface="微软雅黑" panose="020B0503020204020204" pitchFamily="34" charset="-122"/>
                <a:ea typeface="微软雅黑" panose="020B0503020204020204" pitchFamily="34" charset="-122"/>
              </a:rPr>
              <a:t>true</a:t>
            </a:r>
            <a:endParaRPr lang="en-US" altLang="zh-CN" dirty="0">
              <a:solidFill>
                <a:srgbClr val="076EAD"/>
              </a:solidFill>
              <a:latin typeface="微软雅黑" panose="020B0503020204020204" pitchFamily="34" charset="-122"/>
              <a:ea typeface="微软雅黑" panose="020B0503020204020204" pitchFamily="34" charset="-122"/>
            </a:endParaRPr>
          </a:p>
        </p:txBody>
      </p:sp>
      <p:sp>
        <p:nvSpPr>
          <p:cNvPr id="55" name="TextBox 77"/>
          <p:cNvSpPr txBox="1"/>
          <p:nvPr/>
        </p:nvSpPr>
        <p:spPr>
          <a:xfrm>
            <a:off x="9875156" y="4050269"/>
            <a:ext cx="896203" cy="368300"/>
          </a:xfrm>
          <a:prstGeom prst="rect">
            <a:avLst/>
          </a:prstGeom>
          <a:noFill/>
        </p:spPr>
        <p:txBody>
          <a:bodyPr wrap="square" rtlCol="0">
            <a:spAutoFit/>
          </a:bodyPr>
          <a:p>
            <a:r>
              <a:rPr lang="en-US" altLang="zh-CN" dirty="0">
                <a:solidFill>
                  <a:srgbClr val="076EAD"/>
                </a:solidFill>
                <a:latin typeface="微软雅黑" panose="020B0503020204020204" pitchFamily="34" charset="-122"/>
                <a:ea typeface="微软雅黑" panose="020B0503020204020204" pitchFamily="34" charset="-122"/>
              </a:rPr>
              <a:t>false</a:t>
            </a:r>
            <a:endParaRPr lang="en-US" altLang="zh-CN" dirty="0">
              <a:solidFill>
                <a:srgbClr val="076EAD"/>
              </a:solidFill>
              <a:latin typeface="微软雅黑" panose="020B0503020204020204" pitchFamily="34" charset="-122"/>
              <a:ea typeface="微软雅黑" panose="020B0503020204020204" pitchFamily="34" charset="-122"/>
            </a:endParaRPr>
          </a:p>
        </p:txBody>
      </p:sp>
      <p:cxnSp>
        <p:nvCxnSpPr>
          <p:cNvPr id="56" name="直接连接符 55"/>
          <p:cNvCxnSpPr>
            <a:stCxn id="41" idx="3"/>
          </p:cNvCxnSpPr>
          <p:nvPr/>
        </p:nvCxnSpPr>
        <p:spPr>
          <a:xfrm flipV="1">
            <a:off x="10059433" y="4471333"/>
            <a:ext cx="48196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0541501" y="4447737"/>
            <a:ext cx="2" cy="1802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9121140" y="6242685"/>
            <a:ext cx="1406525"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9118971" y="6250446"/>
            <a:ext cx="0" cy="405339"/>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32155" y="5087620"/>
            <a:ext cx="476885" cy="368300"/>
          </a:xfrm>
          <a:prstGeom prst="rect">
            <a:avLst/>
          </a:prstGeom>
          <a:noFill/>
        </p:spPr>
        <p:txBody>
          <a:bodyPr wrap="square" rtlCol="0">
            <a:spAutoFit/>
          </a:bodyPr>
          <a:p>
            <a:r>
              <a:rPr lang="en-US" altLang="zh-CN" sz="1800" b="1" dirty="0">
                <a:solidFill>
                  <a:srgbClr val="216FBA"/>
                </a:solidFill>
                <a:latin typeface="微软雅黑" panose="020B0503020204020204" pitchFamily="34" charset="-122"/>
                <a:ea typeface="微软雅黑" panose="020B0503020204020204" pitchFamily="34" charset="-122"/>
                <a:cs typeface="+mn-ea"/>
              </a:rPr>
              <a:t>A.</a:t>
            </a:r>
            <a:endParaRPr lang="en-US" altLang="zh-CN" sz="1800" b="1" dirty="0">
              <a:solidFill>
                <a:srgbClr val="216FBA"/>
              </a:solidFill>
              <a:latin typeface="微软雅黑" panose="020B0503020204020204" pitchFamily="34" charset="-122"/>
              <a:ea typeface="微软雅黑" panose="020B0503020204020204" pitchFamily="34" charset="-122"/>
              <a:cs typeface="+mn-ea"/>
            </a:endParaRPr>
          </a:p>
        </p:txBody>
      </p:sp>
      <p:sp>
        <p:nvSpPr>
          <p:cNvPr id="7" name="文本框 6"/>
          <p:cNvSpPr txBox="1"/>
          <p:nvPr/>
        </p:nvSpPr>
        <p:spPr>
          <a:xfrm>
            <a:off x="2682240" y="5051425"/>
            <a:ext cx="476885" cy="368300"/>
          </a:xfrm>
          <a:prstGeom prst="rect">
            <a:avLst/>
          </a:prstGeom>
          <a:noFill/>
        </p:spPr>
        <p:txBody>
          <a:bodyPr wrap="square" rtlCol="0">
            <a:spAutoFit/>
          </a:bodyPr>
          <a:p>
            <a:r>
              <a:rPr lang="en-US" altLang="zh-CN" sz="1800" b="1" dirty="0">
                <a:solidFill>
                  <a:srgbClr val="216FBA"/>
                </a:solidFill>
                <a:latin typeface="微软雅黑" panose="020B0503020204020204" pitchFamily="34" charset="-122"/>
                <a:ea typeface="微软雅黑" panose="020B0503020204020204" pitchFamily="34" charset="-122"/>
                <a:cs typeface="+mn-ea"/>
              </a:rPr>
              <a:t>B.</a:t>
            </a:r>
            <a:endParaRPr lang="en-US" altLang="zh-CN" sz="1800" b="1" dirty="0">
              <a:solidFill>
                <a:srgbClr val="216FBA"/>
              </a:solidFill>
              <a:latin typeface="微软雅黑" panose="020B0503020204020204" pitchFamily="34" charset="-122"/>
              <a:ea typeface="微软雅黑" panose="020B0503020204020204" pitchFamily="34" charset="-122"/>
              <a:cs typeface="+mn-ea"/>
            </a:endParaRPr>
          </a:p>
        </p:txBody>
      </p:sp>
      <p:sp>
        <p:nvSpPr>
          <p:cNvPr id="8" name="文本框 7"/>
          <p:cNvSpPr txBox="1"/>
          <p:nvPr/>
        </p:nvSpPr>
        <p:spPr>
          <a:xfrm>
            <a:off x="7226935" y="5087620"/>
            <a:ext cx="476885" cy="368300"/>
          </a:xfrm>
          <a:prstGeom prst="rect">
            <a:avLst/>
          </a:prstGeom>
          <a:noFill/>
        </p:spPr>
        <p:txBody>
          <a:bodyPr wrap="square" rtlCol="0">
            <a:spAutoFit/>
          </a:bodyPr>
          <a:p>
            <a:r>
              <a:rPr lang="en-US" altLang="zh-CN" sz="1800" b="1" dirty="0">
                <a:solidFill>
                  <a:srgbClr val="216FBA"/>
                </a:solidFill>
                <a:latin typeface="微软雅黑" panose="020B0503020204020204" pitchFamily="34" charset="-122"/>
                <a:ea typeface="微软雅黑" panose="020B0503020204020204" pitchFamily="34" charset="-122"/>
                <a:cs typeface="+mn-ea"/>
              </a:rPr>
              <a:t>C.</a:t>
            </a:r>
            <a:endParaRPr lang="en-US" altLang="zh-CN" sz="1800" b="1" dirty="0">
              <a:solidFill>
                <a:srgbClr val="216FBA"/>
              </a:solidFill>
              <a:latin typeface="微软雅黑" panose="020B0503020204020204" pitchFamily="34" charset="-122"/>
              <a:ea typeface="微软雅黑" panose="020B0503020204020204" pitchFamily="34"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736080" y="2249805"/>
            <a:ext cx="5081905" cy="347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723900" y="2249170"/>
            <a:ext cx="5626100" cy="3573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840105" y="153670"/>
            <a:ext cx="8058785"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2-3.</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Three major structures of programming</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Rectangle 10"/>
          <p:cNvSpPr>
            <a:spLocks noChangeArrowheads="1"/>
          </p:cNvSpPr>
          <p:nvPr/>
        </p:nvSpPr>
        <p:spPr bwMode="auto">
          <a:xfrm>
            <a:off x="1479550" y="1322388"/>
            <a:ext cx="3671888"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en-US" altLang="zh-CN"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Hello C Programming</a:t>
            </a:r>
            <a:r>
              <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college-studying_73531"/>
          <p:cNvSpPr>
            <a:spLocks noChangeAspect="1"/>
          </p:cNvSpPr>
          <p:nvPr/>
        </p:nvSpPr>
        <p:spPr bwMode="auto">
          <a:xfrm>
            <a:off x="840105" y="1372122"/>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accent2">
              <a:lumMod val="50000"/>
            </a:schemeClr>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765810" y="2320925"/>
            <a:ext cx="5514975" cy="3400425"/>
          </a:xfrm>
          <a:prstGeom prst="rect">
            <a:avLst/>
          </a:prstGeom>
        </p:spPr>
      </p:pic>
      <p:pic>
        <p:nvPicPr>
          <p:cNvPr id="3" name="图片 2"/>
          <p:cNvPicPr>
            <a:picLocks noChangeAspect="1"/>
          </p:cNvPicPr>
          <p:nvPr/>
        </p:nvPicPr>
        <p:blipFill>
          <a:blip r:embed="rId2"/>
          <a:stretch>
            <a:fillRect/>
          </a:stretch>
        </p:blipFill>
        <p:spPr>
          <a:xfrm>
            <a:off x="6813550" y="2363470"/>
            <a:ext cx="4914900" cy="3240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0"/>
            <a:ext cx="4531971"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文本框 1"/>
          <p:cNvSpPr txBox="1"/>
          <p:nvPr/>
        </p:nvSpPr>
        <p:spPr>
          <a:xfrm>
            <a:off x="4583199" y="735955"/>
            <a:ext cx="2062533" cy="5386090"/>
          </a:xfrm>
          <a:prstGeom prst="rect">
            <a:avLst/>
          </a:prstGeom>
          <a:noFill/>
        </p:spPr>
        <p:txBody>
          <a:bodyPr wrap="square" rtlCol="0">
            <a:spAutoFit/>
          </a:bodyPr>
          <a:lstStyle/>
          <a:p>
            <a:r>
              <a:rPr lang="en-US" altLang="zh-CN"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3</a:t>
            </a:r>
            <a:endParaRPr lang="zh-CN" altLang="en-US"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6341110" y="2921000"/>
            <a:ext cx="6395085" cy="706755"/>
          </a:xfrm>
          <a:prstGeom prst="rect">
            <a:avLst/>
          </a:prstGeom>
          <a:noFill/>
        </p:spPr>
        <p:txBody>
          <a:bodyPr wrap="square" rtlCol="0">
            <a:spAutoFit/>
          </a:bodyPr>
          <a:lstStyle/>
          <a:p>
            <a:r>
              <a:rPr lang="zh-CN" altLang="en-US"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rPr>
              <a:t>Examples of algorithm</a:t>
            </a:r>
            <a:endParaRPr lang="zh-CN" altLang="en-US" sz="40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24" name="图片 23"/>
          <p:cNvPicPr>
            <a:picLocks noChangeAspect="1"/>
          </p:cNvPicPr>
          <p:nvPr/>
        </p:nvPicPr>
        <p:blipFill rotWithShape="1">
          <a:blip r:embed="rId1">
            <a:extLst>
              <a:ext uri="{BEBA8EAE-BF5A-486C-A8C5-ECC9F3942E4B}">
                <a14:imgProps xmlns:a14="http://schemas.microsoft.com/office/drawing/2010/main">
                  <a14:imgLayer r:embed="rId2">
                    <a14:imgEffect>
                      <a14:saturation sat="300000"/>
                    </a14:imgEffect>
                  </a14:imgLayer>
                </a14:imgProps>
              </a:ext>
              <a:ext uri="{28A0092B-C50C-407E-A947-70E740481C1C}">
                <a14:useLocalDpi xmlns:a14="http://schemas.microsoft.com/office/drawing/2010/main" val="0"/>
              </a:ext>
            </a:extLst>
          </a:blip>
          <a:srcRect t="6897" b="6897"/>
          <a:stretch>
            <a:fillRect/>
          </a:stretch>
        </p:blipFill>
        <p:spPr>
          <a:xfrm>
            <a:off x="908501" y="1976379"/>
            <a:ext cx="2595621" cy="2595621"/>
          </a:xfrm>
          <a:prstGeom prst="ellipse">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6082665"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3-1. </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Examples of algorithm</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faq-button_57638"/>
          <p:cNvSpPr>
            <a:spLocks noChangeAspect="1"/>
          </p:cNvSpPr>
          <p:nvPr/>
        </p:nvSpPr>
        <p:spPr bwMode="auto">
          <a:xfrm>
            <a:off x="420370" y="1006334"/>
            <a:ext cx="609685" cy="603174"/>
          </a:xfrm>
          <a:custGeom>
            <a:avLst/>
            <a:gdLst>
              <a:gd name="connsiteX0" fmla="*/ 234136 w 607850"/>
              <a:gd name="connsiteY0" fmla="*/ 358684 h 601359"/>
              <a:gd name="connsiteX1" fmla="*/ 275840 w 607850"/>
              <a:gd name="connsiteY1" fmla="*/ 358684 h 601359"/>
              <a:gd name="connsiteX2" fmla="*/ 275840 w 607850"/>
              <a:gd name="connsiteY2" fmla="*/ 400318 h 601359"/>
              <a:gd name="connsiteX3" fmla="*/ 234136 w 607850"/>
              <a:gd name="connsiteY3" fmla="*/ 400318 h 601359"/>
              <a:gd name="connsiteX4" fmla="*/ 397639 w 607850"/>
              <a:gd name="connsiteY4" fmla="*/ 308843 h 601359"/>
              <a:gd name="connsiteX5" fmla="*/ 388321 w 607850"/>
              <a:gd name="connsiteY5" fmla="*/ 418584 h 601359"/>
              <a:gd name="connsiteX6" fmla="*/ 384641 w 607850"/>
              <a:gd name="connsiteY6" fmla="*/ 462033 h 601359"/>
              <a:gd name="connsiteX7" fmla="*/ 432674 w 607850"/>
              <a:gd name="connsiteY7" fmla="*/ 426213 h 601359"/>
              <a:gd name="connsiteX8" fmla="*/ 435842 w 607850"/>
              <a:gd name="connsiteY8" fmla="*/ 434121 h 601359"/>
              <a:gd name="connsiteX9" fmla="*/ 482292 w 607850"/>
              <a:gd name="connsiteY9" fmla="*/ 548885 h 601359"/>
              <a:gd name="connsiteX10" fmla="*/ 503816 w 607850"/>
              <a:gd name="connsiteY10" fmla="*/ 540186 h 601359"/>
              <a:gd name="connsiteX11" fmla="*/ 454152 w 607850"/>
              <a:gd name="connsiteY11" fmla="*/ 417560 h 601359"/>
              <a:gd name="connsiteX12" fmla="*/ 513600 w 607850"/>
              <a:gd name="connsiteY12" fmla="*/ 410024 h 601359"/>
              <a:gd name="connsiteX13" fmla="*/ 477726 w 607850"/>
              <a:gd name="connsiteY13" fmla="*/ 378670 h 601359"/>
              <a:gd name="connsiteX14" fmla="*/ 444135 w 607850"/>
              <a:gd name="connsiteY14" fmla="*/ 349409 h 601359"/>
              <a:gd name="connsiteX15" fmla="*/ 255007 w 607850"/>
              <a:gd name="connsiteY15" fmla="*/ 96110 h 601359"/>
              <a:gd name="connsiteX16" fmla="*/ 354097 w 607850"/>
              <a:gd name="connsiteY16" fmla="*/ 195032 h 601359"/>
              <a:gd name="connsiteX17" fmla="*/ 276763 w 607850"/>
              <a:gd name="connsiteY17" fmla="*/ 291581 h 601359"/>
              <a:gd name="connsiteX18" fmla="*/ 276763 w 607850"/>
              <a:gd name="connsiteY18" fmla="*/ 334621 h 601359"/>
              <a:gd name="connsiteX19" fmla="*/ 233298 w 607850"/>
              <a:gd name="connsiteY19" fmla="*/ 334621 h 601359"/>
              <a:gd name="connsiteX20" fmla="*/ 233298 w 607850"/>
              <a:gd name="connsiteY20" fmla="*/ 250588 h 601359"/>
              <a:gd name="connsiteX21" fmla="*/ 255007 w 607850"/>
              <a:gd name="connsiteY21" fmla="*/ 250588 h 601359"/>
              <a:gd name="connsiteX22" fmla="*/ 310632 w 607850"/>
              <a:gd name="connsiteY22" fmla="*/ 195032 h 601359"/>
              <a:gd name="connsiteX23" fmla="*/ 255007 w 607850"/>
              <a:gd name="connsiteY23" fmla="*/ 139522 h 601359"/>
              <a:gd name="connsiteX24" fmla="*/ 202970 w 607850"/>
              <a:gd name="connsiteY24" fmla="*/ 175489 h 601359"/>
              <a:gd name="connsiteX25" fmla="*/ 162300 w 607850"/>
              <a:gd name="connsiteY25" fmla="*/ 160135 h 601359"/>
              <a:gd name="connsiteX26" fmla="*/ 198032 w 607850"/>
              <a:gd name="connsiteY26" fmla="*/ 114117 h 601359"/>
              <a:gd name="connsiteX27" fmla="*/ 255007 w 607850"/>
              <a:gd name="connsiteY27" fmla="*/ 96110 h 601359"/>
              <a:gd name="connsiteX28" fmla="*/ 254983 w 607850"/>
              <a:gd name="connsiteY28" fmla="*/ 43403 h 601359"/>
              <a:gd name="connsiteX29" fmla="*/ 105431 w 607850"/>
              <a:gd name="connsiteY29" fmla="*/ 105274 h 601359"/>
              <a:gd name="connsiteX30" fmla="*/ 43468 w 607850"/>
              <a:gd name="connsiteY30" fmla="*/ 254602 h 601359"/>
              <a:gd name="connsiteX31" fmla="*/ 105431 w 607850"/>
              <a:gd name="connsiteY31" fmla="*/ 403977 h 601359"/>
              <a:gd name="connsiteX32" fmla="*/ 254983 w 607850"/>
              <a:gd name="connsiteY32" fmla="*/ 465801 h 601359"/>
              <a:gd name="connsiteX33" fmla="*/ 345506 w 607850"/>
              <a:gd name="connsiteY33" fmla="*/ 445612 h 601359"/>
              <a:gd name="connsiteX34" fmla="*/ 364142 w 607850"/>
              <a:gd name="connsiteY34" fmla="*/ 226085 h 601359"/>
              <a:gd name="connsiteX35" fmla="*/ 459417 w 607850"/>
              <a:gd name="connsiteY35" fmla="*/ 309169 h 601359"/>
              <a:gd name="connsiteX36" fmla="*/ 466498 w 607850"/>
              <a:gd name="connsiteY36" fmla="*/ 254602 h 601359"/>
              <a:gd name="connsiteX37" fmla="*/ 404581 w 607850"/>
              <a:gd name="connsiteY37" fmla="*/ 105274 h 601359"/>
              <a:gd name="connsiteX38" fmla="*/ 254983 w 607850"/>
              <a:gd name="connsiteY38" fmla="*/ 43403 h 601359"/>
              <a:gd name="connsiteX39" fmla="*/ 254983 w 607850"/>
              <a:gd name="connsiteY39" fmla="*/ 0 h 601359"/>
              <a:gd name="connsiteX40" fmla="*/ 354265 w 607850"/>
              <a:gd name="connsiteY40" fmla="*/ 20003 h 601359"/>
              <a:gd name="connsiteX41" fmla="*/ 435330 w 607850"/>
              <a:gd name="connsiteY41" fmla="*/ 74571 h 601359"/>
              <a:gd name="connsiteX42" fmla="*/ 489933 w 607850"/>
              <a:gd name="connsiteY42" fmla="*/ 155515 h 601359"/>
              <a:gd name="connsiteX43" fmla="*/ 510013 w 607850"/>
              <a:gd name="connsiteY43" fmla="*/ 254602 h 601359"/>
              <a:gd name="connsiteX44" fmla="*/ 495151 w 607850"/>
              <a:gd name="connsiteY44" fmla="*/ 340384 h 601359"/>
              <a:gd name="connsiteX45" fmla="*/ 607850 w 607850"/>
              <a:gd name="connsiteY45" fmla="*/ 438680 h 601359"/>
              <a:gd name="connsiteX46" fmla="*/ 511224 w 607850"/>
              <a:gd name="connsiteY46" fmla="*/ 450961 h 601359"/>
              <a:gd name="connsiteX47" fmla="*/ 556369 w 607850"/>
              <a:gd name="connsiteY47" fmla="*/ 562469 h 601359"/>
              <a:gd name="connsiteX48" fmla="*/ 460022 w 607850"/>
              <a:gd name="connsiteY48" fmla="*/ 601359 h 601359"/>
              <a:gd name="connsiteX49" fmla="*/ 414877 w 607850"/>
              <a:gd name="connsiteY49" fmla="*/ 489852 h 601359"/>
              <a:gd name="connsiteX50" fmla="*/ 336840 w 607850"/>
              <a:gd name="connsiteY50" fmla="*/ 548094 h 601359"/>
              <a:gd name="connsiteX51" fmla="*/ 341406 w 607850"/>
              <a:gd name="connsiteY51" fmla="*/ 494225 h 601359"/>
              <a:gd name="connsiteX52" fmla="*/ 254983 w 607850"/>
              <a:gd name="connsiteY52" fmla="*/ 509250 h 601359"/>
              <a:gd name="connsiteX53" fmla="*/ 155748 w 607850"/>
              <a:gd name="connsiteY53" fmla="*/ 489200 h 601359"/>
              <a:gd name="connsiteX54" fmla="*/ 74683 w 607850"/>
              <a:gd name="connsiteY54" fmla="*/ 434679 h 601359"/>
              <a:gd name="connsiteX55" fmla="*/ 20033 w 607850"/>
              <a:gd name="connsiteY55" fmla="*/ 353735 h 601359"/>
              <a:gd name="connsiteX56" fmla="*/ 0 w 607850"/>
              <a:gd name="connsiteY56" fmla="*/ 254602 h 601359"/>
              <a:gd name="connsiteX57" fmla="*/ 20033 w 607850"/>
              <a:gd name="connsiteY57" fmla="*/ 155515 h 601359"/>
              <a:gd name="connsiteX58" fmla="*/ 74683 w 607850"/>
              <a:gd name="connsiteY58" fmla="*/ 74571 h 601359"/>
              <a:gd name="connsiteX59" fmla="*/ 155748 w 607850"/>
              <a:gd name="connsiteY59" fmla="*/ 20003 h 601359"/>
              <a:gd name="connsiteX60" fmla="*/ 254983 w 607850"/>
              <a:gd name="connsiteY60"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7850" h="601359">
                <a:moveTo>
                  <a:pt x="234136" y="358684"/>
                </a:moveTo>
                <a:lnTo>
                  <a:pt x="275840" y="358684"/>
                </a:lnTo>
                <a:lnTo>
                  <a:pt x="275840" y="400318"/>
                </a:lnTo>
                <a:lnTo>
                  <a:pt x="234136" y="400318"/>
                </a:lnTo>
                <a:close/>
                <a:moveTo>
                  <a:pt x="397639" y="308843"/>
                </a:moveTo>
                <a:lnTo>
                  <a:pt x="388321" y="418584"/>
                </a:lnTo>
                <a:lnTo>
                  <a:pt x="384641" y="462033"/>
                </a:lnTo>
                <a:lnTo>
                  <a:pt x="432674" y="426213"/>
                </a:lnTo>
                <a:lnTo>
                  <a:pt x="435842" y="434121"/>
                </a:lnTo>
                <a:lnTo>
                  <a:pt x="482292" y="548885"/>
                </a:lnTo>
                <a:lnTo>
                  <a:pt x="503816" y="540186"/>
                </a:lnTo>
                <a:lnTo>
                  <a:pt x="454152" y="417560"/>
                </a:lnTo>
                <a:lnTo>
                  <a:pt x="513600" y="410024"/>
                </a:lnTo>
                <a:lnTo>
                  <a:pt x="477726" y="378670"/>
                </a:lnTo>
                <a:lnTo>
                  <a:pt x="444135" y="349409"/>
                </a:lnTo>
                <a:close/>
                <a:moveTo>
                  <a:pt x="255007" y="96110"/>
                </a:moveTo>
                <a:cubicBezTo>
                  <a:pt x="309653" y="96110"/>
                  <a:pt x="354097" y="140499"/>
                  <a:pt x="354097" y="195032"/>
                </a:cubicBezTo>
                <a:cubicBezTo>
                  <a:pt x="354097" y="242166"/>
                  <a:pt x="320974" y="281670"/>
                  <a:pt x="276763" y="291581"/>
                </a:cubicBezTo>
                <a:lnTo>
                  <a:pt x="276763" y="334621"/>
                </a:lnTo>
                <a:lnTo>
                  <a:pt x="233298" y="334621"/>
                </a:lnTo>
                <a:lnTo>
                  <a:pt x="233298" y="250588"/>
                </a:lnTo>
                <a:lnTo>
                  <a:pt x="255007" y="250588"/>
                </a:lnTo>
                <a:cubicBezTo>
                  <a:pt x="285661" y="250588"/>
                  <a:pt x="310632" y="225648"/>
                  <a:pt x="310632" y="195032"/>
                </a:cubicBezTo>
                <a:cubicBezTo>
                  <a:pt x="310632" y="164415"/>
                  <a:pt x="285661" y="139522"/>
                  <a:pt x="255007" y="139522"/>
                </a:cubicBezTo>
                <a:cubicBezTo>
                  <a:pt x="231994" y="139522"/>
                  <a:pt x="211123" y="153993"/>
                  <a:pt x="202970" y="175489"/>
                </a:cubicBezTo>
                <a:lnTo>
                  <a:pt x="162300" y="160135"/>
                </a:lnTo>
                <a:cubicBezTo>
                  <a:pt x="169335" y="141523"/>
                  <a:pt x="181680" y="125610"/>
                  <a:pt x="198032" y="114117"/>
                </a:cubicBezTo>
                <a:cubicBezTo>
                  <a:pt x="214803" y="102345"/>
                  <a:pt x="234509" y="96110"/>
                  <a:pt x="255007" y="96110"/>
                </a:cubicBezTo>
                <a:close/>
                <a:moveTo>
                  <a:pt x="254983" y="43403"/>
                </a:moveTo>
                <a:cubicBezTo>
                  <a:pt x="198517" y="43403"/>
                  <a:pt x="145405" y="65406"/>
                  <a:pt x="105431" y="105274"/>
                </a:cubicBezTo>
                <a:cubicBezTo>
                  <a:pt x="65504" y="145187"/>
                  <a:pt x="43468" y="198220"/>
                  <a:pt x="43468" y="254602"/>
                </a:cubicBezTo>
                <a:cubicBezTo>
                  <a:pt x="43468" y="311030"/>
                  <a:pt x="65504" y="364063"/>
                  <a:pt x="105431" y="403977"/>
                </a:cubicBezTo>
                <a:cubicBezTo>
                  <a:pt x="145405" y="443844"/>
                  <a:pt x="198517" y="465801"/>
                  <a:pt x="254983" y="465801"/>
                </a:cubicBezTo>
                <a:cubicBezTo>
                  <a:pt x="286850" y="465801"/>
                  <a:pt x="317599" y="458823"/>
                  <a:pt x="345506" y="445612"/>
                </a:cubicBezTo>
                <a:lnTo>
                  <a:pt x="364142" y="226085"/>
                </a:lnTo>
                <a:lnTo>
                  <a:pt x="459417" y="309169"/>
                </a:lnTo>
                <a:cubicBezTo>
                  <a:pt x="464076" y="291585"/>
                  <a:pt x="466498" y="273302"/>
                  <a:pt x="466498" y="254602"/>
                </a:cubicBezTo>
                <a:cubicBezTo>
                  <a:pt x="466498" y="198220"/>
                  <a:pt x="444508" y="145187"/>
                  <a:pt x="404581" y="105274"/>
                </a:cubicBezTo>
                <a:cubicBezTo>
                  <a:pt x="364608" y="65406"/>
                  <a:pt x="311496" y="43403"/>
                  <a:pt x="254983" y="43403"/>
                </a:cubicBezTo>
                <a:close/>
                <a:moveTo>
                  <a:pt x="254983" y="0"/>
                </a:moveTo>
                <a:cubicBezTo>
                  <a:pt x="289412" y="0"/>
                  <a:pt x="322817" y="6745"/>
                  <a:pt x="354265" y="20003"/>
                </a:cubicBezTo>
                <a:cubicBezTo>
                  <a:pt x="384641" y="32843"/>
                  <a:pt x="411896" y="51218"/>
                  <a:pt x="435330" y="74571"/>
                </a:cubicBezTo>
                <a:cubicBezTo>
                  <a:pt x="458718" y="97970"/>
                  <a:pt x="477121" y="125184"/>
                  <a:pt x="489933" y="155515"/>
                </a:cubicBezTo>
                <a:cubicBezTo>
                  <a:pt x="503257" y="186916"/>
                  <a:pt x="510013" y="220270"/>
                  <a:pt x="510013" y="254602"/>
                </a:cubicBezTo>
                <a:cubicBezTo>
                  <a:pt x="510013" y="284142"/>
                  <a:pt x="505028" y="312937"/>
                  <a:pt x="495151" y="340384"/>
                </a:cubicBezTo>
                <a:lnTo>
                  <a:pt x="607850" y="438680"/>
                </a:lnTo>
                <a:lnTo>
                  <a:pt x="511224" y="450961"/>
                </a:lnTo>
                <a:lnTo>
                  <a:pt x="556369" y="562469"/>
                </a:lnTo>
                <a:lnTo>
                  <a:pt x="460022" y="601359"/>
                </a:lnTo>
                <a:lnTo>
                  <a:pt x="414877" y="489852"/>
                </a:lnTo>
                <a:lnTo>
                  <a:pt x="336840" y="548094"/>
                </a:lnTo>
                <a:lnTo>
                  <a:pt x="341406" y="494225"/>
                </a:lnTo>
                <a:cubicBezTo>
                  <a:pt x="313779" y="504180"/>
                  <a:pt x="284754" y="509250"/>
                  <a:pt x="254983" y="509250"/>
                </a:cubicBezTo>
                <a:cubicBezTo>
                  <a:pt x="220600" y="509250"/>
                  <a:pt x="187196" y="502505"/>
                  <a:pt x="155748" y="489200"/>
                </a:cubicBezTo>
                <a:cubicBezTo>
                  <a:pt x="125372" y="476408"/>
                  <a:pt x="98117" y="458032"/>
                  <a:pt x="74683" y="434679"/>
                </a:cubicBezTo>
                <a:cubicBezTo>
                  <a:pt x="51295" y="411280"/>
                  <a:pt x="32892" y="384066"/>
                  <a:pt x="20033" y="353735"/>
                </a:cubicBezTo>
                <a:cubicBezTo>
                  <a:pt x="6755" y="322334"/>
                  <a:pt x="0" y="288980"/>
                  <a:pt x="0" y="254602"/>
                </a:cubicBezTo>
                <a:cubicBezTo>
                  <a:pt x="0" y="220270"/>
                  <a:pt x="6755" y="186916"/>
                  <a:pt x="20033" y="155515"/>
                </a:cubicBezTo>
                <a:cubicBezTo>
                  <a:pt x="32892" y="125184"/>
                  <a:pt x="51295" y="97970"/>
                  <a:pt x="74683" y="74571"/>
                </a:cubicBezTo>
                <a:cubicBezTo>
                  <a:pt x="98117" y="51218"/>
                  <a:pt x="125372" y="32843"/>
                  <a:pt x="155748" y="20003"/>
                </a:cubicBezTo>
                <a:cubicBezTo>
                  <a:pt x="187196" y="6745"/>
                  <a:pt x="220600" y="0"/>
                  <a:pt x="254983" y="0"/>
                </a:cubicBezTo>
                <a:close/>
              </a:path>
            </a:pathLst>
          </a:custGeom>
          <a:solidFill>
            <a:schemeClr val="accent1"/>
          </a:solidFill>
          <a:ln>
            <a:noFill/>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Rectangle 13"/>
          <p:cNvSpPr>
            <a:spLocks noChangeArrowheads="1"/>
          </p:cNvSpPr>
          <p:nvPr/>
        </p:nvSpPr>
        <p:spPr bwMode="auto">
          <a:xfrm>
            <a:off x="864870" y="1075690"/>
            <a:ext cx="11451590"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sz="2400" b="1" dirty="0">
                <a:solidFill>
                  <a:srgbClr val="076EAD"/>
                </a:solidFill>
                <a:latin typeface="微软雅黑" panose="020B0503020204020204" pitchFamily="34" charset="-122"/>
                <a:ea typeface="微软雅黑" panose="020B0503020204020204" pitchFamily="34" charset="-122"/>
                <a:sym typeface="微软雅黑" panose="020B0503020204020204" pitchFamily="34" charset="-122"/>
              </a:rPr>
              <a:t>To find the  value of </a:t>
            </a:r>
            <a:r>
              <a:rPr lang="en-US" sz="2400" b="1" dirty="0">
                <a:solidFill>
                  <a:srgbClr val="076EAD"/>
                </a:solidFill>
                <a:latin typeface="微软雅黑" panose="020B0503020204020204" pitchFamily="34" charset="-122"/>
                <a:ea typeface="微软雅黑" panose="020B0503020204020204" pitchFamily="34" charset="-122"/>
                <a:sym typeface="微软雅黑" panose="020B0503020204020204" pitchFamily="34" charset="-122"/>
              </a:rPr>
              <a:t>y</a:t>
            </a:r>
            <a:r>
              <a:rPr sz="2400" b="1" dirty="0">
                <a:solidFill>
                  <a:srgbClr val="076EAD"/>
                </a:solidFill>
                <a:latin typeface="微软雅黑" panose="020B0503020204020204" pitchFamily="34" charset="-122"/>
                <a:ea typeface="微软雅黑" panose="020B0503020204020204" pitchFamily="34" charset="-122"/>
                <a:sym typeface="微软雅黑" panose="020B0503020204020204" pitchFamily="34" charset="-122"/>
              </a:rPr>
              <a:t>, please draw a flow chart of the algorithm.</a:t>
            </a:r>
            <a:endParaRPr sz="2400" b="1" dirty="0">
              <a:solidFill>
                <a:srgbClr val="076EAD"/>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10" name="Object 85"/>
          <p:cNvGraphicFramePr>
            <a:graphicFrameLocks noChangeAspect="1"/>
          </p:cNvGraphicFramePr>
          <p:nvPr/>
        </p:nvGraphicFramePr>
        <p:xfrm>
          <a:off x="1614488" y="2667876"/>
          <a:ext cx="2825750" cy="1547813"/>
        </p:xfrm>
        <a:graphic>
          <a:graphicData uri="http://schemas.openxmlformats.org/presentationml/2006/ole">
            <mc:AlternateContent xmlns:mc="http://schemas.openxmlformats.org/markup-compatibility/2006">
              <mc:Choice xmlns:v="urn:schemas-microsoft-com:vml" Requires="v">
                <p:oleObj spid="_x0000_s1048" name="公式" r:id="rId1" imgW="1308100" imgH="711200" progId="Equation.3">
                  <p:embed/>
                </p:oleObj>
              </mc:Choice>
              <mc:Fallback>
                <p:oleObj name="公式" r:id="rId1" imgW="1308100" imgH="711200" progId="Equation.3">
                  <p:embed/>
                  <p:pic>
                    <p:nvPicPr>
                      <p:cNvPr id="0" name="Object 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2667876"/>
                        <a:ext cx="2825750" cy="1547813"/>
                      </a:xfrm>
                      <a:prstGeom prst="rect">
                        <a:avLst/>
                      </a:prstGeom>
                      <a:noFill/>
                    </p:spPr>
                  </p:pic>
                </p:oleObj>
              </mc:Fallback>
            </mc:AlternateContent>
          </a:graphicData>
        </a:graphic>
      </p:graphicFrame>
      <p:sp>
        <p:nvSpPr>
          <p:cNvPr id="11" name="Rectangle 87"/>
          <p:cNvSpPr>
            <a:spLocks noChangeArrowheads="1"/>
          </p:cNvSpPr>
          <p:nvPr/>
        </p:nvSpPr>
        <p:spPr bwMode="auto">
          <a:xfrm>
            <a:off x="4960938" y="1844675"/>
            <a:ext cx="3671888" cy="42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b="1" dirty="0">
                <a:solidFill>
                  <a:srgbClr val="FF0000"/>
                </a:solidFill>
                <a:latin typeface="长城特粗宋体" pitchFamily="49" charset="-122"/>
                <a:ea typeface="长城特粗宋体" pitchFamily="49" charset="-122"/>
              </a:rPr>
              <a:t>Algorithm description</a:t>
            </a:r>
            <a:r>
              <a:rPr lang="zh-CN" altLang="en-US" b="1" dirty="0">
                <a:solidFill>
                  <a:srgbClr val="076EAD"/>
                </a:solidFill>
                <a:latin typeface="长城特粗宋体" pitchFamily="49" charset="-122"/>
                <a:ea typeface="长城特粗宋体" pitchFamily="49" charset="-122"/>
              </a:rPr>
              <a:t>：</a:t>
            </a:r>
            <a:endParaRPr lang="zh-CN" altLang="en-US" b="1" dirty="0">
              <a:solidFill>
                <a:srgbClr val="076EAD"/>
              </a:solidFill>
              <a:latin typeface="长城特粗宋体" pitchFamily="49" charset="-122"/>
              <a:ea typeface="长城特粗宋体" pitchFamily="49" charset="-122"/>
            </a:endParaRPr>
          </a:p>
        </p:txBody>
      </p:sp>
      <p:sp>
        <p:nvSpPr>
          <p:cNvPr id="12" name="Rectangle 11"/>
          <p:cNvSpPr>
            <a:spLocks noChangeArrowheads="1"/>
          </p:cNvSpPr>
          <p:nvPr/>
        </p:nvSpPr>
        <p:spPr bwMode="auto">
          <a:xfrm>
            <a:off x="5102225" y="2414905"/>
            <a:ext cx="6700520" cy="3672205"/>
          </a:xfrm>
          <a:prstGeom prst="rect">
            <a:avLst/>
          </a:prstGeom>
          <a:noFill/>
          <a:ln w="9525">
            <a:solidFill>
              <a:srgbClr val="076EA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89"/>
          <p:cNvSpPr txBox="1">
            <a:spLocks noChangeArrowheads="1"/>
          </p:cNvSpPr>
          <p:nvPr/>
        </p:nvSpPr>
        <p:spPr bwMode="auto">
          <a:xfrm>
            <a:off x="5184775" y="2990850"/>
            <a:ext cx="6057900" cy="92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dirty="0">
                <a:solidFill>
                  <a:srgbClr val="076EAD"/>
                </a:solidFill>
                <a:latin typeface="长城特粗宋体" pitchFamily="49" charset="-122"/>
                <a:ea typeface="长城特粗宋体" pitchFamily="49" charset="-122"/>
              </a:rPr>
              <a:t>（</a:t>
            </a:r>
            <a:r>
              <a:rPr lang="en-US" altLang="zh-CN" dirty="0">
                <a:solidFill>
                  <a:srgbClr val="076EAD"/>
                </a:solidFill>
                <a:latin typeface="长城特粗宋体" pitchFamily="49" charset="-122"/>
                <a:ea typeface="长城特粗宋体" pitchFamily="49" charset="-122"/>
              </a:rPr>
              <a:t>2</a:t>
            </a:r>
            <a:r>
              <a:rPr lang="zh-CN" altLang="en-US" dirty="0">
                <a:solidFill>
                  <a:srgbClr val="076EAD"/>
                </a:solidFill>
                <a:latin typeface="长城特粗宋体" pitchFamily="49" charset="-122"/>
                <a:ea typeface="长城特粗宋体" pitchFamily="49" charset="-122"/>
              </a:rPr>
              <a:t>）</a:t>
            </a:r>
            <a:r>
              <a:rPr dirty="0">
                <a:solidFill>
                  <a:srgbClr val="076EAD"/>
                </a:solidFill>
                <a:latin typeface="长城特粗宋体" pitchFamily="49" charset="-122"/>
                <a:ea typeface="长城特粗宋体" pitchFamily="49" charset="-122"/>
              </a:rPr>
              <a:t>If x is greater than 0, y is 2x-1,</a:t>
            </a:r>
            <a:endParaRPr dirty="0">
              <a:solidFill>
                <a:srgbClr val="076EAD"/>
              </a:solidFill>
              <a:latin typeface="长城特粗宋体" pitchFamily="49" charset="-122"/>
              <a:ea typeface="长城特粗宋体" pitchFamily="49" charset="-122"/>
            </a:endParaRPr>
          </a:p>
          <a:p>
            <a:pPr>
              <a:lnSpc>
                <a:spcPct val="150000"/>
              </a:lnSpc>
            </a:pPr>
            <a:r>
              <a:rPr dirty="0">
                <a:solidFill>
                  <a:srgbClr val="076EAD"/>
                </a:solidFill>
                <a:latin typeface="长城特粗宋体" pitchFamily="49" charset="-122"/>
                <a:ea typeface="长城特粗宋体" pitchFamily="49" charset="-122"/>
              </a:rPr>
              <a:t>    Then go to step 5; Otherwise, proceed to Step 3</a:t>
            </a:r>
            <a:r>
              <a:rPr lang="zh-CN" altLang="en-US" dirty="0">
                <a:solidFill>
                  <a:srgbClr val="076EAD"/>
                </a:solidFill>
                <a:latin typeface="长城特粗宋体" pitchFamily="49" charset="-122"/>
                <a:ea typeface="长城特粗宋体" pitchFamily="49" charset="-122"/>
              </a:rPr>
              <a:t>； </a:t>
            </a:r>
            <a:endParaRPr lang="en-US" altLang="zh-CN" dirty="0">
              <a:solidFill>
                <a:srgbClr val="076EAD"/>
              </a:solidFill>
              <a:latin typeface="长城特粗宋体" pitchFamily="49" charset="-122"/>
              <a:ea typeface="长城特粗宋体" pitchFamily="49" charset="-122"/>
            </a:endParaRPr>
          </a:p>
        </p:txBody>
      </p:sp>
      <p:sp>
        <p:nvSpPr>
          <p:cNvPr id="14" name="Text Box 90"/>
          <p:cNvSpPr txBox="1">
            <a:spLocks noChangeArrowheads="1"/>
          </p:cNvSpPr>
          <p:nvPr/>
        </p:nvSpPr>
        <p:spPr bwMode="auto">
          <a:xfrm>
            <a:off x="5184776" y="2549525"/>
            <a:ext cx="578326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76EAD"/>
                </a:solidFill>
                <a:latin typeface="长城特粗宋体" pitchFamily="49" charset="-122"/>
                <a:ea typeface="长城特粗宋体" pitchFamily="49" charset="-122"/>
              </a:rPr>
              <a:t>（</a:t>
            </a:r>
            <a:r>
              <a:rPr lang="en-US" altLang="zh-CN">
                <a:solidFill>
                  <a:srgbClr val="076EAD"/>
                </a:solidFill>
                <a:latin typeface="长城特粗宋体" pitchFamily="49" charset="-122"/>
                <a:ea typeface="长城特粗宋体" pitchFamily="49" charset="-122"/>
              </a:rPr>
              <a:t>1</a:t>
            </a:r>
            <a:r>
              <a:rPr lang="zh-CN" altLang="en-US">
                <a:solidFill>
                  <a:srgbClr val="076EAD"/>
                </a:solidFill>
                <a:latin typeface="长城特粗宋体" pitchFamily="49" charset="-122"/>
                <a:ea typeface="长城特粗宋体" pitchFamily="49" charset="-122"/>
              </a:rPr>
              <a:t>）</a:t>
            </a:r>
            <a:r>
              <a:rPr>
                <a:solidFill>
                  <a:srgbClr val="076EAD"/>
                </a:solidFill>
                <a:latin typeface="长城特粗宋体" pitchFamily="49" charset="-122"/>
                <a:ea typeface="长城特粗宋体" pitchFamily="49" charset="-122"/>
              </a:rPr>
              <a:t>Enter the value of x</a:t>
            </a:r>
            <a:r>
              <a:rPr lang="zh-CN" altLang="en-US">
                <a:solidFill>
                  <a:srgbClr val="076EAD"/>
                </a:solidFill>
                <a:latin typeface="长城特粗宋体" pitchFamily="49" charset="-122"/>
                <a:ea typeface="长城特粗宋体" pitchFamily="49" charset="-122"/>
              </a:rPr>
              <a:t>；</a:t>
            </a:r>
            <a:r>
              <a:rPr lang="zh-CN" altLang="en-US"/>
              <a:t> </a:t>
            </a:r>
            <a:endParaRPr lang="en-US" altLang="zh-CN"/>
          </a:p>
        </p:txBody>
      </p:sp>
      <p:sp>
        <p:nvSpPr>
          <p:cNvPr id="15" name="Text Box 92"/>
          <p:cNvSpPr txBox="1">
            <a:spLocks noChangeArrowheads="1"/>
          </p:cNvSpPr>
          <p:nvPr/>
        </p:nvSpPr>
        <p:spPr bwMode="auto">
          <a:xfrm>
            <a:off x="5184775" y="3989070"/>
            <a:ext cx="6786880" cy="92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dirty="0">
                <a:solidFill>
                  <a:srgbClr val="076EAD"/>
                </a:solidFill>
                <a:latin typeface="长城特粗宋体" pitchFamily="49" charset="-122"/>
                <a:ea typeface="长城特粗宋体" pitchFamily="49" charset="-122"/>
              </a:rPr>
              <a:t>（</a:t>
            </a:r>
            <a:r>
              <a:rPr lang="en-US" altLang="zh-CN" dirty="0">
                <a:solidFill>
                  <a:srgbClr val="076EAD"/>
                </a:solidFill>
                <a:latin typeface="长城特粗宋体" pitchFamily="49" charset="-122"/>
                <a:ea typeface="长城特粗宋体" pitchFamily="49" charset="-122"/>
              </a:rPr>
              <a:t>3</a:t>
            </a:r>
            <a:r>
              <a:rPr lang="zh-CN" altLang="en-US" dirty="0">
                <a:solidFill>
                  <a:srgbClr val="076EAD"/>
                </a:solidFill>
                <a:latin typeface="长城特粗宋体" pitchFamily="49" charset="-122"/>
                <a:ea typeface="长城特粗宋体" pitchFamily="49" charset="-122"/>
              </a:rPr>
              <a:t>）</a:t>
            </a:r>
            <a:r>
              <a:rPr dirty="0">
                <a:solidFill>
                  <a:srgbClr val="076EAD"/>
                </a:solidFill>
                <a:latin typeface="长城特粗宋体" pitchFamily="49" charset="-122"/>
                <a:ea typeface="长城特粗宋体" pitchFamily="49" charset="-122"/>
              </a:rPr>
              <a:t>If x is equal to 0, y is 0,</a:t>
            </a:r>
            <a:endParaRPr dirty="0">
              <a:solidFill>
                <a:srgbClr val="076EAD"/>
              </a:solidFill>
              <a:latin typeface="长城特粗宋体" pitchFamily="49" charset="-122"/>
              <a:ea typeface="长城特粗宋体" pitchFamily="49" charset="-122"/>
            </a:endParaRPr>
          </a:p>
          <a:p>
            <a:pPr>
              <a:lnSpc>
                <a:spcPct val="150000"/>
              </a:lnSpc>
            </a:pPr>
            <a:r>
              <a:rPr dirty="0">
                <a:solidFill>
                  <a:srgbClr val="076EAD"/>
                </a:solidFill>
                <a:latin typeface="长城特粗宋体" pitchFamily="49" charset="-122"/>
                <a:ea typeface="长城特粗宋体" pitchFamily="49" charset="-122"/>
              </a:rPr>
              <a:t>    Then go to step 5; Otherwise, proceed to Step 4;</a:t>
            </a:r>
            <a:endParaRPr dirty="0">
              <a:solidFill>
                <a:srgbClr val="076EAD"/>
              </a:solidFill>
              <a:latin typeface="长城特粗宋体" pitchFamily="49" charset="-122"/>
              <a:ea typeface="长城特粗宋体" pitchFamily="49" charset="-122"/>
            </a:endParaRPr>
          </a:p>
        </p:txBody>
      </p:sp>
      <p:sp>
        <p:nvSpPr>
          <p:cNvPr id="16" name="Text Box 93"/>
          <p:cNvSpPr txBox="1">
            <a:spLocks noChangeArrowheads="1"/>
          </p:cNvSpPr>
          <p:nvPr/>
        </p:nvSpPr>
        <p:spPr bwMode="auto">
          <a:xfrm>
            <a:off x="5184776" y="4986779"/>
            <a:ext cx="513238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076EAD"/>
                </a:solidFill>
                <a:latin typeface="长城特粗宋体" pitchFamily="49" charset="-122"/>
                <a:ea typeface="长城特粗宋体" pitchFamily="49" charset="-122"/>
              </a:rPr>
              <a:t>（</a:t>
            </a:r>
            <a:r>
              <a:rPr lang="en-US" altLang="zh-CN" dirty="0">
                <a:solidFill>
                  <a:srgbClr val="076EAD"/>
                </a:solidFill>
                <a:latin typeface="长城特粗宋体" pitchFamily="49" charset="-122"/>
                <a:ea typeface="长城特粗宋体" pitchFamily="49" charset="-122"/>
              </a:rPr>
              <a:t>4</a:t>
            </a:r>
            <a:r>
              <a:rPr lang="zh-CN" altLang="en-US" dirty="0">
                <a:solidFill>
                  <a:srgbClr val="076EAD"/>
                </a:solidFill>
                <a:latin typeface="长城特粗宋体" pitchFamily="49" charset="-122"/>
                <a:ea typeface="长城特粗宋体" pitchFamily="49" charset="-122"/>
              </a:rPr>
              <a:t>）</a:t>
            </a:r>
            <a:r>
              <a:rPr lang="en-US" altLang="zh-CN" dirty="0">
                <a:solidFill>
                  <a:srgbClr val="076EAD"/>
                </a:solidFill>
                <a:latin typeface="长城特粗宋体" pitchFamily="49" charset="-122"/>
                <a:ea typeface="长城特粗宋体" pitchFamily="49" charset="-122"/>
              </a:rPr>
              <a:t>y is 3x+1</a:t>
            </a:r>
            <a:r>
              <a:rPr lang="zh-CN" altLang="en-US" dirty="0">
                <a:solidFill>
                  <a:srgbClr val="076EAD"/>
                </a:solidFill>
                <a:latin typeface="长城特粗宋体" pitchFamily="49" charset="-122"/>
                <a:ea typeface="长城特粗宋体" pitchFamily="49" charset="-122"/>
              </a:rPr>
              <a:t>；</a:t>
            </a:r>
            <a:endParaRPr lang="en-US" altLang="zh-CN" dirty="0">
              <a:solidFill>
                <a:srgbClr val="076EAD"/>
              </a:solidFill>
              <a:latin typeface="长城特粗宋体" pitchFamily="49" charset="-122"/>
              <a:ea typeface="长城特粗宋体" pitchFamily="49" charset="-122"/>
            </a:endParaRPr>
          </a:p>
        </p:txBody>
      </p:sp>
      <p:sp>
        <p:nvSpPr>
          <p:cNvPr id="17" name="Text Box 94"/>
          <p:cNvSpPr txBox="1">
            <a:spLocks noChangeArrowheads="1"/>
          </p:cNvSpPr>
          <p:nvPr/>
        </p:nvSpPr>
        <p:spPr bwMode="auto">
          <a:xfrm>
            <a:off x="5184776" y="5428117"/>
            <a:ext cx="51323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076EAD"/>
                </a:solidFill>
                <a:latin typeface="长城特粗宋体" pitchFamily="49" charset="-122"/>
                <a:ea typeface="长城特粗宋体" pitchFamily="49" charset="-122"/>
              </a:rPr>
              <a:t>（</a:t>
            </a:r>
            <a:r>
              <a:rPr lang="en-US" altLang="zh-CN" dirty="0">
                <a:solidFill>
                  <a:srgbClr val="076EAD"/>
                </a:solidFill>
                <a:latin typeface="长城特粗宋体" pitchFamily="49" charset="-122"/>
                <a:ea typeface="长城特粗宋体" pitchFamily="49" charset="-122"/>
              </a:rPr>
              <a:t>5</a:t>
            </a:r>
            <a:r>
              <a:rPr lang="zh-CN" altLang="en-US" dirty="0">
                <a:solidFill>
                  <a:srgbClr val="076EAD"/>
                </a:solidFill>
                <a:latin typeface="长城特粗宋体" pitchFamily="49" charset="-122"/>
                <a:ea typeface="长城特粗宋体" pitchFamily="49" charset="-122"/>
              </a:rPr>
              <a:t>）</a:t>
            </a:r>
            <a:r>
              <a:rPr dirty="0">
                <a:solidFill>
                  <a:srgbClr val="076EAD"/>
                </a:solidFill>
                <a:latin typeface="长城特粗宋体" pitchFamily="49" charset="-122"/>
                <a:ea typeface="长城特粗宋体" pitchFamily="49" charset="-122"/>
              </a:rPr>
              <a:t>Output the value of y</a:t>
            </a:r>
            <a:r>
              <a:rPr lang="en-US" dirty="0">
                <a:solidFill>
                  <a:srgbClr val="076EAD"/>
                </a:solidFill>
                <a:latin typeface="长城特粗宋体" pitchFamily="49" charset="-122"/>
                <a:ea typeface="长城特粗宋体" pitchFamily="49" charset="-122"/>
              </a:rPr>
              <a:t>.</a:t>
            </a:r>
            <a:r>
              <a:rPr lang="zh-CN" altLang="en-US" dirty="0"/>
              <a:t>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2000"/>
                                        <p:tgtEl>
                                          <p:spTgt spid="11"/>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20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2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20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20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748919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3-2. </a:t>
            </a:r>
            <a:r>
              <a:rPr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Flow chart -- symbol representation</a:t>
            </a:r>
            <a:endParaRPr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2" name="Rectangle 10"/>
          <p:cNvSpPr>
            <a:spLocks noChangeArrowheads="1"/>
          </p:cNvSpPr>
          <p:nvPr/>
        </p:nvSpPr>
        <p:spPr bwMode="auto">
          <a:xfrm>
            <a:off x="1479550" y="1104900"/>
            <a:ext cx="5520690"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common symbol for flow charts：</a:t>
            </a:r>
            <a:endPar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college-studying_73531"/>
          <p:cNvSpPr>
            <a:spLocks noChangeAspect="1"/>
          </p:cNvSpPr>
          <p:nvPr/>
        </p:nvSpPr>
        <p:spPr bwMode="auto">
          <a:xfrm>
            <a:off x="840105" y="1204172"/>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accent2">
              <a:lumMod val="50000"/>
            </a:schemeClr>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4" name="Rectangle 11"/>
          <p:cNvSpPr>
            <a:spLocks noChangeArrowheads="1"/>
          </p:cNvSpPr>
          <p:nvPr/>
        </p:nvSpPr>
        <p:spPr bwMode="auto">
          <a:xfrm>
            <a:off x="1156784" y="1951037"/>
            <a:ext cx="10257473" cy="1477963"/>
          </a:xfrm>
          <a:prstGeom prst="rect">
            <a:avLst/>
          </a:prstGeom>
          <a:noFill/>
          <a:ln w="9525">
            <a:solidFill>
              <a:srgbClr val="076EA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 name="流程图: 可选过程 14"/>
          <p:cNvSpPr/>
          <p:nvPr/>
        </p:nvSpPr>
        <p:spPr>
          <a:xfrm>
            <a:off x="2054008" y="2149834"/>
            <a:ext cx="1316099" cy="636862"/>
          </a:xfrm>
          <a:prstGeom prst="flowChartAlternateProcess">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TextBox 6"/>
          <p:cNvSpPr txBox="1"/>
          <p:nvPr/>
        </p:nvSpPr>
        <p:spPr>
          <a:xfrm>
            <a:off x="1769745" y="2917825"/>
            <a:ext cx="1762125" cy="368300"/>
          </a:xfrm>
          <a:prstGeom prst="rect">
            <a:avLst/>
          </a:prstGeom>
          <a:noFill/>
        </p:spPr>
        <p:txBody>
          <a:bodyPr wrap="square" rtlCol="0">
            <a:spAutoFit/>
          </a:bodyPr>
          <a:lstStyle/>
          <a:p>
            <a:r>
              <a:rPr lang="zh-CN" altLang="en-US" dirty="0">
                <a:solidFill>
                  <a:srgbClr val="076EAD"/>
                </a:solidFill>
                <a:latin typeface="微软雅黑" panose="020B0503020204020204" pitchFamily="34" charset="-122"/>
                <a:ea typeface="微软雅黑" panose="020B0503020204020204" pitchFamily="34" charset="-122"/>
              </a:rPr>
              <a:t>Start-stop box</a:t>
            </a:r>
            <a:endParaRPr lang="zh-CN" altLang="en-US" dirty="0">
              <a:solidFill>
                <a:srgbClr val="076EAD"/>
              </a:solidFill>
              <a:latin typeface="微软雅黑" panose="020B0503020204020204" pitchFamily="34" charset="-122"/>
              <a:ea typeface="微软雅黑" panose="020B0503020204020204" pitchFamily="34" charset="-122"/>
            </a:endParaRPr>
          </a:p>
        </p:txBody>
      </p:sp>
      <p:sp>
        <p:nvSpPr>
          <p:cNvPr id="17" name="流程图: 数据 16"/>
          <p:cNvSpPr/>
          <p:nvPr/>
        </p:nvSpPr>
        <p:spPr>
          <a:xfrm>
            <a:off x="3752462" y="2148947"/>
            <a:ext cx="1496537" cy="636607"/>
          </a:xfrm>
          <a:prstGeom prst="flowChartInputOutpu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TextBox 37"/>
          <p:cNvSpPr txBox="1"/>
          <p:nvPr/>
        </p:nvSpPr>
        <p:spPr>
          <a:xfrm>
            <a:off x="3531235" y="2917190"/>
            <a:ext cx="2092325" cy="368300"/>
          </a:xfrm>
          <a:prstGeom prst="rect">
            <a:avLst/>
          </a:prstGeom>
          <a:noFill/>
        </p:spPr>
        <p:txBody>
          <a:bodyPr wrap="square" rtlCol="0">
            <a:spAutoFit/>
          </a:bodyPr>
          <a:lstStyle/>
          <a:p>
            <a:r>
              <a:rPr dirty="0">
                <a:solidFill>
                  <a:srgbClr val="076EAD"/>
                </a:solidFill>
                <a:latin typeface="微软雅黑" panose="020B0503020204020204" pitchFamily="34" charset="-122"/>
                <a:ea typeface="微软雅黑" panose="020B0503020204020204" pitchFamily="34" charset="-122"/>
              </a:rPr>
              <a:t>Input/output box</a:t>
            </a:r>
            <a:endParaRPr dirty="0">
              <a:solidFill>
                <a:srgbClr val="076EAD"/>
              </a:solidFill>
              <a:latin typeface="微软雅黑" panose="020B0503020204020204" pitchFamily="34" charset="-122"/>
              <a:ea typeface="微软雅黑" panose="020B0503020204020204" pitchFamily="34" charset="-122"/>
            </a:endParaRPr>
          </a:p>
        </p:txBody>
      </p:sp>
      <p:sp>
        <p:nvSpPr>
          <p:cNvPr id="29" name="流程图: 过程 28"/>
          <p:cNvSpPr/>
          <p:nvPr/>
        </p:nvSpPr>
        <p:spPr>
          <a:xfrm>
            <a:off x="5623512" y="2148947"/>
            <a:ext cx="1238830" cy="636607"/>
          </a:xfrm>
          <a:prstGeom prst="flowChartProcess">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0" name="TextBox 39"/>
          <p:cNvSpPr txBox="1"/>
          <p:nvPr/>
        </p:nvSpPr>
        <p:spPr>
          <a:xfrm>
            <a:off x="5560060" y="2917190"/>
            <a:ext cx="1851025" cy="368300"/>
          </a:xfrm>
          <a:prstGeom prst="rect">
            <a:avLst/>
          </a:prstGeom>
          <a:noFill/>
        </p:spPr>
        <p:txBody>
          <a:bodyPr wrap="square" rtlCol="0">
            <a:spAutoFit/>
          </a:bodyPr>
          <a:lstStyle/>
          <a:p>
            <a:r>
              <a:rPr lang="zh-CN" altLang="en-US" dirty="0">
                <a:solidFill>
                  <a:srgbClr val="076EAD"/>
                </a:solidFill>
                <a:latin typeface="微软雅黑" panose="020B0503020204020204" pitchFamily="34" charset="-122"/>
                <a:ea typeface="微软雅黑" panose="020B0503020204020204" pitchFamily="34" charset="-122"/>
              </a:rPr>
              <a:t>Processing box</a:t>
            </a:r>
            <a:endParaRPr lang="zh-CN" altLang="en-US" dirty="0">
              <a:solidFill>
                <a:srgbClr val="076EAD"/>
              </a:solidFill>
              <a:latin typeface="微软雅黑" panose="020B0503020204020204" pitchFamily="34" charset="-122"/>
              <a:ea typeface="微软雅黑" panose="020B0503020204020204" pitchFamily="34" charset="-122"/>
            </a:endParaRPr>
          </a:p>
        </p:txBody>
      </p:sp>
      <p:sp>
        <p:nvSpPr>
          <p:cNvPr id="31" name="流程图: 决策 30"/>
          <p:cNvSpPr/>
          <p:nvPr/>
        </p:nvSpPr>
        <p:spPr>
          <a:xfrm>
            <a:off x="7160605" y="2148948"/>
            <a:ext cx="1526535" cy="638636"/>
          </a:xfrm>
          <a:prstGeom prst="flowChartDecision">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TextBox 41"/>
          <p:cNvSpPr txBox="1"/>
          <p:nvPr/>
        </p:nvSpPr>
        <p:spPr>
          <a:xfrm>
            <a:off x="8919845" y="2917825"/>
            <a:ext cx="1532255" cy="368300"/>
          </a:xfrm>
          <a:prstGeom prst="rect">
            <a:avLst/>
          </a:prstGeom>
          <a:noFill/>
        </p:spPr>
        <p:txBody>
          <a:bodyPr wrap="square" rtlCol="0">
            <a:spAutoFit/>
          </a:bodyPr>
          <a:lstStyle/>
          <a:p>
            <a:r>
              <a:rPr lang="zh-CN" altLang="en-US" dirty="0">
                <a:solidFill>
                  <a:srgbClr val="076EAD"/>
                </a:solidFill>
                <a:latin typeface="微软雅黑" panose="020B0503020204020204" pitchFamily="34" charset="-122"/>
                <a:ea typeface="微软雅黑" panose="020B0503020204020204" pitchFamily="34" charset="-122"/>
              </a:rPr>
              <a:t>process line</a:t>
            </a:r>
            <a:endParaRPr lang="zh-CN" altLang="en-US" dirty="0">
              <a:solidFill>
                <a:srgbClr val="076EAD"/>
              </a:solidFill>
              <a:latin typeface="微软雅黑" panose="020B0503020204020204" pitchFamily="34" charset="-122"/>
              <a:ea typeface="微软雅黑" panose="020B0503020204020204" pitchFamily="34" charset="-122"/>
            </a:endParaRPr>
          </a:p>
        </p:txBody>
      </p:sp>
      <p:sp>
        <p:nvSpPr>
          <p:cNvPr id="33" name="TextBox 42"/>
          <p:cNvSpPr txBox="1"/>
          <p:nvPr/>
        </p:nvSpPr>
        <p:spPr>
          <a:xfrm>
            <a:off x="7443470" y="2917190"/>
            <a:ext cx="1355090" cy="368300"/>
          </a:xfrm>
          <a:prstGeom prst="rect">
            <a:avLst/>
          </a:prstGeom>
          <a:noFill/>
        </p:spPr>
        <p:txBody>
          <a:bodyPr wrap="square" rtlCol="0">
            <a:spAutoFit/>
          </a:bodyPr>
          <a:lstStyle/>
          <a:p>
            <a:r>
              <a:rPr lang="zh-CN" altLang="en-US" dirty="0">
                <a:solidFill>
                  <a:srgbClr val="076EAD"/>
                </a:solidFill>
                <a:latin typeface="微软雅黑" panose="020B0503020204020204" pitchFamily="34" charset="-122"/>
                <a:ea typeface="微软雅黑" panose="020B0503020204020204" pitchFamily="34" charset="-122"/>
                <a:sym typeface="+mn-ea"/>
              </a:rPr>
              <a:t>Judge box</a:t>
            </a:r>
            <a:endParaRPr lang="zh-CN" altLang="en-US" dirty="0">
              <a:solidFill>
                <a:srgbClr val="076EAD"/>
              </a:solidFill>
              <a:latin typeface="微软雅黑" panose="020B0503020204020204" pitchFamily="34" charset="-122"/>
              <a:ea typeface="微软雅黑" panose="020B0503020204020204" pitchFamily="34" charset="-122"/>
              <a:sym typeface="+mn-ea"/>
            </a:endParaRPr>
          </a:p>
        </p:txBody>
      </p:sp>
      <p:cxnSp>
        <p:nvCxnSpPr>
          <p:cNvPr id="34" name="直接箭头连接符 33"/>
          <p:cNvCxnSpPr/>
          <p:nvPr/>
        </p:nvCxnSpPr>
        <p:spPr>
          <a:xfrm>
            <a:off x="9013694" y="2474462"/>
            <a:ext cx="1149170" cy="0"/>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pair-tools-cross_28480"/>
          <p:cNvSpPr>
            <a:spLocks noChangeAspect="1"/>
          </p:cNvSpPr>
          <p:nvPr/>
        </p:nvSpPr>
        <p:spPr bwMode="auto">
          <a:xfrm>
            <a:off x="903417" y="4078062"/>
            <a:ext cx="506734" cy="463525"/>
          </a:xfrm>
          <a:custGeom>
            <a:avLst/>
            <a:gdLst>
              <a:gd name="connsiteX0" fmla="*/ 253821 w 609124"/>
              <a:gd name="connsiteY0" fmla="*/ 346713 h 557185"/>
              <a:gd name="connsiteX1" fmla="*/ 83547 w 609124"/>
              <a:gd name="connsiteY1" fmla="*/ 517834 h 557185"/>
              <a:gd name="connsiteX2" fmla="*/ 83547 w 609124"/>
              <a:gd name="connsiteY2" fmla="*/ 524901 h 557185"/>
              <a:gd name="connsiteX3" fmla="*/ 87016 w 609124"/>
              <a:gd name="connsiteY3" fmla="*/ 526425 h 557185"/>
              <a:gd name="connsiteX4" fmla="*/ 90485 w 609124"/>
              <a:gd name="connsiteY4" fmla="*/ 524901 h 557185"/>
              <a:gd name="connsiteX5" fmla="*/ 260899 w 609124"/>
              <a:gd name="connsiteY5" fmla="*/ 353779 h 557185"/>
              <a:gd name="connsiteX6" fmla="*/ 260899 w 609124"/>
              <a:gd name="connsiteY6" fmla="*/ 346713 h 557185"/>
              <a:gd name="connsiteX7" fmla="*/ 253821 w 609124"/>
              <a:gd name="connsiteY7" fmla="*/ 346713 h 557185"/>
              <a:gd name="connsiteX8" fmla="*/ 229675 w 609124"/>
              <a:gd name="connsiteY8" fmla="*/ 330640 h 557185"/>
              <a:gd name="connsiteX9" fmla="*/ 57457 w 609124"/>
              <a:gd name="connsiteY9" fmla="*/ 498020 h 557185"/>
              <a:gd name="connsiteX10" fmla="*/ 57318 w 609124"/>
              <a:gd name="connsiteY10" fmla="*/ 504948 h 557185"/>
              <a:gd name="connsiteX11" fmla="*/ 60927 w 609124"/>
              <a:gd name="connsiteY11" fmla="*/ 506472 h 557185"/>
              <a:gd name="connsiteX12" fmla="*/ 64396 w 609124"/>
              <a:gd name="connsiteY12" fmla="*/ 505087 h 557185"/>
              <a:gd name="connsiteX13" fmla="*/ 236614 w 609124"/>
              <a:gd name="connsiteY13" fmla="*/ 337706 h 557185"/>
              <a:gd name="connsiteX14" fmla="*/ 236752 w 609124"/>
              <a:gd name="connsiteY14" fmla="*/ 330640 h 557185"/>
              <a:gd name="connsiteX15" fmla="*/ 229675 w 609124"/>
              <a:gd name="connsiteY15" fmla="*/ 330640 h 557185"/>
              <a:gd name="connsiteX16" fmla="*/ 214132 w 609124"/>
              <a:gd name="connsiteY16" fmla="*/ 313874 h 557185"/>
              <a:gd name="connsiteX17" fmla="*/ 31507 w 609124"/>
              <a:gd name="connsiteY17" fmla="*/ 471694 h 557185"/>
              <a:gd name="connsiteX18" fmla="*/ 31090 w 609124"/>
              <a:gd name="connsiteY18" fmla="*/ 478760 h 557185"/>
              <a:gd name="connsiteX19" fmla="*/ 34837 w 609124"/>
              <a:gd name="connsiteY19" fmla="*/ 480423 h 557185"/>
              <a:gd name="connsiteX20" fmla="*/ 38029 w 609124"/>
              <a:gd name="connsiteY20" fmla="*/ 479176 h 557185"/>
              <a:gd name="connsiteX21" fmla="*/ 220655 w 609124"/>
              <a:gd name="connsiteY21" fmla="*/ 321356 h 557185"/>
              <a:gd name="connsiteX22" fmla="*/ 221071 w 609124"/>
              <a:gd name="connsiteY22" fmla="*/ 314428 h 557185"/>
              <a:gd name="connsiteX23" fmla="*/ 214132 w 609124"/>
              <a:gd name="connsiteY23" fmla="*/ 313874 h 557185"/>
              <a:gd name="connsiteX24" fmla="*/ 46633 w 609124"/>
              <a:gd name="connsiteY24" fmla="*/ 165051 h 557185"/>
              <a:gd name="connsiteX25" fmla="*/ 53847 w 609124"/>
              <a:gd name="connsiteY25" fmla="*/ 167545 h 557185"/>
              <a:gd name="connsiteX26" fmla="*/ 118502 w 609124"/>
              <a:gd name="connsiteY26" fmla="*/ 224644 h 557185"/>
              <a:gd name="connsiteX27" fmla="*/ 119612 w 609124"/>
              <a:gd name="connsiteY27" fmla="*/ 238365 h 557185"/>
              <a:gd name="connsiteX28" fmla="*/ 84787 w 609124"/>
              <a:gd name="connsiteY28" fmla="*/ 280635 h 557185"/>
              <a:gd name="connsiteX29" fmla="*/ 77989 w 609124"/>
              <a:gd name="connsiteY29" fmla="*/ 284238 h 557185"/>
              <a:gd name="connsiteX30" fmla="*/ 77018 w 609124"/>
              <a:gd name="connsiteY30" fmla="*/ 284238 h 557185"/>
              <a:gd name="connsiteX31" fmla="*/ 70635 w 609124"/>
              <a:gd name="connsiteY31" fmla="*/ 281882 h 557185"/>
              <a:gd name="connsiteX32" fmla="*/ 3483 w 609124"/>
              <a:gd name="connsiteY32" fmla="*/ 224783 h 557185"/>
              <a:gd name="connsiteX33" fmla="*/ 15 w 609124"/>
              <a:gd name="connsiteY33" fmla="*/ 217853 h 557185"/>
              <a:gd name="connsiteX34" fmla="*/ 2512 w 609124"/>
              <a:gd name="connsiteY34" fmla="*/ 210647 h 557185"/>
              <a:gd name="connsiteX35" fmla="*/ 39834 w 609124"/>
              <a:gd name="connsiteY35" fmla="*/ 168377 h 557185"/>
              <a:gd name="connsiteX36" fmla="*/ 46633 w 609124"/>
              <a:gd name="connsiteY36" fmla="*/ 165051 h 557185"/>
              <a:gd name="connsiteX37" fmla="*/ 549131 w 609124"/>
              <a:gd name="connsiteY37" fmla="*/ 12507 h 557185"/>
              <a:gd name="connsiteX38" fmla="*/ 561482 w 609124"/>
              <a:gd name="connsiteY38" fmla="*/ 12507 h 557185"/>
              <a:gd name="connsiteX39" fmla="*/ 581049 w 609124"/>
              <a:gd name="connsiteY39" fmla="*/ 28164 h 557185"/>
              <a:gd name="connsiteX40" fmla="*/ 584657 w 609124"/>
              <a:gd name="connsiteY40" fmla="*/ 34953 h 557185"/>
              <a:gd name="connsiteX41" fmla="*/ 582298 w 609124"/>
              <a:gd name="connsiteY41" fmla="*/ 42297 h 557185"/>
              <a:gd name="connsiteX42" fmla="*/ 529842 w 609124"/>
              <a:gd name="connsiteY42" fmla="*/ 104510 h 557185"/>
              <a:gd name="connsiteX43" fmla="*/ 522625 w 609124"/>
              <a:gd name="connsiteY43" fmla="*/ 107974 h 557185"/>
              <a:gd name="connsiteX44" fmla="*/ 522209 w 609124"/>
              <a:gd name="connsiteY44" fmla="*/ 107974 h 557185"/>
              <a:gd name="connsiteX45" fmla="*/ 515132 w 609124"/>
              <a:gd name="connsiteY45" fmla="*/ 105065 h 557185"/>
              <a:gd name="connsiteX46" fmla="*/ 508054 w 609124"/>
              <a:gd name="connsiteY46" fmla="*/ 97998 h 557185"/>
              <a:gd name="connsiteX47" fmla="*/ 365395 w 609124"/>
              <a:gd name="connsiteY47" fmla="*/ 229630 h 557185"/>
              <a:gd name="connsiteX48" fmla="*/ 434643 w 609124"/>
              <a:gd name="connsiteY48" fmla="*/ 297108 h 557185"/>
              <a:gd name="connsiteX49" fmla="*/ 604640 w 609124"/>
              <a:gd name="connsiteY49" fmla="*/ 459916 h 557185"/>
              <a:gd name="connsiteX50" fmla="*/ 606861 w 609124"/>
              <a:gd name="connsiteY50" fmla="*/ 463103 h 557185"/>
              <a:gd name="connsiteX51" fmla="*/ 580910 w 609124"/>
              <a:gd name="connsiteY51" fmla="*/ 529196 h 557185"/>
              <a:gd name="connsiteX52" fmla="*/ 526789 w 609124"/>
              <a:gd name="connsiteY52" fmla="*/ 557185 h 557185"/>
              <a:gd name="connsiteX53" fmla="*/ 512217 w 609124"/>
              <a:gd name="connsiteY53" fmla="*/ 553582 h 557185"/>
              <a:gd name="connsiteX54" fmla="*/ 509997 w 609124"/>
              <a:gd name="connsiteY54" fmla="*/ 551781 h 557185"/>
              <a:gd name="connsiteX55" fmla="*/ 281021 w 609124"/>
              <a:gd name="connsiteY55" fmla="*/ 307500 h 557185"/>
              <a:gd name="connsiteX56" fmla="*/ 274915 w 609124"/>
              <a:gd name="connsiteY56" fmla="*/ 313181 h 557185"/>
              <a:gd name="connsiteX57" fmla="*/ 299478 w 609124"/>
              <a:gd name="connsiteY57" fmla="*/ 337984 h 557185"/>
              <a:gd name="connsiteX58" fmla="*/ 299478 w 609124"/>
              <a:gd name="connsiteY58" fmla="*/ 351978 h 557185"/>
              <a:gd name="connsiteX59" fmla="*/ 98950 w 609124"/>
              <a:gd name="connsiteY59" fmla="*/ 552058 h 557185"/>
              <a:gd name="connsiteX60" fmla="*/ 96869 w 609124"/>
              <a:gd name="connsiteY60" fmla="*/ 553582 h 557185"/>
              <a:gd name="connsiteX61" fmla="*/ 82298 w 609124"/>
              <a:gd name="connsiteY61" fmla="*/ 557185 h 557185"/>
              <a:gd name="connsiteX62" fmla="*/ 28315 w 609124"/>
              <a:gd name="connsiteY62" fmla="*/ 529196 h 557185"/>
              <a:gd name="connsiteX63" fmla="*/ 2364 w 609124"/>
              <a:gd name="connsiteY63" fmla="*/ 463103 h 557185"/>
              <a:gd name="connsiteX64" fmla="*/ 5001 w 609124"/>
              <a:gd name="connsiteY64" fmla="*/ 459500 h 557185"/>
              <a:gd name="connsiteX65" fmla="*/ 222320 w 609124"/>
              <a:gd name="connsiteY65" fmla="*/ 272999 h 557185"/>
              <a:gd name="connsiteX66" fmla="*/ 235920 w 609124"/>
              <a:gd name="connsiteY66" fmla="*/ 273553 h 557185"/>
              <a:gd name="connsiteX67" fmla="*/ 261038 w 609124"/>
              <a:gd name="connsiteY67" fmla="*/ 298910 h 557185"/>
              <a:gd name="connsiteX68" fmla="*/ 267560 w 609124"/>
              <a:gd name="connsiteY68" fmla="*/ 292952 h 557185"/>
              <a:gd name="connsiteX69" fmla="*/ 215936 w 609124"/>
              <a:gd name="connsiteY69" fmla="*/ 237943 h 557185"/>
              <a:gd name="connsiteX70" fmla="*/ 213300 w 609124"/>
              <a:gd name="connsiteY70" fmla="*/ 230600 h 557185"/>
              <a:gd name="connsiteX71" fmla="*/ 216630 w 609124"/>
              <a:gd name="connsiteY71" fmla="*/ 223672 h 557185"/>
              <a:gd name="connsiteX72" fmla="*/ 285045 w 609124"/>
              <a:gd name="connsiteY72" fmla="*/ 164091 h 557185"/>
              <a:gd name="connsiteX73" fmla="*/ 298506 w 609124"/>
              <a:gd name="connsiteY73" fmla="*/ 164368 h 557185"/>
              <a:gd name="connsiteX74" fmla="*/ 351102 w 609124"/>
              <a:gd name="connsiteY74" fmla="*/ 215774 h 557185"/>
              <a:gd name="connsiteX75" fmla="*/ 493899 w 609124"/>
              <a:gd name="connsiteY75" fmla="*/ 84004 h 557185"/>
              <a:gd name="connsiteX76" fmla="*/ 486544 w 609124"/>
              <a:gd name="connsiteY76" fmla="*/ 76521 h 557185"/>
              <a:gd name="connsiteX77" fmla="*/ 483630 w 609124"/>
              <a:gd name="connsiteY77" fmla="*/ 69039 h 557185"/>
              <a:gd name="connsiteX78" fmla="*/ 487377 w 609124"/>
              <a:gd name="connsiteY78" fmla="*/ 61834 h 557185"/>
              <a:gd name="connsiteX79" fmla="*/ 270647 w 609124"/>
              <a:gd name="connsiteY79" fmla="*/ 0 h 557185"/>
              <a:gd name="connsiteX80" fmla="*/ 367239 w 609124"/>
              <a:gd name="connsiteY80" fmla="*/ 36036 h 557185"/>
              <a:gd name="connsiteX81" fmla="*/ 369875 w 609124"/>
              <a:gd name="connsiteY81" fmla="*/ 46846 h 557185"/>
              <a:gd name="connsiteX82" fmla="*/ 360716 w 609124"/>
              <a:gd name="connsiteY82" fmla="*/ 53360 h 557185"/>
              <a:gd name="connsiteX83" fmla="*/ 348226 w 609124"/>
              <a:gd name="connsiteY83" fmla="*/ 53360 h 557185"/>
              <a:gd name="connsiteX84" fmla="*/ 344062 w 609124"/>
              <a:gd name="connsiteY84" fmla="*/ 53360 h 557185"/>
              <a:gd name="connsiteX85" fmla="*/ 249969 w 609124"/>
              <a:gd name="connsiteY85" fmla="*/ 100761 h 557185"/>
              <a:gd name="connsiteX86" fmla="*/ 274950 w 609124"/>
              <a:gd name="connsiteY86" fmla="*/ 150795 h 557185"/>
              <a:gd name="connsiteX87" fmla="*/ 272868 w 609124"/>
              <a:gd name="connsiteY87" fmla="*/ 162576 h 557185"/>
              <a:gd name="connsiteX88" fmla="*/ 213192 w 609124"/>
              <a:gd name="connsiteY88" fmla="*/ 217183 h 557185"/>
              <a:gd name="connsiteX89" fmla="*/ 206392 w 609124"/>
              <a:gd name="connsiteY89" fmla="*/ 219817 h 557185"/>
              <a:gd name="connsiteX90" fmla="*/ 200702 w 609124"/>
              <a:gd name="connsiteY90" fmla="*/ 218015 h 557185"/>
              <a:gd name="connsiteX91" fmla="*/ 160733 w 609124"/>
              <a:gd name="connsiteY91" fmla="*/ 204848 h 557185"/>
              <a:gd name="connsiteX92" fmla="*/ 135892 w 609124"/>
              <a:gd name="connsiteY92" fmla="*/ 213996 h 557185"/>
              <a:gd name="connsiteX93" fmla="*/ 128814 w 609124"/>
              <a:gd name="connsiteY93" fmla="*/ 219401 h 557185"/>
              <a:gd name="connsiteX94" fmla="*/ 120348 w 609124"/>
              <a:gd name="connsiteY94" fmla="*/ 217322 h 557185"/>
              <a:gd name="connsiteX95" fmla="*/ 58175 w 609124"/>
              <a:gd name="connsiteY95" fmla="*/ 162714 h 557185"/>
              <a:gd name="connsiteX96" fmla="*/ 54705 w 609124"/>
              <a:gd name="connsiteY96" fmla="*/ 155507 h 557185"/>
              <a:gd name="connsiteX97" fmla="*/ 57619 w 609124"/>
              <a:gd name="connsiteY97" fmla="*/ 148162 h 557185"/>
              <a:gd name="connsiteX98" fmla="*/ 100503 w 609124"/>
              <a:gd name="connsiteY98" fmla="*/ 83852 h 557185"/>
              <a:gd name="connsiteX99" fmla="*/ 270647 w 609124"/>
              <a:gd name="connsiteY99" fmla="*/ 0 h 557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9124" h="557185">
                <a:moveTo>
                  <a:pt x="253821" y="346713"/>
                </a:moveTo>
                <a:lnTo>
                  <a:pt x="83547" y="517834"/>
                </a:lnTo>
                <a:cubicBezTo>
                  <a:pt x="81604" y="519774"/>
                  <a:pt x="81604" y="522961"/>
                  <a:pt x="83547" y="524901"/>
                </a:cubicBezTo>
                <a:cubicBezTo>
                  <a:pt x="84518" y="525870"/>
                  <a:pt x="85767" y="526425"/>
                  <a:pt x="87016" y="526425"/>
                </a:cubicBezTo>
                <a:cubicBezTo>
                  <a:pt x="88265" y="526425"/>
                  <a:pt x="89514" y="525870"/>
                  <a:pt x="90485" y="524901"/>
                </a:cubicBezTo>
                <a:lnTo>
                  <a:pt x="260899" y="353779"/>
                </a:lnTo>
                <a:cubicBezTo>
                  <a:pt x="262842" y="351840"/>
                  <a:pt x="262842" y="348653"/>
                  <a:pt x="260899" y="346713"/>
                </a:cubicBezTo>
                <a:cubicBezTo>
                  <a:pt x="258956" y="344773"/>
                  <a:pt x="255764" y="344773"/>
                  <a:pt x="253821" y="346713"/>
                </a:cubicBezTo>
                <a:close/>
                <a:moveTo>
                  <a:pt x="229675" y="330640"/>
                </a:moveTo>
                <a:lnTo>
                  <a:pt x="57457" y="498020"/>
                </a:lnTo>
                <a:cubicBezTo>
                  <a:pt x="55514" y="499960"/>
                  <a:pt x="55514" y="503008"/>
                  <a:pt x="57318" y="504948"/>
                </a:cubicBezTo>
                <a:cubicBezTo>
                  <a:pt x="58290" y="506056"/>
                  <a:pt x="59678" y="506472"/>
                  <a:pt x="60927" y="506472"/>
                </a:cubicBezTo>
                <a:cubicBezTo>
                  <a:pt x="62176" y="506472"/>
                  <a:pt x="63424" y="506056"/>
                  <a:pt x="64396" y="505087"/>
                </a:cubicBezTo>
                <a:lnTo>
                  <a:pt x="236614" y="337706"/>
                </a:lnTo>
                <a:cubicBezTo>
                  <a:pt x="238556" y="335767"/>
                  <a:pt x="238556" y="332718"/>
                  <a:pt x="236752" y="330640"/>
                </a:cubicBezTo>
                <a:cubicBezTo>
                  <a:pt x="234810" y="328700"/>
                  <a:pt x="231618" y="328700"/>
                  <a:pt x="229675" y="330640"/>
                </a:cubicBezTo>
                <a:close/>
                <a:moveTo>
                  <a:pt x="214132" y="313874"/>
                </a:moveTo>
                <a:lnTo>
                  <a:pt x="31507" y="471694"/>
                </a:lnTo>
                <a:cubicBezTo>
                  <a:pt x="29425" y="473495"/>
                  <a:pt x="29286" y="476682"/>
                  <a:pt x="31090" y="478760"/>
                </a:cubicBezTo>
                <a:cubicBezTo>
                  <a:pt x="32062" y="479869"/>
                  <a:pt x="33449" y="480423"/>
                  <a:pt x="34837" y="480423"/>
                </a:cubicBezTo>
                <a:cubicBezTo>
                  <a:pt x="35947" y="480423"/>
                  <a:pt x="37058" y="480007"/>
                  <a:pt x="38029" y="479176"/>
                </a:cubicBezTo>
                <a:lnTo>
                  <a:pt x="220655" y="321356"/>
                </a:lnTo>
                <a:cubicBezTo>
                  <a:pt x="222736" y="319555"/>
                  <a:pt x="222875" y="316368"/>
                  <a:pt x="221071" y="314428"/>
                </a:cubicBezTo>
                <a:cubicBezTo>
                  <a:pt x="219267" y="312350"/>
                  <a:pt x="216214" y="312073"/>
                  <a:pt x="214132" y="313874"/>
                </a:cubicBezTo>
                <a:close/>
                <a:moveTo>
                  <a:pt x="46633" y="165051"/>
                </a:moveTo>
                <a:cubicBezTo>
                  <a:pt x="49269" y="164912"/>
                  <a:pt x="51905" y="165744"/>
                  <a:pt x="53847" y="167545"/>
                </a:cubicBezTo>
                <a:lnTo>
                  <a:pt x="118502" y="224644"/>
                </a:lnTo>
                <a:cubicBezTo>
                  <a:pt x="122526" y="228248"/>
                  <a:pt x="122942" y="234346"/>
                  <a:pt x="119612" y="238365"/>
                </a:cubicBezTo>
                <a:lnTo>
                  <a:pt x="84787" y="280635"/>
                </a:lnTo>
                <a:cubicBezTo>
                  <a:pt x="83122" y="282714"/>
                  <a:pt x="80625" y="283961"/>
                  <a:pt x="77989" y="284238"/>
                </a:cubicBezTo>
                <a:cubicBezTo>
                  <a:pt x="77711" y="284238"/>
                  <a:pt x="77295" y="284238"/>
                  <a:pt x="77018" y="284238"/>
                </a:cubicBezTo>
                <a:cubicBezTo>
                  <a:pt x="74659" y="284238"/>
                  <a:pt x="72439" y="283406"/>
                  <a:pt x="70635" y="281882"/>
                </a:cubicBezTo>
                <a:lnTo>
                  <a:pt x="3483" y="224783"/>
                </a:lnTo>
                <a:cubicBezTo>
                  <a:pt x="1541" y="222981"/>
                  <a:pt x="292" y="220625"/>
                  <a:pt x="15" y="217853"/>
                </a:cubicBezTo>
                <a:cubicBezTo>
                  <a:pt x="-124" y="215220"/>
                  <a:pt x="708" y="212587"/>
                  <a:pt x="2512" y="210647"/>
                </a:cubicBezTo>
                <a:lnTo>
                  <a:pt x="39834" y="168377"/>
                </a:lnTo>
                <a:cubicBezTo>
                  <a:pt x="41499" y="166436"/>
                  <a:pt x="43997" y="165189"/>
                  <a:pt x="46633" y="165051"/>
                </a:cubicBezTo>
                <a:close/>
                <a:moveTo>
                  <a:pt x="549131" y="12507"/>
                </a:moveTo>
                <a:cubicBezTo>
                  <a:pt x="552739" y="9597"/>
                  <a:pt x="557874" y="9597"/>
                  <a:pt x="561482" y="12507"/>
                </a:cubicBezTo>
                <a:lnTo>
                  <a:pt x="581049" y="28164"/>
                </a:lnTo>
                <a:cubicBezTo>
                  <a:pt x="583131" y="29827"/>
                  <a:pt x="584379" y="32321"/>
                  <a:pt x="584657" y="34953"/>
                </a:cubicBezTo>
                <a:cubicBezTo>
                  <a:pt x="584935" y="37586"/>
                  <a:pt x="584102" y="40357"/>
                  <a:pt x="582298" y="42297"/>
                </a:cubicBezTo>
                <a:lnTo>
                  <a:pt x="529842" y="104510"/>
                </a:lnTo>
                <a:cubicBezTo>
                  <a:pt x="528038" y="106589"/>
                  <a:pt x="525401" y="107974"/>
                  <a:pt x="522625" y="107974"/>
                </a:cubicBezTo>
                <a:cubicBezTo>
                  <a:pt x="522487" y="107974"/>
                  <a:pt x="522348" y="107974"/>
                  <a:pt x="522209" y="107974"/>
                </a:cubicBezTo>
                <a:cubicBezTo>
                  <a:pt x="519572" y="107974"/>
                  <a:pt x="517074" y="107004"/>
                  <a:pt x="515132" y="105065"/>
                </a:cubicBezTo>
                <a:lnTo>
                  <a:pt x="508054" y="97998"/>
                </a:lnTo>
                <a:lnTo>
                  <a:pt x="365395" y="229630"/>
                </a:lnTo>
                <a:lnTo>
                  <a:pt x="434643" y="297108"/>
                </a:lnTo>
                <a:lnTo>
                  <a:pt x="604640" y="459916"/>
                </a:lnTo>
                <a:cubicBezTo>
                  <a:pt x="605612" y="460747"/>
                  <a:pt x="606306" y="461856"/>
                  <a:pt x="606861" y="463103"/>
                </a:cubicBezTo>
                <a:cubicBezTo>
                  <a:pt x="614077" y="479869"/>
                  <a:pt x="603669" y="506472"/>
                  <a:pt x="580910" y="529196"/>
                </a:cubicBezTo>
                <a:cubicBezTo>
                  <a:pt x="563563" y="546516"/>
                  <a:pt x="542886" y="557185"/>
                  <a:pt x="526789" y="557185"/>
                </a:cubicBezTo>
                <a:cubicBezTo>
                  <a:pt x="521376" y="557185"/>
                  <a:pt x="516381" y="556076"/>
                  <a:pt x="512217" y="553582"/>
                </a:cubicBezTo>
                <a:cubicBezTo>
                  <a:pt x="511385" y="553167"/>
                  <a:pt x="510691" y="552474"/>
                  <a:pt x="509997" y="551781"/>
                </a:cubicBezTo>
                <a:lnTo>
                  <a:pt x="281021" y="307500"/>
                </a:lnTo>
                <a:lnTo>
                  <a:pt x="274915" y="313181"/>
                </a:lnTo>
                <a:lnTo>
                  <a:pt x="299478" y="337984"/>
                </a:lnTo>
                <a:cubicBezTo>
                  <a:pt x="303364" y="341863"/>
                  <a:pt x="303364" y="348098"/>
                  <a:pt x="299478" y="351978"/>
                </a:cubicBezTo>
                <a:lnTo>
                  <a:pt x="98950" y="552058"/>
                </a:lnTo>
                <a:cubicBezTo>
                  <a:pt x="98395" y="552612"/>
                  <a:pt x="97701" y="553167"/>
                  <a:pt x="96869" y="553582"/>
                </a:cubicBezTo>
                <a:cubicBezTo>
                  <a:pt x="92706" y="555938"/>
                  <a:pt x="87849" y="557185"/>
                  <a:pt x="82298" y="557185"/>
                </a:cubicBezTo>
                <a:cubicBezTo>
                  <a:pt x="66339" y="557185"/>
                  <a:pt x="45523" y="546516"/>
                  <a:pt x="28315" y="529196"/>
                </a:cubicBezTo>
                <a:cubicBezTo>
                  <a:pt x="5556" y="506472"/>
                  <a:pt x="-4852" y="479869"/>
                  <a:pt x="2364" y="463103"/>
                </a:cubicBezTo>
                <a:cubicBezTo>
                  <a:pt x="2919" y="461717"/>
                  <a:pt x="3891" y="460470"/>
                  <a:pt x="5001" y="459500"/>
                </a:cubicBezTo>
                <a:lnTo>
                  <a:pt x="222320" y="272999"/>
                </a:lnTo>
                <a:cubicBezTo>
                  <a:pt x="226206" y="269674"/>
                  <a:pt x="232173" y="269951"/>
                  <a:pt x="235920" y="273553"/>
                </a:cubicBezTo>
                <a:lnTo>
                  <a:pt x="261038" y="298910"/>
                </a:lnTo>
                <a:lnTo>
                  <a:pt x="267560" y="292952"/>
                </a:lnTo>
                <a:lnTo>
                  <a:pt x="215936" y="237943"/>
                </a:lnTo>
                <a:cubicBezTo>
                  <a:pt x="214132" y="235865"/>
                  <a:pt x="213161" y="233371"/>
                  <a:pt x="213300" y="230600"/>
                </a:cubicBezTo>
                <a:cubicBezTo>
                  <a:pt x="213438" y="227967"/>
                  <a:pt x="214549" y="225334"/>
                  <a:pt x="216630" y="223672"/>
                </a:cubicBezTo>
                <a:lnTo>
                  <a:pt x="285045" y="164091"/>
                </a:lnTo>
                <a:cubicBezTo>
                  <a:pt x="288931" y="160627"/>
                  <a:pt x="294760" y="160766"/>
                  <a:pt x="298506" y="164368"/>
                </a:cubicBezTo>
                <a:lnTo>
                  <a:pt x="351102" y="215774"/>
                </a:lnTo>
                <a:lnTo>
                  <a:pt x="493899" y="84004"/>
                </a:lnTo>
                <a:lnTo>
                  <a:pt x="486544" y="76521"/>
                </a:lnTo>
                <a:cubicBezTo>
                  <a:pt x="484601" y="74582"/>
                  <a:pt x="483491" y="71810"/>
                  <a:pt x="483630" y="69039"/>
                </a:cubicBezTo>
                <a:cubicBezTo>
                  <a:pt x="483769" y="66129"/>
                  <a:pt x="485157" y="63497"/>
                  <a:pt x="487377" y="61834"/>
                </a:cubicBezTo>
                <a:close/>
                <a:moveTo>
                  <a:pt x="270647" y="0"/>
                </a:moveTo>
                <a:cubicBezTo>
                  <a:pt x="308673" y="0"/>
                  <a:pt x="341148" y="12197"/>
                  <a:pt x="367239" y="36036"/>
                </a:cubicBezTo>
                <a:cubicBezTo>
                  <a:pt x="370292" y="38808"/>
                  <a:pt x="371402" y="43104"/>
                  <a:pt x="369875" y="46846"/>
                </a:cubicBezTo>
                <a:cubicBezTo>
                  <a:pt x="368349" y="50727"/>
                  <a:pt x="364741" y="53222"/>
                  <a:pt x="360716" y="53360"/>
                </a:cubicBezTo>
                <a:lnTo>
                  <a:pt x="348226" y="53360"/>
                </a:lnTo>
                <a:cubicBezTo>
                  <a:pt x="347393" y="53360"/>
                  <a:pt x="346144" y="53360"/>
                  <a:pt x="344062" y="53360"/>
                </a:cubicBezTo>
                <a:cubicBezTo>
                  <a:pt x="328241" y="53360"/>
                  <a:pt x="276060" y="56825"/>
                  <a:pt x="249969" y="100761"/>
                </a:cubicBezTo>
                <a:lnTo>
                  <a:pt x="274950" y="150795"/>
                </a:lnTo>
                <a:cubicBezTo>
                  <a:pt x="277031" y="154676"/>
                  <a:pt x="276060" y="159527"/>
                  <a:pt x="272868" y="162576"/>
                </a:cubicBezTo>
                <a:lnTo>
                  <a:pt x="213192" y="217183"/>
                </a:lnTo>
                <a:cubicBezTo>
                  <a:pt x="211249" y="218847"/>
                  <a:pt x="208890" y="219817"/>
                  <a:pt x="206392" y="219817"/>
                </a:cubicBezTo>
                <a:cubicBezTo>
                  <a:pt x="204449" y="219817"/>
                  <a:pt x="202367" y="219124"/>
                  <a:pt x="200702" y="218015"/>
                </a:cubicBezTo>
                <a:cubicBezTo>
                  <a:pt x="200563" y="217876"/>
                  <a:pt x="184881" y="207066"/>
                  <a:pt x="160733" y="204848"/>
                </a:cubicBezTo>
                <a:cubicBezTo>
                  <a:pt x="141998" y="203185"/>
                  <a:pt x="136447" y="212887"/>
                  <a:pt x="135892" y="213996"/>
                </a:cubicBezTo>
                <a:cubicBezTo>
                  <a:pt x="134504" y="216768"/>
                  <a:pt x="131867" y="218847"/>
                  <a:pt x="128814" y="219401"/>
                </a:cubicBezTo>
                <a:cubicBezTo>
                  <a:pt x="125761" y="220094"/>
                  <a:pt x="122569" y="219401"/>
                  <a:pt x="120348" y="217322"/>
                </a:cubicBezTo>
                <a:lnTo>
                  <a:pt x="58175" y="162714"/>
                </a:lnTo>
                <a:cubicBezTo>
                  <a:pt x="56093" y="160774"/>
                  <a:pt x="54844" y="158279"/>
                  <a:pt x="54705" y="155507"/>
                </a:cubicBezTo>
                <a:cubicBezTo>
                  <a:pt x="54705" y="152735"/>
                  <a:pt x="55676" y="150102"/>
                  <a:pt x="57619" y="148162"/>
                </a:cubicBezTo>
                <a:cubicBezTo>
                  <a:pt x="57897" y="147884"/>
                  <a:pt x="81628" y="123907"/>
                  <a:pt x="100503" y="83852"/>
                </a:cubicBezTo>
                <a:cubicBezTo>
                  <a:pt x="116324" y="50173"/>
                  <a:pt x="194873" y="0"/>
                  <a:pt x="270647" y="0"/>
                </a:cubicBezTo>
                <a:close/>
              </a:path>
            </a:pathLst>
          </a:custGeom>
          <a:solidFill>
            <a:srgbClr val="216FBA"/>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7" name="Rectangle 10"/>
          <p:cNvSpPr>
            <a:spLocks noChangeArrowheads="1"/>
          </p:cNvSpPr>
          <p:nvPr/>
        </p:nvSpPr>
        <p:spPr bwMode="auto">
          <a:xfrm>
            <a:off x="1479550" y="4005580"/>
            <a:ext cx="9167495"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Flowchart generally consists of three parts：</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8" name="Rectangle 11"/>
          <p:cNvSpPr>
            <a:spLocks noChangeArrowheads="1"/>
          </p:cNvSpPr>
          <p:nvPr/>
        </p:nvSpPr>
        <p:spPr bwMode="auto">
          <a:xfrm>
            <a:off x="1621155" y="4676775"/>
            <a:ext cx="9026525" cy="1478280"/>
          </a:xfrm>
          <a:prstGeom prst="rect">
            <a:avLst/>
          </a:prstGeom>
          <a:noFill/>
          <a:ln w="9525">
            <a:solidFill>
              <a:srgbClr val="076EA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46"/>
          <p:cNvSpPr txBox="1">
            <a:spLocks noChangeArrowheads="1"/>
          </p:cNvSpPr>
          <p:nvPr/>
        </p:nvSpPr>
        <p:spPr bwMode="auto">
          <a:xfrm>
            <a:off x="1699260" y="4824730"/>
            <a:ext cx="722122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solidFill>
                  <a:srgbClr val="076EAD"/>
                </a:solidFill>
                <a:latin typeface="长城特粗宋体" pitchFamily="49" charset="-122"/>
                <a:ea typeface="长城特粗宋体" pitchFamily="49" charset="-122"/>
              </a:rPr>
              <a:t>（</a:t>
            </a:r>
            <a:r>
              <a:rPr lang="en-US" altLang="zh-CN" dirty="0">
                <a:solidFill>
                  <a:srgbClr val="076EAD"/>
                </a:solidFill>
                <a:latin typeface="长城特粗宋体" pitchFamily="49" charset="-122"/>
                <a:ea typeface="长城特粗宋体" pitchFamily="49" charset="-122"/>
              </a:rPr>
              <a:t>1</a:t>
            </a:r>
            <a:r>
              <a:rPr lang="zh-CN" altLang="en-US" dirty="0">
                <a:solidFill>
                  <a:srgbClr val="076EAD"/>
                </a:solidFill>
                <a:latin typeface="长城特粗宋体" pitchFamily="49" charset="-122"/>
                <a:ea typeface="长城特粗宋体" pitchFamily="49" charset="-122"/>
              </a:rPr>
              <a:t>）The box that represents the corresponding operation；</a:t>
            </a:r>
            <a:endParaRPr lang="zh-CN" altLang="en-US" dirty="0">
              <a:solidFill>
                <a:srgbClr val="076EAD"/>
              </a:solidFill>
              <a:latin typeface="长城特粗宋体" pitchFamily="49" charset="-122"/>
              <a:ea typeface="长城特粗宋体" pitchFamily="49" charset="-122"/>
            </a:endParaRPr>
          </a:p>
        </p:txBody>
      </p:sp>
      <p:sp>
        <p:nvSpPr>
          <p:cNvPr id="40" name="Text Box 47"/>
          <p:cNvSpPr txBox="1">
            <a:spLocks noChangeArrowheads="1"/>
          </p:cNvSpPr>
          <p:nvPr/>
        </p:nvSpPr>
        <p:spPr bwMode="auto">
          <a:xfrm>
            <a:off x="1700820" y="5197574"/>
            <a:ext cx="33877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76EAD"/>
                </a:solidFill>
                <a:latin typeface="长城特粗宋体" pitchFamily="49" charset="-122"/>
                <a:ea typeface="长城特粗宋体" pitchFamily="49" charset="-122"/>
              </a:rPr>
              <a:t>（</a:t>
            </a:r>
            <a:r>
              <a:rPr lang="en-US" altLang="zh-CN">
                <a:solidFill>
                  <a:srgbClr val="076EAD"/>
                </a:solidFill>
                <a:latin typeface="长城特粗宋体" pitchFamily="49" charset="-122"/>
                <a:ea typeface="长城特粗宋体" pitchFamily="49" charset="-122"/>
              </a:rPr>
              <a:t>2</a:t>
            </a:r>
            <a:r>
              <a:rPr lang="zh-CN" altLang="en-US">
                <a:solidFill>
                  <a:srgbClr val="076EAD"/>
                </a:solidFill>
                <a:latin typeface="长城特粗宋体" pitchFamily="49" charset="-122"/>
                <a:ea typeface="长城特粗宋体" pitchFamily="49" charset="-122"/>
              </a:rPr>
              <a:t>）Flow lines with arrows；</a:t>
            </a:r>
            <a:r>
              <a:rPr lang="zh-CN" altLang="en-US"/>
              <a:t> </a:t>
            </a:r>
            <a:endParaRPr lang="zh-CN" altLang="en-US"/>
          </a:p>
        </p:txBody>
      </p:sp>
      <p:sp>
        <p:nvSpPr>
          <p:cNvPr id="41" name="Text Box 48"/>
          <p:cNvSpPr txBox="1">
            <a:spLocks noChangeArrowheads="1"/>
          </p:cNvSpPr>
          <p:nvPr/>
        </p:nvSpPr>
        <p:spPr bwMode="auto">
          <a:xfrm>
            <a:off x="1702435" y="5556250"/>
            <a:ext cx="612076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solidFill>
                  <a:srgbClr val="076EAD"/>
                </a:solidFill>
                <a:latin typeface="长城特粗宋体" pitchFamily="49" charset="-122"/>
                <a:ea typeface="长城特粗宋体" pitchFamily="49" charset="-122"/>
              </a:rPr>
              <a:t>（</a:t>
            </a:r>
            <a:r>
              <a:rPr lang="en-US" altLang="zh-CN" dirty="0">
                <a:solidFill>
                  <a:srgbClr val="076EAD"/>
                </a:solidFill>
                <a:latin typeface="长城特粗宋体" pitchFamily="49" charset="-122"/>
                <a:ea typeface="长城特粗宋体" pitchFamily="49" charset="-122"/>
              </a:rPr>
              <a:t>3</a:t>
            </a:r>
            <a:r>
              <a:rPr lang="zh-CN" altLang="en-US" dirty="0">
                <a:solidFill>
                  <a:srgbClr val="076EAD"/>
                </a:solidFill>
                <a:latin typeface="长城特粗宋体" pitchFamily="49" charset="-122"/>
                <a:ea typeface="长城特粗宋体" pitchFamily="49" charset="-122"/>
              </a:rPr>
              <a:t>）Necessary text inside and outside the box. </a:t>
            </a:r>
            <a:endParaRPr lang="zh-CN" altLang="en-US" dirty="0">
              <a:solidFill>
                <a:srgbClr val="076EAD"/>
              </a:solidFill>
              <a:latin typeface="长城特粗宋体" pitchFamily="49" charset="-122"/>
              <a:ea typeface="长城特粗宋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2000"/>
                                        <p:tgtEl>
                                          <p:spTgt spid="12"/>
                                        </p:tgtEl>
                                      </p:cBhvr>
                                    </p:animEffect>
                                  </p:childTnLst>
                                </p:cTn>
                              </p:par>
                            </p:childTnLst>
                          </p:cTn>
                        </p:par>
                        <p:par>
                          <p:cTn id="14" fill="hold">
                            <p:stCondLst>
                              <p:cond delay="2500"/>
                            </p:stCondLst>
                            <p:childTnLst>
                              <p:par>
                                <p:cTn id="15" presetID="9"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10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10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1000"/>
                                        <p:tgtEl>
                                          <p:spTgt spid="3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10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p:cTn id="62" dur="500" fill="hold"/>
                                        <p:tgtEl>
                                          <p:spTgt spid="36"/>
                                        </p:tgtEl>
                                        <p:attrNameLst>
                                          <p:attrName>ppt_w</p:attrName>
                                        </p:attrNameLst>
                                      </p:cBhvr>
                                      <p:tavLst>
                                        <p:tav tm="0">
                                          <p:val>
                                            <p:fltVal val="0"/>
                                          </p:val>
                                        </p:tav>
                                        <p:tav tm="100000">
                                          <p:val>
                                            <p:strVal val="#ppt_w"/>
                                          </p:val>
                                        </p:tav>
                                      </p:tavLst>
                                    </p:anim>
                                    <p:anim calcmode="lin" valueType="num">
                                      <p:cBhvr>
                                        <p:cTn id="63" dur="500" fill="hold"/>
                                        <p:tgtEl>
                                          <p:spTgt spid="36"/>
                                        </p:tgtEl>
                                        <p:attrNameLst>
                                          <p:attrName>ppt_h</p:attrName>
                                        </p:attrNameLst>
                                      </p:cBhvr>
                                      <p:tavLst>
                                        <p:tav tm="0">
                                          <p:val>
                                            <p:fltVal val="0"/>
                                          </p:val>
                                        </p:tav>
                                        <p:tav tm="100000">
                                          <p:val>
                                            <p:strVal val="#ppt_h"/>
                                          </p:val>
                                        </p:tav>
                                      </p:tavLst>
                                    </p:anim>
                                    <p:animEffect transition="in" filter="fade">
                                      <p:cBhvr>
                                        <p:cTn id="64" dur="500"/>
                                        <p:tgtEl>
                                          <p:spTgt spid="36"/>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left)">
                                      <p:cBhvr>
                                        <p:cTn id="68" dur="2000"/>
                                        <p:tgtEl>
                                          <p:spTgt spid="37"/>
                                        </p:tgtEl>
                                      </p:cBhvr>
                                    </p:animEffect>
                                  </p:childTnLst>
                                </p:cTn>
                              </p:par>
                            </p:childTnLst>
                          </p:cTn>
                        </p:par>
                        <p:par>
                          <p:cTn id="69" fill="hold">
                            <p:stCondLst>
                              <p:cond delay="2500"/>
                            </p:stCondLst>
                            <p:childTnLst>
                              <p:par>
                                <p:cTn id="70" presetID="9" presetClass="entr" presetSubtype="0"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dissolve">
                                      <p:cBhvr>
                                        <p:cTn id="72" dur="500"/>
                                        <p:tgtEl>
                                          <p:spTgt spid="3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left)">
                                      <p:cBhvr>
                                        <p:cTn id="77" dur="2000"/>
                                        <p:tgtEl>
                                          <p:spTgt spid="3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wipe(left)">
                                      <p:cBhvr>
                                        <p:cTn id="82" dur="2000"/>
                                        <p:tgtEl>
                                          <p:spTgt spid="4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left)">
                                      <p:cBhvr>
                                        <p:cTn id="87"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animBg="1"/>
      <p:bldP spid="14" grpId="0" animBg="1"/>
      <p:bldP spid="15" grpId="0" animBg="1"/>
      <p:bldP spid="16" grpId="0"/>
      <p:bldP spid="17" grpId="0" animBg="1"/>
      <p:bldP spid="23" grpId="0"/>
      <p:bldP spid="29" grpId="0" animBg="1"/>
      <p:bldP spid="30" grpId="0"/>
      <p:bldP spid="31" grpId="0" animBg="1"/>
      <p:bldP spid="32" grpId="0"/>
      <p:bldP spid="33" grpId="0"/>
      <p:bldP spid="36" grpId="0" animBg="1"/>
      <p:bldP spid="37" grpId="0" bldLvl="0" animBg="1"/>
      <p:bldP spid="38" grpId="0" bldLvl="0" animBg="1"/>
      <p:bldP spid="39" grpId="0" bldLvl="0" animBg="1"/>
      <p:bldP spid="40" grpId="0" bldLvl="0" animBg="1"/>
      <p:bldP spid="4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757682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3-2. </a:t>
            </a:r>
            <a:r>
              <a:rPr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Flow chart -- sequential structure</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 </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6" name="Rectangle 15"/>
          <p:cNvSpPr>
            <a:spLocks noChangeArrowheads="1"/>
          </p:cNvSpPr>
          <p:nvPr/>
        </p:nvSpPr>
        <p:spPr bwMode="auto">
          <a:xfrm>
            <a:off x="2530226" y="4481721"/>
            <a:ext cx="4968875"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Implementation process：</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7" name="Rectangle 11"/>
          <p:cNvSpPr>
            <a:spLocks noChangeArrowheads="1"/>
          </p:cNvSpPr>
          <p:nvPr/>
        </p:nvSpPr>
        <p:spPr bwMode="auto">
          <a:xfrm>
            <a:off x="2354003" y="1380365"/>
            <a:ext cx="3671888" cy="9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Sequential structure flow chart：</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38" name="组合 37"/>
          <p:cNvGrpSpPr/>
          <p:nvPr/>
        </p:nvGrpSpPr>
        <p:grpSpPr>
          <a:xfrm>
            <a:off x="1022055" y="1345468"/>
            <a:ext cx="1182809" cy="1182809"/>
            <a:chOff x="1440207" y="1869001"/>
            <a:chExt cx="1182809" cy="1182809"/>
          </a:xfrm>
        </p:grpSpPr>
        <p:sp>
          <p:nvSpPr>
            <p:cNvPr id="39" name="椭圆 38"/>
            <p:cNvSpPr/>
            <p:nvPr/>
          </p:nvSpPr>
          <p:spPr>
            <a:xfrm>
              <a:off x="1440207" y="1869001"/>
              <a:ext cx="1182809" cy="1182809"/>
            </a:xfrm>
            <a:prstGeom prst="ellipse">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college-studying_73531"/>
            <p:cNvSpPr>
              <a:spLocks noChangeAspect="1"/>
            </p:cNvSpPr>
            <p:nvPr/>
          </p:nvSpPr>
          <p:spPr bwMode="auto">
            <a:xfrm>
              <a:off x="1760220" y="2234384"/>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41" name="组合 40"/>
          <p:cNvGrpSpPr/>
          <p:nvPr/>
        </p:nvGrpSpPr>
        <p:grpSpPr>
          <a:xfrm>
            <a:off x="1013485" y="4401166"/>
            <a:ext cx="1182809" cy="1182809"/>
            <a:chOff x="1440207" y="3903671"/>
            <a:chExt cx="1182809" cy="1182809"/>
          </a:xfrm>
        </p:grpSpPr>
        <p:sp>
          <p:nvSpPr>
            <p:cNvPr id="67" name="椭圆 66"/>
            <p:cNvSpPr/>
            <p:nvPr/>
          </p:nvSpPr>
          <p:spPr>
            <a:xfrm>
              <a:off x="1440207" y="3903671"/>
              <a:ext cx="1182809" cy="1182809"/>
            </a:xfrm>
            <a:prstGeom prst="ellipse">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repair-tools-cross_28480"/>
            <p:cNvSpPr>
              <a:spLocks noChangeAspect="1"/>
            </p:cNvSpPr>
            <p:nvPr/>
          </p:nvSpPr>
          <p:spPr bwMode="auto">
            <a:xfrm>
              <a:off x="1778244" y="4263312"/>
              <a:ext cx="506734" cy="463525"/>
            </a:xfrm>
            <a:custGeom>
              <a:avLst/>
              <a:gdLst>
                <a:gd name="connsiteX0" fmla="*/ 253821 w 609124"/>
                <a:gd name="connsiteY0" fmla="*/ 346713 h 557185"/>
                <a:gd name="connsiteX1" fmla="*/ 83547 w 609124"/>
                <a:gd name="connsiteY1" fmla="*/ 517834 h 557185"/>
                <a:gd name="connsiteX2" fmla="*/ 83547 w 609124"/>
                <a:gd name="connsiteY2" fmla="*/ 524901 h 557185"/>
                <a:gd name="connsiteX3" fmla="*/ 87016 w 609124"/>
                <a:gd name="connsiteY3" fmla="*/ 526425 h 557185"/>
                <a:gd name="connsiteX4" fmla="*/ 90485 w 609124"/>
                <a:gd name="connsiteY4" fmla="*/ 524901 h 557185"/>
                <a:gd name="connsiteX5" fmla="*/ 260899 w 609124"/>
                <a:gd name="connsiteY5" fmla="*/ 353779 h 557185"/>
                <a:gd name="connsiteX6" fmla="*/ 260899 w 609124"/>
                <a:gd name="connsiteY6" fmla="*/ 346713 h 557185"/>
                <a:gd name="connsiteX7" fmla="*/ 253821 w 609124"/>
                <a:gd name="connsiteY7" fmla="*/ 346713 h 557185"/>
                <a:gd name="connsiteX8" fmla="*/ 229675 w 609124"/>
                <a:gd name="connsiteY8" fmla="*/ 330640 h 557185"/>
                <a:gd name="connsiteX9" fmla="*/ 57457 w 609124"/>
                <a:gd name="connsiteY9" fmla="*/ 498020 h 557185"/>
                <a:gd name="connsiteX10" fmla="*/ 57318 w 609124"/>
                <a:gd name="connsiteY10" fmla="*/ 504948 h 557185"/>
                <a:gd name="connsiteX11" fmla="*/ 60927 w 609124"/>
                <a:gd name="connsiteY11" fmla="*/ 506472 h 557185"/>
                <a:gd name="connsiteX12" fmla="*/ 64396 w 609124"/>
                <a:gd name="connsiteY12" fmla="*/ 505087 h 557185"/>
                <a:gd name="connsiteX13" fmla="*/ 236614 w 609124"/>
                <a:gd name="connsiteY13" fmla="*/ 337706 h 557185"/>
                <a:gd name="connsiteX14" fmla="*/ 236752 w 609124"/>
                <a:gd name="connsiteY14" fmla="*/ 330640 h 557185"/>
                <a:gd name="connsiteX15" fmla="*/ 229675 w 609124"/>
                <a:gd name="connsiteY15" fmla="*/ 330640 h 557185"/>
                <a:gd name="connsiteX16" fmla="*/ 214132 w 609124"/>
                <a:gd name="connsiteY16" fmla="*/ 313874 h 557185"/>
                <a:gd name="connsiteX17" fmla="*/ 31507 w 609124"/>
                <a:gd name="connsiteY17" fmla="*/ 471694 h 557185"/>
                <a:gd name="connsiteX18" fmla="*/ 31090 w 609124"/>
                <a:gd name="connsiteY18" fmla="*/ 478760 h 557185"/>
                <a:gd name="connsiteX19" fmla="*/ 34837 w 609124"/>
                <a:gd name="connsiteY19" fmla="*/ 480423 h 557185"/>
                <a:gd name="connsiteX20" fmla="*/ 38029 w 609124"/>
                <a:gd name="connsiteY20" fmla="*/ 479176 h 557185"/>
                <a:gd name="connsiteX21" fmla="*/ 220655 w 609124"/>
                <a:gd name="connsiteY21" fmla="*/ 321356 h 557185"/>
                <a:gd name="connsiteX22" fmla="*/ 221071 w 609124"/>
                <a:gd name="connsiteY22" fmla="*/ 314428 h 557185"/>
                <a:gd name="connsiteX23" fmla="*/ 214132 w 609124"/>
                <a:gd name="connsiteY23" fmla="*/ 313874 h 557185"/>
                <a:gd name="connsiteX24" fmla="*/ 46633 w 609124"/>
                <a:gd name="connsiteY24" fmla="*/ 165051 h 557185"/>
                <a:gd name="connsiteX25" fmla="*/ 53847 w 609124"/>
                <a:gd name="connsiteY25" fmla="*/ 167545 h 557185"/>
                <a:gd name="connsiteX26" fmla="*/ 118502 w 609124"/>
                <a:gd name="connsiteY26" fmla="*/ 224644 h 557185"/>
                <a:gd name="connsiteX27" fmla="*/ 119612 w 609124"/>
                <a:gd name="connsiteY27" fmla="*/ 238365 h 557185"/>
                <a:gd name="connsiteX28" fmla="*/ 84787 w 609124"/>
                <a:gd name="connsiteY28" fmla="*/ 280635 h 557185"/>
                <a:gd name="connsiteX29" fmla="*/ 77989 w 609124"/>
                <a:gd name="connsiteY29" fmla="*/ 284238 h 557185"/>
                <a:gd name="connsiteX30" fmla="*/ 77018 w 609124"/>
                <a:gd name="connsiteY30" fmla="*/ 284238 h 557185"/>
                <a:gd name="connsiteX31" fmla="*/ 70635 w 609124"/>
                <a:gd name="connsiteY31" fmla="*/ 281882 h 557185"/>
                <a:gd name="connsiteX32" fmla="*/ 3483 w 609124"/>
                <a:gd name="connsiteY32" fmla="*/ 224783 h 557185"/>
                <a:gd name="connsiteX33" fmla="*/ 15 w 609124"/>
                <a:gd name="connsiteY33" fmla="*/ 217853 h 557185"/>
                <a:gd name="connsiteX34" fmla="*/ 2512 w 609124"/>
                <a:gd name="connsiteY34" fmla="*/ 210647 h 557185"/>
                <a:gd name="connsiteX35" fmla="*/ 39834 w 609124"/>
                <a:gd name="connsiteY35" fmla="*/ 168377 h 557185"/>
                <a:gd name="connsiteX36" fmla="*/ 46633 w 609124"/>
                <a:gd name="connsiteY36" fmla="*/ 165051 h 557185"/>
                <a:gd name="connsiteX37" fmla="*/ 549131 w 609124"/>
                <a:gd name="connsiteY37" fmla="*/ 12507 h 557185"/>
                <a:gd name="connsiteX38" fmla="*/ 561482 w 609124"/>
                <a:gd name="connsiteY38" fmla="*/ 12507 h 557185"/>
                <a:gd name="connsiteX39" fmla="*/ 581049 w 609124"/>
                <a:gd name="connsiteY39" fmla="*/ 28164 h 557185"/>
                <a:gd name="connsiteX40" fmla="*/ 584657 w 609124"/>
                <a:gd name="connsiteY40" fmla="*/ 34953 h 557185"/>
                <a:gd name="connsiteX41" fmla="*/ 582298 w 609124"/>
                <a:gd name="connsiteY41" fmla="*/ 42297 h 557185"/>
                <a:gd name="connsiteX42" fmla="*/ 529842 w 609124"/>
                <a:gd name="connsiteY42" fmla="*/ 104510 h 557185"/>
                <a:gd name="connsiteX43" fmla="*/ 522625 w 609124"/>
                <a:gd name="connsiteY43" fmla="*/ 107974 h 557185"/>
                <a:gd name="connsiteX44" fmla="*/ 522209 w 609124"/>
                <a:gd name="connsiteY44" fmla="*/ 107974 h 557185"/>
                <a:gd name="connsiteX45" fmla="*/ 515132 w 609124"/>
                <a:gd name="connsiteY45" fmla="*/ 105065 h 557185"/>
                <a:gd name="connsiteX46" fmla="*/ 508054 w 609124"/>
                <a:gd name="connsiteY46" fmla="*/ 97998 h 557185"/>
                <a:gd name="connsiteX47" fmla="*/ 365395 w 609124"/>
                <a:gd name="connsiteY47" fmla="*/ 229630 h 557185"/>
                <a:gd name="connsiteX48" fmla="*/ 434643 w 609124"/>
                <a:gd name="connsiteY48" fmla="*/ 297108 h 557185"/>
                <a:gd name="connsiteX49" fmla="*/ 604640 w 609124"/>
                <a:gd name="connsiteY49" fmla="*/ 459916 h 557185"/>
                <a:gd name="connsiteX50" fmla="*/ 606861 w 609124"/>
                <a:gd name="connsiteY50" fmla="*/ 463103 h 557185"/>
                <a:gd name="connsiteX51" fmla="*/ 580910 w 609124"/>
                <a:gd name="connsiteY51" fmla="*/ 529196 h 557185"/>
                <a:gd name="connsiteX52" fmla="*/ 526789 w 609124"/>
                <a:gd name="connsiteY52" fmla="*/ 557185 h 557185"/>
                <a:gd name="connsiteX53" fmla="*/ 512217 w 609124"/>
                <a:gd name="connsiteY53" fmla="*/ 553582 h 557185"/>
                <a:gd name="connsiteX54" fmla="*/ 509997 w 609124"/>
                <a:gd name="connsiteY54" fmla="*/ 551781 h 557185"/>
                <a:gd name="connsiteX55" fmla="*/ 281021 w 609124"/>
                <a:gd name="connsiteY55" fmla="*/ 307500 h 557185"/>
                <a:gd name="connsiteX56" fmla="*/ 274915 w 609124"/>
                <a:gd name="connsiteY56" fmla="*/ 313181 h 557185"/>
                <a:gd name="connsiteX57" fmla="*/ 299478 w 609124"/>
                <a:gd name="connsiteY57" fmla="*/ 337984 h 557185"/>
                <a:gd name="connsiteX58" fmla="*/ 299478 w 609124"/>
                <a:gd name="connsiteY58" fmla="*/ 351978 h 557185"/>
                <a:gd name="connsiteX59" fmla="*/ 98950 w 609124"/>
                <a:gd name="connsiteY59" fmla="*/ 552058 h 557185"/>
                <a:gd name="connsiteX60" fmla="*/ 96869 w 609124"/>
                <a:gd name="connsiteY60" fmla="*/ 553582 h 557185"/>
                <a:gd name="connsiteX61" fmla="*/ 82298 w 609124"/>
                <a:gd name="connsiteY61" fmla="*/ 557185 h 557185"/>
                <a:gd name="connsiteX62" fmla="*/ 28315 w 609124"/>
                <a:gd name="connsiteY62" fmla="*/ 529196 h 557185"/>
                <a:gd name="connsiteX63" fmla="*/ 2364 w 609124"/>
                <a:gd name="connsiteY63" fmla="*/ 463103 h 557185"/>
                <a:gd name="connsiteX64" fmla="*/ 5001 w 609124"/>
                <a:gd name="connsiteY64" fmla="*/ 459500 h 557185"/>
                <a:gd name="connsiteX65" fmla="*/ 222320 w 609124"/>
                <a:gd name="connsiteY65" fmla="*/ 272999 h 557185"/>
                <a:gd name="connsiteX66" fmla="*/ 235920 w 609124"/>
                <a:gd name="connsiteY66" fmla="*/ 273553 h 557185"/>
                <a:gd name="connsiteX67" fmla="*/ 261038 w 609124"/>
                <a:gd name="connsiteY67" fmla="*/ 298910 h 557185"/>
                <a:gd name="connsiteX68" fmla="*/ 267560 w 609124"/>
                <a:gd name="connsiteY68" fmla="*/ 292952 h 557185"/>
                <a:gd name="connsiteX69" fmla="*/ 215936 w 609124"/>
                <a:gd name="connsiteY69" fmla="*/ 237943 h 557185"/>
                <a:gd name="connsiteX70" fmla="*/ 213300 w 609124"/>
                <a:gd name="connsiteY70" fmla="*/ 230600 h 557185"/>
                <a:gd name="connsiteX71" fmla="*/ 216630 w 609124"/>
                <a:gd name="connsiteY71" fmla="*/ 223672 h 557185"/>
                <a:gd name="connsiteX72" fmla="*/ 285045 w 609124"/>
                <a:gd name="connsiteY72" fmla="*/ 164091 h 557185"/>
                <a:gd name="connsiteX73" fmla="*/ 298506 w 609124"/>
                <a:gd name="connsiteY73" fmla="*/ 164368 h 557185"/>
                <a:gd name="connsiteX74" fmla="*/ 351102 w 609124"/>
                <a:gd name="connsiteY74" fmla="*/ 215774 h 557185"/>
                <a:gd name="connsiteX75" fmla="*/ 493899 w 609124"/>
                <a:gd name="connsiteY75" fmla="*/ 84004 h 557185"/>
                <a:gd name="connsiteX76" fmla="*/ 486544 w 609124"/>
                <a:gd name="connsiteY76" fmla="*/ 76521 h 557185"/>
                <a:gd name="connsiteX77" fmla="*/ 483630 w 609124"/>
                <a:gd name="connsiteY77" fmla="*/ 69039 h 557185"/>
                <a:gd name="connsiteX78" fmla="*/ 487377 w 609124"/>
                <a:gd name="connsiteY78" fmla="*/ 61834 h 557185"/>
                <a:gd name="connsiteX79" fmla="*/ 270647 w 609124"/>
                <a:gd name="connsiteY79" fmla="*/ 0 h 557185"/>
                <a:gd name="connsiteX80" fmla="*/ 367239 w 609124"/>
                <a:gd name="connsiteY80" fmla="*/ 36036 h 557185"/>
                <a:gd name="connsiteX81" fmla="*/ 369875 w 609124"/>
                <a:gd name="connsiteY81" fmla="*/ 46846 h 557185"/>
                <a:gd name="connsiteX82" fmla="*/ 360716 w 609124"/>
                <a:gd name="connsiteY82" fmla="*/ 53360 h 557185"/>
                <a:gd name="connsiteX83" fmla="*/ 348226 w 609124"/>
                <a:gd name="connsiteY83" fmla="*/ 53360 h 557185"/>
                <a:gd name="connsiteX84" fmla="*/ 344062 w 609124"/>
                <a:gd name="connsiteY84" fmla="*/ 53360 h 557185"/>
                <a:gd name="connsiteX85" fmla="*/ 249969 w 609124"/>
                <a:gd name="connsiteY85" fmla="*/ 100761 h 557185"/>
                <a:gd name="connsiteX86" fmla="*/ 274950 w 609124"/>
                <a:gd name="connsiteY86" fmla="*/ 150795 h 557185"/>
                <a:gd name="connsiteX87" fmla="*/ 272868 w 609124"/>
                <a:gd name="connsiteY87" fmla="*/ 162576 h 557185"/>
                <a:gd name="connsiteX88" fmla="*/ 213192 w 609124"/>
                <a:gd name="connsiteY88" fmla="*/ 217183 h 557185"/>
                <a:gd name="connsiteX89" fmla="*/ 206392 w 609124"/>
                <a:gd name="connsiteY89" fmla="*/ 219817 h 557185"/>
                <a:gd name="connsiteX90" fmla="*/ 200702 w 609124"/>
                <a:gd name="connsiteY90" fmla="*/ 218015 h 557185"/>
                <a:gd name="connsiteX91" fmla="*/ 160733 w 609124"/>
                <a:gd name="connsiteY91" fmla="*/ 204848 h 557185"/>
                <a:gd name="connsiteX92" fmla="*/ 135892 w 609124"/>
                <a:gd name="connsiteY92" fmla="*/ 213996 h 557185"/>
                <a:gd name="connsiteX93" fmla="*/ 128814 w 609124"/>
                <a:gd name="connsiteY93" fmla="*/ 219401 h 557185"/>
                <a:gd name="connsiteX94" fmla="*/ 120348 w 609124"/>
                <a:gd name="connsiteY94" fmla="*/ 217322 h 557185"/>
                <a:gd name="connsiteX95" fmla="*/ 58175 w 609124"/>
                <a:gd name="connsiteY95" fmla="*/ 162714 h 557185"/>
                <a:gd name="connsiteX96" fmla="*/ 54705 w 609124"/>
                <a:gd name="connsiteY96" fmla="*/ 155507 h 557185"/>
                <a:gd name="connsiteX97" fmla="*/ 57619 w 609124"/>
                <a:gd name="connsiteY97" fmla="*/ 148162 h 557185"/>
                <a:gd name="connsiteX98" fmla="*/ 100503 w 609124"/>
                <a:gd name="connsiteY98" fmla="*/ 83852 h 557185"/>
                <a:gd name="connsiteX99" fmla="*/ 270647 w 609124"/>
                <a:gd name="connsiteY99" fmla="*/ 0 h 557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9124" h="557185">
                  <a:moveTo>
                    <a:pt x="253821" y="346713"/>
                  </a:moveTo>
                  <a:lnTo>
                    <a:pt x="83547" y="517834"/>
                  </a:lnTo>
                  <a:cubicBezTo>
                    <a:pt x="81604" y="519774"/>
                    <a:pt x="81604" y="522961"/>
                    <a:pt x="83547" y="524901"/>
                  </a:cubicBezTo>
                  <a:cubicBezTo>
                    <a:pt x="84518" y="525870"/>
                    <a:pt x="85767" y="526425"/>
                    <a:pt x="87016" y="526425"/>
                  </a:cubicBezTo>
                  <a:cubicBezTo>
                    <a:pt x="88265" y="526425"/>
                    <a:pt x="89514" y="525870"/>
                    <a:pt x="90485" y="524901"/>
                  </a:cubicBezTo>
                  <a:lnTo>
                    <a:pt x="260899" y="353779"/>
                  </a:lnTo>
                  <a:cubicBezTo>
                    <a:pt x="262842" y="351840"/>
                    <a:pt x="262842" y="348653"/>
                    <a:pt x="260899" y="346713"/>
                  </a:cubicBezTo>
                  <a:cubicBezTo>
                    <a:pt x="258956" y="344773"/>
                    <a:pt x="255764" y="344773"/>
                    <a:pt x="253821" y="346713"/>
                  </a:cubicBezTo>
                  <a:close/>
                  <a:moveTo>
                    <a:pt x="229675" y="330640"/>
                  </a:moveTo>
                  <a:lnTo>
                    <a:pt x="57457" y="498020"/>
                  </a:lnTo>
                  <a:cubicBezTo>
                    <a:pt x="55514" y="499960"/>
                    <a:pt x="55514" y="503008"/>
                    <a:pt x="57318" y="504948"/>
                  </a:cubicBezTo>
                  <a:cubicBezTo>
                    <a:pt x="58290" y="506056"/>
                    <a:pt x="59678" y="506472"/>
                    <a:pt x="60927" y="506472"/>
                  </a:cubicBezTo>
                  <a:cubicBezTo>
                    <a:pt x="62176" y="506472"/>
                    <a:pt x="63424" y="506056"/>
                    <a:pt x="64396" y="505087"/>
                  </a:cubicBezTo>
                  <a:lnTo>
                    <a:pt x="236614" y="337706"/>
                  </a:lnTo>
                  <a:cubicBezTo>
                    <a:pt x="238556" y="335767"/>
                    <a:pt x="238556" y="332718"/>
                    <a:pt x="236752" y="330640"/>
                  </a:cubicBezTo>
                  <a:cubicBezTo>
                    <a:pt x="234810" y="328700"/>
                    <a:pt x="231618" y="328700"/>
                    <a:pt x="229675" y="330640"/>
                  </a:cubicBezTo>
                  <a:close/>
                  <a:moveTo>
                    <a:pt x="214132" y="313874"/>
                  </a:moveTo>
                  <a:lnTo>
                    <a:pt x="31507" y="471694"/>
                  </a:lnTo>
                  <a:cubicBezTo>
                    <a:pt x="29425" y="473495"/>
                    <a:pt x="29286" y="476682"/>
                    <a:pt x="31090" y="478760"/>
                  </a:cubicBezTo>
                  <a:cubicBezTo>
                    <a:pt x="32062" y="479869"/>
                    <a:pt x="33449" y="480423"/>
                    <a:pt x="34837" y="480423"/>
                  </a:cubicBezTo>
                  <a:cubicBezTo>
                    <a:pt x="35947" y="480423"/>
                    <a:pt x="37058" y="480007"/>
                    <a:pt x="38029" y="479176"/>
                  </a:cubicBezTo>
                  <a:lnTo>
                    <a:pt x="220655" y="321356"/>
                  </a:lnTo>
                  <a:cubicBezTo>
                    <a:pt x="222736" y="319555"/>
                    <a:pt x="222875" y="316368"/>
                    <a:pt x="221071" y="314428"/>
                  </a:cubicBezTo>
                  <a:cubicBezTo>
                    <a:pt x="219267" y="312350"/>
                    <a:pt x="216214" y="312073"/>
                    <a:pt x="214132" y="313874"/>
                  </a:cubicBezTo>
                  <a:close/>
                  <a:moveTo>
                    <a:pt x="46633" y="165051"/>
                  </a:moveTo>
                  <a:cubicBezTo>
                    <a:pt x="49269" y="164912"/>
                    <a:pt x="51905" y="165744"/>
                    <a:pt x="53847" y="167545"/>
                  </a:cubicBezTo>
                  <a:lnTo>
                    <a:pt x="118502" y="224644"/>
                  </a:lnTo>
                  <a:cubicBezTo>
                    <a:pt x="122526" y="228248"/>
                    <a:pt x="122942" y="234346"/>
                    <a:pt x="119612" y="238365"/>
                  </a:cubicBezTo>
                  <a:lnTo>
                    <a:pt x="84787" y="280635"/>
                  </a:lnTo>
                  <a:cubicBezTo>
                    <a:pt x="83122" y="282714"/>
                    <a:pt x="80625" y="283961"/>
                    <a:pt x="77989" y="284238"/>
                  </a:cubicBezTo>
                  <a:cubicBezTo>
                    <a:pt x="77711" y="284238"/>
                    <a:pt x="77295" y="284238"/>
                    <a:pt x="77018" y="284238"/>
                  </a:cubicBezTo>
                  <a:cubicBezTo>
                    <a:pt x="74659" y="284238"/>
                    <a:pt x="72439" y="283406"/>
                    <a:pt x="70635" y="281882"/>
                  </a:cubicBezTo>
                  <a:lnTo>
                    <a:pt x="3483" y="224783"/>
                  </a:lnTo>
                  <a:cubicBezTo>
                    <a:pt x="1541" y="222981"/>
                    <a:pt x="292" y="220625"/>
                    <a:pt x="15" y="217853"/>
                  </a:cubicBezTo>
                  <a:cubicBezTo>
                    <a:pt x="-124" y="215220"/>
                    <a:pt x="708" y="212587"/>
                    <a:pt x="2512" y="210647"/>
                  </a:cubicBezTo>
                  <a:lnTo>
                    <a:pt x="39834" y="168377"/>
                  </a:lnTo>
                  <a:cubicBezTo>
                    <a:pt x="41499" y="166436"/>
                    <a:pt x="43997" y="165189"/>
                    <a:pt x="46633" y="165051"/>
                  </a:cubicBezTo>
                  <a:close/>
                  <a:moveTo>
                    <a:pt x="549131" y="12507"/>
                  </a:moveTo>
                  <a:cubicBezTo>
                    <a:pt x="552739" y="9597"/>
                    <a:pt x="557874" y="9597"/>
                    <a:pt x="561482" y="12507"/>
                  </a:cubicBezTo>
                  <a:lnTo>
                    <a:pt x="581049" y="28164"/>
                  </a:lnTo>
                  <a:cubicBezTo>
                    <a:pt x="583131" y="29827"/>
                    <a:pt x="584379" y="32321"/>
                    <a:pt x="584657" y="34953"/>
                  </a:cubicBezTo>
                  <a:cubicBezTo>
                    <a:pt x="584935" y="37586"/>
                    <a:pt x="584102" y="40357"/>
                    <a:pt x="582298" y="42297"/>
                  </a:cubicBezTo>
                  <a:lnTo>
                    <a:pt x="529842" y="104510"/>
                  </a:lnTo>
                  <a:cubicBezTo>
                    <a:pt x="528038" y="106589"/>
                    <a:pt x="525401" y="107974"/>
                    <a:pt x="522625" y="107974"/>
                  </a:cubicBezTo>
                  <a:cubicBezTo>
                    <a:pt x="522487" y="107974"/>
                    <a:pt x="522348" y="107974"/>
                    <a:pt x="522209" y="107974"/>
                  </a:cubicBezTo>
                  <a:cubicBezTo>
                    <a:pt x="519572" y="107974"/>
                    <a:pt x="517074" y="107004"/>
                    <a:pt x="515132" y="105065"/>
                  </a:cubicBezTo>
                  <a:lnTo>
                    <a:pt x="508054" y="97998"/>
                  </a:lnTo>
                  <a:lnTo>
                    <a:pt x="365395" y="229630"/>
                  </a:lnTo>
                  <a:lnTo>
                    <a:pt x="434643" y="297108"/>
                  </a:lnTo>
                  <a:lnTo>
                    <a:pt x="604640" y="459916"/>
                  </a:lnTo>
                  <a:cubicBezTo>
                    <a:pt x="605612" y="460747"/>
                    <a:pt x="606306" y="461856"/>
                    <a:pt x="606861" y="463103"/>
                  </a:cubicBezTo>
                  <a:cubicBezTo>
                    <a:pt x="614077" y="479869"/>
                    <a:pt x="603669" y="506472"/>
                    <a:pt x="580910" y="529196"/>
                  </a:cubicBezTo>
                  <a:cubicBezTo>
                    <a:pt x="563563" y="546516"/>
                    <a:pt x="542886" y="557185"/>
                    <a:pt x="526789" y="557185"/>
                  </a:cubicBezTo>
                  <a:cubicBezTo>
                    <a:pt x="521376" y="557185"/>
                    <a:pt x="516381" y="556076"/>
                    <a:pt x="512217" y="553582"/>
                  </a:cubicBezTo>
                  <a:cubicBezTo>
                    <a:pt x="511385" y="553167"/>
                    <a:pt x="510691" y="552474"/>
                    <a:pt x="509997" y="551781"/>
                  </a:cubicBezTo>
                  <a:lnTo>
                    <a:pt x="281021" y="307500"/>
                  </a:lnTo>
                  <a:lnTo>
                    <a:pt x="274915" y="313181"/>
                  </a:lnTo>
                  <a:lnTo>
                    <a:pt x="299478" y="337984"/>
                  </a:lnTo>
                  <a:cubicBezTo>
                    <a:pt x="303364" y="341863"/>
                    <a:pt x="303364" y="348098"/>
                    <a:pt x="299478" y="351978"/>
                  </a:cubicBezTo>
                  <a:lnTo>
                    <a:pt x="98950" y="552058"/>
                  </a:lnTo>
                  <a:cubicBezTo>
                    <a:pt x="98395" y="552612"/>
                    <a:pt x="97701" y="553167"/>
                    <a:pt x="96869" y="553582"/>
                  </a:cubicBezTo>
                  <a:cubicBezTo>
                    <a:pt x="92706" y="555938"/>
                    <a:pt x="87849" y="557185"/>
                    <a:pt x="82298" y="557185"/>
                  </a:cubicBezTo>
                  <a:cubicBezTo>
                    <a:pt x="66339" y="557185"/>
                    <a:pt x="45523" y="546516"/>
                    <a:pt x="28315" y="529196"/>
                  </a:cubicBezTo>
                  <a:cubicBezTo>
                    <a:pt x="5556" y="506472"/>
                    <a:pt x="-4852" y="479869"/>
                    <a:pt x="2364" y="463103"/>
                  </a:cubicBezTo>
                  <a:cubicBezTo>
                    <a:pt x="2919" y="461717"/>
                    <a:pt x="3891" y="460470"/>
                    <a:pt x="5001" y="459500"/>
                  </a:cubicBezTo>
                  <a:lnTo>
                    <a:pt x="222320" y="272999"/>
                  </a:lnTo>
                  <a:cubicBezTo>
                    <a:pt x="226206" y="269674"/>
                    <a:pt x="232173" y="269951"/>
                    <a:pt x="235920" y="273553"/>
                  </a:cubicBezTo>
                  <a:lnTo>
                    <a:pt x="261038" y="298910"/>
                  </a:lnTo>
                  <a:lnTo>
                    <a:pt x="267560" y="292952"/>
                  </a:lnTo>
                  <a:lnTo>
                    <a:pt x="215936" y="237943"/>
                  </a:lnTo>
                  <a:cubicBezTo>
                    <a:pt x="214132" y="235865"/>
                    <a:pt x="213161" y="233371"/>
                    <a:pt x="213300" y="230600"/>
                  </a:cubicBezTo>
                  <a:cubicBezTo>
                    <a:pt x="213438" y="227967"/>
                    <a:pt x="214549" y="225334"/>
                    <a:pt x="216630" y="223672"/>
                  </a:cubicBezTo>
                  <a:lnTo>
                    <a:pt x="285045" y="164091"/>
                  </a:lnTo>
                  <a:cubicBezTo>
                    <a:pt x="288931" y="160627"/>
                    <a:pt x="294760" y="160766"/>
                    <a:pt x="298506" y="164368"/>
                  </a:cubicBezTo>
                  <a:lnTo>
                    <a:pt x="351102" y="215774"/>
                  </a:lnTo>
                  <a:lnTo>
                    <a:pt x="493899" y="84004"/>
                  </a:lnTo>
                  <a:lnTo>
                    <a:pt x="486544" y="76521"/>
                  </a:lnTo>
                  <a:cubicBezTo>
                    <a:pt x="484601" y="74582"/>
                    <a:pt x="483491" y="71810"/>
                    <a:pt x="483630" y="69039"/>
                  </a:cubicBezTo>
                  <a:cubicBezTo>
                    <a:pt x="483769" y="66129"/>
                    <a:pt x="485157" y="63497"/>
                    <a:pt x="487377" y="61834"/>
                  </a:cubicBezTo>
                  <a:close/>
                  <a:moveTo>
                    <a:pt x="270647" y="0"/>
                  </a:moveTo>
                  <a:cubicBezTo>
                    <a:pt x="308673" y="0"/>
                    <a:pt x="341148" y="12197"/>
                    <a:pt x="367239" y="36036"/>
                  </a:cubicBezTo>
                  <a:cubicBezTo>
                    <a:pt x="370292" y="38808"/>
                    <a:pt x="371402" y="43104"/>
                    <a:pt x="369875" y="46846"/>
                  </a:cubicBezTo>
                  <a:cubicBezTo>
                    <a:pt x="368349" y="50727"/>
                    <a:pt x="364741" y="53222"/>
                    <a:pt x="360716" y="53360"/>
                  </a:cubicBezTo>
                  <a:lnTo>
                    <a:pt x="348226" y="53360"/>
                  </a:lnTo>
                  <a:cubicBezTo>
                    <a:pt x="347393" y="53360"/>
                    <a:pt x="346144" y="53360"/>
                    <a:pt x="344062" y="53360"/>
                  </a:cubicBezTo>
                  <a:cubicBezTo>
                    <a:pt x="328241" y="53360"/>
                    <a:pt x="276060" y="56825"/>
                    <a:pt x="249969" y="100761"/>
                  </a:cubicBezTo>
                  <a:lnTo>
                    <a:pt x="274950" y="150795"/>
                  </a:lnTo>
                  <a:cubicBezTo>
                    <a:pt x="277031" y="154676"/>
                    <a:pt x="276060" y="159527"/>
                    <a:pt x="272868" y="162576"/>
                  </a:cubicBezTo>
                  <a:lnTo>
                    <a:pt x="213192" y="217183"/>
                  </a:lnTo>
                  <a:cubicBezTo>
                    <a:pt x="211249" y="218847"/>
                    <a:pt x="208890" y="219817"/>
                    <a:pt x="206392" y="219817"/>
                  </a:cubicBezTo>
                  <a:cubicBezTo>
                    <a:pt x="204449" y="219817"/>
                    <a:pt x="202367" y="219124"/>
                    <a:pt x="200702" y="218015"/>
                  </a:cubicBezTo>
                  <a:cubicBezTo>
                    <a:pt x="200563" y="217876"/>
                    <a:pt x="184881" y="207066"/>
                    <a:pt x="160733" y="204848"/>
                  </a:cubicBezTo>
                  <a:cubicBezTo>
                    <a:pt x="141998" y="203185"/>
                    <a:pt x="136447" y="212887"/>
                    <a:pt x="135892" y="213996"/>
                  </a:cubicBezTo>
                  <a:cubicBezTo>
                    <a:pt x="134504" y="216768"/>
                    <a:pt x="131867" y="218847"/>
                    <a:pt x="128814" y="219401"/>
                  </a:cubicBezTo>
                  <a:cubicBezTo>
                    <a:pt x="125761" y="220094"/>
                    <a:pt x="122569" y="219401"/>
                    <a:pt x="120348" y="217322"/>
                  </a:cubicBezTo>
                  <a:lnTo>
                    <a:pt x="58175" y="162714"/>
                  </a:lnTo>
                  <a:cubicBezTo>
                    <a:pt x="56093" y="160774"/>
                    <a:pt x="54844" y="158279"/>
                    <a:pt x="54705" y="155507"/>
                  </a:cubicBezTo>
                  <a:cubicBezTo>
                    <a:pt x="54705" y="152735"/>
                    <a:pt x="55676" y="150102"/>
                    <a:pt x="57619" y="148162"/>
                  </a:cubicBezTo>
                  <a:cubicBezTo>
                    <a:pt x="57897" y="147884"/>
                    <a:pt x="81628" y="123907"/>
                    <a:pt x="100503" y="83852"/>
                  </a:cubicBezTo>
                  <a:cubicBezTo>
                    <a:pt x="116324" y="50173"/>
                    <a:pt x="194873" y="0"/>
                    <a:pt x="270647" y="0"/>
                  </a:cubicBez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cxnSp>
        <p:nvCxnSpPr>
          <p:cNvPr id="69" name="直接箭头连接符 68"/>
          <p:cNvCxnSpPr/>
          <p:nvPr/>
        </p:nvCxnSpPr>
        <p:spPr>
          <a:xfrm>
            <a:off x="3726595" y="2321391"/>
            <a:ext cx="0" cy="26590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流程图: 过程 69"/>
          <p:cNvSpPr/>
          <p:nvPr/>
        </p:nvSpPr>
        <p:spPr>
          <a:xfrm>
            <a:off x="3270584" y="2597090"/>
            <a:ext cx="917925" cy="42415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76EAD"/>
                </a:solidFill>
              </a:rPr>
              <a:t>A</a:t>
            </a:r>
            <a:endParaRPr lang="zh-CN" altLang="en-US" dirty="0">
              <a:solidFill>
                <a:srgbClr val="076EAD"/>
              </a:solidFill>
            </a:endParaRPr>
          </a:p>
        </p:txBody>
      </p:sp>
      <p:cxnSp>
        <p:nvCxnSpPr>
          <p:cNvPr id="71" name="直接箭头连接符 70"/>
          <p:cNvCxnSpPr/>
          <p:nvPr/>
        </p:nvCxnSpPr>
        <p:spPr>
          <a:xfrm>
            <a:off x="3742515" y="3019711"/>
            <a:ext cx="0" cy="26590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流程图: 过程 71"/>
          <p:cNvSpPr/>
          <p:nvPr/>
        </p:nvSpPr>
        <p:spPr>
          <a:xfrm>
            <a:off x="3286504" y="3295410"/>
            <a:ext cx="917925" cy="42415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76EAD"/>
                </a:solidFill>
              </a:rPr>
              <a:t>B</a:t>
            </a:r>
            <a:endParaRPr lang="zh-CN" altLang="en-US" dirty="0">
              <a:solidFill>
                <a:srgbClr val="076EAD"/>
              </a:solidFill>
            </a:endParaRPr>
          </a:p>
        </p:txBody>
      </p:sp>
      <p:cxnSp>
        <p:nvCxnSpPr>
          <p:cNvPr id="73" name="直接箭头连接符 72"/>
          <p:cNvCxnSpPr/>
          <p:nvPr/>
        </p:nvCxnSpPr>
        <p:spPr>
          <a:xfrm>
            <a:off x="3744787" y="3731679"/>
            <a:ext cx="0" cy="26590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Rectangle 13"/>
          <p:cNvSpPr>
            <a:spLocks noChangeArrowheads="1"/>
          </p:cNvSpPr>
          <p:nvPr/>
        </p:nvSpPr>
        <p:spPr bwMode="auto">
          <a:xfrm>
            <a:off x="2495301" y="4979678"/>
            <a:ext cx="8030459" cy="42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Perform A and then B.</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圆角矩形 1"/>
          <p:cNvSpPr/>
          <p:nvPr/>
        </p:nvSpPr>
        <p:spPr>
          <a:xfrm>
            <a:off x="7978140" y="1579245"/>
            <a:ext cx="3462655" cy="382397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8192135" y="2061210"/>
            <a:ext cx="1780540" cy="521970"/>
          </a:xfrm>
          <a:prstGeom prst="rect">
            <a:avLst/>
          </a:prstGeom>
          <a:noFill/>
        </p:spPr>
        <p:txBody>
          <a:bodyPr wrap="square" rtlCol="0">
            <a:spAutoFit/>
          </a:bodyPr>
          <a:p>
            <a:r>
              <a:rPr lang="zh-CN" altLang="en-US" sz="2800" b="1">
                <a:solidFill>
                  <a:srgbClr val="FF0000"/>
                </a:solidFill>
              </a:rPr>
              <a:t>思考：</a:t>
            </a:r>
            <a:endParaRPr lang="zh-CN" altLang="en-US" sz="2800" b="1">
              <a:solidFill>
                <a:srgbClr val="FF0000"/>
              </a:solidFill>
            </a:endParaRPr>
          </a:p>
        </p:txBody>
      </p:sp>
      <p:sp>
        <p:nvSpPr>
          <p:cNvPr id="4" name="文本框 3"/>
          <p:cNvSpPr txBox="1"/>
          <p:nvPr/>
        </p:nvSpPr>
        <p:spPr>
          <a:xfrm>
            <a:off x="8085455" y="2822575"/>
            <a:ext cx="3257550" cy="1568450"/>
          </a:xfrm>
          <a:prstGeom prst="rect">
            <a:avLst/>
          </a:prstGeom>
          <a:noFill/>
        </p:spPr>
        <p:txBody>
          <a:bodyPr wrap="square" rtlCol="0">
            <a:spAutoFit/>
          </a:bodyPr>
          <a:p>
            <a:r>
              <a:rPr lang="zh-CN" altLang="en-US" sz="2400" b="1" dirty="0">
                <a:solidFill>
                  <a:srgbClr val="216FBA"/>
                </a:solidFill>
                <a:latin typeface="微软雅黑" panose="020B0503020204020204" pitchFamily="34" charset="-122"/>
                <a:ea typeface="微软雅黑" panose="020B0503020204020204" pitchFamily="34" charset="-122"/>
                <a:cs typeface="+mn-ea"/>
              </a:rPr>
              <a:t>How to use C language to calculate the sum of two numbers？</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20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1000"/>
                                        <p:tgtEl>
                                          <p:spTgt spid="7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fade">
                                      <p:cBhvr>
                                        <p:cTn id="28" dur="1000"/>
                                        <p:tgtEl>
                                          <p:spTgt spid="7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fade">
                                      <p:cBhvr>
                                        <p:cTn id="33" dur="1000"/>
                                        <p:tgtEl>
                                          <p:spTgt spid="7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fade">
                                      <p:cBhvr>
                                        <p:cTn id="38" dur="1000"/>
                                        <p:tgtEl>
                                          <p:spTgt spid="73"/>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p:cTn id="43" dur="500" fill="hold"/>
                                        <p:tgtEl>
                                          <p:spTgt spid="41"/>
                                        </p:tgtEl>
                                        <p:attrNameLst>
                                          <p:attrName>ppt_w</p:attrName>
                                        </p:attrNameLst>
                                      </p:cBhvr>
                                      <p:tavLst>
                                        <p:tav tm="0">
                                          <p:val>
                                            <p:fltVal val="0"/>
                                          </p:val>
                                        </p:tav>
                                        <p:tav tm="100000">
                                          <p:val>
                                            <p:strVal val="#ppt_w"/>
                                          </p:val>
                                        </p:tav>
                                      </p:tavLst>
                                    </p:anim>
                                    <p:anim calcmode="lin" valueType="num">
                                      <p:cBhvr>
                                        <p:cTn id="44" dur="500" fill="hold"/>
                                        <p:tgtEl>
                                          <p:spTgt spid="41"/>
                                        </p:tgtEl>
                                        <p:attrNameLst>
                                          <p:attrName>ppt_h</p:attrName>
                                        </p:attrNameLst>
                                      </p:cBhvr>
                                      <p:tavLst>
                                        <p:tav tm="0">
                                          <p:val>
                                            <p:fltVal val="0"/>
                                          </p:val>
                                        </p:tav>
                                        <p:tav tm="100000">
                                          <p:val>
                                            <p:strVal val="#ppt_h"/>
                                          </p:val>
                                        </p:tav>
                                      </p:tavLst>
                                    </p:anim>
                                    <p:animEffect transition="in" filter="fade">
                                      <p:cBhvr>
                                        <p:cTn id="45" dur="500"/>
                                        <p:tgtEl>
                                          <p:spTgt spid="41"/>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left)">
                                      <p:cBhvr>
                                        <p:cTn id="49" dur="20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wipe(left)">
                                      <p:cBhvr>
                                        <p:cTn id="54" dur="2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70" grpId="0" bldLvl="0" animBg="1"/>
      <p:bldP spid="72" grpId="0" bldLvl="0" animBg="1"/>
      <p:bldP spid="7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757682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3-2. </a:t>
            </a:r>
            <a:r>
              <a:rPr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Flow chart -- sequential structure</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 </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7" name="Rectangle 11"/>
          <p:cNvSpPr>
            <a:spLocks noChangeArrowheads="1"/>
          </p:cNvSpPr>
          <p:nvPr/>
        </p:nvSpPr>
        <p:spPr bwMode="auto">
          <a:xfrm>
            <a:off x="2354003" y="1380365"/>
            <a:ext cx="3671888"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practice ：</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38" name="组合 37"/>
          <p:cNvGrpSpPr/>
          <p:nvPr/>
        </p:nvGrpSpPr>
        <p:grpSpPr>
          <a:xfrm>
            <a:off x="1022055" y="1345468"/>
            <a:ext cx="1182809" cy="1182809"/>
            <a:chOff x="1440207" y="1869001"/>
            <a:chExt cx="1182809" cy="1182809"/>
          </a:xfrm>
        </p:grpSpPr>
        <p:sp>
          <p:nvSpPr>
            <p:cNvPr id="39" name="椭圆 38"/>
            <p:cNvSpPr/>
            <p:nvPr/>
          </p:nvSpPr>
          <p:spPr>
            <a:xfrm>
              <a:off x="1440207" y="1869001"/>
              <a:ext cx="1182809" cy="1182809"/>
            </a:xfrm>
            <a:prstGeom prst="ellipse">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college-studying_73531"/>
            <p:cNvSpPr>
              <a:spLocks noChangeAspect="1"/>
            </p:cNvSpPr>
            <p:nvPr/>
          </p:nvSpPr>
          <p:spPr bwMode="auto">
            <a:xfrm>
              <a:off x="1760220" y="2234384"/>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4" name="文本框 3"/>
          <p:cNvSpPr txBox="1"/>
          <p:nvPr/>
        </p:nvSpPr>
        <p:spPr>
          <a:xfrm>
            <a:off x="1979295" y="2822575"/>
            <a:ext cx="4203065" cy="3046095"/>
          </a:xfrm>
          <a:prstGeom prst="rect">
            <a:avLst/>
          </a:prstGeom>
          <a:noFill/>
        </p:spPr>
        <p:txBody>
          <a:bodyPr wrap="square" rtlCol="0">
            <a:spAutoFit/>
          </a:bodyPr>
          <a:p>
            <a:r>
              <a:rPr lang="zh-CN" altLang="en-US" sz="2400" b="1" dirty="0">
                <a:solidFill>
                  <a:srgbClr val="216FBA"/>
                </a:solidFill>
                <a:latin typeface="微软雅黑" panose="020B0503020204020204" pitchFamily="34" charset="-122"/>
                <a:ea typeface="微软雅黑" panose="020B0503020204020204" pitchFamily="34" charset="-122"/>
                <a:cs typeface="+mn-ea"/>
              </a:rPr>
              <a:t>#include &lt;stdio.h&gt;  </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r>
              <a:rPr lang="zh-CN" altLang="en-US" sz="2400" b="1" dirty="0">
                <a:solidFill>
                  <a:srgbClr val="216FBA"/>
                </a:solidFill>
                <a:latin typeface="微软雅黑" panose="020B0503020204020204" pitchFamily="34" charset="-122"/>
                <a:ea typeface="微软雅黑" panose="020B0503020204020204" pitchFamily="34" charset="-122"/>
                <a:cs typeface="+mn-ea"/>
              </a:rPr>
              <a:t>main(){</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r>
              <a:rPr lang="zh-CN" altLang="en-US" sz="2400" b="1" dirty="0">
                <a:solidFill>
                  <a:srgbClr val="216FBA"/>
                </a:solidFill>
                <a:latin typeface="微软雅黑" panose="020B0503020204020204" pitchFamily="34" charset="-122"/>
                <a:ea typeface="微软雅黑" panose="020B0503020204020204" pitchFamily="34" charset="-122"/>
                <a:cs typeface="+mn-ea"/>
              </a:rPr>
              <a:t>	int a,b,s;</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r>
              <a:rPr lang="zh-CN" altLang="en-US" sz="2400" b="1" dirty="0">
                <a:solidFill>
                  <a:srgbClr val="216FBA"/>
                </a:solidFill>
                <a:latin typeface="微软雅黑" panose="020B0503020204020204" pitchFamily="34" charset="-122"/>
                <a:ea typeface="微软雅黑" panose="020B0503020204020204" pitchFamily="34" charset="-122"/>
                <a:cs typeface="+mn-ea"/>
              </a:rPr>
              <a:t>	a = 2;</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r>
              <a:rPr lang="zh-CN" altLang="en-US" sz="2400" b="1" dirty="0">
                <a:solidFill>
                  <a:srgbClr val="216FBA"/>
                </a:solidFill>
                <a:latin typeface="微软雅黑" panose="020B0503020204020204" pitchFamily="34" charset="-122"/>
                <a:ea typeface="微软雅黑" panose="020B0503020204020204" pitchFamily="34" charset="-122"/>
                <a:cs typeface="+mn-ea"/>
              </a:rPr>
              <a:t>	b = 3;</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r>
              <a:rPr lang="zh-CN" altLang="en-US" sz="2400" b="1" dirty="0">
                <a:solidFill>
                  <a:srgbClr val="216FBA"/>
                </a:solidFill>
                <a:latin typeface="微软雅黑" panose="020B0503020204020204" pitchFamily="34" charset="-122"/>
                <a:ea typeface="微软雅黑" panose="020B0503020204020204" pitchFamily="34" charset="-122"/>
                <a:cs typeface="+mn-ea"/>
              </a:rPr>
              <a:t>	s = a + b;</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r>
              <a:rPr lang="zh-CN" altLang="en-US" sz="2400" b="1" dirty="0">
                <a:solidFill>
                  <a:srgbClr val="216FBA"/>
                </a:solidFill>
                <a:latin typeface="微软雅黑" panose="020B0503020204020204" pitchFamily="34" charset="-122"/>
                <a:ea typeface="微软雅黑" panose="020B0503020204020204" pitchFamily="34" charset="-122"/>
                <a:cs typeface="+mn-ea"/>
              </a:rPr>
              <a:t>	printf("s=%d\n",s);</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r>
              <a:rPr lang="zh-CN" altLang="en-US" sz="2400" b="1" dirty="0">
                <a:solidFill>
                  <a:srgbClr val="216FBA"/>
                </a:solidFill>
                <a:latin typeface="微软雅黑" panose="020B0503020204020204" pitchFamily="34" charset="-122"/>
                <a:ea typeface="微软雅黑" panose="020B0503020204020204" pitchFamily="34" charset="-122"/>
                <a:cs typeface="+mn-ea"/>
              </a:rPr>
              <a:t>} </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p:txBody>
      </p:sp>
      <p:cxnSp>
        <p:nvCxnSpPr>
          <p:cNvPr id="69" name="直接箭头连接符 68"/>
          <p:cNvCxnSpPr/>
          <p:nvPr/>
        </p:nvCxnSpPr>
        <p:spPr>
          <a:xfrm>
            <a:off x="8212235" y="2379811"/>
            <a:ext cx="0" cy="26590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流程图: 过程 69"/>
          <p:cNvSpPr/>
          <p:nvPr/>
        </p:nvSpPr>
        <p:spPr>
          <a:xfrm>
            <a:off x="7756224" y="2655510"/>
            <a:ext cx="917925" cy="42415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076EAD"/>
                </a:solidFill>
              </a:rPr>
              <a:t>a,b,s</a:t>
            </a:r>
            <a:endParaRPr lang="en-US" altLang="zh-CN" dirty="0">
              <a:solidFill>
                <a:srgbClr val="076EAD"/>
              </a:solidFill>
            </a:endParaRPr>
          </a:p>
        </p:txBody>
      </p:sp>
      <p:cxnSp>
        <p:nvCxnSpPr>
          <p:cNvPr id="71" name="直接箭头连接符 70"/>
          <p:cNvCxnSpPr/>
          <p:nvPr/>
        </p:nvCxnSpPr>
        <p:spPr>
          <a:xfrm>
            <a:off x="8228155" y="3078131"/>
            <a:ext cx="0" cy="26590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流程图: 过程 71"/>
          <p:cNvSpPr/>
          <p:nvPr/>
        </p:nvSpPr>
        <p:spPr>
          <a:xfrm>
            <a:off x="7772144" y="3353830"/>
            <a:ext cx="917925" cy="42415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076EAD"/>
                </a:solidFill>
              </a:rPr>
              <a:t>a=2</a:t>
            </a:r>
            <a:endParaRPr lang="zh-CN" altLang="en-US" dirty="0">
              <a:solidFill>
                <a:srgbClr val="076EAD"/>
              </a:solidFill>
            </a:endParaRPr>
          </a:p>
        </p:txBody>
      </p:sp>
      <p:cxnSp>
        <p:nvCxnSpPr>
          <p:cNvPr id="73" name="直接箭头连接符 72"/>
          <p:cNvCxnSpPr/>
          <p:nvPr/>
        </p:nvCxnSpPr>
        <p:spPr>
          <a:xfrm>
            <a:off x="8230427" y="3790099"/>
            <a:ext cx="0" cy="26590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流程图: 过程 5"/>
          <p:cNvSpPr/>
          <p:nvPr/>
        </p:nvSpPr>
        <p:spPr>
          <a:xfrm>
            <a:off x="7772144" y="4056140"/>
            <a:ext cx="917925" cy="42415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076EAD"/>
                </a:solidFill>
              </a:rPr>
              <a:t>b=3</a:t>
            </a:r>
            <a:endParaRPr lang="zh-CN" altLang="en-US" dirty="0">
              <a:solidFill>
                <a:srgbClr val="076EAD"/>
              </a:solidFill>
            </a:endParaRPr>
          </a:p>
        </p:txBody>
      </p:sp>
      <p:sp>
        <p:nvSpPr>
          <p:cNvPr id="7" name="流程图: 过程 6"/>
          <p:cNvSpPr/>
          <p:nvPr/>
        </p:nvSpPr>
        <p:spPr>
          <a:xfrm>
            <a:off x="7772144" y="4718445"/>
            <a:ext cx="917925" cy="42415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076EAD"/>
                </a:solidFill>
              </a:rPr>
              <a:t>s=a+b</a:t>
            </a:r>
            <a:endParaRPr lang="zh-CN" altLang="en-US" dirty="0">
              <a:solidFill>
                <a:srgbClr val="076EAD"/>
              </a:solidFill>
            </a:endParaRPr>
          </a:p>
        </p:txBody>
      </p:sp>
      <p:sp>
        <p:nvSpPr>
          <p:cNvPr id="9" name="平行四边形 8"/>
          <p:cNvSpPr/>
          <p:nvPr/>
        </p:nvSpPr>
        <p:spPr>
          <a:xfrm>
            <a:off x="7799070" y="5464175"/>
            <a:ext cx="875665" cy="360045"/>
          </a:xfrm>
          <a:prstGeom prst="parallelogram">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8079740" y="5500370"/>
            <a:ext cx="418465" cy="368300"/>
          </a:xfrm>
          <a:prstGeom prst="rect">
            <a:avLst/>
          </a:prstGeom>
          <a:noFill/>
        </p:spPr>
        <p:txBody>
          <a:bodyPr wrap="square" rtlCol="0">
            <a:spAutoFit/>
          </a:bodyPr>
          <a:p>
            <a:r>
              <a:rPr lang="en-US" altLang="zh-CN" sz="1800" dirty="0">
                <a:solidFill>
                  <a:srgbClr val="076EAD"/>
                </a:solidFill>
                <a:latin typeface="+mn-lt"/>
                <a:ea typeface="+mn-ea"/>
              </a:rPr>
              <a:t>s</a:t>
            </a:r>
            <a:endParaRPr lang="en-US" altLang="zh-CN" sz="1800" dirty="0">
              <a:solidFill>
                <a:srgbClr val="076EAD"/>
              </a:solidFill>
              <a:latin typeface="+mn-lt"/>
              <a:ea typeface="+mn-ea"/>
            </a:endParaRPr>
          </a:p>
        </p:txBody>
      </p:sp>
      <p:cxnSp>
        <p:nvCxnSpPr>
          <p:cNvPr id="11" name="直接箭头连接符 10"/>
          <p:cNvCxnSpPr>
            <a:stCxn id="6" idx="2"/>
            <a:endCxn id="7" idx="0"/>
          </p:cNvCxnSpPr>
          <p:nvPr/>
        </p:nvCxnSpPr>
        <p:spPr>
          <a:xfrm>
            <a:off x="8221980" y="4480560"/>
            <a:ext cx="0" cy="23812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2"/>
          </p:cNvCxnSpPr>
          <p:nvPr/>
        </p:nvCxnSpPr>
        <p:spPr>
          <a:xfrm flipH="1">
            <a:off x="8211185" y="5142865"/>
            <a:ext cx="10795" cy="35306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流程图: 可选过程 14"/>
          <p:cNvSpPr/>
          <p:nvPr/>
        </p:nvSpPr>
        <p:spPr>
          <a:xfrm>
            <a:off x="7719695" y="1820545"/>
            <a:ext cx="1034415" cy="559435"/>
          </a:xfrm>
          <a:prstGeom prst="flowChartAlternateProcess">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800" dirty="0">
                <a:solidFill>
                  <a:srgbClr val="076EAD"/>
                </a:solidFill>
              </a:rPr>
              <a:t>start</a:t>
            </a:r>
            <a:endParaRPr lang="en-US" altLang="zh-CN" sz="1800" dirty="0">
              <a:solidFill>
                <a:srgbClr val="076EAD"/>
              </a:solidFill>
            </a:endParaRPr>
          </a:p>
        </p:txBody>
      </p:sp>
      <p:sp>
        <p:nvSpPr>
          <p:cNvPr id="13" name="流程图: 可选过程 12"/>
          <p:cNvSpPr/>
          <p:nvPr/>
        </p:nvSpPr>
        <p:spPr>
          <a:xfrm>
            <a:off x="7799070" y="6122035"/>
            <a:ext cx="1034415" cy="559435"/>
          </a:xfrm>
          <a:prstGeom prst="flowChartAlternateProcess">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800" dirty="0">
                <a:solidFill>
                  <a:srgbClr val="076EAD"/>
                </a:solidFill>
              </a:rPr>
              <a:t>stop</a:t>
            </a:r>
            <a:endParaRPr lang="en-US" altLang="zh-CN" sz="1800" dirty="0">
              <a:solidFill>
                <a:srgbClr val="076EAD"/>
              </a:solidFill>
            </a:endParaRPr>
          </a:p>
        </p:txBody>
      </p:sp>
      <p:cxnSp>
        <p:nvCxnSpPr>
          <p:cNvPr id="14" name="直接箭头连接符 13"/>
          <p:cNvCxnSpPr/>
          <p:nvPr/>
        </p:nvCxnSpPr>
        <p:spPr>
          <a:xfrm flipH="1">
            <a:off x="8221345" y="5917565"/>
            <a:ext cx="10795" cy="22098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20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1000"/>
                                        <p:tgtEl>
                                          <p:spTgt spid="7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fade">
                                      <p:cBhvr>
                                        <p:cTn id="28" dur="1000"/>
                                        <p:tgtEl>
                                          <p:spTgt spid="7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fade">
                                      <p:cBhvr>
                                        <p:cTn id="33" dur="1000"/>
                                        <p:tgtEl>
                                          <p:spTgt spid="7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fade">
                                      <p:cBhvr>
                                        <p:cTn id="38" dur="1000"/>
                                        <p:tgtEl>
                                          <p:spTgt spid="7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10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10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70" grpId="0" bldLvl="0" animBg="1"/>
      <p:bldP spid="72" grpId="0" bldLvl="0" animBg="1"/>
      <p:bldP spid="6" grpId="0" bldLvl="0" animBg="1"/>
      <p:bldP spid="7" grpId="0" bldLvl="0" animBg="1"/>
      <p:bldP spid="15" grpId="0" bldLvl="0" animBg="1"/>
      <p:bldP spid="1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453"/>
            <a:ext cx="509016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Learning goals</a:t>
            </a:r>
            <a:endPar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5" name="college-studying_73531"/>
          <p:cNvSpPr>
            <a:spLocks noChangeAspect="1"/>
          </p:cNvSpPr>
          <p:nvPr/>
        </p:nvSpPr>
        <p:spPr bwMode="auto">
          <a:xfrm>
            <a:off x="840105" y="1372122"/>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accent2">
              <a:lumMod val="50000"/>
            </a:schemeClr>
          </a:solidFill>
          <a:ln>
            <a:noFill/>
          </a:ln>
        </p:spPr>
        <p:txBody>
          <a:bodyPr/>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Rectangle 10"/>
          <p:cNvSpPr>
            <a:spLocks noChangeArrowheads="1"/>
          </p:cNvSpPr>
          <p:nvPr/>
        </p:nvSpPr>
        <p:spPr bwMode="auto">
          <a:xfrm>
            <a:off x="1479550" y="1322705"/>
            <a:ext cx="7732395"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nSpc>
                <a:spcPct val="120000"/>
              </a:lnSpc>
              <a:buFont typeface="Wingdings" panose="05000000000000000000" pitchFamily="2" charset="2"/>
              <a:buNone/>
            </a:pPr>
            <a:r>
              <a:rPr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Overview of the course</a:t>
            </a:r>
            <a:r>
              <a:rPr lang="zh-CN"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 name="文本框 4"/>
          <p:cNvSpPr txBox="1"/>
          <p:nvPr/>
        </p:nvSpPr>
        <p:spPr>
          <a:xfrm>
            <a:off x="765810" y="2297430"/>
            <a:ext cx="10657840" cy="3046095"/>
          </a:xfrm>
          <a:prstGeom prst="rect">
            <a:avLst/>
          </a:prstGeom>
          <a:noFill/>
        </p:spPr>
        <p:txBody>
          <a:bodyPr wrap="square" rtlCol="0">
            <a:spAutoFit/>
          </a:bodyPr>
          <a:p>
            <a:r>
              <a:rPr sz="2400" b="1" dirty="0">
                <a:solidFill>
                  <a:srgbClr val="FF0000"/>
                </a:solidFill>
                <a:latin typeface="微软雅黑" panose="020B0503020204020204" pitchFamily="34" charset="-122"/>
                <a:ea typeface="微软雅黑" panose="020B0503020204020204" pitchFamily="34" charset="-122"/>
                <a:cs typeface="+mn-ea"/>
              </a:rPr>
              <a:t>Course schedule</a:t>
            </a:r>
            <a:r>
              <a:rPr sz="2400" b="1" dirty="0">
                <a:solidFill>
                  <a:schemeClr val="accent2">
                    <a:lumMod val="75000"/>
                  </a:schemeClr>
                </a:solidFill>
                <a:latin typeface="微软雅黑" panose="020B0503020204020204" pitchFamily="34" charset="-122"/>
                <a:ea typeface="微软雅黑" panose="020B0503020204020204" pitchFamily="34" charset="-122"/>
                <a:cs typeface="+mn-ea"/>
              </a:rPr>
              <a:t>: </a:t>
            </a:r>
            <a:r>
              <a:rPr sz="2400" b="1" dirty="0">
                <a:solidFill>
                  <a:schemeClr val="tx1"/>
                </a:solidFill>
                <a:latin typeface="微软雅黑" panose="020B0503020204020204" pitchFamily="34" charset="-122"/>
                <a:ea typeface="微软雅黑" panose="020B0503020204020204" pitchFamily="34" charset="-122"/>
                <a:cs typeface="+mn-ea"/>
              </a:rPr>
              <a:t>2 class</a:t>
            </a:r>
            <a:r>
              <a:rPr lang="en-US" sz="2400" b="1" dirty="0">
                <a:solidFill>
                  <a:schemeClr val="tx1"/>
                </a:solidFill>
                <a:latin typeface="微软雅黑" panose="020B0503020204020204" pitchFamily="34" charset="-122"/>
                <a:ea typeface="微软雅黑" panose="020B0503020204020204" pitchFamily="34" charset="-122"/>
                <a:cs typeface="+mn-ea"/>
              </a:rPr>
              <a:t>e</a:t>
            </a:r>
            <a:r>
              <a:rPr sz="2400" b="1" dirty="0">
                <a:solidFill>
                  <a:schemeClr val="tx1"/>
                </a:solidFill>
                <a:latin typeface="微软雅黑" panose="020B0503020204020204" pitchFamily="34" charset="-122"/>
                <a:ea typeface="微软雅黑" panose="020B0503020204020204" pitchFamily="34" charset="-122"/>
                <a:cs typeface="+mn-ea"/>
              </a:rPr>
              <a:t>s/week, </a:t>
            </a:r>
            <a:r>
              <a:rPr lang="en-US" sz="2400" b="1" dirty="0">
                <a:solidFill>
                  <a:schemeClr val="tx1"/>
                </a:solidFill>
                <a:latin typeface="微软雅黑" panose="020B0503020204020204" pitchFamily="34" charset="-122"/>
                <a:ea typeface="微软雅黑" panose="020B0503020204020204" pitchFamily="34" charset="-122"/>
                <a:cs typeface="+mn-ea"/>
              </a:rPr>
              <a:t>2</a:t>
            </a:r>
            <a:r>
              <a:rPr sz="2400" b="1" dirty="0">
                <a:solidFill>
                  <a:schemeClr val="tx1"/>
                </a:solidFill>
                <a:latin typeface="微软雅黑" panose="020B0503020204020204" pitchFamily="34" charset="-122"/>
                <a:ea typeface="微软雅黑" panose="020B0503020204020204" pitchFamily="34" charset="-122"/>
                <a:cs typeface="+mn-ea"/>
              </a:rPr>
              <a:t>2 </a:t>
            </a:r>
            <a:r>
              <a:rPr sz="2400" b="1" dirty="0">
                <a:solidFill>
                  <a:schemeClr val="tx1"/>
                </a:solidFill>
                <a:latin typeface="微软雅黑" panose="020B0503020204020204" pitchFamily="34" charset="-122"/>
                <a:ea typeface="微软雅黑" panose="020B0503020204020204" pitchFamily="34" charset="-122"/>
                <a:cs typeface="+mn-ea"/>
                <a:sym typeface="+mn-ea"/>
              </a:rPr>
              <a:t>class</a:t>
            </a:r>
            <a:r>
              <a:rPr lang="en-US" sz="2400" b="1" dirty="0">
                <a:solidFill>
                  <a:schemeClr val="tx1"/>
                </a:solidFill>
                <a:latin typeface="微软雅黑" panose="020B0503020204020204" pitchFamily="34" charset="-122"/>
                <a:ea typeface="微软雅黑" panose="020B0503020204020204" pitchFamily="34" charset="-122"/>
                <a:cs typeface="+mn-ea"/>
                <a:sym typeface="+mn-ea"/>
              </a:rPr>
              <a:t>e</a:t>
            </a:r>
            <a:r>
              <a:rPr sz="2400" b="1" dirty="0">
                <a:solidFill>
                  <a:schemeClr val="tx1"/>
                </a:solidFill>
                <a:latin typeface="微软雅黑" panose="020B0503020204020204" pitchFamily="34" charset="-122"/>
                <a:ea typeface="微软雅黑" panose="020B0503020204020204" pitchFamily="34" charset="-122"/>
                <a:cs typeface="+mn-ea"/>
                <a:sym typeface="+mn-ea"/>
              </a:rPr>
              <a:t>s</a:t>
            </a:r>
            <a:r>
              <a:rPr sz="2400" b="1" dirty="0">
                <a:solidFill>
                  <a:schemeClr val="tx1"/>
                </a:solidFill>
                <a:latin typeface="微软雅黑" panose="020B0503020204020204" pitchFamily="34" charset="-122"/>
                <a:ea typeface="微软雅黑" panose="020B0503020204020204" pitchFamily="34" charset="-122"/>
                <a:cs typeface="+mn-ea"/>
              </a:rPr>
              <a:t> </a:t>
            </a:r>
            <a:r>
              <a:rPr lang="zh-CN" sz="2400" b="1" dirty="0">
                <a:solidFill>
                  <a:schemeClr val="tx1"/>
                </a:solidFill>
                <a:latin typeface="微软雅黑" panose="020B0503020204020204" pitchFamily="34" charset="-122"/>
                <a:ea typeface="微软雅黑" panose="020B0503020204020204" pitchFamily="34" charset="-122"/>
                <a:cs typeface="+mn-ea"/>
              </a:rPr>
              <a:t>（</a:t>
            </a:r>
            <a:r>
              <a:rPr lang="en-US" altLang="zh-CN" sz="2400" b="1" dirty="0">
                <a:solidFill>
                  <a:schemeClr val="tx1"/>
                </a:solidFill>
                <a:latin typeface="微软雅黑" panose="020B0503020204020204" pitchFamily="34" charset="-122"/>
                <a:ea typeface="微软雅黑" panose="020B0503020204020204" pitchFamily="34" charset="-122"/>
                <a:cs typeface="+mn-ea"/>
              </a:rPr>
              <a:t>11weeks</a:t>
            </a:r>
            <a:r>
              <a:rPr lang="zh-CN" sz="2400" b="1" dirty="0">
                <a:solidFill>
                  <a:schemeClr val="tx1"/>
                </a:solidFill>
                <a:latin typeface="微软雅黑" panose="020B0503020204020204" pitchFamily="34" charset="-122"/>
                <a:ea typeface="微软雅黑" panose="020B0503020204020204" pitchFamily="34" charset="-122"/>
                <a:cs typeface="+mn-ea"/>
              </a:rPr>
              <a:t>）</a:t>
            </a:r>
            <a:r>
              <a:rPr sz="2400" b="1" dirty="0">
                <a:solidFill>
                  <a:schemeClr val="tx1"/>
                </a:solidFill>
                <a:latin typeface="微软雅黑" panose="020B0503020204020204" pitchFamily="34" charset="-122"/>
                <a:ea typeface="微软雅黑" panose="020B0503020204020204" pitchFamily="34" charset="-122"/>
                <a:cs typeface="+mn-ea"/>
              </a:rPr>
              <a:t>in total</a:t>
            </a:r>
            <a:endParaRPr sz="2400" b="1" dirty="0">
              <a:solidFill>
                <a:schemeClr val="tx1"/>
              </a:solidFill>
              <a:latin typeface="微软雅黑" panose="020B0503020204020204" pitchFamily="34" charset="-122"/>
              <a:ea typeface="微软雅黑" panose="020B0503020204020204" pitchFamily="34" charset="-122"/>
              <a:cs typeface="+mn-ea"/>
            </a:endParaRPr>
          </a:p>
          <a:p>
            <a:endParaRPr sz="2400" b="1" dirty="0">
              <a:solidFill>
                <a:schemeClr val="accent2">
                  <a:lumMod val="75000"/>
                </a:schemeClr>
              </a:solidFill>
              <a:latin typeface="微软雅黑" panose="020B0503020204020204" pitchFamily="34" charset="-122"/>
              <a:ea typeface="微软雅黑" panose="020B0503020204020204" pitchFamily="34" charset="-122"/>
              <a:cs typeface="+mn-ea"/>
            </a:endParaRPr>
          </a:p>
          <a:p>
            <a:r>
              <a:rPr sz="2400" b="1" dirty="0">
                <a:solidFill>
                  <a:srgbClr val="FF0000"/>
                </a:solidFill>
                <a:latin typeface="微软雅黑" panose="020B0503020204020204" pitchFamily="34" charset="-122"/>
                <a:ea typeface="微软雅黑" panose="020B0503020204020204" pitchFamily="34" charset="-122"/>
                <a:cs typeface="+mn-ea"/>
              </a:rPr>
              <a:t>Course objectives</a:t>
            </a:r>
            <a:r>
              <a:rPr sz="2400" b="1" dirty="0">
                <a:solidFill>
                  <a:schemeClr val="accent2">
                    <a:lumMod val="75000"/>
                  </a:schemeClr>
                </a:solidFill>
                <a:latin typeface="微软雅黑" panose="020B0503020204020204" pitchFamily="34" charset="-122"/>
                <a:ea typeface="微软雅黑" panose="020B0503020204020204" pitchFamily="34" charset="-122"/>
                <a:cs typeface="+mn-ea"/>
              </a:rPr>
              <a:t>：</a:t>
            </a:r>
            <a:endParaRPr sz="2400" b="1" dirty="0">
              <a:solidFill>
                <a:schemeClr val="accent2">
                  <a:lumMod val="75000"/>
                </a:schemeClr>
              </a:solidFill>
              <a:latin typeface="微软雅黑" panose="020B0503020204020204" pitchFamily="34" charset="-122"/>
              <a:ea typeface="微软雅黑" panose="020B0503020204020204" pitchFamily="34" charset="-122"/>
              <a:cs typeface="+mn-ea"/>
            </a:endParaRPr>
          </a:p>
          <a:p>
            <a:r>
              <a:rPr sz="2400" dirty="0">
                <a:solidFill>
                  <a:schemeClr val="tx1"/>
                </a:solidFill>
                <a:latin typeface="微软雅黑" panose="020B0503020204020204" pitchFamily="34" charset="-122"/>
                <a:ea typeface="微软雅黑" panose="020B0503020204020204" pitchFamily="34" charset="-122"/>
                <a:cs typeface="+mn-ea"/>
              </a:rPr>
              <a:t>By studying </a:t>
            </a:r>
            <a:r>
              <a:rPr sz="2400" dirty="0">
                <a:solidFill>
                  <a:srgbClr val="FF0000"/>
                </a:solidFill>
                <a:latin typeface="微软雅黑" panose="020B0503020204020204" pitchFamily="34" charset="-122"/>
                <a:ea typeface="微软雅黑" panose="020B0503020204020204" pitchFamily="34" charset="-122"/>
                <a:cs typeface="+mn-ea"/>
              </a:rPr>
              <a:t>syntax rules</a:t>
            </a:r>
            <a:r>
              <a:rPr sz="2400" dirty="0">
                <a:solidFill>
                  <a:schemeClr val="tx1"/>
                </a:solidFill>
                <a:latin typeface="微软雅黑" panose="020B0503020204020204" pitchFamily="34" charset="-122"/>
                <a:ea typeface="微软雅黑" panose="020B0503020204020204" pitchFamily="34" charset="-122"/>
                <a:cs typeface="+mn-ea"/>
              </a:rPr>
              <a:t>, </a:t>
            </a:r>
            <a:r>
              <a:rPr sz="2400" dirty="0">
                <a:solidFill>
                  <a:srgbClr val="FF0000"/>
                </a:solidFill>
                <a:latin typeface="微软雅黑" panose="020B0503020204020204" pitchFamily="34" charset="-122"/>
                <a:ea typeface="微软雅黑" panose="020B0503020204020204" pitchFamily="34" charset="-122"/>
                <a:cs typeface="+mn-ea"/>
              </a:rPr>
              <a:t>data types</a:t>
            </a:r>
            <a:r>
              <a:rPr sz="2400" dirty="0">
                <a:solidFill>
                  <a:schemeClr val="tx1"/>
                </a:solidFill>
                <a:latin typeface="微软雅黑" panose="020B0503020204020204" pitchFamily="34" charset="-122"/>
                <a:ea typeface="微软雅黑" panose="020B0503020204020204" pitchFamily="34" charset="-122"/>
                <a:cs typeface="+mn-ea"/>
              </a:rPr>
              <a:t>, </a:t>
            </a:r>
            <a:r>
              <a:rPr sz="2400" dirty="0">
                <a:solidFill>
                  <a:srgbClr val="FF0000"/>
                </a:solidFill>
                <a:latin typeface="微软雅黑" panose="020B0503020204020204" pitchFamily="34" charset="-122"/>
                <a:ea typeface="微软雅黑" panose="020B0503020204020204" pitchFamily="34" charset="-122"/>
                <a:cs typeface="+mn-ea"/>
              </a:rPr>
              <a:t>data operations</a:t>
            </a:r>
            <a:r>
              <a:rPr sz="2400" dirty="0">
                <a:solidFill>
                  <a:schemeClr val="tx1"/>
                </a:solidFill>
                <a:latin typeface="微软雅黑" panose="020B0503020204020204" pitchFamily="34" charset="-122"/>
                <a:ea typeface="微软雅黑" panose="020B0503020204020204" pitchFamily="34" charset="-122"/>
                <a:cs typeface="+mn-ea"/>
              </a:rPr>
              <a:t>, </a:t>
            </a:r>
            <a:r>
              <a:rPr sz="2400" dirty="0">
                <a:solidFill>
                  <a:srgbClr val="FF0000"/>
                </a:solidFill>
                <a:latin typeface="微软雅黑" panose="020B0503020204020204" pitchFamily="34" charset="-122"/>
                <a:ea typeface="微软雅黑" panose="020B0503020204020204" pitchFamily="34" charset="-122"/>
                <a:cs typeface="+mn-ea"/>
              </a:rPr>
              <a:t>statements</a:t>
            </a:r>
            <a:r>
              <a:rPr sz="2400" dirty="0">
                <a:solidFill>
                  <a:schemeClr val="tx1"/>
                </a:solidFill>
                <a:latin typeface="微软雅黑" panose="020B0503020204020204" pitchFamily="34" charset="-122"/>
                <a:ea typeface="微软雅黑" panose="020B0503020204020204" pitchFamily="34" charset="-122"/>
                <a:cs typeface="+mn-ea"/>
              </a:rPr>
              <a:t>, </a:t>
            </a:r>
            <a:r>
              <a:rPr sz="2400" dirty="0">
                <a:solidFill>
                  <a:srgbClr val="FF0000"/>
                </a:solidFill>
                <a:latin typeface="微软雅黑" panose="020B0503020204020204" pitchFamily="34" charset="-122"/>
                <a:ea typeface="微软雅黑" panose="020B0503020204020204" pitchFamily="34" charset="-122"/>
                <a:cs typeface="+mn-ea"/>
              </a:rPr>
              <a:t>system functions</a:t>
            </a:r>
            <a:r>
              <a:rPr sz="2400" dirty="0">
                <a:solidFill>
                  <a:schemeClr val="tx1"/>
                </a:solidFill>
                <a:latin typeface="微软雅黑" panose="020B0503020204020204" pitchFamily="34" charset="-122"/>
                <a:ea typeface="微软雅黑" panose="020B0503020204020204" pitchFamily="34" charset="-122"/>
                <a:cs typeface="+mn-ea"/>
              </a:rPr>
              <a:t> and </a:t>
            </a:r>
            <a:r>
              <a:rPr sz="2400" dirty="0">
                <a:solidFill>
                  <a:srgbClr val="FF0000"/>
                </a:solidFill>
                <a:latin typeface="微软雅黑" panose="020B0503020204020204" pitchFamily="34" charset="-122"/>
                <a:ea typeface="微软雅黑" panose="020B0503020204020204" pitchFamily="34" charset="-122"/>
                <a:cs typeface="+mn-ea"/>
              </a:rPr>
              <a:t>program structure</a:t>
            </a:r>
            <a:r>
              <a:rPr sz="2400" dirty="0">
                <a:solidFill>
                  <a:schemeClr val="tx1"/>
                </a:solidFill>
                <a:latin typeface="微软雅黑" panose="020B0503020204020204" pitchFamily="34" charset="-122"/>
                <a:ea typeface="微软雅黑" panose="020B0503020204020204" pitchFamily="34" charset="-122"/>
                <a:cs typeface="+mn-ea"/>
              </a:rPr>
              <a:t> of C language, students can master the </a:t>
            </a:r>
            <a:r>
              <a:rPr sz="2400" dirty="0">
                <a:solidFill>
                  <a:srgbClr val="FF0000"/>
                </a:solidFill>
                <a:latin typeface="微软雅黑" panose="020B0503020204020204" pitchFamily="34" charset="-122"/>
                <a:ea typeface="微软雅黑" panose="020B0503020204020204" pitchFamily="34" charset="-122"/>
                <a:cs typeface="+mn-ea"/>
              </a:rPr>
              <a:t>basic concepts</a:t>
            </a:r>
            <a:r>
              <a:rPr sz="2400" dirty="0">
                <a:solidFill>
                  <a:schemeClr val="tx1"/>
                </a:solidFill>
                <a:latin typeface="微软雅黑" panose="020B0503020204020204" pitchFamily="34" charset="-122"/>
                <a:ea typeface="微软雅黑" panose="020B0503020204020204" pitchFamily="34" charset="-122"/>
                <a:cs typeface="+mn-ea"/>
              </a:rPr>
              <a:t> and </a:t>
            </a:r>
            <a:r>
              <a:rPr sz="2400" dirty="0">
                <a:solidFill>
                  <a:srgbClr val="FF0000"/>
                </a:solidFill>
                <a:latin typeface="微软雅黑" panose="020B0503020204020204" pitchFamily="34" charset="-122"/>
                <a:ea typeface="微软雅黑" panose="020B0503020204020204" pitchFamily="34" charset="-122"/>
                <a:cs typeface="+mn-ea"/>
              </a:rPr>
              <a:t>methods of program design</a:t>
            </a:r>
            <a:r>
              <a:rPr sz="2400" dirty="0">
                <a:solidFill>
                  <a:schemeClr val="tx1"/>
                </a:solidFill>
                <a:latin typeface="微软雅黑" panose="020B0503020204020204" pitchFamily="34" charset="-122"/>
                <a:ea typeface="微软雅黑" panose="020B0503020204020204" pitchFamily="34" charset="-122"/>
                <a:cs typeface="+mn-ea"/>
              </a:rPr>
              <a:t>, and then use C to </a:t>
            </a:r>
            <a:r>
              <a:rPr sz="2400" dirty="0">
                <a:solidFill>
                  <a:srgbClr val="FF0000"/>
                </a:solidFill>
                <a:latin typeface="微软雅黑" panose="020B0503020204020204" pitchFamily="34" charset="-122"/>
                <a:ea typeface="微软雅黑" panose="020B0503020204020204" pitchFamily="34" charset="-122"/>
                <a:cs typeface="+mn-ea"/>
              </a:rPr>
              <a:t>solve general application problems</a:t>
            </a:r>
            <a:r>
              <a:rPr sz="2400" dirty="0">
                <a:solidFill>
                  <a:schemeClr val="tx1"/>
                </a:solidFill>
                <a:latin typeface="微软雅黑" panose="020B0503020204020204" pitchFamily="34" charset="-122"/>
                <a:ea typeface="微软雅黑" panose="020B0503020204020204" pitchFamily="34" charset="-122"/>
                <a:cs typeface="+mn-ea"/>
              </a:rPr>
              <a:t>, laying a good foundation for the various development of practical programs.</a:t>
            </a:r>
            <a:endParaRPr sz="2400" dirty="0">
              <a:solidFill>
                <a:schemeClr val="tx1"/>
              </a:solidFill>
              <a:latin typeface="微软雅黑" panose="020B0503020204020204" pitchFamily="34" charset="-122"/>
              <a:ea typeface="微软雅黑" panose="020B0503020204020204" pitchFamily="34"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703707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3-2. </a:t>
            </a:r>
            <a:r>
              <a:rPr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Flow chart -- Select structure</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 </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7" name="Rectangle 11"/>
          <p:cNvSpPr>
            <a:spLocks noChangeArrowheads="1"/>
          </p:cNvSpPr>
          <p:nvPr/>
        </p:nvSpPr>
        <p:spPr bwMode="auto">
          <a:xfrm>
            <a:off x="2353945" y="1380490"/>
            <a:ext cx="5144770"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Selection structure flow chart：</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38" name="组合 37"/>
          <p:cNvGrpSpPr/>
          <p:nvPr/>
        </p:nvGrpSpPr>
        <p:grpSpPr>
          <a:xfrm>
            <a:off x="1022055" y="1345468"/>
            <a:ext cx="1182809" cy="1182809"/>
            <a:chOff x="1440207" y="1869001"/>
            <a:chExt cx="1182809" cy="1182809"/>
          </a:xfrm>
        </p:grpSpPr>
        <p:sp>
          <p:nvSpPr>
            <p:cNvPr id="39" name="椭圆 38"/>
            <p:cNvSpPr/>
            <p:nvPr/>
          </p:nvSpPr>
          <p:spPr>
            <a:xfrm>
              <a:off x="1440207" y="1869001"/>
              <a:ext cx="1182809" cy="1182809"/>
            </a:xfrm>
            <a:prstGeom prst="ellipse">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college-studying_73531"/>
            <p:cNvSpPr>
              <a:spLocks noChangeAspect="1"/>
            </p:cNvSpPr>
            <p:nvPr/>
          </p:nvSpPr>
          <p:spPr bwMode="auto">
            <a:xfrm>
              <a:off x="1760220" y="2234384"/>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cxnSp>
        <p:nvCxnSpPr>
          <p:cNvPr id="23" name="直接箭头连接符 22"/>
          <p:cNvCxnSpPr/>
          <p:nvPr/>
        </p:nvCxnSpPr>
        <p:spPr>
          <a:xfrm>
            <a:off x="3938874" y="1945102"/>
            <a:ext cx="0" cy="44132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流程图: 决策 23"/>
          <p:cNvSpPr/>
          <p:nvPr/>
        </p:nvSpPr>
        <p:spPr>
          <a:xfrm>
            <a:off x="3030855" y="2395855"/>
            <a:ext cx="1804670" cy="557530"/>
          </a:xfrm>
          <a:prstGeom prst="flowChartDecisi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76EAD"/>
                </a:solidFill>
                <a:latin typeface="微软雅黑" panose="020B0503020204020204" pitchFamily="34" charset="-122"/>
                <a:ea typeface="微软雅黑" panose="020B0503020204020204" pitchFamily="34" charset="-122"/>
              </a:rPr>
              <a:t>conditions？</a:t>
            </a:r>
            <a:endParaRPr lang="zh-CN" altLang="en-US" dirty="0">
              <a:solidFill>
                <a:srgbClr val="076EAD"/>
              </a:solidFill>
              <a:latin typeface="微软雅黑" panose="020B0503020204020204" pitchFamily="34" charset="-122"/>
              <a:ea typeface="微软雅黑" panose="020B0503020204020204" pitchFamily="34" charset="-122"/>
            </a:endParaRPr>
          </a:p>
        </p:txBody>
      </p:sp>
      <p:cxnSp>
        <p:nvCxnSpPr>
          <p:cNvPr id="25" name="肘形连接符 38"/>
          <p:cNvCxnSpPr>
            <a:stCxn id="24" idx="1"/>
            <a:endCxn id="29" idx="0"/>
          </p:cNvCxnSpPr>
          <p:nvPr/>
        </p:nvCxnSpPr>
        <p:spPr>
          <a:xfrm rot="10800000" flipV="1">
            <a:off x="2437130" y="2674620"/>
            <a:ext cx="593725" cy="664210"/>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肘形连接符 39"/>
          <p:cNvCxnSpPr>
            <a:stCxn id="24" idx="3"/>
            <a:endCxn id="30" idx="0"/>
          </p:cNvCxnSpPr>
          <p:nvPr/>
        </p:nvCxnSpPr>
        <p:spPr>
          <a:xfrm>
            <a:off x="4835525" y="2674620"/>
            <a:ext cx="563880" cy="664210"/>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40"/>
          <p:cNvSpPr txBox="1"/>
          <p:nvPr/>
        </p:nvSpPr>
        <p:spPr>
          <a:xfrm>
            <a:off x="2293688" y="2230364"/>
            <a:ext cx="896203" cy="368300"/>
          </a:xfrm>
          <a:prstGeom prst="rect">
            <a:avLst/>
          </a:prstGeom>
          <a:noFill/>
        </p:spPr>
        <p:txBody>
          <a:bodyPr wrap="square" rtlCol="0">
            <a:spAutoFit/>
          </a:bodyPr>
          <a:lstStyle/>
          <a:p>
            <a:r>
              <a:rPr lang="en-US" altLang="zh-CN" dirty="0">
                <a:solidFill>
                  <a:srgbClr val="076EAD"/>
                </a:solidFill>
                <a:latin typeface="微软雅黑" panose="020B0503020204020204" pitchFamily="34" charset="-122"/>
                <a:ea typeface="微软雅黑" panose="020B0503020204020204" pitchFamily="34" charset="-122"/>
              </a:rPr>
              <a:t>true</a:t>
            </a:r>
            <a:endParaRPr lang="en-US" altLang="zh-CN" dirty="0">
              <a:solidFill>
                <a:srgbClr val="076EAD"/>
              </a:solidFill>
              <a:latin typeface="微软雅黑" panose="020B0503020204020204" pitchFamily="34" charset="-122"/>
              <a:ea typeface="微软雅黑" panose="020B0503020204020204" pitchFamily="34" charset="-122"/>
            </a:endParaRPr>
          </a:p>
        </p:txBody>
      </p:sp>
      <p:sp>
        <p:nvSpPr>
          <p:cNvPr id="28" name="TextBox 41"/>
          <p:cNvSpPr txBox="1"/>
          <p:nvPr/>
        </p:nvSpPr>
        <p:spPr>
          <a:xfrm>
            <a:off x="4577840" y="2230364"/>
            <a:ext cx="896203" cy="368300"/>
          </a:xfrm>
          <a:prstGeom prst="rect">
            <a:avLst/>
          </a:prstGeom>
          <a:noFill/>
        </p:spPr>
        <p:txBody>
          <a:bodyPr wrap="square" rtlCol="0">
            <a:spAutoFit/>
          </a:bodyPr>
          <a:lstStyle/>
          <a:p>
            <a:r>
              <a:rPr lang="en-US" altLang="zh-CN" dirty="0">
                <a:solidFill>
                  <a:srgbClr val="076EAD"/>
                </a:solidFill>
                <a:latin typeface="微软雅黑" panose="020B0503020204020204" pitchFamily="34" charset="-122"/>
                <a:ea typeface="微软雅黑" panose="020B0503020204020204" pitchFamily="34" charset="-122"/>
              </a:rPr>
              <a:t>false</a:t>
            </a:r>
            <a:endParaRPr lang="en-US" altLang="zh-CN" dirty="0">
              <a:solidFill>
                <a:srgbClr val="076EAD"/>
              </a:solidFill>
              <a:latin typeface="微软雅黑" panose="020B0503020204020204" pitchFamily="34" charset="-122"/>
              <a:ea typeface="微软雅黑" panose="020B0503020204020204" pitchFamily="34" charset="-122"/>
            </a:endParaRPr>
          </a:p>
        </p:txBody>
      </p:sp>
      <p:sp>
        <p:nvSpPr>
          <p:cNvPr id="29" name="流程图: 过程 28"/>
          <p:cNvSpPr/>
          <p:nvPr/>
        </p:nvSpPr>
        <p:spPr>
          <a:xfrm>
            <a:off x="1977897" y="3338626"/>
            <a:ext cx="917925" cy="42415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76EAD"/>
                </a:solidFill>
                <a:latin typeface="微软雅黑" panose="020B0503020204020204" pitchFamily="34" charset="-122"/>
                <a:ea typeface="微软雅黑" panose="020B0503020204020204" pitchFamily="34" charset="-122"/>
              </a:rPr>
              <a:t>A</a:t>
            </a:r>
            <a:endParaRPr lang="zh-CN" altLang="en-US" dirty="0">
              <a:solidFill>
                <a:srgbClr val="076EAD"/>
              </a:solidFill>
              <a:latin typeface="微软雅黑" panose="020B0503020204020204" pitchFamily="34" charset="-122"/>
              <a:ea typeface="微软雅黑" panose="020B0503020204020204" pitchFamily="34" charset="-122"/>
            </a:endParaRPr>
          </a:p>
        </p:txBody>
      </p:sp>
      <p:sp>
        <p:nvSpPr>
          <p:cNvPr id="30" name="流程图: 过程 29"/>
          <p:cNvSpPr/>
          <p:nvPr/>
        </p:nvSpPr>
        <p:spPr>
          <a:xfrm>
            <a:off x="4940510" y="3338626"/>
            <a:ext cx="917925" cy="42415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76EAD"/>
                </a:solidFill>
                <a:latin typeface="微软雅黑" panose="020B0503020204020204" pitchFamily="34" charset="-122"/>
                <a:ea typeface="微软雅黑" panose="020B0503020204020204" pitchFamily="34" charset="-122"/>
              </a:rPr>
              <a:t>B</a:t>
            </a:r>
            <a:endParaRPr lang="zh-CN" altLang="en-US" dirty="0">
              <a:solidFill>
                <a:srgbClr val="076EAD"/>
              </a:solidFill>
              <a:latin typeface="微软雅黑" panose="020B0503020204020204" pitchFamily="34" charset="-122"/>
              <a:ea typeface="微软雅黑" panose="020B0503020204020204" pitchFamily="34" charset="-122"/>
            </a:endParaRPr>
          </a:p>
        </p:txBody>
      </p:sp>
      <p:cxnSp>
        <p:nvCxnSpPr>
          <p:cNvPr id="31" name="直接连接符 30"/>
          <p:cNvCxnSpPr>
            <a:stCxn id="29" idx="2"/>
          </p:cNvCxnSpPr>
          <p:nvPr/>
        </p:nvCxnSpPr>
        <p:spPr>
          <a:xfrm flipH="1">
            <a:off x="2436859" y="3762780"/>
            <a:ext cx="1" cy="326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399405" y="3824605"/>
            <a:ext cx="4445" cy="267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437130" y="4086860"/>
            <a:ext cx="2954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3609219" y="4086736"/>
            <a:ext cx="0" cy="44132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15"/>
          <p:cNvSpPr>
            <a:spLocks noChangeArrowheads="1"/>
          </p:cNvSpPr>
          <p:nvPr/>
        </p:nvSpPr>
        <p:spPr bwMode="auto">
          <a:xfrm>
            <a:off x="2530226" y="4481721"/>
            <a:ext cx="4968875"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Implementation process：</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42" name="组合 41"/>
          <p:cNvGrpSpPr/>
          <p:nvPr/>
        </p:nvGrpSpPr>
        <p:grpSpPr>
          <a:xfrm>
            <a:off x="1013485" y="4401166"/>
            <a:ext cx="1182809" cy="1182809"/>
            <a:chOff x="1440207" y="3903671"/>
            <a:chExt cx="1182809" cy="1182809"/>
          </a:xfrm>
        </p:grpSpPr>
        <p:sp>
          <p:nvSpPr>
            <p:cNvPr id="43" name="椭圆 42"/>
            <p:cNvSpPr/>
            <p:nvPr/>
          </p:nvSpPr>
          <p:spPr>
            <a:xfrm>
              <a:off x="1440207" y="3903671"/>
              <a:ext cx="1182809" cy="1182809"/>
            </a:xfrm>
            <a:prstGeom prst="ellipse">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repair-tools-cross_28480"/>
            <p:cNvSpPr>
              <a:spLocks noChangeAspect="1"/>
            </p:cNvSpPr>
            <p:nvPr/>
          </p:nvSpPr>
          <p:spPr bwMode="auto">
            <a:xfrm>
              <a:off x="1778244" y="4263312"/>
              <a:ext cx="506734" cy="463525"/>
            </a:xfrm>
            <a:custGeom>
              <a:avLst/>
              <a:gdLst>
                <a:gd name="connsiteX0" fmla="*/ 253821 w 609124"/>
                <a:gd name="connsiteY0" fmla="*/ 346713 h 557185"/>
                <a:gd name="connsiteX1" fmla="*/ 83547 w 609124"/>
                <a:gd name="connsiteY1" fmla="*/ 517834 h 557185"/>
                <a:gd name="connsiteX2" fmla="*/ 83547 w 609124"/>
                <a:gd name="connsiteY2" fmla="*/ 524901 h 557185"/>
                <a:gd name="connsiteX3" fmla="*/ 87016 w 609124"/>
                <a:gd name="connsiteY3" fmla="*/ 526425 h 557185"/>
                <a:gd name="connsiteX4" fmla="*/ 90485 w 609124"/>
                <a:gd name="connsiteY4" fmla="*/ 524901 h 557185"/>
                <a:gd name="connsiteX5" fmla="*/ 260899 w 609124"/>
                <a:gd name="connsiteY5" fmla="*/ 353779 h 557185"/>
                <a:gd name="connsiteX6" fmla="*/ 260899 w 609124"/>
                <a:gd name="connsiteY6" fmla="*/ 346713 h 557185"/>
                <a:gd name="connsiteX7" fmla="*/ 253821 w 609124"/>
                <a:gd name="connsiteY7" fmla="*/ 346713 h 557185"/>
                <a:gd name="connsiteX8" fmla="*/ 229675 w 609124"/>
                <a:gd name="connsiteY8" fmla="*/ 330640 h 557185"/>
                <a:gd name="connsiteX9" fmla="*/ 57457 w 609124"/>
                <a:gd name="connsiteY9" fmla="*/ 498020 h 557185"/>
                <a:gd name="connsiteX10" fmla="*/ 57318 w 609124"/>
                <a:gd name="connsiteY10" fmla="*/ 504948 h 557185"/>
                <a:gd name="connsiteX11" fmla="*/ 60927 w 609124"/>
                <a:gd name="connsiteY11" fmla="*/ 506472 h 557185"/>
                <a:gd name="connsiteX12" fmla="*/ 64396 w 609124"/>
                <a:gd name="connsiteY12" fmla="*/ 505087 h 557185"/>
                <a:gd name="connsiteX13" fmla="*/ 236614 w 609124"/>
                <a:gd name="connsiteY13" fmla="*/ 337706 h 557185"/>
                <a:gd name="connsiteX14" fmla="*/ 236752 w 609124"/>
                <a:gd name="connsiteY14" fmla="*/ 330640 h 557185"/>
                <a:gd name="connsiteX15" fmla="*/ 229675 w 609124"/>
                <a:gd name="connsiteY15" fmla="*/ 330640 h 557185"/>
                <a:gd name="connsiteX16" fmla="*/ 214132 w 609124"/>
                <a:gd name="connsiteY16" fmla="*/ 313874 h 557185"/>
                <a:gd name="connsiteX17" fmla="*/ 31507 w 609124"/>
                <a:gd name="connsiteY17" fmla="*/ 471694 h 557185"/>
                <a:gd name="connsiteX18" fmla="*/ 31090 w 609124"/>
                <a:gd name="connsiteY18" fmla="*/ 478760 h 557185"/>
                <a:gd name="connsiteX19" fmla="*/ 34837 w 609124"/>
                <a:gd name="connsiteY19" fmla="*/ 480423 h 557185"/>
                <a:gd name="connsiteX20" fmla="*/ 38029 w 609124"/>
                <a:gd name="connsiteY20" fmla="*/ 479176 h 557185"/>
                <a:gd name="connsiteX21" fmla="*/ 220655 w 609124"/>
                <a:gd name="connsiteY21" fmla="*/ 321356 h 557185"/>
                <a:gd name="connsiteX22" fmla="*/ 221071 w 609124"/>
                <a:gd name="connsiteY22" fmla="*/ 314428 h 557185"/>
                <a:gd name="connsiteX23" fmla="*/ 214132 w 609124"/>
                <a:gd name="connsiteY23" fmla="*/ 313874 h 557185"/>
                <a:gd name="connsiteX24" fmla="*/ 46633 w 609124"/>
                <a:gd name="connsiteY24" fmla="*/ 165051 h 557185"/>
                <a:gd name="connsiteX25" fmla="*/ 53847 w 609124"/>
                <a:gd name="connsiteY25" fmla="*/ 167545 h 557185"/>
                <a:gd name="connsiteX26" fmla="*/ 118502 w 609124"/>
                <a:gd name="connsiteY26" fmla="*/ 224644 h 557185"/>
                <a:gd name="connsiteX27" fmla="*/ 119612 w 609124"/>
                <a:gd name="connsiteY27" fmla="*/ 238365 h 557185"/>
                <a:gd name="connsiteX28" fmla="*/ 84787 w 609124"/>
                <a:gd name="connsiteY28" fmla="*/ 280635 h 557185"/>
                <a:gd name="connsiteX29" fmla="*/ 77989 w 609124"/>
                <a:gd name="connsiteY29" fmla="*/ 284238 h 557185"/>
                <a:gd name="connsiteX30" fmla="*/ 77018 w 609124"/>
                <a:gd name="connsiteY30" fmla="*/ 284238 h 557185"/>
                <a:gd name="connsiteX31" fmla="*/ 70635 w 609124"/>
                <a:gd name="connsiteY31" fmla="*/ 281882 h 557185"/>
                <a:gd name="connsiteX32" fmla="*/ 3483 w 609124"/>
                <a:gd name="connsiteY32" fmla="*/ 224783 h 557185"/>
                <a:gd name="connsiteX33" fmla="*/ 15 w 609124"/>
                <a:gd name="connsiteY33" fmla="*/ 217853 h 557185"/>
                <a:gd name="connsiteX34" fmla="*/ 2512 w 609124"/>
                <a:gd name="connsiteY34" fmla="*/ 210647 h 557185"/>
                <a:gd name="connsiteX35" fmla="*/ 39834 w 609124"/>
                <a:gd name="connsiteY35" fmla="*/ 168377 h 557185"/>
                <a:gd name="connsiteX36" fmla="*/ 46633 w 609124"/>
                <a:gd name="connsiteY36" fmla="*/ 165051 h 557185"/>
                <a:gd name="connsiteX37" fmla="*/ 549131 w 609124"/>
                <a:gd name="connsiteY37" fmla="*/ 12507 h 557185"/>
                <a:gd name="connsiteX38" fmla="*/ 561482 w 609124"/>
                <a:gd name="connsiteY38" fmla="*/ 12507 h 557185"/>
                <a:gd name="connsiteX39" fmla="*/ 581049 w 609124"/>
                <a:gd name="connsiteY39" fmla="*/ 28164 h 557185"/>
                <a:gd name="connsiteX40" fmla="*/ 584657 w 609124"/>
                <a:gd name="connsiteY40" fmla="*/ 34953 h 557185"/>
                <a:gd name="connsiteX41" fmla="*/ 582298 w 609124"/>
                <a:gd name="connsiteY41" fmla="*/ 42297 h 557185"/>
                <a:gd name="connsiteX42" fmla="*/ 529842 w 609124"/>
                <a:gd name="connsiteY42" fmla="*/ 104510 h 557185"/>
                <a:gd name="connsiteX43" fmla="*/ 522625 w 609124"/>
                <a:gd name="connsiteY43" fmla="*/ 107974 h 557185"/>
                <a:gd name="connsiteX44" fmla="*/ 522209 w 609124"/>
                <a:gd name="connsiteY44" fmla="*/ 107974 h 557185"/>
                <a:gd name="connsiteX45" fmla="*/ 515132 w 609124"/>
                <a:gd name="connsiteY45" fmla="*/ 105065 h 557185"/>
                <a:gd name="connsiteX46" fmla="*/ 508054 w 609124"/>
                <a:gd name="connsiteY46" fmla="*/ 97998 h 557185"/>
                <a:gd name="connsiteX47" fmla="*/ 365395 w 609124"/>
                <a:gd name="connsiteY47" fmla="*/ 229630 h 557185"/>
                <a:gd name="connsiteX48" fmla="*/ 434643 w 609124"/>
                <a:gd name="connsiteY48" fmla="*/ 297108 h 557185"/>
                <a:gd name="connsiteX49" fmla="*/ 604640 w 609124"/>
                <a:gd name="connsiteY49" fmla="*/ 459916 h 557185"/>
                <a:gd name="connsiteX50" fmla="*/ 606861 w 609124"/>
                <a:gd name="connsiteY50" fmla="*/ 463103 h 557185"/>
                <a:gd name="connsiteX51" fmla="*/ 580910 w 609124"/>
                <a:gd name="connsiteY51" fmla="*/ 529196 h 557185"/>
                <a:gd name="connsiteX52" fmla="*/ 526789 w 609124"/>
                <a:gd name="connsiteY52" fmla="*/ 557185 h 557185"/>
                <a:gd name="connsiteX53" fmla="*/ 512217 w 609124"/>
                <a:gd name="connsiteY53" fmla="*/ 553582 h 557185"/>
                <a:gd name="connsiteX54" fmla="*/ 509997 w 609124"/>
                <a:gd name="connsiteY54" fmla="*/ 551781 h 557185"/>
                <a:gd name="connsiteX55" fmla="*/ 281021 w 609124"/>
                <a:gd name="connsiteY55" fmla="*/ 307500 h 557185"/>
                <a:gd name="connsiteX56" fmla="*/ 274915 w 609124"/>
                <a:gd name="connsiteY56" fmla="*/ 313181 h 557185"/>
                <a:gd name="connsiteX57" fmla="*/ 299478 w 609124"/>
                <a:gd name="connsiteY57" fmla="*/ 337984 h 557185"/>
                <a:gd name="connsiteX58" fmla="*/ 299478 w 609124"/>
                <a:gd name="connsiteY58" fmla="*/ 351978 h 557185"/>
                <a:gd name="connsiteX59" fmla="*/ 98950 w 609124"/>
                <a:gd name="connsiteY59" fmla="*/ 552058 h 557185"/>
                <a:gd name="connsiteX60" fmla="*/ 96869 w 609124"/>
                <a:gd name="connsiteY60" fmla="*/ 553582 h 557185"/>
                <a:gd name="connsiteX61" fmla="*/ 82298 w 609124"/>
                <a:gd name="connsiteY61" fmla="*/ 557185 h 557185"/>
                <a:gd name="connsiteX62" fmla="*/ 28315 w 609124"/>
                <a:gd name="connsiteY62" fmla="*/ 529196 h 557185"/>
                <a:gd name="connsiteX63" fmla="*/ 2364 w 609124"/>
                <a:gd name="connsiteY63" fmla="*/ 463103 h 557185"/>
                <a:gd name="connsiteX64" fmla="*/ 5001 w 609124"/>
                <a:gd name="connsiteY64" fmla="*/ 459500 h 557185"/>
                <a:gd name="connsiteX65" fmla="*/ 222320 w 609124"/>
                <a:gd name="connsiteY65" fmla="*/ 272999 h 557185"/>
                <a:gd name="connsiteX66" fmla="*/ 235920 w 609124"/>
                <a:gd name="connsiteY66" fmla="*/ 273553 h 557185"/>
                <a:gd name="connsiteX67" fmla="*/ 261038 w 609124"/>
                <a:gd name="connsiteY67" fmla="*/ 298910 h 557185"/>
                <a:gd name="connsiteX68" fmla="*/ 267560 w 609124"/>
                <a:gd name="connsiteY68" fmla="*/ 292952 h 557185"/>
                <a:gd name="connsiteX69" fmla="*/ 215936 w 609124"/>
                <a:gd name="connsiteY69" fmla="*/ 237943 h 557185"/>
                <a:gd name="connsiteX70" fmla="*/ 213300 w 609124"/>
                <a:gd name="connsiteY70" fmla="*/ 230600 h 557185"/>
                <a:gd name="connsiteX71" fmla="*/ 216630 w 609124"/>
                <a:gd name="connsiteY71" fmla="*/ 223672 h 557185"/>
                <a:gd name="connsiteX72" fmla="*/ 285045 w 609124"/>
                <a:gd name="connsiteY72" fmla="*/ 164091 h 557185"/>
                <a:gd name="connsiteX73" fmla="*/ 298506 w 609124"/>
                <a:gd name="connsiteY73" fmla="*/ 164368 h 557185"/>
                <a:gd name="connsiteX74" fmla="*/ 351102 w 609124"/>
                <a:gd name="connsiteY74" fmla="*/ 215774 h 557185"/>
                <a:gd name="connsiteX75" fmla="*/ 493899 w 609124"/>
                <a:gd name="connsiteY75" fmla="*/ 84004 h 557185"/>
                <a:gd name="connsiteX76" fmla="*/ 486544 w 609124"/>
                <a:gd name="connsiteY76" fmla="*/ 76521 h 557185"/>
                <a:gd name="connsiteX77" fmla="*/ 483630 w 609124"/>
                <a:gd name="connsiteY77" fmla="*/ 69039 h 557185"/>
                <a:gd name="connsiteX78" fmla="*/ 487377 w 609124"/>
                <a:gd name="connsiteY78" fmla="*/ 61834 h 557185"/>
                <a:gd name="connsiteX79" fmla="*/ 270647 w 609124"/>
                <a:gd name="connsiteY79" fmla="*/ 0 h 557185"/>
                <a:gd name="connsiteX80" fmla="*/ 367239 w 609124"/>
                <a:gd name="connsiteY80" fmla="*/ 36036 h 557185"/>
                <a:gd name="connsiteX81" fmla="*/ 369875 w 609124"/>
                <a:gd name="connsiteY81" fmla="*/ 46846 h 557185"/>
                <a:gd name="connsiteX82" fmla="*/ 360716 w 609124"/>
                <a:gd name="connsiteY82" fmla="*/ 53360 h 557185"/>
                <a:gd name="connsiteX83" fmla="*/ 348226 w 609124"/>
                <a:gd name="connsiteY83" fmla="*/ 53360 h 557185"/>
                <a:gd name="connsiteX84" fmla="*/ 344062 w 609124"/>
                <a:gd name="connsiteY84" fmla="*/ 53360 h 557185"/>
                <a:gd name="connsiteX85" fmla="*/ 249969 w 609124"/>
                <a:gd name="connsiteY85" fmla="*/ 100761 h 557185"/>
                <a:gd name="connsiteX86" fmla="*/ 274950 w 609124"/>
                <a:gd name="connsiteY86" fmla="*/ 150795 h 557185"/>
                <a:gd name="connsiteX87" fmla="*/ 272868 w 609124"/>
                <a:gd name="connsiteY87" fmla="*/ 162576 h 557185"/>
                <a:gd name="connsiteX88" fmla="*/ 213192 w 609124"/>
                <a:gd name="connsiteY88" fmla="*/ 217183 h 557185"/>
                <a:gd name="connsiteX89" fmla="*/ 206392 w 609124"/>
                <a:gd name="connsiteY89" fmla="*/ 219817 h 557185"/>
                <a:gd name="connsiteX90" fmla="*/ 200702 w 609124"/>
                <a:gd name="connsiteY90" fmla="*/ 218015 h 557185"/>
                <a:gd name="connsiteX91" fmla="*/ 160733 w 609124"/>
                <a:gd name="connsiteY91" fmla="*/ 204848 h 557185"/>
                <a:gd name="connsiteX92" fmla="*/ 135892 w 609124"/>
                <a:gd name="connsiteY92" fmla="*/ 213996 h 557185"/>
                <a:gd name="connsiteX93" fmla="*/ 128814 w 609124"/>
                <a:gd name="connsiteY93" fmla="*/ 219401 h 557185"/>
                <a:gd name="connsiteX94" fmla="*/ 120348 w 609124"/>
                <a:gd name="connsiteY94" fmla="*/ 217322 h 557185"/>
                <a:gd name="connsiteX95" fmla="*/ 58175 w 609124"/>
                <a:gd name="connsiteY95" fmla="*/ 162714 h 557185"/>
                <a:gd name="connsiteX96" fmla="*/ 54705 w 609124"/>
                <a:gd name="connsiteY96" fmla="*/ 155507 h 557185"/>
                <a:gd name="connsiteX97" fmla="*/ 57619 w 609124"/>
                <a:gd name="connsiteY97" fmla="*/ 148162 h 557185"/>
                <a:gd name="connsiteX98" fmla="*/ 100503 w 609124"/>
                <a:gd name="connsiteY98" fmla="*/ 83852 h 557185"/>
                <a:gd name="connsiteX99" fmla="*/ 270647 w 609124"/>
                <a:gd name="connsiteY99" fmla="*/ 0 h 557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9124" h="557185">
                  <a:moveTo>
                    <a:pt x="253821" y="346713"/>
                  </a:moveTo>
                  <a:lnTo>
                    <a:pt x="83547" y="517834"/>
                  </a:lnTo>
                  <a:cubicBezTo>
                    <a:pt x="81604" y="519774"/>
                    <a:pt x="81604" y="522961"/>
                    <a:pt x="83547" y="524901"/>
                  </a:cubicBezTo>
                  <a:cubicBezTo>
                    <a:pt x="84518" y="525870"/>
                    <a:pt x="85767" y="526425"/>
                    <a:pt x="87016" y="526425"/>
                  </a:cubicBezTo>
                  <a:cubicBezTo>
                    <a:pt x="88265" y="526425"/>
                    <a:pt x="89514" y="525870"/>
                    <a:pt x="90485" y="524901"/>
                  </a:cubicBezTo>
                  <a:lnTo>
                    <a:pt x="260899" y="353779"/>
                  </a:lnTo>
                  <a:cubicBezTo>
                    <a:pt x="262842" y="351840"/>
                    <a:pt x="262842" y="348653"/>
                    <a:pt x="260899" y="346713"/>
                  </a:cubicBezTo>
                  <a:cubicBezTo>
                    <a:pt x="258956" y="344773"/>
                    <a:pt x="255764" y="344773"/>
                    <a:pt x="253821" y="346713"/>
                  </a:cubicBezTo>
                  <a:close/>
                  <a:moveTo>
                    <a:pt x="229675" y="330640"/>
                  </a:moveTo>
                  <a:lnTo>
                    <a:pt x="57457" y="498020"/>
                  </a:lnTo>
                  <a:cubicBezTo>
                    <a:pt x="55514" y="499960"/>
                    <a:pt x="55514" y="503008"/>
                    <a:pt x="57318" y="504948"/>
                  </a:cubicBezTo>
                  <a:cubicBezTo>
                    <a:pt x="58290" y="506056"/>
                    <a:pt x="59678" y="506472"/>
                    <a:pt x="60927" y="506472"/>
                  </a:cubicBezTo>
                  <a:cubicBezTo>
                    <a:pt x="62176" y="506472"/>
                    <a:pt x="63424" y="506056"/>
                    <a:pt x="64396" y="505087"/>
                  </a:cubicBezTo>
                  <a:lnTo>
                    <a:pt x="236614" y="337706"/>
                  </a:lnTo>
                  <a:cubicBezTo>
                    <a:pt x="238556" y="335767"/>
                    <a:pt x="238556" y="332718"/>
                    <a:pt x="236752" y="330640"/>
                  </a:cubicBezTo>
                  <a:cubicBezTo>
                    <a:pt x="234810" y="328700"/>
                    <a:pt x="231618" y="328700"/>
                    <a:pt x="229675" y="330640"/>
                  </a:cubicBezTo>
                  <a:close/>
                  <a:moveTo>
                    <a:pt x="214132" y="313874"/>
                  </a:moveTo>
                  <a:lnTo>
                    <a:pt x="31507" y="471694"/>
                  </a:lnTo>
                  <a:cubicBezTo>
                    <a:pt x="29425" y="473495"/>
                    <a:pt x="29286" y="476682"/>
                    <a:pt x="31090" y="478760"/>
                  </a:cubicBezTo>
                  <a:cubicBezTo>
                    <a:pt x="32062" y="479869"/>
                    <a:pt x="33449" y="480423"/>
                    <a:pt x="34837" y="480423"/>
                  </a:cubicBezTo>
                  <a:cubicBezTo>
                    <a:pt x="35947" y="480423"/>
                    <a:pt x="37058" y="480007"/>
                    <a:pt x="38029" y="479176"/>
                  </a:cubicBezTo>
                  <a:lnTo>
                    <a:pt x="220655" y="321356"/>
                  </a:lnTo>
                  <a:cubicBezTo>
                    <a:pt x="222736" y="319555"/>
                    <a:pt x="222875" y="316368"/>
                    <a:pt x="221071" y="314428"/>
                  </a:cubicBezTo>
                  <a:cubicBezTo>
                    <a:pt x="219267" y="312350"/>
                    <a:pt x="216214" y="312073"/>
                    <a:pt x="214132" y="313874"/>
                  </a:cubicBezTo>
                  <a:close/>
                  <a:moveTo>
                    <a:pt x="46633" y="165051"/>
                  </a:moveTo>
                  <a:cubicBezTo>
                    <a:pt x="49269" y="164912"/>
                    <a:pt x="51905" y="165744"/>
                    <a:pt x="53847" y="167545"/>
                  </a:cubicBezTo>
                  <a:lnTo>
                    <a:pt x="118502" y="224644"/>
                  </a:lnTo>
                  <a:cubicBezTo>
                    <a:pt x="122526" y="228248"/>
                    <a:pt x="122942" y="234346"/>
                    <a:pt x="119612" y="238365"/>
                  </a:cubicBezTo>
                  <a:lnTo>
                    <a:pt x="84787" y="280635"/>
                  </a:lnTo>
                  <a:cubicBezTo>
                    <a:pt x="83122" y="282714"/>
                    <a:pt x="80625" y="283961"/>
                    <a:pt x="77989" y="284238"/>
                  </a:cubicBezTo>
                  <a:cubicBezTo>
                    <a:pt x="77711" y="284238"/>
                    <a:pt x="77295" y="284238"/>
                    <a:pt x="77018" y="284238"/>
                  </a:cubicBezTo>
                  <a:cubicBezTo>
                    <a:pt x="74659" y="284238"/>
                    <a:pt x="72439" y="283406"/>
                    <a:pt x="70635" y="281882"/>
                  </a:cubicBezTo>
                  <a:lnTo>
                    <a:pt x="3483" y="224783"/>
                  </a:lnTo>
                  <a:cubicBezTo>
                    <a:pt x="1541" y="222981"/>
                    <a:pt x="292" y="220625"/>
                    <a:pt x="15" y="217853"/>
                  </a:cubicBezTo>
                  <a:cubicBezTo>
                    <a:pt x="-124" y="215220"/>
                    <a:pt x="708" y="212587"/>
                    <a:pt x="2512" y="210647"/>
                  </a:cubicBezTo>
                  <a:lnTo>
                    <a:pt x="39834" y="168377"/>
                  </a:lnTo>
                  <a:cubicBezTo>
                    <a:pt x="41499" y="166436"/>
                    <a:pt x="43997" y="165189"/>
                    <a:pt x="46633" y="165051"/>
                  </a:cubicBezTo>
                  <a:close/>
                  <a:moveTo>
                    <a:pt x="549131" y="12507"/>
                  </a:moveTo>
                  <a:cubicBezTo>
                    <a:pt x="552739" y="9597"/>
                    <a:pt x="557874" y="9597"/>
                    <a:pt x="561482" y="12507"/>
                  </a:cubicBezTo>
                  <a:lnTo>
                    <a:pt x="581049" y="28164"/>
                  </a:lnTo>
                  <a:cubicBezTo>
                    <a:pt x="583131" y="29827"/>
                    <a:pt x="584379" y="32321"/>
                    <a:pt x="584657" y="34953"/>
                  </a:cubicBezTo>
                  <a:cubicBezTo>
                    <a:pt x="584935" y="37586"/>
                    <a:pt x="584102" y="40357"/>
                    <a:pt x="582298" y="42297"/>
                  </a:cubicBezTo>
                  <a:lnTo>
                    <a:pt x="529842" y="104510"/>
                  </a:lnTo>
                  <a:cubicBezTo>
                    <a:pt x="528038" y="106589"/>
                    <a:pt x="525401" y="107974"/>
                    <a:pt x="522625" y="107974"/>
                  </a:cubicBezTo>
                  <a:cubicBezTo>
                    <a:pt x="522487" y="107974"/>
                    <a:pt x="522348" y="107974"/>
                    <a:pt x="522209" y="107974"/>
                  </a:cubicBezTo>
                  <a:cubicBezTo>
                    <a:pt x="519572" y="107974"/>
                    <a:pt x="517074" y="107004"/>
                    <a:pt x="515132" y="105065"/>
                  </a:cubicBezTo>
                  <a:lnTo>
                    <a:pt x="508054" y="97998"/>
                  </a:lnTo>
                  <a:lnTo>
                    <a:pt x="365395" y="229630"/>
                  </a:lnTo>
                  <a:lnTo>
                    <a:pt x="434643" y="297108"/>
                  </a:lnTo>
                  <a:lnTo>
                    <a:pt x="604640" y="459916"/>
                  </a:lnTo>
                  <a:cubicBezTo>
                    <a:pt x="605612" y="460747"/>
                    <a:pt x="606306" y="461856"/>
                    <a:pt x="606861" y="463103"/>
                  </a:cubicBezTo>
                  <a:cubicBezTo>
                    <a:pt x="614077" y="479869"/>
                    <a:pt x="603669" y="506472"/>
                    <a:pt x="580910" y="529196"/>
                  </a:cubicBezTo>
                  <a:cubicBezTo>
                    <a:pt x="563563" y="546516"/>
                    <a:pt x="542886" y="557185"/>
                    <a:pt x="526789" y="557185"/>
                  </a:cubicBezTo>
                  <a:cubicBezTo>
                    <a:pt x="521376" y="557185"/>
                    <a:pt x="516381" y="556076"/>
                    <a:pt x="512217" y="553582"/>
                  </a:cubicBezTo>
                  <a:cubicBezTo>
                    <a:pt x="511385" y="553167"/>
                    <a:pt x="510691" y="552474"/>
                    <a:pt x="509997" y="551781"/>
                  </a:cubicBezTo>
                  <a:lnTo>
                    <a:pt x="281021" y="307500"/>
                  </a:lnTo>
                  <a:lnTo>
                    <a:pt x="274915" y="313181"/>
                  </a:lnTo>
                  <a:lnTo>
                    <a:pt x="299478" y="337984"/>
                  </a:lnTo>
                  <a:cubicBezTo>
                    <a:pt x="303364" y="341863"/>
                    <a:pt x="303364" y="348098"/>
                    <a:pt x="299478" y="351978"/>
                  </a:cubicBezTo>
                  <a:lnTo>
                    <a:pt x="98950" y="552058"/>
                  </a:lnTo>
                  <a:cubicBezTo>
                    <a:pt x="98395" y="552612"/>
                    <a:pt x="97701" y="553167"/>
                    <a:pt x="96869" y="553582"/>
                  </a:cubicBezTo>
                  <a:cubicBezTo>
                    <a:pt x="92706" y="555938"/>
                    <a:pt x="87849" y="557185"/>
                    <a:pt x="82298" y="557185"/>
                  </a:cubicBezTo>
                  <a:cubicBezTo>
                    <a:pt x="66339" y="557185"/>
                    <a:pt x="45523" y="546516"/>
                    <a:pt x="28315" y="529196"/>
                  </a:cubicBezTo>
                  <a:cubicBezTo>
                    <a:pt x="5556" y="506472"/>
                    <a:pt x="-4852" y="479869"/>
                    <a:pt x="2364" y="463103"/>
                  </a:cubicBezTo>
                  <a:cubicBezTo>
                    <a:pt x="2919" y="461717"/>
                    <a:pt x="3891" y="460470"/>
                    <a:pt x="5001" y="459500"/>
                  </a:cubicBezTo>
                  <a:lnTo>
                    <a:pt x="222320" y="272999"/>
                  </a:lnTo>
                  <a:cubicBezTo>
                    <a:pt x="226206" y="269674"/>
                    <a:pt x="232173" y="269951"/>
                    <a:pt x="235920" y="273553"/>
                  </a:cubicBezTo>
                  <a:lnTo>
                    <a:pt x="261038" y="298910"/>
                  </a:lnTo>
                  <a:lnTo>
                    <a:pt x="267560" y="292952"/>
                  </a:lnTo>
                  <a:lnTo>
                    <a:pt x="215936" y="237943"/>
                  </a:lnTo>
                  <a:cubicBezTo>
                    <a:pt x="214132" y="235865"/>
                    <a:pt x="213161" y="233371"/>
                    <a:pt x="213300" y="230600"/>
                  </a:cubicBezTo>
                  <a:cubicBezTo>
                    <a:pt x="213438" y="227967"/>
                    <a:pt x="214549" y="225334"/>
                    <a:pt x="216630" y="223672"/>
                  </a:cubicBezTo>
                  <a:lnTo>
                    <a:pt x="285045" y="164091"/>
                  </a:lnTo>
                  <a:cubicBezTo>
                    <a:pt x="288931" y="160627"/>
                    <a:pt x="294760" y="160766"/>
                    <a:pt x="298506" y="164368"/>
                  </a:cubicBezTo>
                  <a:lnTo>
                    <a:pt x="351102" y="215774"/>
                  </a:lnTo>
                  <a:lnTo>
                    <a:pt x="493899" y="84004"/>
                  </a:lnTo>
                  <a:lnTo>
                    <a:pt x="486544" y="76521"/>
                  </a:lnTo>
                  <a:cubicBezTo>
                    <a:pt x="484601" y="74582"/>
                    <a:pt x="483491" y="71810"/>
                    <a:pt x="483630" y="69039"/>
                  </a:cubicBezTo>
                  <a:cubicBezTo>
                    <a:pt x="483769" y="66129"/>
                    <a:pt x="485157" y="63497"/>
                    <a:pt x="487377" y="61834"/>
                  </a:cubicBezTo>
                  <a:close/>
                  <a:moveTo>
                    <a:pt x="270647" y="0"/>
                  </a:moveTo>
                  <a:cubicBezTo>
                    <a:pt x="308673" y="0"/>
                    <a:pt x="341148" y="12197"/>
                    <a:pt x="367239" y="36036"/>
                  </a:cubicBezTo>
                  <a:cubicBezTo>
                    <a:pt x="370292" y="38808"/>
                    <a:pt x="371402" y="43104"/>
                    <a:pt x="369875" y="46846"/>
                  </a:cubicBezTo>
                  <a:cubicBezTo>
                    <a:pt x="368349" y="50727"/>
                    <a:pt x="364741" y="53222"/>
                    <a:pt x="360716" y="53360"/>
                  </a:cubicBezTo>
                  <a:lnTo>
                    <a:pt x="348226" y="53360"/>
                  </a:lnTo>
                  <a:cubicBezTo>
                    <a:pt x="347393" y="53360"/>
                    <a:pt x="346144" y="53360"/>
                    <a:pt x="344062" y="53360"/>
                  </a:cubicBezTo>
                  <a:cubicBezTo>
                    <a:pt x="328241" y="53360"/>
                    <a:pt x="276060" y="56825"/>
                    <a:pt x="249969" y="100761"/>
                  </a:cubicBezTo>
                  <a:lnTo>
                    <a:pt x="274950" y="150795"/>
                  </a:lnTo>
                  <a:cubicBezTo>
                    <a:pt x="277031" y="154676"/>
                    <a:pt x="276060" y="159527"/>
                    <a:pt x="272868" y="162576"/>
                  </a:cubicBezTo>
                  <a:lnTo>
                    <a:pt x="213192" y="217183"/>
                  </a:lnTo>
                  <a:cubicBezTo>
                    <a:pt x="211249" y="218847"/>
                    <a:pt x="208890" y="219817"/>
                    <a:pt x="206392" y="219817"/>
                  </a:cubicBezTo>
                  <a:cubicBezTo>
                    <a:pt x="204449" y="219817"/>
                    <a:pt x="202367" y="219124"/>
                    <a:pt x="200702" y="218015"/>
                  </a:cubicBezTo>
                  <a:cubicBezTo>
                    <a:pt x="200563" y="217876"/>
                    <a:pt x="184881" y="207066"/>
                    <a:pt x="160733" y="204848"/>
                  </a:cubicBezTo>
                  <a:cubicBezTo>
                    <a:pt x="141998" y="203185"/>
                    <a:pt x="136447" y="212887"/>
                    <a:pt x="135892" y="213996"/>
                  </a:cubicBezTo>
                  <a:cubicBezTo>
                    <a:pt x="134504" y="216768"/>
                    <a:pt x="131867" y="218847"/>
                    <a:pt x="128814" y="219401"/>
                  </a:cubicBezTo>
                  <a:cubicBezTo>
                    <a:pt x="125761" y="220094"/>
                    <a:pt x="122569" y="219401"/>
                    <a:pt x="120348" y="217322"/>
                  </a:cubicBezTo>
                  <a:lnTo>
                    <a:pt x="58175" y="162714"/>
                  </a:lnTo>
                  <a:cubicBezTo>
                    <a:pt x="56093" y="160774"/>
                    <a:pt x="54844" y="158279"/>
                    <a:pt x="54705" y="155507"/>
                  </a:cubicBezTo>
                  <a:cubicBezTo>
                    <a:pt x="54705" y="152735"/>
                    <a:pt x="55676" y="150102"/>
                    <a:pt x="57619" y="148162"/>
                  </a:cubicBezTo>
                  <a:cubicBezTo>
                    <a:pt x="57897" y="147884"/>
                    <a:pt x="81628" y="123907"/>
                    <a:pt x="100503" y="83852"/>
                  </a:cubicBezTo>
                  <a:cubicBezTo>
                    <a:pt x="116324" y="50173"/>
                    <a:pt x="194873" y="0"/>
                    <a:pt x="270647" y="0"/>
                  </a:cubicBez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45" name="Rectangle 13"/>
          <p:cNvSpPr>
            <a:spLocks noChangeArrowheads="1"/>
          </p:cNvSpPr>
          <p:nvPr/>
        </p:nvSpPr>
        <p:spPr bwMode="auto">
          <a:xfrm>
            <a:off x="2530226" y="5402997"/>
            <a:ext cx="8030459"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Check the condition first. If the condition is correct, perform A; otherwise, perform B.</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圆角矩形 1"/>
          <p:cNvSpPr/>
          <p:nvPr/>
        </p:nvSpPr>
        <p:spPr>
          <a:xfrm>
            <a:off x="7978140" y="1579245"/>
            <a:ext cx="3462655" cy="382397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8192135" y="2061210"/>
            <a:ext cx="1780540" cy="521970"/>
          </a:xfrm>
          <a:prstGeom prst="rect">
            <a:avLst/>
          </a:prstGeom>
          <a:noFill/>
        </p:spPr>
        <p:txBody>
          <a:bodyPr wrap="square" rtlCol="0">
            <a:spAutoFit/>
          </a:bodyPr>
          <a:p>
            <a:r>
              <a:rPr lang="zh-CN" altLang="en-US" sz="2800" b="1">
                <a:solidFill>
                  <a:srgbClr val="FF0000"/>
                </a:solidFill>
              </a:rPr>
              <a:t>思考：</a:t>
            </a:r>
            <a:endParaRPr lang="zh-CN" altLang="en-US" sz="2800" b="1">
              <a:solidFill>
                <a:srgbClr val="FF0000"/>
              </a:solidFill>
            </a:endParaRPr>
          </a:p>
        </p:txBody>
      </p:sp>
      <p:sp>
        <p:nvSpPr>
          <p:cNvPr id="4" name="文本框 3"/>
          <p:cNvSpPr txBox="1"/>
          <p:nvPr/>
        </p:nvSpPr>
        <p:spPr>
          <a:xfrm>
            <a:off x="8080375" y="3202305"/>
            <a:ext cx="3257550" cy="1198880"/>
          </a:xfrm>
          <a:prstGeom prst="rect">
            <a:avLst/>
          </a:prstGeom>
          <a:noFill/>
        </p:spPr>
        <p:txBody>
          <a:bodyPr wrap="square" rtlCol="0">
            <a:spAutoFit/>
          </a:bodyPr>
          <a:p>
            <a:r>
              <a:rPr lang="zh-CN" altLang="en-US" sz="2400" b="1" dirty="0">
                <a:solidFill>
                  <a:srgbClr val="216FBA"/>
                </a:solidFill>
                <a:latin typeface="微软雅黑" panose="020B0503020204020204" pitchFamily="34" charset="-122"/>
                <a:ea typeface="微软雅黑" panose="020B0503020204020204" pitchFamily="34" charset="-122"/>
                <a:cs typeface="+mn-ea"/>
              </a:rPr>
              <a:t>How to judge whether a number is odd or even？</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20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0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10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10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10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childTnLst>
                                </p:cTn>
                              </p:par>
                              <p:par>
                                <p:cTn id="55" presetID="10"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10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1000"/>
                                        <p:tgtEl>
                                          <p:spTgt spid="3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10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p:cTn id="72" dur="500" fill="hold"/>
                                        <p:tgtEl>
                                          <p:spTgt spid="42"/>
                                        </p:tgtEl>
                                        <p:attrNameLst>
                                          <p:attrName>ppt_w</p:attrName>
                                        </p:attrNameLst>
                                      </p:cBhvr>
                                      <p:tavLst>
                                        <p:tav tm="0">
                                          <p:val>
                                            <p:fltVal val="0"/>
                                          </p:val>
                                        </p:tav>
                                        <p:tav tm="100000">
                                          <p:val>
                                            <p:strVal val="#ppt_w"/>
                                          </p:val>
                                        </p:tav>
                                      </p:tavLst>
                                    </p:anim>
                                    <p:anim calcmode="lin" valueType="num">
                                      <p:cBhvr>
                                        <p:cTn id="73" dur="500" fill="hold"/>
                                        <p:tgtEl>
                                          <p:spTgt spid="42"/>
                                        </p:tgtEl>
                                        <p:attrNameLst>
                                          <p:attrName>ppt_h</p:attrName>
                                        </p:attrNameLst>
                                      </p:cBhvr>
                                      <p:tavLst>
                                        <p:tav tm="0">
                                          <p:val>
                                            <p:fltVal val="0"/>
                                          </p:val>
                                        </p:tav>
                                        <p:tav tm="100000">
                                          <p:val>
                                            <p:strVal val="#ppt_h"/>
                                          </p:val>
                                        </p:tav>
                                      </p:tavLst>
                                    </p:anim>
                                    <p:animEffect transition="in" filter="fade">
                                      <p:cBhvr>
                                        <p:cTn id="74" dur="500"/>
                                        <p:tgtEl>
                                          <p:spTgt spid="42"/>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left)">
                                      <p:cBhvr>
                                        <p:cTn id="78" dur="2000"/>
                                        <p:tgtEl>
                                          <p:spTgt spid="3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wipe(left)">
                                      <p:cBhvr>
                                        <p:cTn id="83"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24" grpId="0" bldLvl="0" animBg="1"/>
      <p:bldP spid="27" grpId="0"/>
      <p:bldP spid="28" grpId="0"/>
      <p:bldP spid="29" grpId="0" animBg="1"/>
      <p:bldP spid="30" grpId="0" bldLvl="0" animBg="1"/>
      <p:bldP spid="35" grpId="0" bldLvl="0" animBg="1"/>
      <p:bldP spid="4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757682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3-2. </a:t>
            </a:r>
            <a:r>
              <a:rPr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Flow chart -- sequential structure</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 </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7" name="Rectangle 11"/>
          <p:cNvSpPr>
            <a:spLocks noChangeArrowheads="1"/>
          </p:cNvSpPr>
          <p:nvPr/>
        </p:nvSpPr>
        <p:spPr bwMode="auto">
          <a:xfrm>
            <a:off x="2354003" y="1380365"/>
            <a:ext cx="3671888"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practice ：</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38" name="组合 37"/>
          <p:cNvGrpSpPr/>
          <p:nvPr/>
        </p:nvGrpSpPr>
        <p:grpSpPr>
          <a:xfrm>
            <a:off x="1022055" y="1345468"/>
            <a:ext cx="1182809" cy="1182809"/>
            <a:chOff x="1440207" y="1869001"/>
            <a:chExt cx="1182809" cy="1182809"/>
          </a:xfrm>
        </p:grpSpPr>
        <p:sp>
          <p:nvSpPr>
            <p:cNvPr id="39" name="椭圆 38"/>
            <p:cNvSpPr/>
            <p:nvPr/>
          </p:nvSpPr>
          <p:spPr>
            <a:xfrm>
              <a:off x="1440207" y="1869001"/>
              <a:ext cx="1182809" cy="1182809"/>
            </a:xfrm>
            <a:prstGeom prst="ellipse">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college-studying_73531"/>
            <p:cNvSpPr>
              <a:spLocks noChangeAspect="1"/>
            </p:cNvSpPr>
            <p:nvPr/>
          </p:nvSpPr>
          <p:spPr bwMode="auto">
            <a:xfrm>
              <a:off x="1760220" y="2234384"/>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2" name="文本框 1"/>
          <p:cNvSpPr txBox="1"/>
          <p:nvPr/>
        </p:nvSpPr>
        <p:spPr>
          <a:xfrm>
            <a:off x="1170305" y="2528570"/>
            <a:ext cx="6916420" cy="3415030"/>
          </a:xfrm>
          <a:prstGeom prst="rect">
            <a:avLst/>
          </a:prstGeom>
          <a:noFill/>
        </p:spPr>
        <p:txBody>
          <a:bodyPr wrap="square" rtlCol="0">
            <a:spAutoFit/>
          </a:bodyPr>
          <a:p>
            <a:pPr algn="l">
              <a:buClrTx/>
              <a:buSzTx/>
              <a:buNone/>
            </a:pPr>
            <a:r>
              <a:rPr lang="zh-CN" altLang="en-US" sz="2400" b="1" dirty="0">
                <a:solidFill>
                  <a:srgbClr val="216FBA"/>
                </a:solidFill>
                <a:latin typeface="微软雅黑" panose="020B0503020204020204" pitchFamily="34" charset="-122"/>
                <a:ea typeface="微软雅黑" panose="020B0503020204020204" pitchFamily="34" charset="-122"/>
                <a:cs typeface="+mn-ea"/>
              </a:rPr>
              <a:t>#include&lt;stdio.h&gt;</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pPr algn="l">
              <a:buClrTx/>
              <a:buSzTx/>
              <a:buNone/>
            </a:pPr>
            <a:r>
              <a:rPr lang="zh-CN" altLang="en-US" sz="2400" b="1" dirty="0">
                <a:solidFill>
                  <a:srgbClr val="216FBA"/>
                </a:solidFill>
                <a:latin typeface="微软雅黑" panose="020B0503020204020204" pitchFamily="34" charset="-122"/>
                <a:ea typeface="微软雅黑" panose="020B0503020204020204" pitchFamily="34" charset="-122"/>
                <a:cs typeface="+mn-ea"/>
              </a:rPr>
              <a:t>int main()</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pPr algn="l">
              <a:buClrTx/>
              <a:buSzTx/>
              <a:buNone/>
            </a:pPr>
            <a:r>
              <a:rPr lang="zh-CN" altLang="en-US" sz="2400" b="1" dirty="0">
                <a:solidFill>
                  <a:srgbClr val="216FBA"/>
                </a:solidFill>
                <a:latin typeface="微软雅黑" panose="020B0503020204020204" pitchFamily="34" charset="-122"/>
                <a:ea typeface="微软雅黑" panose="020B0503020204020204" pitchFamily="34" charset="-122"/>
                <a:cs typeface="+mn-ea"/>
              </a:rPr>
              <a:t>{</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pPr algn="l">
              <a:buClrTx/>
              <a:buSzTx/>
              <a:buNone/>
            </a:pPr>
            <a:r>
              <a:rPr lang="zh-CN" altLang="en-US" sz="2400" b="1" dirty="0">
                <a:solidFill>
                  <a:srgbClr val="216FBA"/>
                </a:solidFill>
                <a:latin typeface="微软雅黑" panose="020B0503020204020204" pitchFamily="34" charset="-122"/>
                <a:ea typeface="微软雅黑" panose="020B0503020204020204" pitchFamily="34" charset="-122"/>
                <a:cs typeface="+mn-ea"/>
              </a:rPr>
              <a:t>    int num;</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pPr algn="l">
              <a:buClrTx/>
              <a:buSzTx/>
              <a:buNone/>
            </a:pPr>
            <a:r>
              <a:rPr lang="zh-CN" altLang="en-US" sz="2400" b="1" dirty="0">
                <a:solidFill>
                  <a:srgbClr val="216FBA"/>
                </a:solidFill>
                <a:latin typeface="微软雅黑" panose="020B0503020204020204" pitchFamily="34" charset="-122"/>
                <a:ea typeface="微软雅黑" panose="020B0503020204020204" pitchFamily="34" charset="-122"/>
                <a:cs typeface="+mn-ea"/>
              </a:rPr>
              <a:t>    printf("</a:t>
            </a:r>
            <a:r>
              <a:rPr lang="en-US" altLang="zh-CN" sz="2400" b="1" dirty="0">
                <a:solidFill>
                  <a:srgbClr val="216FBA"/>
                </a:solidFill>
                <a:latin typeface="微软雅黑" panose="020B0503020204020204" pitchFamily="34" charset="-122"/>
                <a:ea typeface="微软雅黑" panose="020B0503020204020204" pitchFamily="34" charset="-122"/>
                <a:cs typeface="+mn-ea"/>
              </a:rPr>
              <a:t>please input a number</a:t>
            </a:r>
            <a:r>
              <a:rPr lang="zh-CN" altLang="en-US" sz="2400" b="1" dirty="0">
                <a:solidFill>
                  <a:srgbClr val="216FBA"/>
                </a:solidFill>
                <a:latin typeface="微软雅黑" panose="020B0503020204020204" pitchFamily="34" charset="-122"/>
                <a:ea typeface="微软雅黑" panose="020B0503020204020204" pitchFamily="34" charset="-122"/>
                <a:cs typeface="+mn-ea"/>
              </a:rPr>
              <a:t> : ");</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pPr algn="l">
              <a:buClrTx/>
              <a:buSzTx/>
              <a:buNone/>
            </a:pPr>
            <a:r>
              <a:rPr lang="zh-CN" altLang="en-US" sz="2400" b="1" dirty="0">
                <a:solidFill>
                  <a:srgbClr val="216FBA"/>
                </a:solidFill>
                <a:latin typeface="微软雅黑" panose="020B0503020204020204" pitchFamily="34" charset="-122"/>
                <a:ea typeface="微软雅黑" panose="020B0503020204020204" pitchFamily="34" charset="-122"/>
                <a:cs typeface="+mn-ea"/>
              </a:rPr>
              <a:t>    scanf("%d",&amp;num);</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pPr algn="l">
              <a:buClrTx/>
              <a:buSzTx/>
              <a:buNone/>
            </a:pPr>
            <a:r>
              <a:rPr lang="zh-CN" altLang="en-US" sz="2400" b="1" dirty="0">
                <a:solidFill>
                  <a:srgbClr val="216FBA"/>
                </a:solidFill>
                <a:latin typeface="微软雅黑" panose="020B0503020204020204" pitchFamily="34" charset="-122"/>
                <a:ea typeface="微软雅黑" panose="020B0503020204020204" pitchFamily="34" charset="-122"/>
                <a:cs typeface="+mn-ea"/>
              </a:rPr>
              <a:t>   (num%2==0)?printf("</a:t>
            </a:r>
            <a:r>
              <a:rPr lang="en-US" altLang="zh-CN" sz="2400" b="1" dirty="0">
                <a:solidFill>
                  <a:srgbClr val="216FBA"/>
                </a:solidFill>
                <a:latin typeface="微软雅黑" panose="020B0503020204020204" pitchFamily="34" charset="-122"/>
                <a:ea typeface="微软雅黑" panose="020B0503020204020204" pitchFamily="34" charset="-122"/>
                <a:cs typeface="+mn-ea"/>
              </a:rPr>
              <a:t>even</a:t>
            </a:r>
            <a:r>
              <a:rPr lang="zh-CN" altLang="en-US" sz="2400" b="1" dirty="0">
                <a:solidFill>
                  <a:srgbClr val="216FBA"/>
                </a:solidFill>
                <a:latin typeface="微软雅黑" panose="020B0503020204020204" pitchFamily="34" charset="-122"/>
                <a:ea typeface="微软雅黑" panose="020B0503020204020204" pitchFamily="34" charset="-122"/>
                <a:cs typeface="+mn-ea"/>
              </a:rPr>
              <a:t>"):printf("</a:t>
            </a:r>
            <a:r>
              <a:rPr lang="en-US" altLang="zh-CN" sz="2400" b="1" dirty="0">
                <a:solidFill>
                  <a:srgbClr val="216FBA"/>
                </a:solidFill>
                <a:latin typeface="微软雅黑" panose="020B0503020204020204" pitchFamily="34" charset="-122"/>
                <a:ea typeface="微软雅黑" panose="020B0503020204020204" pitchFamily="34" charset="-122"/>
                <a:cs typeface="+mn-ea"/>
              </a:rPr>
              <a:t>odd</a:t>
            </a:r>
            <a:r>
              <a:rPr lang="zh-CN" altLang="en-US" sz="2400" b="1" dirty="0">
                <a:solidFill>
                  <a:srgbClr val="216FBA"/>
                </a:solidFill>
                <a:latin typeface="微软雅黑" panose="020B0503020204020204" pitchFamily="34" charset="-122"/>
                <a:ea typeface="微软雅黑" panose="020B0503020204020204" pitchFamily="34" charset="-122"/>
                <a:cs typeface="+mn-ea"/>
              </a:rPr>
              <a:t>");</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pPr algn="l">
              <a:buClrTx/>
              <a:buSzTx/>
              <a:buNone/>
            </a:pPr>
            <a:r>
              <a:rPr lang="zh-CN" altLang="en-US" sz="2400" b="1" dirty="0">
                <a:solidFill>
                  <a:srgbClr val="216FBA"/>
                </a:solidFill>
                <a:latin typeface="微软雅黑" panose="020B0503020204020204" pitchFamily="34" charset="-122"/>
                <a:ea typeface="微软雅黑" panose="020B0503020204020204" pitchFamily="34" charset="-122"/>
                <a:cs typeface="+mn-ea"/>
              </a:rPr>
              <a:t>}</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p:txBody>
      </p:sp>
      <p:cxnSp>
        <p:nvCxnSpPr>
          <p:cNvPr id="69" name="直接箭头连接符 68"/>
          <p:cNvCxnSpPr/>
          <p:nvPr/>
        </p:nvCxnSpPr>
        <p:spPr>
          <a:xfrm>
            <a:off x="9581930" y="1749256"/>
            <a:ext cx="0" cy="26590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9597850" y="2447576"/>
            <a:ext cx="0" cy="26590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9600122" y="3159544"/>
            <a:ext cx="0" cy="26590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流程图: 过程 5"/>
          <p:cNvSpPr/>
          <p:nvPr/>
        </p:nvSpPr>
        <p:spPr>
          <a:xfrm>
            <a:off x="9141839" y="3425585"/>
            <a:ext cx="917925" cy="42415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dirty="0">
                <a:solidFill>
                  <a:srgbClr val="076EAD"/>
                </a:solidFill>
              </a:rPr>
              <a:t>scanf()</a:t>
            </a:r>
            <a:endParaRPr lang="en-US" dirty="0">
              <a:solidFill>
                <a:srgbClr val="076EAD"/>
              </a:solidFill>
            </a:endParaRPr>
          </a:p>
        </p:txBody>
      </p:sp>
      <p:cxnSp>
        <p:nvCxnSpPr>
          <p:cNvPr id="11" name="直接箭头连接符 10"/>
          <p:cNvCxnSpPr>
            <a:stCxn id="6" idx="2"/>
            <a:endCxn id="7" idx="0"/>
          </p:cNvCxnSpPr>
          <p:nvPr/>
        </p:nvCxnSpPr>
        <p:spPr>
          <a:xfrm>
            <a:off x="9601200" y="3837305"/>
            <a:ext cx="0" cy="23812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8816340" y="4377055"/>
            <a:ext cx="4445" cy="68643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流程图: 可选过程 14"/>
          <p:cNvSpPr/>
          <p:nvPr/>
        </p:nvSpPr>
        <p:spPr>
          <a:xfrm>
            <a:off x="9089390" y="1189990"/>
            <a:ext cx="1034415" cy="559435"/>
          </a:xfrm>
          <a:prstGeom prst="flowChartAlternateProcess">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800" dirty="0">
                <a:solidFill>
                  <a:srgbClr val="076EAD"/>
                </a:solidFill>
              </a:rPr>
              <a:t>start</a:t>
            </a:r>
            <a:endParaRPr lang="en-US" altLang="zh-CN" sz="1800" dirty="0">
              <a:solidFill>
                <a:srgbClr val="076EAD"/>
              </a:solidFill>
            </a:endParaRPr>
          </a:p>
        </p:txBody>
      </p:sp>
      <p:sp>
        <p:nvSpPr>
          <p:cNvPr id="13" name="流程图: 可选过程 12"/>
          <p:cNvSpPr/>
          <p:nvPr/>
        </p:nvSpPr>
        <p:spPr>
          <a:xfrm>
            <a:off x="9142095" y="5861050"/>
            <a:ext cx="1034415" cy="559435"/>
          </a:xfrm>
          <a:prstGeom prst="flowChartAlternateProcess">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800" dirty="0">
                <a:solidFill>
                  <a:srgbClr val="076EAD"/>
                </a:solidFill>
              </a:rPr>
              <a:t>stop</a:t>
            </a:r>
            <a:endParaRPr lang="en-US" altLang="zh-CN" sz="1800" dirty="0">
              <a:solidFill>
                <a:srgbClr val="076EAD"/>
              </a:solidFill>
            </a:endParaRPr>
          </a:p>
        </p:txBody>
      </p:sp>
      <p:cxnSp>
        <p:nvCxnSpPr>
          <p:cNvPr id="14" name="直接箭头连接符 13"/>
          <p:cNvCxnSpPr/>
          <p:nvPr/>
        </p:nvCxnSpPr>
        <p:spPr>
          <a:xfrm>
            <a:off x="9605645" y="5615940"/>
            <a:ext cx="1905" cy="24511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平行四边形 2"/>
          <p:cNvSpPr/>
          <p:nvPr/>
        </p:nvSpPr>
        <p:spPr>
          <a:xfrm>
            <a:off x="9142095" y="2007870"/>
            <a:ext cx="875665" cy="360045"/>
          </a:xfrm>
          <a:prstGeom prst="parallelogram">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9271000" y="1969770"/>
            <a:ext cx="671195" cy="368300"/>
          </a:xfrm>
          <a:prstGeom prst="rect">
            <a:avLst/>
          </a:prstGeom>
          <a:noFill/>
        </p:spPr>
        <p:txBody>
          <a:bodyPr wrap="square" rtlCol="0">
            <a:spAutoFit/>
          </a:bodyPr>
          <a:p>
            <a:r>
              <a:rPr lang="en-US" altLang="zh-CN" sz="1800" dirty="0">
                <a:solidFill>
                  <a:srgbClr val="076EAD"/>
                </a:solidFill>
                <a:latin typeface="+mn-lt"/>
                <a:ea typeface="+mn-ea"/>
              </a:rPr>
              <a:t>num</a:t>
            </a:r>
            <a:endParaRPr lang="en-US" altLang="zh-CN" sz="1800" dirty="0">
              <a:solidFill>
                <a:srgbClr val="076EAD"/>
              </a:solidFill>
              <a:latin typeface="+mn-lt"/>
              <a:ea typeface="+mn-ea"/>
            </a:endParaRPr>
          </a:p>
        </p:txBody>
      </p:sp>
      <p:sp>
        <p:nvSpPr>
          <p:cNvPr id="31" name="流程图: 决策 30"/>
          <p:cNvSpPr/>
          <p:nvPr/>
        </p:nvSpPr>
        <p:spPr>
          <a:xfrm>
            <a:off x="8816340" y="4088130"/>
            <a:ext cx="1526540" cy="521970"/>
          </a:xfrm>
          <a:prstGeom prst="flowChartDecision">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a:solidFill>
                  <a:srgbClr val="216FBA"/>
                </a:solidFill>
                <a:latin typeface="微软雅黑" panose="020B0503020204020204" pitchFamily="34" charset="-122"/>
                <a:ea typeface="微软雅黑" panose="020B0503020204020204" pitchFamily="34" charset="-122"/>
                <a:cs typeface="+mn-ea"/>
                <a:sym typeface="+mn-ea"/>
              </a:rPr>
              <a:t>num%2==0</a:t>
            </a:r>
            <a:r>
              <a:rPr lang="en-US" altLang="zh-CN" sz="1400" b="1" dirty="0">
                <a:solidFill>
                  <a:srgbClr val="216FBA"/>
                </a:solidFill>
                <a:latin typeface="微软雅黑" panose="020B0503020204020204" pitchFamily="34" charset="-122"/>
                <a:ea typeface="微软雅黑" panose="020B0503020204020204" pitchFamily="34" charset="-122"/>
                <a:cs typeface="+mn-ea"/>
                <a:sym typeface="+mn-ea"/>
              </a:rPr>
              <a:t>?</a:t>
            </a:r>
            <a:endParaRPr lang="en-US" altLang="zh-CN" sz="1400" b="1" dirty="0">
              <a:solidFill>
                <a:srgbClr val="216FBA"/>
              </a:solidFill>
              <a:latin typeface="微软雅黑" panose="020B0503020204020204" pitchFamily="34" charset="-122"/>
              <a:ea typeface="微软雅黑" panose="020B0503020204020204" pitchFamily="34" charset="-122"/>
              <a:cs typeface="+mn-ea"/>
              <a:sym typeface="+mn-ea"/>
            </a:endParaRPr>
          </a:p>
        </p:txBody>
      </p:sp>
      <p:cxnSp>
        <p:nvCxnSpPr>
          <p:cNvPr id="16" name="直接箭头连接符 15"/>
          <p:cNvCxnSpPr/>
          <p:nvPr/>
        </p:nvCxnSpPr>
        <p:spPr>
          <a:xfrm>
            <a:off x="10342880" y="4367530"/>
            <a:ext cx="4445" cy="68643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8395335" y="5063490"/>
            <a:ext cx="875665" cy="360045"/>
          </a:xfrm>
          <a:prstGeom prst="parallelogram">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8524240" y="5025390"/>
            <a:ext cx="671195" cy="368300"/>
          </a:xfrm>
          <a:prstGeom prst="rect">
            <a:avLst/>
          </a:prstGeom>
          <a:noFill/>
        </p:spPr>
        <p:txBody>
          <a:bodyPr wrap="square" rtlCol="0">
            <a:spAutoFit/>
          </a:bodyPr>
          <a:p>
            <a:r>
              <a:rPr lang="en-US" altLang="zh-CN" sz="1800" dirty="0">
                <a:solidFill>
                  <a:srgbClr val="076EAD"/>
                </a:solidFill>
                <a:latin typeface="+mn-lt"/>
                <a:ea typeface="+mn-ea"/>
              </a:rPr>
              <a:t>even</a:t>
            </a:r>
            <a:endParaRPr lang="en-US" altLang="zh-CN" sz="1800" dirty="0">
              <a:solidFill>
                <a:srgbClr val="076EAD"/>
              </a:solidFill>
              <a:latin typeface="+mn-lt"/>
              <a:ea typeface="+mn-ea"/>
            </a:endParaRPr>
          </a:p>
        </p:txBody>
      </p:sp>
      <p:sp>
        <p:nvSpPr>
          <p:cNvPr id="22" name="平行四边形 21"/>
          <p:cNvSpPr/>
          <p:nvPr/>
        </p:nvSpPr>
        <p:spPr>
          <a:xfrm>
            <a:off x="9145270" y="2734945"/>
            <a:ext cx="875665" cy="360045"/>
          </a:xfrm>
          <a:prstGeom prst="parallelogram">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9144635" y="2696845"/>
            <a:ext cx="876300" cy="368300"/>
          </a:xfrm>
          <a:prstGeom prst="rect">
            <a:avLst/>
          </a:prstGeom>
          <a:noFill/>
        </p:spPr>
        <p:txBody>
          <a:bodyPr wrap="square" rtlCol="0">
            <a:spAutoFit/>
          </a:bodyPr>
          <a:p>
            <a:r>
              <a:rPr lang="en-US" altLang="zh-CN" sz="1800" dirty="0">
                <a:solidFill>
                  <a:srgbClr val="076EAD"/>
                </a:solidFill>
                <a:latin typeface="+mn-lt"/>
                <a:ea typeface="+mn-ea"/>
              </a:rPr>
              <a:t>printf()</a:t>
            </a:r>
            <a:endParaRPr lang="en-US" altLang="zh-CN" sz="1800" dirty="0">
              <a:solidFill>
                <a:srgbClr val="076EAD"/>
              </a:solidFill>
              <a:latin typeface="+mn-lt"/>
              <a:ea typeface="+mn-ea"/>
            </a:endParaRPr>
          </a:p>
        </p:txBody>
      </p:sp>
      <p:sp>
        <p:nvSpPr>
          <p:cNvPr id="24" name="平行四边形 23"/>
          <p:cNvSpPr/>
          <p:nvPr/>
        </p:nvSpPr>
        <p:spPr>
          <a:xfrm>
            <a:off x="9931400" y="5053965"/>
            <a:ext cx="875665" cy="360045"/>
          </a:xfrm>
          <a:prstGeom prst="parallelogram">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10060305" y="5015865"/>
            <a:ext cx="671195" cy="368300"/>
          </a:xfrm>
          <a:prstGeom prst="rect">
            <a:avLst/>
          </a:prstGeom>
          <a:noFill/>
        </p:spPr>
        <p:txBody>
          <a:bodyPr wrap="square" rtlCol="0">
            <a:spAutoFit/>
          </a:bodyPr>
          <a:p>
            <a:r>
              <a:rPr lang="en-US" altLang="zh-CN" sz="1800" dirty="0">
                <a:solidFill>
                  <a:srgbClr val="076EAD"/>
                </a:solidFill>
                <a:latin typeface="+mn-lt"/>
                <a:ea typeface="+mn-ea"/>
              </a:rPr>
              <a:t>odd</a:t>
            </a:r>
            <a:endParaRPr lang="en-US" altLang="zh-CN" sz="1800" dirty="0">
              <a:solidFill>
                <a:srgbClr val="076EAD"/>
              </a:solidFill>
              <a:latin typeface="+mn-lt"/>
              <a:ea typeface="+mn-ea"/>
            </a:endParaRPr>
          </a:p>
        </p:txBody>
      </p:sp>
      <p:cxnSp>
        <p:nvCxnSpPr>
          <p:cNvPr id="26" name="直接连接符 25"/>
          <p:cNvCxnSpPr/>
          <p:nvPr/>
        </p:nvCxnSpPr>
        <p:spPr>
          <a:xfrm>
            <a:off x="8820785" y="5607050"/>
            <a:ext cx="15557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17" idx="4"/>
          </p:cNvCxnSpPr>
          <p:nvPr/>
        </p:nvCxnSpPr>
        <p:spPr>
          <a:xfrm flipH="1" flipV="1">
            <a:off x="8833485" y="5410835"/>
            <a:ext cx="6350" cy="164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25" idx="2"/>
          </p:cNvCxnSpPr>
          <p:nvPr/>
        </p:nvCxnSpPr>
        <p:spPr>
          <a:xfrm flipH="1" flipV="1">
            <a:off x="10396220" y="5371465"/>
            <a:ext cx="5715" cy="210185"/>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40"/>
          <p:cNvSpPr txBox="1"/>
          <p:nvPr/>
        </p:nvSpPr>
        <p:spPr>
          <a:xfrm>
            <a:off x="8193473" y="4647809"/>
            <a:ext cx="896203" cy="368300"/>
          </a:xfrm>
          <a:prstGeom prst="rect">
            <a:avLst/>
          </a:prstGeom>
          <a:noFill/>
        </p:spPr>
        <p:txBody>
          <a:bodyPr wrap="square" rtlCol="0">
            <a:spAutoFit/>
          </a:bodyPr>
          <a:p>
            <a:r>
              <a:rPr lang="en-US" altLang="zh-CN" dirty="0">
                <a:solidFill>
                  <a:srgbClr val="076EAD"/>
                </a:solidFill>
                <a:latin typeface="微软雅黑" panose="020B0503020204020204" pitchFamily="34" charset="-122"/>
                <a:ea typeface="微软雅黑" panose="020B0503020204020204" pitchFamily="34" charset="-122"/>
              </a:rPr>
              <a:t>true</a:t>
            </a:r>
            <a:endParaRPr lang="en-US" altLang="zh-CN" dirty="0">
              <a:solidFill>
                <a:srgbClr val="076EAD"/>
              </a:solidFill>
              <a:latin typeface="微软雅黑" panose="020B0503020204020204" pitchFamily="34" charset="-122"/>
              <a:ea typeface="微软雅黑" panose="020B0503020204020204" pitchFamily="34" charset="-122"/>
            </a:endParaRPr>
          </a:p>
        </p:txBody>
      </p:sp>
      <p:sp>
        <p:nvSpPr>
          <p:cNvPr id="33" name="TextBox 41"/>
          <p:cNvSpPr txBox="1"/>
          <p:nvPr/>
        </p:nvSpPr>
        <p:spPr>
          <a:xfrm>
            <a:off x="10402060" y="4536049"/>
            <a:ext cx="896203" cy="368300"/>
          </a:xfrm>
          <a:prstGeom prst="rect">
            <a:avLst/>
          </a:prstGeom>
          <a:noFill/>
        </p:spPr>
        <p:txBody>
          <a:bodyPr wrap="square" rtlCol="0">
            <a:spAutoFit/>
          </a:bodyPr>
          <a:p>
            <a:r>
              <a:rPr lang="en-US" altLang="zh-CN" dirty="0">
                <a:solidFill>
                  <a:srgbClr val="076EAD"/>
                </a:solidFill>
                <a:latin typeface="微软雅黑" panose="020B0503020204020204" pitchFamily="34" charset="-122"/>
                <a:ea typeface="微软雅黑" panose="020B0503020204020204" pitchFamily="34" charset="-122"/>
              </a:rPr>
              <a:t>false</a:t>
            </a:r>
            <a:endParaRPr lang="en-US" altLang="zh-CN" dirty="0">
              <a:solidFill>
                <a:srgbClr val="076EAD"/>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20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fade">
                                      <p:cBhvr>
                                        <p:cTn id="23" dur="1000"/>
                                        <p:tgtEl>
                                          <p:spTgt spid="7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1000"/>
                                        <p:tgtEl>
                                          <p:spTgt spid="7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10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10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10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1000"/>
                                        <p:tgtEl>
                                          <p:spTgt spid="3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6" grpId="0" bldLvl="0" animBg="1"/>
      <p:bldP spid="15" grpId="0" bldLvl="0" animBg="1"/>
      <p:bldP spid="13" grpId="0" bldLvl="0" animBg="1"/>
      <p:bldP spid="31" grpId="0" bldLvl="0" animBg="1"/>
      <p:bldP spid="32"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684276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3-2. </a:t>
            </a:r>
            <a:r>
              <a:rPr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Flow chart -- Loop structure</a:t>
            </a:r>
            <a:endParaRPr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7" name="Rectangle 11"/>
          <p:cNvSpPr>
            <a:spLocks noChangeArrowheads="1"/>
          </p:cNvSpPr>
          <p:nvPr/>
        </p:nvSpPr>
        <p:spPr bwMode="auto">
          <a:xfrm>
            <a:off x="2425065" y="1345565"/>
            <a:ext cx="4947920"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lang="en-US" altLang="zh-CN"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Loop </a:t>
            </a: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structure flow chart：</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38" name="组合 37"/>
          <p:cNvGrpSpPr/>
          <p:nvPr/>
        </p:nvGrpSpPr>
        <p:grpSpPr>
          <a:xfrm>
            <a:off x="1022055" y="1345468"/>
            <a:ext cx="1182809" cy="1182809"/>
            <a:chOff x="1440207" y="1869001"/>
            <a:chExt cx="1182809" cy="1182809"/>
          </a:xfrm>
        </p:grpSpPr>
        <p:sp>
          <p:nvSpPr>
            <p:cNvPr id="39" name="椭圆 38"/>
            <p:cNvSpPr/>
            <p:nvPr/>
          </p:nvSpPr>
          <p:spPr>
            <a:xfrm>
              <a:off x="1440207" y="1869001"/>
              <a:ext cx="1182809" cy="1182809"/>
            </a:xfrm>
            <a:prstGeom prst="ellipse">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college-studying_73531"/>
            <p:cNvSpPr>
              <a:spLocks noChangeAspect="1"/>
            </p:cNvSpPr>
            <p:nvPr/>
          </p:nvSpPr>
          <p:spPr bwMode="auto">
            <a:xfrm>
              <a:off x="1760220" y="2234384"/>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35" name="Rectangle 15"/>
          <p:cNvSpPr>
            <a:spLocks noChangeArrowheads="1"/>
          </p:cNvSpPr>
          <p:nvPr/>
        </p:nvSpPr>
        <p:spPr bwMode="auto">
          <a:xfrm>
            <a:off x="2530226" y="5010041"/>
            <a:ext cx="4968875"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Implementation process：</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42" name="组合 41"/>
          <p:cNvGrpSpPr/>
          <p:nvPr/>
        </p:nvGrpSpPr>
        <p:grpSpPr>
          <a:xfrm>
            <a:off x="1013485" y="4929486"/>
            <a:ext cx="1182809" cy="1182809"/>
            <a:chOff x="1440207" y="3903671"/>
            <a:chExt cx="1182809" cy="1182809"/>
          </a:xfrm>
        </p:grpSpPr>
        <p:sp>
          <p:nvSpPr>
            <p:cNvPr id="43" name="椭圆 42"/>
            <p:cNvSpPr/>
            <p:nvPr/>
          </p:nvSpPr>
          <p:spPr>
            <a:xfrm>
              <a:off x="1440207" y="3903671"/>
              <a:ext cx="1182809" cy="1182809"/>
            </a:xfrm>
            <a:prstGeom prst="ellipse">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repair-tools-cross_28480"/>
            <p:cNvSpPr>
              <a:spLocks noChangeAspect="1"/>
            </p:cNvSpPr>
            <p:nvPr/>
          </p:nvSpPr>
          <p:spPr bwMode="auto">
            <a:xfrm>
              <a:off x="1778244" y="4263312"/>
              <a:ext cx="506734" cy="463525"/>
            </a:xfrm>
            <a:custGeom>
              <a:avLst/>
              <a:gdLst>
                <a:gd name="connsiteX0" fmla="*/ 253821 w 609124"/>
                <a:gd name="connsiteY0" fmla="*/ 346713 h 557185"/>
                <a:gd name="connsiteX1" fmla="*/ 83547 w 609124"/>
                <a:gd name="connsiteY1" fmla="*/ 517834 h 557185"/>
                <a:gd name="connsiteX2" fmla="*/ 83547 w 609124"/>
                <a:gd name="connsiteY2" fmla="*/ 524901 h 557185"/>
                <a:gd name="connsiteX3" fmla="*/ 87016 w 609124"/>
                <a:gd name="connsiteY3" fmla="*/ 526425 h 557185"/>
                <a:gd name="connsiteX4" fmla="*/ 90485 w 609124"/>
                <a:gd name="connsiteY4" fmla="*/ 524901 h 557185"/>
                <a:gd name="connsiteX5" fmla="*/ 260899 w 609124"/>
                <a:gd name="connsiteY5" fmla="*/ 353779 h 557185"/>
                <a:gd name="connsiteX6" fmla="*/ 260899 w 609124"/>
                <a:gd name="connsiteY6" fmla="*/ 346713 h 557185"/>
                <a:gd name="connsiteX7" fmla="*/ 253821 w 609124"/>
                <a:gd name="connsiteY7" fmla="*/ 346713 h 557185"/>
                <a:gd name="connsiteX8" fmla="*/ 229675 w 609124"/>
                <a:gd name="connsiteY8" fmla="*/ 330640 h 557185"/>
                <a:gd name="connsiteX9" fmla="*/ 57457 w 609124"/>
                <a:gd name="connsiteY9" fmla="*/ 498020 h 557185"/>
                <a:gd name="connsiteX10" fmla="*/ 57318 w 609124"/>
                <a:gd name="connsiteY10" fmla="*/ 504948 h 557185"/>
                <a:gd name="connsiteX11" fmla="*/ 60927 w 609124"/>
                <a:gd name="connsiteY11" fmla="*/ 506472 h 557185"/>
                <a:gd name="connsiteX12" fmla="*/ 64396 w 609124"/>
                <a:gd name="connsiteY12" fmla="*/ 505087 h 557185"/>
                <a:gd name="connsiteX13" fmla="*/ 236614 w 609124"/>
                <a:gd name="connsiteY13" fmla="*/ 337706 h 557185"/>
                <a:gd name="connsiteX14" fmla="*/ 236752 w 609124"/>
                <a:gd name="connsiteY14" fmla="*/ 330640 h 557185"/>
                <a:gd name="connsiteX15" fmla="*/ 229675 w 609124"/>
                <a:gd name="connsiteY15" fmla="*/ 330640 h 557185"/>
                <a:gd name="connsiteX16" fmla="*/ 214132 w 609124"/>
                <a:gd name="connsiteY16" fmla="*/ 313874 h 557185"/>
                <a:gd name="connsiteX17" fmla="*/ 31507 w 609124"/>
                <a:gd name="connsiteY17" fmla="*/ 471694 h 557185"/>
                <a:gd name="connsiteX18" fmla="*/ 31090 w 609124"/>
                <a:gd name="connsiteY18" fmla="*/ 478760 h 557185"/>
                <a:gd name="connsiteX19" fmla="*/ 34837 w 609124"/>
                <a:gd name="connsiteY19" fmla="*/ 480423 h 557185"/>
                <a:gd name="connsiteX20" fmla="*/ 38029 w 609124"/>
                <a:gd name="connsiteY20" fmla="*/ 479176 h 557185"/>
                <a:gd name="connsiteX21" fmla="*/ 220655 w 609124"/>
                <a:gd name="connsiteY21" fmla="*/ 321356 h 557185"/>
                <a:gd name="connsiteX22" fmla="*/ 221071 w 609124"/>
                <a:gd name="connsiteY22" fmla="*/ 314428 h 557185"/>
                <a:gd name="connsiteX23" fmla="*/ 214132 w 609124"/>
                <a:gd name="connsiteY23" fmla="*/ 313874 h 557185"/>
                <a:gd name="connsiteX24" fmla="*/ 46633 w 609124"/>
                <a:gd name="connsiteY24" fmla="*/ 165051 h 557185"/>
                <a:gd name="connsiteX25" fmla="*/ 53847 w 609124"/>
                <a:gd name="connsiteY25" fmla="*/ 167545 h 557185"/>
                <a:gd name="connsiteX26" fmla="*/ 118502 w 609124"/>
                <a:gd name="connsiteY26" fmla="*/ 224644 h 557185"/>
                <a:gd name="connsiteX27" fmla="*/ 119612 w 609124"/>
                <a:gd name="connsiteY27" fmla="*/ 238365 h 557185"/>
                <a:gd name="connsiteX28" fmla="*/ 84787 w 609124"/>
                <a:gd name="connsiteY28" fmla="*/ 280635 h 557185"/>
                <a:gd name="connsiteX29" fmla="*/ 77989 w 609124"/>
                <a:gd name="connsiteY29" fmla="*/ 284238 h 557185"/>
                <a:gd name="connsiteX30" fmla="*/ 77018 w 609124"/>
                <a:gd name="connsiteY30" fmla="*/ 284238 h 557185"/>
                <a:gd name="connsiteX31" fmla="*/ 70635 w 609124"/>
                <a:gd name="connsiteY31" fmla="*/ 281882 h 557185"/>
                <a:gd name="connsiteX32" fmla="*/ 3483 w 609124"/>
                <a:gd name="connsiteY32" fmla="*/ 224783 h 557185"/>
                <a:gd name="connsiteX33" fmla="*/ 15 w 609124"/>
                <a:gd name="connsiteY33" fmla="*/ 217853 h 557185"/>
                <a:gd name="connsiteX34" fmla="*/ 2512 w 609124"/>
                <a:gd name="connsiteY34" fmla="*/ 210647 h 557185"/>
                <a:gd name="connsiteX35" fmla="*/ 39834 w 609124"/>
                <a:gd name="connsiteY35" fmla="*/ 168377 h 557185"/>
                <a:gd name="connsiteX36" fmla="*/ 46633 w 609124"/>
                <a:gd name="connsiteY36" fmla="*/ 165051 h 557185"/>
                <a:gd name="connsiteX37" fmla="*/ 549131 w 609124"/>
                <a:gd name="connsiteY37" fmla="*/ 12507 h 557185"/>
                <a:gd name="connsiteX38" fmla="*/ 561482 w 609124"/>
                <a:gd name="connsiteY38" fmla="*/ 12507 h 557185"/>
                <a:gd name="connsiteX39" fmla="*/ 581049 w 609124"/>
                <a:gd name="connsiteY39" fmla="*/ 28164 h 557185"/>
                <a:gd name="connsiteX40" fmla="*/ 584657 w 609124"/>
                <a:gd name="connsiteY40" fmla="*/ 34953 h 557185"/>
                <a:gd name="connsiteX41" fmla="*/ 582298 w 609124"/>
                <a:gd name="connsiteY41" fmla="*/ 42297 h 557185"/>
                <a:gd name="connsiteX42" fmla="*/ 529842 w 609124"/>
                <a:gd name="connsiteY42" fmla="*/ 104510 h 557185"/>
                <a:gd name="connsiteX43" fmla="*/ 522625 w 609124"/>
                <a:gd name="connsiteY43" fmla="*/ 107974 h 557185"/>
                <a:gd name="connsiteX44" fmla="*/ 522209 w 609124"/>
                <a:gd name="connsiteY44" fmla="*/ 107974 h 557185"/>
                <a:gd name="connsiteX45" fmla="*/ 515132 w 609124"/>
                <a:gd name="connsiteY45" fmla="*/ 105065 h 557185"/>
                <a:gd name="connsiteX46" fmla="*/ 508054 w 609124"/>
                <a:gd name="connsiteY46" fmla="*/ 97998 h 557185"/>
                <a:gd name="connsiteX47" fmla="*/ 365395 w 609124"/>
                <a:gd name="connsiteY47" fmla="*/ 229630 h 557185"/>
                <a:gd name="connsiteX48" fmla="*/ 434643 w 609124"/>
                <a:gd name="connsiteY48" fmla="*/ 297108 h 557185"/>
                <a:gd name="connsiteX49" fmla="*/ 604640 w 609124"/>
                <a:gd name="connsiteY49" fmla="*/ 459916 h 557185"/>
                <a:gd name="connsiteX50" fmla="*/ 606861 w 609124"/>
                <a:gd name="connsiteY50" fmla="*/ 463103 h 557185"/>
                <a:gd name="connsiteX51" fmla="*/ 580910 w 609124"/>
                <a:gd name="connsiteY51" fmla="*/ 529196 h 557185"/>
                <a:gd name="connsiteX52" fmla="*/ 526789 w 609124"/>
                <a:gd name="connsiteY52" fmla="*/ 557185 h 557185"/>
                <a:gd name="connsiteX53" fmla="*/ 512217 w 609124"/>
                <a:gd name="connsiteY53" fmla="*/ 553582 h 557185"/>
                <a:gd name="connsiteX54" fmla="*/ 509997 w 609124"/>
                <a:gd name="connsiteY54" fmla="*/ 551781 h 557185"/>
                <a:gd name="connsiteX55" fmla="*/ 281021 w 609124"/>
                <a:gd name="connsiteY55" fmla="*/ 307500 h 557185"/>
                <a:gd name="connsiteX56" fmla="*/ 274915 w 609124"/>
                <a:gd name="connsiteY56" fmla="*/ 313181 h 557185"/>
                <a:gd name="connsiteX57" fmla="*/ 299478 w 609124"/>
                <a:gd name="connsiteY57" fmla="*/ 337984 h 557185"/>
                <a:gd name="connsiteX58" fmla="*/ 299478 w 609124"/>
                <a:gd name="connsiteY58" fmla="*/ 351978 h 557185"/>
                <a:gd name="connsiteX59" fmla="*/ 98950 w 609124"/>
                <a:gd name="connsiteY59" fmla="*/ 552058 h 557185"/>
                <a:gd name="connsiteX60" fmla="*/ 96869 w 609124"/>
                <a:gd name="connsiteY60" fmla="*/ 553582 h 557185"/>
                <a:gd name="connsiteX61" fmla="*/ 82298 w 609124"/>
                <a:gd name="connsiteY61" fmla="*/ 557185 h 557185"/>
                <a:gd name="connsiteX62" fmla="*/ 28315 w 609124"/>
                <a:gd name="connsiteY62" fmla="*/ 529196 h 557185"/>
                <a:gd name="connsiteX63" fmla="*/ 2364 w 609124"/>
                <a:gd name="connsiteY63" fmla="*/ 463103 h 557185"/>
                <a:gd name="connsiteX64" fmla="*/ 5001 w 609124"/>
                <a:gd name="connsiteY64" fmla="*/ 459500 h 557185"/>
                <a:gd name="connsiteX65" fmla="*/ 222320 w 609124"/>
                <a:gd name="connsiteY65" fmla="*/ 272999 h 557185"/>
                <a:gd name="connsiteX66" fmla="*/ 235920 w 609124"/>
                <a:gd name="connsiteY66" fmla="*/ 273553 h 557185"/>
                <a:gd name="connsiteX67" fmla="*/ 261038 w 609124"/>
                <a:gd name="connsiteY67" fmla="*/ 298910 h 557185"/>
                <a:gd name="connsiteX68" fmla="*/ 267560 w 609124"/>
                <a:gd name="connsiteY68" fmla="*/ 292952 h 557185"/>
                <a:gd name="connsiteX69" fmla="*/ 215936 w 609124"/>
                <a:gd name="connsiteY69" fmla="*/ 237943 h 557185"/>
                <a:gd name="connsiteX70" fmla="*/ 213300 w 609124"/>
                <a:gd name="connsiteY70" fmla="*/ 230600 h 557185"/>
                <a:gd name="connsiteX71" fmla="*/ 216630 w 609124"/>
                <a:gd name="connsiteY71" fmla="*/ 223672 h 557185"/>
                <a:gd name="connsiteX72" fmla="*/ 285045 w 609124"/>
                <a:gd name="connsiteY72" fmla="*/ 164091 h 557185"/>
                <a:gd name="connsiteX73" fmla="*/ 298506 w 609124"/>
                <a:gd name="connsiteY73" fmla="*/ 164368 h 557185"/>
                <a:gd name="connsiteX74" fmla="*/ 351102 w 609124"/>
                <a:gd name="connsiteY74" fmla="*/ 215774 h 557185"/>
                <a:gd name="connsiteX75" fmla="*/ 493899 w 609124"/>
                <a:gd name="connsiteY75" fmla="*/ 84004 h 557185"/>
                <a:gd name="connsiteX76" fmla="*/ 486544 w 609124"/>
                <a:gd name="connsiteY76" fmla="*/ 76521 h 557185"/>
                <a:gd name="connsiteX77" fmla="*/ 483630 w 609124"/>
                <a:gd name="connsiteY77" fmla="*/ 69039 h 557185"/>
                <a:gd name="connsiteX78" fmla="*/ 487377 w 609124"/>
                <a:gd name="connsiteY78" fmla="*/ 61834 h 557185"/>
                <a:gd name="connsiteX79" fmla="*/ 270647 w 609124"/>
                <a:gd name="connsiteY79" fmla="*/ 0 h 557185"/>
                <a:gd name="connsiteX80" fmla="*/ 367239 w 609124"/>
                <a:gd name="connsiteY80" fmla="*/ 36036 h 557185"/>
                <a:gd name="connsiteX81" fmla="*/ 369875 w 609124"/>
                <a:gd name="connsiteY81" fmla="*/ 46846 h 557185"/>
                <a:gd name="connsiteX82" fmla="*/ 360716 w 609124"/>
                <a:gd name="connsiteY82" fmla="*/ 53360 h 557185"/>
                <a:gd name="connsiteX83" fmla="*/ 348226 w 609124"/>
                <a:gd name="connsiteY83" fmla="*/ 53360 h 557185"/>
                <a:gd name="connsiteX84" fmla="*/ 344062 w 609124"/>
                <a:gd name="connsiteY84" fmla="*/ 53360 h 557185"/>
                <a:gd name="connsiteX85" fmla="*/ 249969 w 609124"/>
                <a:gd name="connsiteY85" fmla="*/ 100761 h 557185"/>
                <a:gd name="connsiteX86" fmla="*/ 274950 w 609124"/>
                <a:gd name="connsiteY86" fmla="*/ 150795 h 557185"/>
                <a:gd name="connsiteX87" fmla="*/ 272868 w 609124"/>
                <a:gd name="connsiteY87" fmla="*/ 162576 h 557185"/>
                <a:gd name="connsiteX88" fmla="*/ 213192 w 609124"/>
                <a:gd name="connsiteY88" fmla="*/ 217183 h 557185"/>
                <a:gd name="connsiteX89" fmla="*/ 206392 w 609124"/>
                <a:gd name="connsiteY89" fmla="*/ 219817 h 557185"/>
                <a:gd name="connsiteX90" fmla="*/ 200702 w 609124"/>
                <a:gd name="connsiteY90" fmla="*/ 218015 h 557185"/>
                <a:gd name="connsiteX91" fmla="*/ 160733 w 609124"/>
                <a:gd name="connsiteY91" fmla="*/ 204848 h 557185"/>
                <a:gd name="connsiteX92" fmla="*/ 135892 w 609124"/>
                <a:gd name="connsiteY92" fmla="*/ 213996 h 557185"/>
                <a:gd name="connsiteX93" fmla="*/ 128814 w 609124"/>
                <a:gd name="connsiteY93" fmla="*/ 219401 h 557185"/>
                <a:gd name="connsiteX94" fmla="*/ 120348 w 609124"/>
                <a:gd name="connsiteY94" fmla="*/ 217322 h 557185"/>
                <a:gd name="connsiteX95" fmla="*/ 58175 w 609124"/>
                <a:gd name="connsiteY95" fmla="*/ 162714 h 557185"/>
                <a:gd name="connsiteX96" fmla="*/ 54705 w 609124"/>
                <a:gd name="connsiteY96" fmla="*/ 155507 h 557185"/>
                <a:gd name="connsiteX97" fmla="*/ 57619 w 609124"/>
                <a:gd name="connsiteY97" fmla="*/ 148162 h 557185"/>
                <a:gd name="connsiteX98" fmla="*/ 100503 w 609124"/>
                <a:gd name="connsiteY98" fmla="*/ 83852 h 557185"/>
                <a:gd name="connsiteX99" fmla="*/ 270647 w 609124"/>
                <a:gd name="connsiteY99" fmla="*/ 0 h 557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9124" h="557185">
                  <a:moveTo>
                    <a:pt x="253821" y="346713"/>
                  </a:moveTo>
                  <a:lnTo>
                    <a:pt x="83547" y="517834"/>
                  </a:lnTo>
                  <a:cubicBezTo>
                    <a:pt x="81604" y="519774"/>
                    <a:pt x="81604" y="522961"/>
                    <a:pt x="83547" y="524901"/>
                  </a:cubicBezTo>
                  <a:cubicBezTo>
                    <a:pt x="84518" y="525870"/>
                    <a:pt x="85767" y="526425"/>
                    <a:pt x="87016" y="526425"/>
                  </a:cubicBezTo>
                  <a:cubicBezTo>
                    <a:pt x="88265" y="526425"/>
                    <a:pt x="89514" y="525870"/>
                    <a:pt x="90485" y="524901"/>
                  </a:cubicBezTo>
                  <a:lnTo>
                    <a:pt x="260899" y="353779"/>
                  </a:lnTo>
                  <a:cubicBezTo>
                    <a:pt x="262842" y="351840"/>
                    <a:pt x="262842" y="348653"/>
                    <a:pt x="260899" y="346713"/>
                  </a:cubicBezTo>
                  <a:cubicBezTo>
                    <a:pt x="258956" y="344773"/>
                    <a:pt x="255764" y="344773"/>
                    <a:pt x="253821" y="346713"/>
                  </a:cubicBezTo>
                  <a:close/>
                  <a:moveTo>
                    <a:pt x="229675" y="330640"/>
                  </a:moveTo>
                  <a:lnTo>
                    <a:pt x="57457" y="498020"/>
                  </a:lnTo>
                  <a:cubicBezTo>
                    <a:pt x="55514" y="499960"/>
                    <a:pt x="55514" y="503008"/>
                    <a:pt x="57318" y="504948"/>
                  </a:cubicBezTo>
                  <a:cubicBezTo>
                    <a:pt x="58290" y="506056"/>
                    <a:pt x="59678" y="506472"/>
                    <a:pt x="60927" y="506472"/>
                  </a:cubicBezTo>
                  <a:cubicBezTo>
                    <a:pt x="62176" y="506472"/>
                    <a:pt x="63424" y="506056"/>
                    <a:pt x="64396" y="505087"/>
                  </a:cubicBezTo>
                  <a:lnTo>
                    <a:pt x="236614" y="337706"/>
                  </a:lnTo>
                  <a:cubicBezTo>
                    <a:pt x="238556" y="335767"/>
                    <a:pt x="238556" y="332718"/>
                    <a:pt x="236752" y="330640"/>
                  </a:cubicBezTo>
                  <a:cubicBezTo>
                    <a:pt x="234810" y="328700"/>
                    <a:pt x="231618" y="328700"/>
                    <a:pt x="229675" y="330640"/>
                  </a:cubicBezTo>
                  <a:close/>
                  <a:moveTo>
                    <a:pt x="214132" y="313874"/>
                  </a:moveTo>
                  <a:lnTo>
                    <a:pt x="31507" y="471694"/>
                  </a:lnTo>
                  <a:cubicBezTo>
                    <a:pt x="29425" y="473495"/>
                    <a:pt x="29286" y="476682"/>
                    <a:pt x="31090" y="478760"/>
                  </a:cubicBezTo>
                  <a:cubicBezTo>
                    <a:pt x="32062" y="479869"/>
                    <a:pt x="33449" y="480423"/>
                    <a:pt x="34837" y="480423"/>
                  </a:cubicBezTo>
                  <a:cubicBezTo>
                    <a:pt x="35947" y="480423"/>
                    <a:pt x="37058" y="480007"/>
                    <a:pt x="38029" y="479176"/>
                  </a:cubicBezTo>
                  <a:lnTo>
                    <a:pt x="220655" y="321356"/>
                  </a:lnTo>
                  <a:cubicBezTo>
                    <a:pt x="222736" y="319555"/>
                    <a:pt x="222875" y="316368"/>
                    <a:pt x="221071" y="314428"/>
                  </a:cubicBezTo>
                  <a:cubicBezTo>
                    <a:pt x="219267" y="312350"/>
                    <a:pt x="216214" y="312073"/>
                    <a:pt x="214132" y="313874"/>
                  </a:cubicBezTo>
                  <a:close/>
                  <a:moveTo>
                    <a:pt x="46633" y="165051"/>
                  </a:moveTo>
                  <a:cubicBezTo>
                    <a:pt x="49269" y="164912"/>
                    <a:pt x="51905" y="165744"/>
                    <a:pt x="53847" y="167545"/>
                  </a:cubicBezTo>
                  <a:lnTo>
                    <a:pt x="118502" y="224644"/>
                  </a:lnTo>
                  <a:cubicBezTo>
                    <a:pt x="122526" y="228248"/>
                    <a:pt x="122942" y="234346"/>
                    <a:pt x="119612" y="238365"/>
                  </a:cubicBezTo>
                  <a:lnTo>
                    <a:pt x="84787" y="280635"/>
                  </a:lnTo>
                  <a:cubicBezTo>
                    <a:pt x="83122" y="282714"/>
                    <a:pt x="80625" y="283961"/>
                    <a:pt x="77989" y="284238"/>
                  </a:cubicBezTo>
                  <a:cubicBezTo>
                    <a:pt x="77711" y="284238"/>
                    <a:pt x="77295" y="284238"/>
                    <a:pt x="77018" y="284238"/>
                  </a:cubicBezTo>
                  <a:cubicBezTo>
                    <a:pt x="74659" y="284238"/>
                    <a:pt x="72439" y="283406"/>
                    <a:pt x="70635" y="281882"/>
                  </a:cubicBezTo>
                  <a:lnTo>
                    <a:pt x="3483" y="224783"/>
                  </a:lnTo>
                  <a:cubicBezTo>
                    <a:pt x="1541" y="222981"/>
                    <a:pt x="292" y="220625"/>
                    <a:pt x="15" y="217853"/>
                  </a:cubicBezTo>
                  <a:cubicBezTo>
                    <a:pt x="-124" y="215220"/>
                    <a:pt x="708" y="212587"/>
                    <a:pt x="2512" y="210647"/>
                  </a:cubicBezTo>
                  <a:lnTo>
                    <a:pt x="39834" y="168377"/>
                  </a:lnTo>
                  <a:cubicBezTo>
                    <a:pt x="41499" y="166436"/>
                    <a:pt x="43997" y="165189"/>
                    <a:pt x="46633" y="165051"/>
                  </a:cubicBezTo>
                  <a:close/>
                  <a:moveTo>
                    <a:pt x="549131" y="12507"/>
                  </a:moveTo>
                  <a:cubicBezTo>
                    <a:pt x="552739" y="9597"/>
                    <a:pt x="557874" y="9597"/>
                    <a:pt x="561482" y="12507"/>
                  </a:cubicBezTo>
                  <a:lnTo>
                    <a:pt x="581049" y="28164"/>
                  </a:lnTo>
                  <a:cubicBezTo>
                    <a:pt x="583131" y="29827"/>
                    <a:pt x="584379" y="32321"/>
                    <a:pt x="584657" y="34953"/>
                  </a:cubicBezTo>
                  <a:cubicBezTo>
                    <a:pt x="584935" y="37586"/>
                    <a:pt x="584102" y="40357"/>
                    <a:pt x="582298" y="42297"/>
                  </a:cubicBezTo>
                  <a:lnTo>
                    <a:pt x="529842" y="104510"/>
                  </a:lnTo>
                  <a:cubicBezTo>
                    <a:pt x="528038" y="106589"/>
                    <a:pt x="525401" y="107974"/>
                    <a:pt x="522625" y="107974"/>
                  </a:cubicBezTo>
                  <a:cubicBezTo>
                    <a:pt x="522487" y="107974"/>
                    <a:pt x="522348" y="107974"/>
                    <a:pt x="522209" y="107974"/>
                  </a:cubicBezTo>
                  <a:cubicBezTo>
                    <a:pt x="519572" y="107974"/>
                    <a:pt x="517074" y="107004"/>
                    <a:pt x="515132" y="105065"/>
                  </a:cubicBezTo>
                  <a:lnTo>
                    <a:pt x="508054" y="97998"/>
                  </a:lnTo>
                  <a:lnTo>
                    <a:pt x="365395" y="229630"/>
                  </a:lnTo>
                  <a:lnTo>
                    <a:pt x="434643" y="297108"/>
                  </a:lnTo>
                  <a:lnTo>
                    <a:pt x="604640" y="459916"/>
                  </a:lnTo>
                  <a:cubicBezTo>
                    <a:pt x="605612" y="460747"/>
                    <a:pt x="606306" y="461856"/>
                    <a:pt x="606861" y="463103"/>
                  </a:cubicBezTo>
                  <a:cubicBezTo>
                    <a:pt x="614077" y="479869"/>
                    <a:pt x="603669" y="506472"/>
                    <a:pt x="580910" y="529196"/>
                  </a:cubicBezTo>
                  <a:cubicBezTo>
                    <a:pt x="563563" y="546516"/>
                    <a:pt x="542886" y="557185"/>
                    <a:pt x="526789" y="557185"/>
                  </a:cubicBezTo>
                  <a:cubicBezTo>
                    <a:pt x="521376" y="557185"/>
                    <a:pt x="516381" y="556076"/>
                    <a:pt x="512217" y="553582"/>
                  </a:cubicBezTo>
                  <a:cubicBezTo>
                    <a:pt x="511385" y="553167"/>
                    <a:pt x="510691" y="552474"/>
                    <a:pt x="509997" y="551781"/>
                  </a:cubicBezTo>
                  <a:lnTo>
                    <a:pt x="281021" y="307500"/>
                  </a:lnTo>
                  <a:lnTo>
                    <a:pt x="274915" y="313181"/>
                  </a:lnTo>
                  <a:lnTo>
                    <a:pt x="299478" y="337984"/>
                  </a:lnTo>
                  <a:cubicBezTo>
                    <a:pt x="303364" y="341863"/>
                    <a:pt x="303364" y="348098"/>
                    <a:pt x="299478" y="351978"/>
                  </a:cubicBezTo>
                  <a:lnTo>
                    <a:pt x="98950" y="552058"/>
                  </a:lnTo>
                  <a:cubicBezTo>
                    <a:pt x="98395" y="552612"/>
                    <a:pt x="97701" y="553167"/>
                    <a:pt x="96869" y="553582"/>
                  </a:cubicBezTo>
                  <a:cubicBezTo>
                    <a:pt x="92706" y="555938"/>
                    <a:pt x="87849" y="557185"/>
                    <a:pt x="82298" y="557185"/>
                  </a:cubicBezTo>
                  <a:cubicBezTo>
                    <a:pt x="66339" y="557185"/>
                    <a:pt x="45523" y="546516"/>
                    <a:pt x="28315" y="529196"/>
                  </a:cubicBezTo>
                  <a:cubicBezTo>
                    <a:pt x="5556" y="506472"/>
                    <a:pt x="-4852" y="479869"/>
                    <a:pt x="2364" y="463103"/>
                  </a:cubicBezTo>
                  <a:cubicBezTo>
                    <a:pt x="2919" y="461717"/>
                    <a:pt x="3891" y="460470"/>
                    <a:pt x="5001" y="459500"/>
                  </a:cubicBezTo>
                  <a:lnTo>
                    <a:pt x="222320" y="272999"/>
                  </a:lnTo>
                  <a:cubicBezTo>
                    <a:pt x="226206" y="269674"/>
                    <a:pt x="232173" y="269951"/>
                    <a:pt x="235920" y="273553"/>
                  </a:cubicBezTo>
                  <a:lnTo>
                    <a:pt x="261038" y="298910"/>
                  </a:lnTo>
                  <a:lnTo>
                    <a:pt x="267560" y="292952"/>
                  </a:lnTo>
                  <a:lnTo>
                    <a:pt x="215936" y="237943"/>
                  </a:lnTo>
                  <a:cubicBezTo>
                    <a:pt x="214132" y="235865"/>
                    <a:pt x="213161" y="233371"/>
                    <a:pt x="213300" y="230600"/>
                  </a:cubicBezTo>
                  <a:cubicBezTo>
                    <a:pt x="213438" y="227967"/>
                    <a:pt x="214549" y="225334"/>
                    <a:pt x="216630" y="223672"/>
                  </a:cubicBezTo>
                  <a:lnTo>
                    <a:pt x="285045" y="164091"/>
                  </a:lnTo>
                  <a:cubicBezTo>
                    <a:pt x="288931" y="160627"/>
                    <a:pt x="294760" y="160766"/>
                    <a:pt x="298506" y="164368"/>
                  </a:cubicBezTo>
                  <a:lnTo>
                    <a:pt x="351102" y="215774"/>
                  </a:lnTo>
                  <a:lnTo>
                    <a:pt x="493899" y="84004"/>
                  </a:lnTo>
                  <a:lnTo>
                    <a:pt x="486544" y="76521"/>
                  </a:lnTo>
                  <a:cubicBezTo>
                    <a:pt x="484601" y="74582"/>
                    <a:pt x="483491" y="71810"/>
                    <a:pt x="483630" y="69039"/>
                  </a:cubicBezTo>
                  <a:cubicBezTo>
                    <a:pt x="483769" y="66129"/>
                    <a:pt x="485157" y="63497"/>
                    <a:pt x="487377" y="61834"/>
                  </a:cubicBezTo>
                  <a:close/>
                  <a:moveTo>
                    <a:pt x="270647" y="0"/>
                  </a:moveTo>
                  <a:cubicBezTo>
                    <a:pt x="308673" y="0"/>
                    <a:pt x="341148" y="12197"/>
                    <a:pt x="367239" y="36036"/>
                  </a:cubicBezTo>
                  <a:cubicBezTo>
                    <a:pt x="370292" y="38808"/>
                    <a:pt x="371402" y="43104"/>
                    <a:pt x="369875" y="46846"/>
                  </a:cubicBezTo>
                  <a:cubicBezTo>
                    <a:pt x="368349" y="50727"/>
                    <a:pt x="364741" y="53222"/>
                    <a:pt x="360716" y="53360"/>
                  </a:cubicBezTo>
                  <a:lnTo>
                    <a:pt x="348226" y="53360"/>
                  </a:lnTo>
                  <a:cubicBezTo>
                    <a:pt x="347393" y="53360"/>
                    <a:pt x="346144" y="53360"/>
                    <a:pt x="344062" y="53360"/>
                  </a:cubicBezTo>
                  <a:cubicBezTo>
                    <a:pt x="328241" y="53360"/>
                    <a:pt x="276060" y="56825"/>
                    <a:pt x="249969" y="100761"/>
                  </a:cubicBezTo>
                  <a:lnTo>
                    <a:pt x="274950" y="150795"/>
                  </a:lnTo>
                  <a:cubicBezTo>
                    <a:pt x="277031" y="154676"/>
                    <a:pt x="276060" y="159527"/>
                    <a:pt x="272868" y="162576"/>
                  </a:cubicBezTo>
                  <a:lnTo>
                    <a:pt x="213192" y="217183"/>
                  </a:lnTo>
                  <a:cubicBezTo>
                    <a:pt x="211249" y="218847"/>
                    <a:pt x="208890" y="219817"/>
                    <a:pt x="206392" y="219817"/>
                  </a:cubicBezTo>
                  <a:cubicBezTo>
                    <a:pt x="204449" y="219817"/>
                    <a:pt x="202367" y="219124"/>
                    <a:pt x="200702" y="218015"/>
                  </a:cubicBezTo>
                  <a:cubicBezTo>
                    <a:pt x="200563" y="217876"/>
                    <a:pt x="184881" y="207066"/>
                    <a:pt x="160733" y="204848"/>
                  </a:cubicBezTo>
                  <a:cubicBezTo>
                    <a:pt x="141998" y="203185"/>
                    <a:pt x="136447" y="212887"/>
                    <a:pt x="135892" y="213996"/>
                  </a:cubicBezTo>
                  <a:cubicBezTo>
                    <a:pt x="134504" y="216768"/>
                    <a:pt x="131867" y="218847"/>
                    <a:pt x="128814" y="219401"/>
                  </a:cubicBezTo>
                  <a:cubicBezTo>
                    <a:pt x="125761" y="220094"/>
                    <a:pt x="122569" y="219401"/>
                    <a:pt x="120348" y="217322"/>
                  </a:cubicBezTo>
                  <a:lnTo>
                    <a:pt x="58175" y="162714"/>
                  </a:lnTo>
                  <a:cubicBezTo>
                    <a:pt x="56093" y="160774"/>
                    <a:pt x="54844" y="158279"/>
                    <a:pt x="54705" y="155507"/>
                  </a:cubicBezTo>
                  <a:cubicBezTo>
                    <a:pt x="54705" y="152735"/>
                    <a:pt x="55676" y="150102"/>
                    <a:pt x="57619" y="148162"/>
                  </a:cubicBezTo>
                  <a:cubicBezTo>
                    <a:pt x="57897" y="147884"/>
                    <a:pt x="81628" y="123907"/>
                    <a:pt x="100503" y="83852"/>
                  </a:cubicBezTo>
                  <a:cubicBezTo>
                    <a:pt x="116324" y="50173"/>
                    <a:pt x="194873" y="0"/>
                    <a:pt x="270647" y="0"/>
                  </a:cubicBez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45" name="Rectangle 13"/>
          <p:cNvSpPr>
            <a:spLocks noChangeArrowheads="1"/>
          </p:cNvSpPr>
          <p:nvPr/>
        </p:nvSpPr>
        <p:spPr bwMode="auto">
          <a:xfrm>
            <a:off x="2495301" y="5609372"/>
            <a:ext cx="8030459"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First judge the condition, if the condition is true, execute A, and then re</a:t>
            </a:r>
            <a:r>
              <a:rPr 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judge</a:t>
            </a:r>
            <a:r>
              <a:rPr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the condition.Otherwise, break out of the loop.</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cxnSp>
        <p:nvCxnSpPr>
          <p:cNvPr id="36" name="直接箭头连接符 35"/>
          <p:cNvCxnSpPr/>
          <p:nvPr/>
        </p:nvCxnSpPr>
        <p:spPr>
          <a:xfrm>
            <a:off x="3563356" y="2042593"/>
            <a:ext cx="0" cy="44132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2757170" y="2484120"/>
            <a:ext cx="1746885" cy="593725"/>
          </a:xfrm>
          <a:prstGeom prst="flowChartDecisi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76EAD"/>
                </a:solidFill>
                <a:latin typeface="微软雅黑" panose="020B0503020204020204" pitchFamily="34" charset="-122"/>
                <a:ea typeface="微软雅黑" panose="020B0503020204020204" pitchFamily="34" charset="-122"/>
                <a:sym typeface="+mn-ea"/>
              </a:rPr>
              <a:t>conditions</a:t>
            </a:r>
            <a:r>
              <a:rPr lang="zh-CN" altLang="en-US" dirty="0">
                <a:solidFill>
                  <a:srgbClr val="076EAD"/>
                </a:solidFill>
                <a:latin typeface="微软雅黑" panose="020B0503020204020204" pitchFamily="34" charset="-122"/>
                <a:ea typeface="微软雅黑" panose="020B0503020204020204" pitchFamily="34" charset="-122"/>
              </a:rPr>
              <a:t>？</a:t>
            </a:r>
            <a:endParaRPr lang="zh-CN" altLang="en-US" dirty="0">
              <a:solidFill>
                <a:srgbClr val="076EAD"/>
              </a:solidFill>
              <a:latin typeface="微软雅黑" panose="020B0503020204020204" pitchFamily="34" charset="-122"/>
              <a:ea typeface="微软雅黑" panose="020B0503020204020204" pitchFamily="34" charset="-122"/>
            </a:endParaRPr>
          </a:p>
        </p:txBody>
      </p:sp>
      <p:cxnSp>
        <p:nvCxnSpPr>
          <p:cNvPr id="48" name="直接箭头连接符 47"/>
          <p:cNvCxnSpPr/>
          <p:nvPr/>
        </p:nvCxnSpPr>
        <p:spPr>
          <a:xfrm>
            <a:off x="3561008" y="3025005"/>
            <a:ext cx="0" cy="44132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流程图: 过程 48"/>
          <p:cNvSpPr/>
          <p:nvPr/>
        </p:nvSpPr>
        <p:spPr>
          <a:xfrm>
            <a:off x="3103398" y="3468796"/>
            <a:ext cx="917925" cy="42415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76EAD"/>
                </a:solidFill>
                <a:latin typeface="微软雅黑" panose="020B0503020204020204" pitchFamily="34" charset="-122"/>
                <a:ea typeface="微软雅黑" panose="020B0503020204020204" pitchFamily="34" charset="-122"/>
              </a:rPr>
              <a:t>A</a:t>
            </a:r>
            <a:endParaRPr lang="zh-CN" altLang="en-US" dirty="0">
              <a:solidFill>
                <a:srgbClr val="076EAD"/>
              </a:solidFill>
              <a:latin typeface="微软雅黑" panose="020B0503020204020204" pitchFamily="34" charset="-122"/>
              <a:ea typeface="微软雅黑" panose="020B0503020204020204" pitchFamily="34" charset="-122"/>
            </a:endParaRPr>
          </a:p>
        </p:txBody>
      </p:sp>
      <p:cxnSp>
        <p:nvCxnSpPr>
          <p:cNvPr id="50" name="直接连接符 49"/>
          <p:cNvCxnSpPr>
            <a:stCxn id="49" idx="2"/>
          </p:cNvCxnSpPr>
          <p:nvPr/>
        </p:nvCxnSpPr>
        <p:spPr>
          <a:xfrm flipH="1">
            <a:off x="3561008" y="3892950"/>
            <a:ext cx="1353" cy="331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2506748" y="4238031"/>
            <a:ext cx="10566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2506747" y="2263257"/>
            <a:ext cx="1" cy="196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2506747" y="2263257"/>
            <a:ext cx="1044435"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76"/>
          <p:cNvSpPr txBox="1"/>
          <p:nvPr/>
        </p:nvSpPr>
        <p:spPr>
          <a:xfrm>
            <a:off x="2975026" y="3078002"/>
            <a:ext cx="896203" cy="368300"/>
          </a:xfrm>
          <a:prstGeom prst="rect">
            <a:avLst/>
          </a:prstGeom>
          <a:noFill/>
        </p:spPr>
        <p:txBody>
          <a:bodyPr wrap="square" rtlCol="0">
            <a:spAutoFit/>
          </a:bodyPr>
          <a:lstStyle/>
          <a:p>
            <a:r>
              <a:rPr lang="en-US" altLang="zh-CN" dirty="0">
                <a:solidFill>
                  <a:srgbClr val="076EAD"/>
                </a:solidFill>
                <a:latin typeface="微软雅黑" panose="020B0503020204020204" pitchFamily="34" charset="-122"/>
                <a:ea typeface="微软雅黑" panose="020B0503020204020204" pitchFamily="34" charset="-122"/>
              </a:rPr>
              <a:t>true</a:t>
            </a:r>
            <a:endParaRPr lang="en-US" altLang="zh-CN" dirty="0">
              <a:solidFill>
                <a:srgbClr val="076EAD"/>
              </a:solidFill>
              <a:latin typeface="微软雅黑" panose="020B0503020204020204" pitchFamily="34" charset="-122"/>
              <a:ea typeface="微软雅黑" panose="020B0503020204020204" pitchFamily="34" charset="-122"/>
            </a:endParaRPr>
          </a:p>
        </p:txBody>
      </p:sp>
      <p:sp>
        <p:nvSpPr>
          <p:cNvPr id="55" name="TextBox 77"/>
          <p:cNvSpPr txBox="1"/>
          <p:nvPr/>
        </p:nvSpPr>
        <p:spPr>
          <a:xfrm>
            <a:off x="4319541" y="2360534"/>
            <a:ext cx="896203" cy="368300"/>
          </a:xfrm>
          <a:prstGeom prst="rect">
            <a:avLst/>
          </a:prstGeom>
          <a:noFill/>
        </p:spPr>
        <p:txBody>
          <a:bodyPr wrap="square" rtlCol="0">
            <a:spAutoFit/>
          </a:bodyPr>
          <a:lstStyle/>
          <a:p>
            <a:r>
              <a:rPr lang="en-US" altLang="zh-CN" dirty="0">
                <a:solidFill>
                  <a:srgbClr val="076EAD"/>
                </a:solidFill>
                <a:latin typeface="微软雅黑" panose="020B0503020204020204" pitchFamily="34" charset="-122"/>
                <a:ea typeface="微软雅黑" panose="020B0503020204020204" pitchFamily="34" charset="-122"/>
              </a:rPr>
              <a:t>false</a:t>
            </a:r>
            <a:endParaRPr lang="en-US" altLang="zh-CN" dirty="0">
              <a:solidFill>
                <a:srgbClr val="076EAD"/>
              </a:solidFill>
              <a:latin typeface="微软雅黑" panose="020B0503020204020204" pitchFamily="34" charset="-122"/>
              <a:ea typeface="微软雅黑" panose="020B0503020204020204" pitchFamily="34" charset="-122"/>
            </a:endParaRPr>
          </a:p>
        </p:txBody>
      </p:sp>
      <p:cxnSp>
        <p:nvCxnSpPr>
          <p:cNvPr id="56" name="直接连接符 55"/>
          <p:cNvCxnSpPr>
            <a:stCxn id="41" idx="3"/>
          </p:cNvCxnSpPr>
          <p:nvPr/>
        </p:nvCxnSpPr>
        <p:spPr>
          <a:xfrm flipV="1">
            <a:off x="4503818" y="2781598"/>
            <a:ext cx="48196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4985886" y="2758002"/>
            <a:ext cx="2" cy="1802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3565525" y="4552950"/>
            <a:ext cx="1406525"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3563356" y="4560711"/>
            <a:ext cx="0" cy="405339"/>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7978140" y="1579245"/>
            <a:ext cx="3462655" cy="382397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8192135" y="2061210"/>
            <a:ext cx="1780540" cy="521970"/>
          </a:xfrm>
          <a:prstGeom prst="rect">
            <a:avLst/>
          </a:prstGeom>
          <a:noFill/>
        </p:spPr>
        <p:txBody>
          <a:bodyPr wrap="square" rtlCol="0">
            <a:spAutoFit/>
          </a:bodyPr>
          <a:p>
            <a:r>
              <a:rPr lang="zh-CN" altLang="en-US" sz="2800" b="1">
                <a:solidFill>
                  <a:srgbClr val="FF0000"/>
                </a:solidFill>
              </a:rPr>
              <a:t>思考：</a:t>
            </a:r>
            <a:endParaRPr lang="zh-CN" altLang="en-US" sz="2800" b="1">
              <a:solidFill>
                <a:srgbClr val="FF0000"/>
              </a:solidFill>
            </a:endParaRPr>
          </a:p>
        </p:txBody>
      </p:sp>
      <p:sp>
        <p:nvSpPr>
          <p:cNvPr id="4" name="文本框 3"/>
          <p:cNvSpPr txBox="1"/>
          <p:nvPr/>
        </p:nvSpPr>
        <p:spPr>
          <a:xfrm>
            <a:off x="8080375" y="3202305"/>
            <a:ext cx="3257550" cy="829945"/>
          </a:xfrm>
          <a:prstGeom prst="rect">
            <a:avLst/>
          </a:prstGeom>
          <a:noFill/>
        </p:spPr>
        <p:txBody>
          <a:bodyPr wrap="square" rtlCol="0">
            <a:spAutoFit/>
          </a:bodyPr>
          <a:p>
            <a:r>
              <a:rPr lang="zh-CN" altLang="en-US" sz="2400" b="1" dirty="0">
                <a:solidFill>
                  <a:srgbClr val="216FBA"/>
                </a:solidFill>
                <a:latin typeface="微软雅黑" panose="020B0503020204020204" pitchFamily="34" charset="-122"/>
                <a:ea typeface="微软雅黑" panose="020B0503020204020204" pitchFamily="34" charset="-122"/>
                <a:cs typeface="+mn-ea"/>
              </a:rPr>
              <a:t>How to print the 10 numbers 10 </a:t>
            </a:r>
            <a:r>
              <a:rPr lang="en-US" altLang="zh-CN" sz="2400" b="1" dirty="0">
                <a:solidFill>
                  <a:srgbClr val="216FBA"/>
                </a:solidFill>
                <a:latin typeface="微软雅黑" panose="020B0503020204020204" pitchFamily="34" charset="-122"/>
                <a:ea typeface="微软雅黑" panose="020B0503020204020204" pitchFamily="34" charset="-122"/>
                <a:cs typeface="+mn-ea"/>
              </a:rPr>
              <a:t>to </a:t>
            </a:r>
            <a:r>
              <a:rPr lang="zh-CN" altLang="en-US" sz="2400" b="1" dirty="0">
                <a:solidFill>
                  <a:srgbClr val="216FBA"/>
                </a:solidFill>
                <a:latin typeface="微软雅黑" panose="020B0503020204020204" pitchFamily="34" charset="-122"/>
                <a:ea typeface="微软雅黑" panose="020B0503020204020204" pitchFamily="34" charset="-122"/>
                <a:cs typeface="+mn-ea"/>
              </a:rPr>
              <a:t>19</a:t>
            </a:r>
            <a:r>
              <a:rPr lang="en-US" altLang="zh-CN" sz="2400" b="1" dirty="0">
                <a:solidFill>
                  <a:srgbClr val="216FBA"/>
                </a:solidFill>
                <a:latin typeface="微软雅黑" panose="020B0503020204020204" pitchFamily="34" charset="-122"/>
                <a:ea typeface="微软雅黑" panose="020B0503020204020204" pitchFamily="34" charset="-122"/>
                <a:cs typeface="+mn-ea"/>
              </a:rPr>
              <a:t>?</a:t>
            </a:r>
            <a:endParaRPr lang="en-US" altLang="zh-CN" sz="2400" b="1" dirty="0">
              <a:solidFill>
                <a:srgbClr val="216FBA"/>
              </a:solidFill>
              <a:latin typeface="微软雅黑" panose="020B0503020204020204" pitchFamily="34" charset="-122"/>
              <a:ea typeface="微软雅黑" panose="020B0503020204020204" pitchFamily="34"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20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10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10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000"/>
                                        <p:tgtEl>
                                          <p:spTgt spid="4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1000"/>
                                        <p:tgtEl>
                                          <p:spTgt spid="4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1000"/>
                                        <p:tgtEl>
                                          <p:spTgt spid="51"/>
                                        </p:tgtEl>
                                      </p:cBhvr>
                                    </p:animEffect>
                                  </p:childTnLst>
                                </p:cTn>
                              </p:par>
                              <p:par>
                                <p:cTn id="42" presetID="10"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1000"/>
                                        <p:tgtEl>
                                          <p:spTgt spid="52"/>
                                        </p:tgtEl>
                                      </p:cBhvr>
                                    </p:animEffect>
                                  </p:childTnLst>
                                </p:cTn>
                              </p:par>
                              <p:par>
                                <p:cTn id="45" presetID="10"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1000"/>
                                        <p:tgtEl>
                                          <p:spTgt spid="50"/>
                                        </p:tgtEl>
                                      </p:cBhvr>
                                    </p:animEffect>
                                  </p:childTnLst>
                                </p:cTn>
                              </p:par>
                              <p:par>
                                <p:cTn id="48" presetID="10" presetClass="entr" presetSubtype="0" fill="hold"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1000"/>
                                        <p:tgtEl>
                                          <p:spTgt spid="5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1000"/>
                                        <p:tgtEl>
                                          <p:spTgt spid="55"/>
                                        </p:tgtEl>
                                      </p:cBhvr>
                                    </p:animEffect>
                                  </p:childTnLst>
                                </p:cTn>
                              </p:par>
                              <p:par>
                                <p:cTn id="56" presetID="10" presetClass="entr" presetSubtype="0" fill="hold"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1000"/>
                                        <p:tgtEl>
                                          <p:spTgt spid="56"/>
                                        </p:tgtEl>
                                      </p:cBhvr>
                                    </p:animEffect>
                                  </p:childTnLst>
                                </p:cTn>
                              </p:par>
                              <p:par>
                                <p:cTn id="59" presetID="10" presetClass="entr" presetSubtype="0"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1000"/>
                                        <p:tgtEl>
                                          <p:spTgt spid="57"/>
                                        </p:tgtEl>
                                      </p:cBhvr>
                                    </p:animEffect>
                                  </p:childTnLst>
                                </p:cTn>
                              </p:par>
                              <p:par>
                                <p:cTn id="62" presetID="10" presetClass="entr" presetSubtype="0" fill="hold"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1000"/>
                                        <p:tgtEl>
                                          <p:spTgt spid="58"/>
                                        </p:tgtEl>
                                      </p:cBhvr>
                                    </p:animEffect>
                                  </p:childTnLst>
                                </p:cTn>
                              </p:par>
                              <p:par>
                                <p:cTn id="65" presetID="10"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1000"/>
                                        <p:tgtEl>
                                          <p:spTgt spid="59"/>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p:cTn id="72" dur="500" fill="hold"/>
                                        <p:tgtEl>
                                          <p:spTgt spid="42"/>
                                        </p:tgtEl>
                                        <p:attrNameLst>
                                          <p:attrName>ppt_w</p:attrName>
                                        </p:attrNameLst>
                                      </p:cBhvr>
                                      <p:tavLst>
                                        <p:tav tm="0">
                                          <p:val>
                                            <p:fltVal val="0"/>
                                          </p:val>
                                        </p:tav>
                                        <p:tav tm="100000">
                                          <p:val>
                                            <p:strVal val="#ppt_w"/>
                                          </p:val>
                                        </p:tav>
                                      </p:tavLst>
                                    </p:anim>
                                    <p:anim calcmode="lin" valueType="num">
                                      <p:cBhvr>
                                        <p:cTn id="73" dur="500" fill="hold"/>
                                        <p:tgtEl>
                                          <p:spTgt spid="42"/>
                                        </p:tgtEl>
                                        <p:attrNameLst>
                                          <p:attrName>ppt_h</p:attrName>
                                        </p:attrNameLst>
                                      </p:cBhvr>
                                      <p:tavLst>
                                        <p:tav tm="0">
                                          <p:val>
                                            <p:fltVal val="0"/>
                                          </p:val>
                                        </p:tav>
                                        <p:tav tm="100000">
                                          <p:val>
                                            <p:strVal val="#ppt_h"/>
                                          </p:val>
                                        </p:tav>
                                      </p:tavLst>
                                    </p:anim>
                                    <p:animEffect transition="in" filter="fade">
                                      <p:cBhvr>
                                        <p:cTn id="74" dur="500"/>
                                        <p:tgtEl>
                                          <p:spTgt spid="42"/>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left)">
                                      <p:cBhvr>
                                        <p:cTn id="78" dur="2000"/>
                                        <p:tgtEl>
                                          <p:spTgt spid="3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wipe(left)">
                                      <p:cBhvr>
                                        <p:cTn id="83"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5" grpId="0" bldLvl="0" animBg="1"/>
      <p:bldP spid="45" grpId="0" bldLvl="0" animBg="1"/>
      <p:bldP spid="41" grpId="0" bldLvl="0" animBg="1"/>
      <p:bldP spid="49" grpId="0" animBg="1"/>
      <p:bldP spid="54" grpId="0"/>
      <p:bldP spid="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757682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3-2. </a:t>
            </a:r>
            <a:r>
              <a:rPr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Flow chart -- sequential structure</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 </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7" name="Rectangle 11"/>
          <p:cNvSpPr>
            <a:spLocks noChangeArrowheads="1"/>
          </p:cNvSpPr>
          <p:nvPr/>
        </p:nvSpPr>
        <p:spPr bwMode="auto">
          <a:xfrm>
            <a:off x="2354003" y="1380365"/>
            <a:ext cx="3671888"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practice ：</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38" name="组合 37"/>
          <p:cNvGrpSpPr/>
          <p:nvPr/>
        </p:nvGrpSpPr>
        <p:grpSpPr>
          <a:xfrm>
            <a:off x="1022055" y="1345468"/>
            <a:ext cx="1182809" cy="1182809"/>
            <a:chOff x="1440207" y="1869001"/>
            <a:chExt cx="1182809" cy="1182809"/>
          </a:xfrm>
        </p:grpSpPr>
        <p:sp>
          <p:nvSpPr>
            <p:cNvPr id="39" name="椭圆 38"/>
            <p:cNvSpPr/>
            <p:nvPr/>
          </p:nvSpPr>
          <p:spPr>
            <a:xfrm>
              <a:off x="1440207" y="1869001"/>
              <a:ext cx="1182809" cy="1182809"/>
            </a:xfrm>
            <a:prstGeom prst="ellipse">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college-studying_73531"/>
            <p:cNvSpPr>
              <a:spLocks noChangeAspect="1"/>
            </p:cNvSpPr>
            <p:nvPr/>
          </p:nvSpPr>
          <p:spPr bwMode="auto">
            <a:xfrm>
              <a:off x="1760220" y="2234384"/>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bg1"/>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4" name="文本框 3"/>
          <p:cNvSpPr txBox="1"/>
          <p:nvPr/>
        </p:nvSpPr>
        <p:spPr>
          <a:xfrm>
            <a:off x="1848485" y="2363470"/>
            <a:ext cx="5808980" cy="4154170"/>
          </a:xfrm>
          <a:prstGeom prst="rect">
            <a:avLst/>
          </a:prstGeom>
          <a:noFill/>
        </p:spPr>
        <p:txBody>
          <a:bodyPr wrap="square" rtlCol="0">
            <a:spAutoFit/>
          </a:bodyPr>
          <a:p>
            <a:pPr algn="l">
              <a:buClrTx/>
              <a:buSzTx/>
              <a:buNone/>
            </a:pPr>
            <a:r>
              <a:rPr lang="zh-CN" altLang="en-US" sz="2400" b="1" dirty="0">
                <a:solidFill>
                  <a:srgbClr val="216FBA"/>
                </a:solidFill>
                <a:latin typeface="微软雅黑" panose="020B0503020204020204" pitchFamily="34" charset="-122"/>
                <a:ea typeface="微软雅黑" panose="020B0503020204020204" pitchFamily="34" charset="-122"/>
                <a:cs typeface="+mn-ea"/>
              </a:rPr>
              <a:t>#include &lt;stdio.h&gt;</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pPr algn="l">
              <a:buClrTx/>
              <a:buSzTx/>
              <a:buNone/>
            </a:pPr>
            <a:r>
              <a:rPr lang="zh-CN" altLang="en-US" sz="2400" b="1" dirty="0">
                <a:solidFill>
                  <a:srgbClr val="216FBA"/>
                </a:solidFill>
                <a:latin typeface="微软雅黑" panose="020B0503020204020204" pitchFamily="34" charset="-122"/>
                <a:ea typeface="微软雅黑" panose="020B0503020204020204" pitchFamily="34" charset="-122"/>
                <a:cs typeface="+mn-ea"/>
              </a:rPr>
              <a:t> </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pPr algn="l">
              <a:buClrTx/>
              <a:buSzTx/>
              <a:buNone/>
            </a:pPr>
            <a:r>
              <a:rPr lang="zh-CN" altLang="en-US" sz="2400" b="1" dirty="0">
                <a:solidFill>
                  <a:srgbClr val="216FBA"/>
                </a:solidFill>
                <a:latin typeface="微软雅黑" panose="020B0503020204020204" pitchFamily="34" charset="-122"/>
                <a:ea typeface="微软雅黑" panose="020B0503020204020204" pitchFamily="34" charset="-122"/>
                <a:cs typeface="+mn-ea"/>
              </a:rPr>
              <a:t>int main ()</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pPr algn="l">
              <a:buClrTx/>
              <a:buSzTx/>
              <a:buNone/>
            </a:pPr>
            <a:r>
              <a:rPr lang="zh-CN" altLang="en-US" sz="2400" b="1" dirty="0">
                <a:solidFill>
                  <a:srgbClr val="216FBA"/>
                </a:solidFill>
                <a:latin typeface="微软雅黑" panose="020B0503020204020204" pitchFamily="34" charset="-122"/>
                <a:ea typeface="微软雅黑" panose="020B0503020204020204" pitchFamily="34" charset="-122"/>
                <a:cs typeface="+mn-ea"/>
              </a:rPr>
              <a:t>{</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pPr algn="l">
              <a:buClrTx/>
              <a:buSzTx/>
              <a:buNone/>
            </a:pPr>
            <a:r>
              <a:rPr lang="zh-CN" altLang="en-US" sz="2400" b="1" dirty="0">
                <a:solidFill>
                  <a:srgbClr val="216FBA"/>
                </a:solidFill>
                <a:latin typeface="微软雅黑" panose="020B0503020204020204" pitchFamily="34" charset="-122"/>
                <a:ea typeface="微软雅黑" panose="020B0503020204020204" pitchFamily="34" charset="-122"/>
                <a:cs typeface="+mn-ea"/>
              </a:rPr>
              <a:t>   /* for </a:t>
            </a:r>
            <a:r>
              <a:rPr lang="en-US" altLang="zh-CN" sz="2400" b="1" dirty="0">
                <a:solidFill>
                  <a:srgbClr val="216FBA"/>
                </a:solidFill>
                <a:latin typeface="微软雅黑" panose="020B0503020204020204" pitchFamily="34" charset="-122"/>
                <a:ea typeface="微软雅黑" panose="020B0503020204020204" pitchFamily="34" charset="-122"/>
                <a:cs typeface="+mn-ea"/>
              </a:rPr>
              <a:t>loop</a:t>
            </a:r>
            <a:r>
              <a:rPr lang="zh-CN" altLang="en-US" sz="2400" b="1" dirty="0">
                <a:solidFill>
                  <a:srgbClr val="216FBA"/>
                </a:solidFill>
                <a:latin typeface="微软雅黑" panose="020B0503020204020204" pitchFamily="34" charset="-122"/>
                <a:ea typeface="微软雅黑" panose="020B0503020204020204" pitchFamily="34" charset="-122"/>
                <a:cs typeface="+mn-ea"/>
              </a:rPr>
              <a:t> */</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pPr algn="l">
              <a:buClrTx/>
              <a:buSzTx/>
              <a:buNone/>
            </a:pPr>
            <a:r>
              <a:rPr lang="zh-CN" altLang="en-US" sz="2400" b="1" dirty="0">
                <a:solidFill>
                  <a:srgbClr val="216FBA"/>
                </a:solidFill>
                <a:latin typeface="微软雅黑" panose="020B0503020204020204" pitchFamily="34" charset="-122"/>
                <a:ea typeface="微软雅黑" panose="020B0503020204020204" pitchFamily="34" charset="-122"/>
                <a:cs typeface="+mn-ea"/>
              </a:rPr>
              <a:t>   for( int a = 10; a &lt; 20; a = a + 1 )</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pPr algn="l">
              <a:buClrTx/>
              <a:buSzTx/>
              <a:buNone/>
            </a:pPr>
            <a:r>
              <a:rPr lang="zh-CN" altLang="en-US" sz="2400" b="1" dirty="0">
                <a:solidFill>
                  <a:srgbClr val="216FBA"/>
                </a:solidFill>
                <a:latin typeface="微软雅黑" panose="020B0503020204020204" pitchFamily="34" charset="-122"/>
                <a:ea typeface="微软雅黑" panose="020B0503020204020204" pitchFamily="34" charset="-122"/>
                <a:cs typeface="+mn-ea"/>
              </a:rPr>
              <a:t>   {</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pPr algn="l">
              <a:buClrTx/>
              <a:buSzTx/>
              <a:buNone/>
            </a:pPr>
            <a:r>
              <a:rPr lang="zh-CN" altLang="en-US" sz="2400" b="1" dirty="0">
                <a:solidFill>
                  <a:srgbClr val="216FBA"/>
                </a:solidFill>
                <a:latin typeface="微软雅黑" panose="020B0503020204020204" pitchFamily="34" charset="-122"/>
                <a:ea typeface="微软雅黑" panose="020B0503020204020204" pitchFamily="34" charset="-122"/>
                <a:cs typeface="+mn-ea"/>
              </a:rPr>
              <a:t>      printf("a 的值： %d\n", a);</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pPr algn="l">
              <a:buClrTx/>
              <a:buSzTx/>
              <a:buNone/>
            </a:pPr>
            <a:r>
              <a:rPr lang="zh-CN" altLang="en-US" sz="2400" b="1" dirty="0">
                <a:solidFill>
                  <a:srgbClr val="216FBA"/>
                </a:solidFill>
                <a:latin typeface="微软雅黑" panose="020B0503020204020204" pitchFamily="34" charset="-122"/>
                <a:ea typeface="微软雅黑" panose="020B0503020204020204" pitchFamily="34" charset="-122"/>
                <a:cs typeface="+mn-ea"/>
              </a:rPr>
              <a:t>   }</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pPr algn="l">
              <a:buClrTx/>
              <a:buSzTx/>
              <a:buNone/>
            </a:pPr>
            <a:r>
              <a:rPr lang="zh-CN" altLang="en-US" sz="2400" b="1" dirty="0">
                <a:solidFill>
                  <a:srgbClr val="216FBA"/>
                </a:solidFill>
                <a:latin typeface="微软雅黑" panose="020B0503020204020204" pitchFamily="34" charset="-122"/>
                <a:ea typeface="微软雅黑" panose="020B0503020204020204" pitchFamily="34" charset="-122"/>
                <a:cs typeface="+mn-ea"/>
              </a:rPr>
              <a:t>    return 0;</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a:p>
            <a:pPr algn="l">
              <a:buClrTx/>
              <a:buSzTx/>
              <a:buNone/>
            </a:pPr>
            <a:r>
              <a:rPr lang="zh-CN" altLang="en-US" sz="2400" b="1" dirty="0">
                <a:solidFill>
                  <a:srgbClr val="216FBA"/>
                </a:solidFill>
                <a:latin typeface="微软雅黑" panose="020B0503020204020204" pitchFamily="34" charset="-122"/>
                <a:ea typeface="微软雅黑" panose="020B0503020204020204" pitchFamily="34" charset="-122"/>
                <a:cs typeface="+mn-ea"/>
              </a:rPr>
              <a:t>}</a:t>
            </a:r>
            <a:endParaRPr lang="zh-CN" altLang="en-US" sz="2400" b="1" dirty="0">
              <a:solidFill>
                <a:srgbClr val="216FBA"/>
              </a:solidFill>
              <a:latin typeface="微软雅黑" panose="020B0503020204020204" pitchFamily="34" charset="-122"/>
              <a:ea typeface="微软雅黑" panose="020B0503020204020204" pitchFamily="34" charset="-122"/>
              <a:cs typeface="+mn-ea"/>
            </a:endParaRPr>
          </a:p>
        </p:txBody>
      </p:sp>
      <p:cxnSp>
        <p:nvCxnSpPr>
          <p:cNvPr id="36" name="直接箭头连接符 35"/>
          <p:cNvCxnSpPr/>
          <p:nvPr/>
        </p:nvCxnSpPr>
        <p:spPr>
          <a:xfrm>
            <a:off x="8713841" y="2308023"/>
            <a:ext cx="0" cy="44132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7907655" y="2749550"/>
            <a:ext cx="1746885" cy="593725"/>
          </a:xfrm>
          <a:prstGeom prst="flowChartDecisi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076EAD"/>
                </a:solidFill>
                <a:latin typeface="微软雅黑" panose="020B0503020204020204" pitchFamily="34" charset="-122"/>
                <a:ea typeface="微软雅黑" panose="020B0503020204020204" pitchFamily="34" charset="-122"/>
                <a:sym typeface="+mn-ea"/>
              </a:rPr>
              <a:t>a&lt;20</a:t>
            </a:r>
            <a:r>
              <a:rPr lang="zh-CN" altLang="en-US" dirty="0">
                <a:solidFill>
                  <a:srgbClr val="076EAD"/>
                </a:solidFill>
                <a:latin typeface="微软雅黑" panose="020B0503020204020204" pitchFamily="34" charset="-122"/>
                <a:ea typeface="微软雅黑" panose="020B0503020204020204" pitchFamily="34" charset="-122"/>
              </a:rPr>
              <a:t>？</a:t>
            </a:r>
            <a:endParaRPr lang="zh-CN" altLang="en-US" dirty="0">
              <a:solidFill>
                <a:srgbClr val="076EAD"/>
              </a:solidFill>
              <a:latin typeface="微软雅黑" panose="020B0503020204020204" pitchFamily="34" charset="-122"/>
              <a:ea typeface="微软雅黑" panose="020B0503020204020204" pitchFamily="34" charset="-122"/>
            </a:endParaRPr>
          </a:p>
        </p:txBody>
      </p:sp>
      <p:cxnSp>
        <p:nvCxnSpPr>
          <p:cNvPr id="48" name="直接箭头连接符 47"/>
          <p:cNvCxnSpPr/>
          <p:nvPr/>
        </p:nvCxnSpPr>
        <p:spPr>
          <a:xfrm>
            <a:off x="8711493" y="3290435"/>
            <a:ext cx="0" cy="44132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9" idx="2"/>
          </p:cNvCxnSpPr>
          <p:nvPr/>
        </p:nvCxnSpPr>
        <p:spPr>
          <a:xfrm flipH="1">
            <a:off x="8711493" y="4158380"/>
            <a:ext cx="1353" cy="331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7657233" y="4503461"/>
            <a:ext cx="10566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657232" y="2528687"/>
            <a:ext cx="1" cy="1960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657232" y="2528687"/>
            <a:ext cx="1044435"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76"/>
          <p:cNvSpPr txBox="1"/>
          <p:nvPr/>
        </p:nvSpPr>
        <p:spPr>
          <a:xfrm>
            <a:off x="8125511" y="3343432"/>
            <a:ext cx="896203" cy="368300"/>
          </a:xfrm>
          <a:prstGeom prst="rect">
            <a:avLst/>
          </a:prstGeom>
          <a:noFill/>
        </p:spPr>
        <p:txBody>
          <a:bodyPr wrap="square" rtlCol="0">
            <a:spAutoFit/>
          </a:bodyPr>
          <a:p>
            <a:r>
              <a:rPr lang="en-US" altLang="zh-CN" dirty="0">
                <a:solidFill>
                  <a:srgbClr val="076EAD"/>
                </a:solidFill>
                <a:latin typeface="微软雅黑" panose="020B0503020204020204" pitchFamily="34" charset="-122"/>
                <a:ea typeface="微软雅黑" panose="020B0503020204020204" pitchFamily="34" charset="-122"/>
              </a:rPr>
              <a:t>true</a:t>
            </a:r>
            <a:endParaRPr lang="en-US" altLang="zh-CN" dirty="0">
              <a:solidFill>
                <a:srgbClr val="076EAD"/>
              </a:solidFill>
              <a:latin typeface="微软雅黑" panose="020B0503020204020204" pitchFamily="34" charset="-122"/>
              <a:ea typeface="微软雅黑" panose="020B0503020204020204" pitchFamily="34" charset="-122"/>
            </a:endParaRPr>
          </a:p>
        </p:txBody>
      </p:sp>
      <p:sp>
        <p:nvSpPr>
          <p:cNvPr id="55" name="TextBox 77"/>
          <p:cNvSpPr txBox="1"/>
          <p:nvPr/>
        </p:nvSpPr>
        <p:spPr>
          <a:xfrm>
            <a:off x="9470026" y="2625964"/>
            <a:ext cx="896203" cy="368300"/>
          </a:xfrm>
          <a:prstGeom prst="rect">
            <a:avLst/>
          </a:prstGeom>
          <a:noFill/>
        </p:spPr>
        <p:txBody>
          <a:bodyPr wrap="square" rtlCol="0">
            <a:spAutoFit/>
          </a:bodyPr>
          <a:p>
            <a:r>
              <a:rPr lang="en-US" altLang="zh-CN" dirty="0">
                <a:solidFill>
                  <a:srgbClr val="076EAD"/>
                </a:solidFill>
                <a:latin typeface="微软雅黑" panose="020B0503020204020204" pitchFamily="34" charset="-122"/>
                <a:ea typeface="微软雅黑" panose="020B0503020204020204" pitchFamily="34" charset="-122"/>
              </a:rPr>
              <a:t>false</a:t>
            </a:r>
            <a:endParaRPr lang="en-US" altLang="zh-CN" dirty="0">
              <a:solidFill>
                <a:srgbClr val="076EAD"/>
              </a:solidFill>
              <a:latin typeface="微软雅黑" panose="020B0503020204020204" pitchFamily="34" charset="-122"/>
              <a:ea typeface="微软雅黑" panose="020B0503020204020204" pitchFamily="34" charset="-122"/>
            </a:endParaRPr>
          </a:p>
        </p:txBody>
      </p:sp>
      <p:cxnSp>
        <p:nvCxnSpPr>
          <p:cNvPr id="56" name="直接连接符 55"/>
          <p:cNvCxnSpPr>
            <a:stCxn id="41" idx="3"/>
          </p:cNvCxnSpPr>
          <p:nvPr/>
        </p:nvCxnSpPr>
        <p:spPr>
          <a:xfrm flipV="1">
            <a:off x="9654303" y="3047028"/>
            <a:ext cx="48196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0136371" y="3023432"/>
            <a:ext cx="2" cy="1802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8716010" y="4818380"/>
            <a:ext cx="1406525"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8713841" y="4826141"/>
            <a:ext cx="0" cy="405339"/>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273415" y="3764915"/>
            <a:ext cx="892810" cy="368300"/>
            <a:chOff x="13798" y="7068"/>
            <a:chExt cx="1406" cy="580"/>
          </a:xfrm>
        </p:grpSpPr>
        <p:sp>
          <p:nvSpPr>
            <p:cNvPr id="22" name="平行四边形 21"/>
            <p:cNvSpPr/>
            <p:nvPr/>
          </p:nvSpPr>
          <p:spPr>
            <a:xfrm>
              <a:off x="13825" y="7068"/>
              <a:ext cx="1379" cy="567"/>
            </a:xfrm>
            <a:prstGeom prst="parallelogram">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13798" y="7068"/>
              <a:ext cx="1380" cy="580"/>
            </a:xfrm>
            <a:prstGeom prst="rect">
              <a:avLst/>
            </a:prstGeom>
            <a:noFill/>
          </p:spPr>
          <p:txBody>
            <a:bodyPr wrap="square" rtlCol="0">
              <a:spAutoFit/>
            </a:bodyPr>
            <a:p>
              <a:r>
                <a:rPr lang="en-US" altLang="zh-CN" sz="1800" dirty="0">
                  <a:solidFill>
                    <a:srgbClr val="076EAD"/>
                  </a:solidFill>
                  <a:latin typeface="+mn-lt"/>
                  <a:ea typeface="+mn-ea"/>
                </a:rPr>
                <a:t>printf()</a:t>
              </a:r>
              <a:endParaRPr lang="en-US" altLang="zh-CN" sz="1800" dirty="0">
                <a:solidFill>
                  <a:srgbClr val="076EAD"/>
                </a:solidFill>
                <a:latin typeface="+mn-lt"/>
                <a:ea typeface="+mn-ea"/>
              </a:endParaRPr>
            </a:p>
          </p:txBody>
        </p:sp>
      </p:grpSp>
      <p:sp>
        <p:nvSpPr>
          <p:cNvPr id="15" name="流程图: 可选过程 14"/>
          <p:cNvSpPr/>
          <p:nvPr/>
        </p:nvSpPr>
        <p:spPr>
          <a:xfrm>
            <a:off x="8263890" y="1710690"/>
            <a:ext cx="1034415" cy="559435"/>
          </a:xfrm>
          <a:prstGeom prst="flowChartAlternateProcess">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800" dirty="0">
                <a:solidFill>
                  <a:srgbClr val="076EAD"/>
                </a:solidFill>
              </a:rPr>
              <a:t>start</a:t>
            </a:r>
            <a:endParaRPr lang="en-US" altLang="zh-CN" sz="1800" dirty="0">
              <a:solidFill>
                <a:srgbClr val="076EAD"/>
              </a:solidFill>
            </a:endParaRPr>
          </a:p>
        </p:txBody>
      </p:sp>
      <p:sp>
        <p:nvSpPr>
          <p:cNvPr id="6" name="流程图: 可选过程 5"/>
          <p:cNvSpPr/>
          <p:nvPr/>
        </p:nvSpPr>
        <p:spPr>
          <a:xfrm>
            <a:off x="8263890" y="5231130"/>
            <a:ext cx="1034415" cy="559435"/>
          </a:xfrm>
          <a:prstGeom prst="flowChartAlternateProcess">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800" dirty="0">
                <a:solidFill>
                  <a:srgbClr val="076EAD"/>
                </a:solidFill>
              </a:rPr>
              <a:t>stop</a:t>
            </a:r>
            <a:endParaRPr lang="en-US" altLang="zh-CN" sz="1800" dirty="0">
              <a:solidFill>
                <a:srgbClr val="076EA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20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10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10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000"/>
                                        <p:tgtEl>
                                          <p:spTgt spid="4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1000"/>
                                        <p:tgtEl>
                                          <p:spTgt spid="51"/>
                                        </p:tgtEl>
                                      </p:cBhvr>
                                    </p:animEffect>
                                  </p:childTnLst>
                                </p:cTn>
                              </p:par>
                              <p:par>
                                <p:cTn id="37" presetID="10"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1000"/>
                                        <p:tgtEl>
                                          <p:spTgt spid="52"/>
                                        </p:tgtEl>
                                      </p:cBhvr>
                                    </p:animEffect>
                                  </p:childTnLst>
                                </p:cTn>
                              </p:par>
                              <p:par>
                                <p:cTn id="40" presetID="10" presetClass="entr" presetSubtype="0"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1000"/>
                                        <p:tgtEl>
                                          <p:spTgt spid="50"/>
                                        </p:tgtEl>
                                      </p:cBhvr>
                                    </p:animEffect>
                                  </p:childTnLst>
                                </p:cTn>
                              </p:par>
                              <p:par>
                                <p:cTn id="43" presetID="10" presetClass="entr" presetSubtype="0" fill="hold"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1000"/>
                                        <p:tgtEl>
                                          <p:spTgt spid="5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1000"/>
                                        <p:tgtEl>
                                          <p:spTgt spid="55"/>
                                        </p:tgtEl>
                                      </p:cBhvr>
                                    </p:animEffect>
                                  </p:childTnLst>
                                </p:cTn>
                              </p:par>
                              <p:par>
                                <p:cTn id="51" presetID="10"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1000"/>
                                        <p:tgtEl>
                                          <p:spTgt spid="56"/>
                                        </p:tgtEl>
                                      </p:cBhvr>
                                    </p:animEffect>
                                  </p:childTnLst>
                                </p:cTn>
                              </p:par>
                              <p:par>
                                <p:cTn id="54" presetID="10" presetClass="entr" presetSubtype="0" fill="hold"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1000"/>
                                        <p:tgtEl>
                                          <p:spTgt spid="57"/>
                                        </p:tgtEl>
                                      </p:cBhvr>
                                    </p:animEffect>
                                  </p:childTnLst>
                                </p:cTn>
                              </p:par>
                              <p:par>
                                <p:cTn id="57" presetID="10" presetClass="entr" presetSubtype="0" fill="hold"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childTnLst>
                                </p:cTn>
                              </p:par>
                              <p:par>
                                <p:cTn id="60" presetID="10" presetClass="entr" presetSubtype="0" fill="hold"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10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10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fade">
                                      <p:cBhvr>
                                        <p:cTn id="7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41" grpId="0" bldLvl="0" animBg="1"/>
      <p:bldP spid="54" grpId="0"/>
      <p:bldP spid="55" grpId="0"/>
      <p:bldP spid="15" grpId="0" bldLvl="0" animBg="1"/>
      <p:bldP spid="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6330315"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3-4. </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Example algorithm answer</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4" name="faq-button_57638"/>
          <p:cNvSpPr>
            <a:spLocks noChangeAspect="1"/>
          </p:cNvSpPr>
          <p:nvPr/>
        </p:nvSpPr>
        <p:spPr bwMode="auto">
          <a:xfrm>
            <a:off x="420370" y="1006334"/>
            <a:ext cx="609685" cy="603174"/>
          </a:xfrm>
          <a:custGeom>
            <a:avLst/>
            <a:gdLst>
              <a:gd name="connsiteX0" fmla="*/ 234136 w 607850"/>
              <a:gd name="connsiteY0" fmla="*/ 358684 h 601359"/>
              <a:gd name="connsiteX1" fmla="*/ 275840 w 607850"/>
              <a:gd name="connsiteY1" fmla="*/ 358684 h 601359"/>
              <a:gd name="connsiteX2" fmla="*/ 275840 w 607850"/>
              <a:gd name="connsiteY2" fmla="*/ 400318 h 601359"/>
              <a:gd name="connsiteX3" fmla="*/ 234136 w 607850"/>
              <a:gd name="connsiteY3" fmla="*/ 400318 h 601359"/>
              <a:gd name="connsiteX4" fmla="*/ 397639 w 607850"/>
              <a:gd name="connsiteY4" fmla="*/ 308843 h 601359"/>
              <a:gd name="connsiteX5" fmla="*/ 388321 w 607850"/>
              <a:gd name="connsiteY5" fmla="*/ 418584 h 601359"/>
              <a:gd name="connsiteX6" fmla="*/ 384641 w 607850"/>
              <a:gd name="connsiteY6" fmla="*/ 462033 h 601359"/>
              <a:gd name="connsiteX7" fmla="*/ 432674 w 607850"/>
              <a:gd name="connsiteY7" fmla="*/ 426213 h 601359"/>
              <a:gd name="connsiteX8" fmla="*/ 435842 w 607850"/>
              <a:gd name="connsiteY8" fmla="*/ 434121 h 601359"/>
              <a:gd name="connsiteX9" fmla="*/ 482292 w 607850"/>
              <a:gd name="connsiteY9" fmla="*/ 548885 h 601359"/>
              <a:gd name="connsiteX10" fmla="*/ 503816 w 607850"/>
              <a:gd name="connsiteY10" fmla="*/ 540186 h 601359"/>
              <a:gd name="connsiteX11" fmla="*/ 454152 w 607850"/>
              <a:gd name="connsiteY11" fmla="*/ 417560 h 601359"/>
              <a:gd name="connsiteX12" fmla="*/ 513600 w 607850"/>
              <a:gd name="connsiteY12" fmla="*/ 410024 h 601359"/>
              <a:gd name="connsiteX13" fmla="*/ 477726 w 607850"/>
              <a:gd name="connsiteY13" fmla="*/ 378670 h 601359"/>
              <a:gd name="connsiteX14" fmla="*/ 444135 w 607850"/>
              <a:gd name="connsiteY14" fmla="*/ 349409 h 601359"/>
              <a:gd name="connsiteX15" fmla="*/ 255007 w 607850"/>
              <a:gd name="connsiteY15" fmla="*/ 96110 h 601359"/>
              <a:gd name="connsiteX16" fmla="*/ 354097 w 607850"/>
              <a:gd name="connsiteY16" fmla="*/ 195032 h 601359"/>
              <a:gd name="connsiteX17" fmla="*/ 276763 w 607850"/>
              <a:gd name="connsiteY17" fmla="*/ 291581 h 601359"/>
              <a:gd name="connsiteX18" fmla="*/ 276763 w 607850"/>
              <a:gd name="connsiteY18" fmla="*/ 334621 h 601359"/>
              <a:gd name="connsiteX19" fmla="*/ 233298 w 607850"/>
              <a:gd name="connsiteY19" fmla="*/ 334621 h 601359"/>
              <a:gd name="connsiteX20" fmla="*/ 233298 w 607850"/>
              <a:gd name="connsiteY20" fmla="*/ 250588 h 601359"/>
              <a:gd name="connsiteX21" fmla="*/ 255007 w 607850"/>
              <a:gd name="connsiteY21" fmla="*/ 250588 h 601359"/>
              <a:gd name="connsiteX22" fmla="*/ 310632 w 607850"/>
              <a:gd name="connsiteY22" fmla="*/ 195032 h 601359"/>
              <a:gd name="connsiteX23" fmla="*/ 255007 w 607850"/>
              <a:gd name="connsiteY23" fmla="*/ 139522 h 601359"/>
              <a:gd name="connsiteX24" fmla="*/ 202970 w 607850"/>
              <a:gd name="connsiteY24" fmla="*/ 175489 h 601359"/>
              <a:gd name="connsiteX25" fmla="*/ 162300 w 607850"/>
              <a:gd name="connsiteY25" fmla="*/ 160135 h 601359"/>
              <a:gd name="connsiteX26" fmla="*/ 198032 w 607850"/>
              <a:gd name="connsiteY26" fmla="*/ 114117 h 601359"/>
              <a:gd name="connsiteX27" fmla="*/ 255007 w 607850"/>
              <a:gd name="connsiteY27" fmla="*/ 96110 h 601359"/>
              <a:gd name="connsiteX28" fmla="*/ 254983 w 607850"/>
              <a:gd name="connsiteY28" fmla="*/ 43403 h 601359"/>
              <a:gd name="connsiteX29" fmla="*/ 105431 w 607850"/>
              <a:gd name="connsiteY29" fmla="*/ 105274 h 601359"/>
              <a:gd name="connsiteX30" fmla="*/ 43468 w 607850"/>
              <a:gd name="connsiteY30" fmla="*/ 254602 h 601359"/>
              <a:gd name="connsiteX31" fmla="*/ 105431 w 607850"/>
              <a:gd name="connsiteY31" fmla="*/ 403977 h 601359"/>
              <a:gd name="connsiteX32" fmla="*/ 254983 w 607850"/>
              <a:gd name="connsiteY32" fmla="*/ 465801 h 601359"/>
              <a:gd name="connsiteX33" fmla="*/ 345506 w 607850"/>
              <a:gd name="connsiteY33" fmla="*/ 445612 h 601359"/>
              <a:gd name="connsiteX34" fmla="*/ 364142 w 607850"/>
              <a:gd name="connsiteY34" fmla="*/ 226085 h 601359"/>
              <a:gd name="connsiteX35" fmla="*/ 459417 w 607850"/>
              <a:gd name="connsiteY35" fmla="*/ 309169 h 601359"/>
              <a:gd name="connsiteX36" fmla="*/ 466498 w 607850"/>
              <a:gd name="connsiteY36" fmla="*/ 254602 h 601359"/>
              <a:gd name="connsiteX37" fmla="*/ 404581 w 607850"/>
              <a:gd name="connsiteY37" fmla="*/ 105274 h 601359"/>
              <a:gd name="connsiteX38" fmla="*/ 254983 w 607850"/>
              <a:gd name="connsiteY38" fmla="*/ 43403 h 601359"/>
              <a:gd name="connsiteX39" fmla="*/ 254983 w 607850"/>
              <a:gd name="connsiteY39" fmla="*/ 0 h 601359"/>
              <a:gd name="connsiteX40" fmla="*/ 354265 w 607850"/>
              <a:gd name="connsiteY40" fmla="*/ 20003 h 601359"/>
              <a:gd name="connsiteX41" fmla="*/ 435330 w 607850"/>
              <a:gd name="connsiteY41" fmla="*/ 74571 h 601359"/>
              <a:gd name="connsiteX42" fmla="*/ 489933 w 607850"/>
              <a:gd name="connsiteY42" fmla="*/ 155515 h 601359"/>
              <a:gd name="connsiteX43" fmla="*/ 510013 w 607850"/>
              <a:gd name="connsiteY43" fmla="*/ 254602 h 601359"/>
              <a:gd name="connsiteX44" fmla="*/ 495151 w 607850"/>
              <a:gd name="connsiteY44" fmla="*/ 340384 h 601359"/>
              <a:gd name="connsiteX45" fmla="*/ 607850 w 607850"/>
              <a:gd name="connsiteY45" fmla="*/ 438680 h 601359"/>
              <a:gd name="connsiteX46" fmla="*/ 511224 w 607850"/>
              <a:gd name="connsiteY46" fmla="*/ 450961 h 601359"/>
              <a:gd name="connsiteX47" fmla="*/ 556369 w 607850"/>
              <a:gd name="connsiteY47" fmla="*/ 562469 h 601359"/>
              <a:gd name="connsiteX48" fmla="*/ 460022 w 607850"/>
              <a:gd name="connsiteY48" fmla="*/ 601359 h 601359"/>
              <a:gd name="connsiteX49" fmla="*/ 414877 w 607850"/>
              <a:gd name="connsiteY49" fmla="*/ 489852 h 601359"/>
              <a:gd name="connsiteX50" fmla="*/ 336840 w 607850"/>
              <a:gd name="connsiteY50" fmla="*/ 548094 h 601359"/>
              <a:gd name="connsiteX51" fmla="*/ 341406 w 607850"/>
              <a:gd name="connsiteY51" fmla="*/ 494225 h 601359"/>
              <a:gd name="connsiteX52" fmla="*/ 254983 w 607850"/>
              <a:gd name="connsiteY52" fmla="*/ 509250 h 601359"/>
              <a:gd name="connsiteX53" fmla="*/ 155748 w 607850"/>
              <a:gd name="connsiteY53" fmla="*/ 489200 h 601359"/>
              <a:gd name="connsiteX54" fmla="*/ 74683 w 607850"/>
              <a:gd name="connsiteY54" fmla="*/ 434679 h 601359"/>
              <a:gd name="connsiteX55" fmla="*/ 20033 w 607850"/>
              <a:gd name="connsiteY55" fmla="*/ 353735 h 601359"/>
              <a:gd name="connsiteX56" fmla="*/ 0 w 607850"/>
              <a:gd name="connsiteY56" fmla="*/ 254602 h 601359"/>
              <a:gd name="connsiteX57" fmla="*/ 20033 w 607850"/>
              <a:gd name="connsiteY57" fmla="*/ 155515 h 601359"/>
              <a:gd name="connsiteX58" fmla="*/ 74683 w 607850"/>
              <a:gd name="connsiteY58" fmla="*/ 74571 h 601359"/>
              <a:gd name="connsiteX59" fmla="*/ 155748 w 607850"/>
              <a:gd name="connsiteY59" fmla="*/ 20003 h 601359"/>
              <a:gd name="connsiteX60" fmla="*/ 254983 w 607850"/>
              <a:gd name="connsiteY60"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7850" h="601359">
                <a:moveTo>
                  <a:pt x="234136" y="358684"/>
                </a:moveTo>
                <a:lnTo>
                  <a:pt x="275840" y="358684"/>
                </a:lnTo>
                <a:lnTo>
                  <a:pt x="275840" y="400318"/>
                </a:lnTo>
                <a:lnTo>
                  <a:pt x="234136" y="400318"/>
                </a:lnTo>
                <a:close/>
                <a:moveTo>
                  <a:pt x="397639" y="308843"/>
                </a:moveTo>
                <a:lnTo>
                  <a:pt x="388321" y="418584"/>
                </a:lnTo>
                <a:lnTo>
                  <a:pt x="384641" y="462033"/>
                </a:lnTo>
                <a:lnTo>
                  <a:pt x="432674" y="426213"/>
                </a:lnTo>
                <a:lnTo>
                  <a:pt x="435842" y="434121"/>
                </a:lnTo>
                <a:lnTo>
                  <a:pt x="482292" y="548885"/>
                </a:lnTo>
                <a:lnTo>
                  <a:pt x="503816" y="540186"/>
                </a:lnTo>
                <a:lnTo>
                  <a:pt x="454152" y="417560"/>
                </a:lnTo>
                <a:lnTo>
                  <a:pt x="513600" y="410024"/>
                </a:lnTo>
                <a:lnTo>
                  <a:pt x="477726" y="378670"/>
                </a:lnTo>
                <a:lnTo>
                  <a:pt x="444135" y="349409"/>
                </a:lnTo>
                <a:close/>
                <a:moveTo>
                  <a:pt x="255007" y="96110"/>
                </a:moveTo>
                <a:cubicBezTo>
                  <a:pt x="309653" y="96110"/>
                  <a:pt x="354097" y="140499"/>
                  <a:pt x="354097" y="195032"/>
                </a:cubicBezTo>
                <a:cubicBezTo>
                  <a:pt x="354097" y="242166"/>
                  <a:pt x="320974" y="281670"/>
                  <a:pt x="276763" y="291581"/>
                </a:cubicBezTo>
                <a:lnTo>
                  <a:pt x="276763" y="334621"/>
                </a:lnTo>
                <a:lnTo>
                  <a:pt x="233298" y="334621"/>
                </a:lnTo>
                <a:lnTo>
                  <a:pt x="233298" y="250588"/>
                </a:lnTo>
                <a:lnTo>
                  <a:pt x="255007" y="250588"/>
                </a:lnTo>
                <a:cubicBezTo>
                  <a:pt x="285661" y="250588"/>
                  <a:pt x="310632" y="225648"/>
                  <a:pt x="310632" y="195032"/>
                </a:cubicBezTo>
                <a:cubicBezTo>
                  <a:pt x="310632" y="164415"/>
                  <a:pt x="285661" y="139522"/>
                  <a:pt x="255007" y="139522"/>
                </a:cubicBezTo>
                <a:cubicBezTo>
                  <a:pt x="231994" y="139522"/>
                  <a:pt x="211123" y="153993"/>
                  <a:pt x="202970" y="175489"/>
                </a:cubicBezTo>
                <a:lnTo>
                  <a:pt x="162300" y="160135"/>
                </a:lnTo>
                <a:cubicBezTo>
                  <a:pt x="169335" y="141523"/>
                  <a:pt x="181680" y="125610"/>
                  <a:pt x="198032" y="114117"/>
                </a:cubicBezTo>
                <a:cubicBezTo>
                  <a:pt x="214803" y="102345"/>
                  <a:pt x="234509" y="96110"/>
                  <a:pt x="255007" y="96110"/>
                </a:cubicBezTo>
                <a:close/>
                <a:moveTo>
                  <a:pt x="254983" y="43403"/>
                </a:moveTo>
                <a:cubicBezTo>
                  <a:pt x="198517" y="43403"/>
                  <a:pt x="145405" y="65406"/>
                  <a:pt x="105431" y="105274"/>
                </a:cubicBezTo>
                <a:cubicBezTo>
                  <a:pt x="65504" y="145187"/>
                  <a:pt x="43468" y="198220"/>
                  <a:pt x="43468" y="254602"/>
                </a:cubicBezTo>
                <a:cubicBezTo>
                  <a:pt x="43468" y="311030"/>
                  <a:pt x="65504" y="364063"/>
                  <a:pt x="105431" y="403977"/>
                </a:cubicBezTo>
                <a:cubicBezTo>
                  <a:pt x="145405" y="443844"/>
                  <a:pt x="198517" y="465801"/>
                  <a:pt x="254983" y="465801"/>
                </a:cubicBezTo>
                <a:cubicBezTo>
                  <a:pt x="286850" y="465801"/>
                  <a:pt x="317599" y="458823"/>
                  <a:pt x="345506" y="445612"/>
                </a:cubicBezTo>
                <a:lnTo>
                  <a:pt x="364142" y="226085"/>
                </a:lnTo>
                <a:lnTo>
                  <a:pt x="459417" y="309169"/>
                </a:lnTo>
                <a:cubicBezTo>
                  <a:pt x="464076" y="291585"/>
                  <a:pt x="466498" y="273302"/>
                  <a:pt x="466498" y="254602"/>
                </a:cubicBezTo>
                <a:cubicBezTo>
                  <a:pt x="466498" y="198220"/>
                  <a:pt x="444508" y="145187"/>
                  <a:pt x="404581" y="105274"/>
                </a:cubicBezTo>
                <a:cubicBezTo>
                  <a:pt x="364608" y="65406"/>
                  <a:pt x="311496" y="43403"/>
                  <a:pt x="254983" y="43403"/>
                </a:cubicBezTo>
                <a:close/>
                <a:moveTo>
                  <a:pt x="254983" y="0"/>
                </a:moveTo>
                <a:cubicBezTo>
                  <a:pt x="289412" y="0"/>
                  <a:pt x="322817" y="6745"/>
                  <a:pt x="354265" y="20003"/>
                </a:cubicBezTo>
                <a:cubicBezTo>
                  <a:pt x="384641" y="32843"/>
                  <a:pt x="411896" y="51218"/>
                  <a:pt x="435330" y="74571"/>
                </a:cubicBezTo>
                <a:cubicBezTo>
                  <a:pt x="458718" y="97970"/>
                  <a:pt x="477121" y="125184"/>
                  <a:pt x="489933" y="155515"/>
                </a:cubicBezTo>
                <a:cubicBezTo>
                  <a:pt x="503257" y="186916"/>
                  <a:pt x="510013" y="220270"/>
                  <a:pt x="510013" y="254602"/>
                </a:cubicBezTo>
                <a:cubicBezTo>
                  <a:pt x="510013" y="284142"/>
                  <a:pt x="505028" y="312937"/>
                  <a:pt x="495151" y="340384"/>
                </a:cubicBezTo>
                <a:lnTo>
                  <a:pt x="607850" y="438680"/>
                </a:lnTo>
                <a:lnTo>
                  <a:pt x="511224" y="450961"/>
                </a:lnTo>
                <a:lnTo>
                  <a:pt x="556369" y="562469"/>
                </a:lnTo>
                <a:lnTo>
                  <a:pt x="460022" y="601359"/>
                </a:lnTo>
                <a:lnTo>
                  <a:pt x="414877" y="489852"/>
                </a:lnTo>
                <a:lnTo>
                  <a:pt x="336840" y="548094"/>
                </a:lnTo>
                <a:lnTo>
                  <a:pt x="341406" y="494225"/>
                </a:lnTo>
                <a:cubicBezTo>
                  <a:pt x="313779" y="504180"/>
                  <a:pt x="284754" y="509250"/>
                  <a:pt x="254983" y="509250"/>
                </a:cubicBezTo>
                <a:cubicBezTo>
                  <a:pt x="220600" y="509250"/>
                  <a:pt x="187196" y="502505"/>
                  <a:pt x="155748" y="489200"/>
                </a:cubicBezTo>
                <a:cubicBezTo>
                  <a:pt x="125372" y="476408"/>
                  <a:pt x="98117" y="458032"/>
                  <a:pt x="74683" y="434679"/>
                </a:cubicBezTo>
                <a:cubicBezTo>
                  <a:pt x="51295" y="411280"/>
                  <a:pt x="32892" y="384066"/>
                  <a:pt x="20033" y="353735"/>
                </a:cubicBezTo>
                <a:cubicBezTo>
                  <a:pt x="6755" y="322334"/>
                  <a:pt x="0" y="288980"/>
                  <a:pt x="0" y="254602"/>
                </a:cubicBezTo>
                <a:cubicBezTo>
                  <a:pt x="0" y="220270"/>
                  <a:pt x="6755" y="186916"/>
                  <a:pt x="20033" y="155515"/>
                </a:cubicBezTo>
                <a:cubicBezTo>
                  <a:pt x="32892" y="125184"/>
                  <a:pt x="51295" y="97970"/>
                  <a:pt x="74683" y="74571"/>
                </a:cubicBezTo>
                <a:cubicBezTo>
                  <a:pt x="98117" y="51218"/>
                  <a:pt x="125372" y="32843"/>
                  <a:pt x="155748" y="20003"/>
                </a:cubicBezTo>
                <a:cubicBezTo>
                  <a:pt x="187196" y="6745"/>
                  <a:pt x="220600" y="0"/>
                  <a:pt x="254983" y="0"/>
                </a:cubicBezTo>
                <a:close/>
              </a:path>
            </a:pathLst>
          </a:custGeom>
          <a:solidFill>
            <a:schemeClr val="accent1"/>
          </a:solidFill>
          <a:ln>
            <a:noFill/>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Rectangle 13"/>
          <p:cNvSpPr>
            <a:spLocks noChangeArrowheads="1"/>
          </p:cNvSpPr>
          <p:nvPr/>
        </p:nvSpPr>
        <p:spPr bwMode="auto">
          <a:xfrm>
            <a:off x="1069975" y="1080135"/>
            <a:ext cx="5315585" cy="9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Font typeface="Wingdings" panose="05000000000000000000" pitchFamily="2" charset="2"/>
              <a:buNone/>
            </a:pPr>
            <a:r>
              <a:rPr lang="en-US" sz="2400" b="1" dirty="0">
                <a:solidFill>
                  <a:srgbClr val="076EAD"/>
                </a:solidFill>
                <a:latin typeface="微软雅黑" panose="020B0503020204020204" pitchFamily="34" charset="-122"/>
                <a:ea typeface="微软雅黑" panose="020B0503020204020204" pitchFamily="34" charset="-122"/>
                <a:sym typeface="微软雅黑" panose="020B0503020204020204" pitchFamily="34" charset="-122"/>
              </a:rPr>
              <a:t>Can you </a:t>
            </a:r>
            <a:r>
              <a:rPr sz="2400" b="1" dirty="0">
                <a:solidFill>
                  <a:srgbClr val="076EAD"/>
                </a:solidFill>
                <a:latin typeface="微软雅黑" panose="020B0503020204020204" pitchFamily="34" charset="-122"/>
                <a:ea typeface="微软雅黑" panose="020B0503020204020204" pitchFamily="34" charset="-122"/>
                <a:sym typeface="微软雅黑" panose="020B0503020204020204" pitchFamily="34" charset="-122"/>
              </a:rPr>
              <a:t>draw a flow chart of the algorithm </a:t>
            </a:r>
            <a:r>
              <a:rPr lang="en-US" sz="2400" b="1" dirty="0">
                <a:solidFill>
                  <a:srgbClr val="076EAD"/>
                </a:solidFill>
                <a:latin typeface="微软雅黑" panose="020B0503020204020204" pitchFamily="34" charset="-122"/>
                <a:ea typeface="微软雅黑" panose="020B0503020204020204" pitchFamily="34" charset="-122"/>
                <a:sym typeface="微软雅黑" panose="020B0503020204020204" pitchFamily="34" charset="-122"/>
              </a:rPr>
              <a:t>t</a:t>
            </a:r>
            <a:r>
              <a:rPr sz="2400" b="1" dirty="0">
                <a:solidFill>
                  <a:srgbClr val="076EAD"/>
                </a:solidFill>
                <a:latin typeface="微软雅黑" panose="020B0503020204020204" pitchFamily="34" charset="-122"/>
                <a:ea typeface="微软雅黑" panose="020B0503020204020204" pitchFamily="34" charset="-122"/>
                <a:sym typeface="微软雅黑" panose="020B0503020204020204" pitchFamily="34" charset="-122"/>
              </a:rPr>
              <a:t>o find the value of </a:t>
            </a:r>
            <a:r>
              <a:rPr lang="en-US" sz="2400" b="1" dirty="0">
                <a:solidFill>
                  <a:srgbClr val="076EAD"/>
                </a:solidFill>
                <a:latin typeface="微软雅黑" panose="020B0503020204020204" pitchFamily="34" charset="-122"/>
                <a:ea typeface="微软雅黑" panose="020B0503020204020204" pitchFamily="34" charset="-122"/>
                <a:sym typeface="微软雅黑" panose="020B0503020204020204" pitchFamily="34" charset="-122"/>
              </a:rPr>
              <a:t>y</a:t>
            </a:r>
            <a:r>
              <a:rPr lang="zh-CN" altLang="en-US" sz="2400" b="1" dirty="0">
                <a:solidFill>
                  <a:srgbClr val="076EAD"/>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400" b="1" dirty="0">
              <a:solidFill>
                <a:srgbClr val="076EAD"/>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26" name="Object 37"/>
          <p:cNvGraphicFramePr>
            <a:graphicFrameLocks noChangeAspect="1"/>
          </p:cNvGraphicFramePr>
          <p:nvPr/>
        </p:nvGraphicFramePr>
        <p:xfrm>
          <a:off x="1870309" y="2319000"/>
          <a:ext cx="2825750" cy="1548130"/>
        </p:xfrm>
        <a:graphic>
          <a:graphicData uri="http://schemas.openxmlformats.org/presentationml/2006/ole">
            <mc:AlternateContent xmlns:mc="http://schemas.openxmlformats.org/markup-compatibility/2006">
              <mc:Choice xmlns:v="urn:schemas-microsoft-com:vml" Requires="v">
                <p:oleObj spid="_x0000_s2067" name="公式" r:id="rId1" imgW="1308100" imgH="711200" progId="Equation.3">
                  <p:embed/>
                </p:oleObj>
              </mc:Choice>
              <mc:Fallback>
                <p:oleObj name="公式" r:id="rId1" imgW="1308100" imgH="711200" progId="Equation.3">
                  <p:embed/>
                  <p:pic>
                    <p:nvPicPr>
                      <p:cNvPr id="0" name="Object 37"/>
                      <p:cNvPicPr>
                        <a:picLocks noChangeAspect="1" noChangeArrowheads="1"/>
                      </p:cNvPicPr>
                      <p:nvPr/>
                    </p:nvPicPr>
                    <p:blipFill>
                      <a:blip r:embed="rId2"/>
                      <a:srcRect/>
                      <a:stretch>
                        <a:fillRect/>
                      </a:stretch>
                    </p:blipFill>
                    <p:spPr bwMode="auto">
                      <a:xfrm>
                        <a:off x="1870309" y="2319000"/>
                        <a:ext cx="2825750" cy="15481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流程图: 可选过程 27"/>
          <p:cNvSpPr/>
          <p:nvPr/>
        </p:nvSpPr>
        <p:spPr>
          <a:xfrm>
            <a:off x="8218802" y="1315932"/>
            <a:ext cx="858902" cy="377168"/>
          </a:xfrm>
          <a:prstGeom prst="flowChartAlternate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76EAD"/>
                </a:solidFill>
                <a:latin typeface="微软雅黑" panose="020B0503020204020204" pitchFamily="34" charset="-122"/>
                <a:ea typeface="微软雅黑" panose="020B0503020204020204" pitchFamily="34" charset="-122"/>
              </a:rPr>
              <a:t>begin</a:t>
            </a:r>
            <a:endParaRPr lang="en-US" altLang="zh-CN" sz="1600" dirty="0">
              <a:solidFill>
                <a:srgbClr val="076EAD"/>
              </a:solidFill>
              <a:latin typeface="微软雅黑" panose="020B0503020204020204" pitchFamily="34" charset="-122"/>
              <a:ea typeface="微软雅黑" panose="020B0503020204020204" pitchFamily="34" charset="-122"/>
            </a:endParaRPr>
          </a:p>
        </p:txBody>
      </p:sp>
      <p:cxnSp>
        <p:nvCxnSpPr>
          <p:cNvPr id="35" name="直接箭头连接符 34"/>
          <p:cNvCxnSpPr/>
          <p:nvPr/>
        </p:nvCxnSpPr>
        <p:spPr>
          <a:xfrm>
            <a:off x="8648253" y="1693100"/>
            <a:ext cx="0" cy="26590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流程图: 数据 41"/>
          <p:cNvSpPr/>
          <p:nvPr/>
        </p:nvSpPr>
        <p:spPr>
          <a:xfrm>
            <a:off x="7891780" y="1957705"/>
            <a:ext cx="1534160" cy="326390"/>
          </a:xfrm>
          <a:prstGeom prst="flowChartInputOutp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76EAD"/>
                </a:solidFill>
                <a:latin typeface="微软雅黑" panose="020B0503020204020204" pitchFamily="34" charset="-122"/>
                <a:ea typeface="微软雅黑" panose="020B0503020204020204" pitchFamily="34" charset="-122"/>
              </a:rPr>
              <a:t>input x</a:t>
            </a:r>
            <a:endParaRPr lang="zh-CN" altLang="en-US" sz="1600" dirty="0">
              <a:solidFill>
                <a:srgbClr val="076EAD"/>
              </a:solidFill>
              <a:latin typeface="微软雅黑" panose="020B0503020204020204" pitchFamily="34" charset="-122"/>
              <a:ea typeface="微软雅黑" panose="020B0503020204020204" pitchFamily="34" charset="-122"/>
            </a:endParaRPr>
          </a:p>
        </p:txBody>
      </p:sp>
      <p:cxnSp>
        <p:nvCxnSpPr>
          <p:cNvPr id="43" name="直接箭头连接符 42"/>
          <p:cNvCxnSpPr/>
          <p:nvPr/>
        </p:nvCxnSpPr>
        <p:spPr>
          <a:xfrm>
            <a:off x="8656684" y="2280685"/>
            <a:ext cx="0" cy="26590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流程图: 决策 43"/>
          <p:cNvSpPr/>
          <p:nvPr/>
        </p:nvSpPr>
        <p:spPr>
          <a:xfrm>
            <a:off x="8089416" y="2532523"/>
            <a:ext cx="1125679" cy="416807"/>
          </a:xfrm>
          <a:prstGeom prst="flowChartDecisi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76EAD"/>
                </a:solidFill>
                <a:latin typeface="微软雅黑" panose="020B0503020204020204" pitchFamily="34" charset="-122"/>
                <a:ea typeface="微软雅黑" panose="020B0503020204020204" pitchFamily="34" charset="-122"/>
              </a:rPr>
              <a:t>x&gt;0</a:t>
            </a:r>
            <a:endParaRPr lang="zh-CN" altLang="en-US" sz="1600" dirty="0">
              <a:solidFill>
                <a:srgbClr val="076EAD"/>
              </a:solidFill>
              <a:latin typeface="微软雅黑" panose="020B0503020204020204" pitchFamily="34" charset="-122"/>
              <a:ea typeface="微软雅黑" panose="020B0503020204020204" pitchFamily="34" charset="-122"/>
            </a:endParaRPr>
          </a:p>
        </p:txBody>
      </p:sp>
      <p:sp>
        <p:nvSpPr>
          <p:cNvPr id="45" name="流程图: 过程 44"/>
          <p:cNvSpPr/>
          <p:nvPr/>
        </p:nvSpPr>
        <p:spPr>
          <a:xfrm>
            <a:off x="6721586" y="3144156"/>
            <a:ext cx="917925" cy="42415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76EAD"/>
                </a:solidFill>
                <a:latin typeface="微软雅黑" panose="020B0503020204020204" pitchFamily="34" charset="-122"/>
                <a:ea typeface="微软雅黑" panose="020B0503020204020204" pitchFamily="34" charset="-122"/>
              </a:rPr>
              <a:t>y=2x-1</a:t>
            </a:r>
            <a:endParaRPr lang="zh-CN" altLang="en-US" sz="1600" dirty="0">
              <a:solidFill>
                <a:srgbClr val="076EAD"/>
              </a:solidFill>
              <a:latin typeface="微软雅黑" panose="020B0503020204020204" pitchFamily="34" charset="-122"/>
              <a:ea typeface="微软雅黑" panose="020B0503020204020204" pitchFamily="34" charset="-122"/>
            </a:endParaRPr>
          </a:p>
        </p:txBody>
      </p:sp>
      <p:cxnSp>
        <p:nvCxnSpPr>
          <p:cNvPr id="46" name="肘形连接符 48165"/>
          <p:cNvCxnSpPr>
            <a:stCxn id="44" idx="1"/>
            <a:endCxn id="45" idx="0"/>
          </p:cNvCxnSpPr>
          <p:nvPr/>
        </p:nvCxnSpPr>
        <p:spPr>
          <a:xfrm rot="10800000" flipV="1">
            <a:off x="7180550" y="2740926"/>
            <a:ext cx="908867" cy="403229"/>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流程图: 决策 46"/>
          <p:cNvSpPr/>
          <p:nvPr/>
        </p:nvSpPr>
        <p:spPr>
          <a:xfrm>
            <a:off x="9511158" y="3169373"/>
            <a:ext cx="1125679" cy="416807"/>
          </a:xfrm>
          <a:prstGeom prst="flowChartDecisi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76EAD"/>
                </a:solidFill>
                <a:latin typeface="微软雅黑" panose="020B0503020204020204" pitchFamily="34" charset="-122"/>
                <a:ea typeface="微软雅黑" panose="020B0503020204020204" pitchFamily="34" charset="-122"/>
              </a:rPr>
              <a:t>x=0</a:t>
            </a:r>
            <a:endParaRPr lang="zh-CN" altLang="en-US" sz="1600" dirty="0">
              <a:solidFill>
                <a:srgbClr val="076EAD"/>
              </a:solidFill>
              <a:latin typeface="微软雅黑" panose="020B0503020204020204" pitchFamily="34" charset="-122"/>
              <a:ea typeface="微软雅黑" panose="020B0503020204020204" pitchFamily="34" charset="-122"/>
            </a:endParaRPr>
          </a:p>
        </p:txBody>
      </p:sp>
      <p:cxnSp>
        <p:nvCxnSpPr>
          <p:cNvPr id="48" name="肘形连接符 48169"/>
          <p:cNvCxnSpPr/>
          <p:nvPr/>
        </p:nvCxnSpPr>
        <p:spPr>
          <a:xfrm>
            <a:off x="9215095" y="2733942"/>
            <a:ext cx="858903" cy="428446"/>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9"/>
          <p:cNvSpPr txBox="1"/>
          <p:nvPr/>
        </p:nvSpPr>
        <p:spPr>
          <a:xfrm>
            <a:off x="7330805" y="2366932"/>
            <a:ext cx="896203" cy="337185"/>
          </a:xfrm>
          <a:prstGeom prst="rect">
            <a:avLst/>
          </a:prstGeom>
          <a:noFill/>
        </p:spPr>
        <p:txBody>
          <a:bodyPr wrap="square" rtlCol="0">
            <a:spAutoFit/>
          </a:bodyPr>
          <a:lstStyle/>
          <a:p>
            <a:r>
              <a:rPr lang="en-US" altLang="zh-CN" sz="1600" dirty="0">
                <a:solidFill>
                  <a:srgbClr val="076EAD"/>
                </a:solidFill>
                <a:latin typeface="微软雅黑" panose="020B0503020204020204" pitchFamily="34" charset="-122"/>
                <a:ea typeface="微软雅黑" panose="020B0503020204020204" pitchFamily="34" charset="-122"/>
              </a:rPr>
              <a:t>true</a:t>
            </a:r>
            <a:endParaRPr lang="en-US" altLang="zh-CN" sz="1600" dirty="0">
              <a:solidFill>
                <a:srgbClr val="076EAD"/>
              </a:solidFill>
              <a:latin typeface="微软雅黑" panose="020B0503020204020204" pitchFamily="34" charset="-122"/>
              <a:ea typeface="微软雅黑" panose="020B0503020204020204" pitchFamily="34" charset="-122"/>
            </a:endParaRPr>
          </a:p>
        </p:txBody>
      </p:sp>
      <p:sp>
        <p:nvSpPr>
          <p:cNvPr id="50" name="TextBox 50"/>
          <p:cNvSpPr txBox="1"/>
          <p:nvPr/>
        </p:nvSpPr>
        <p:spPr>
          <a:xfrm>
            <a:off x="9516384" y="2396189"/>
            <a:ext cx="896203" cy="337185"/>
          </a:xfrm>
          <a:prstGeom prst="rect">
            <a:avLst/>
          </a:prstGeom>
          <a:noFill/>
        </p:spPr>
        <p:txBody>
          <a:bodyPr wrap="square" rtlCol="0">
            <a:spAutoFit/>
          </a:bodyPr>
          <a:lstStyle/>
          <a:p>
            <a:r>
              <a:rPr lang="en-US" altLang="zh-CN" sz="1600" dirty="0">
                <a:solidFill>
                  <a:srgbClr val="076EAD"/>
                </a:solidFill>
                <a:latin typeface="微软雅黑" panose="020B0503020204020204" pitchFamily="34" charset="-122"/>
                <a:ea typeface="微软雅黑" panose="020B0503020204020204" pitchFamily="34" charset="-122"/>
              </a:rPr>
              <a:t>false</a:t>
            </a:r>
            <a:endParaRPr lang="en-US" altLang="zh-CN" sz="1600" dirty="0">
              <a:solidFill>
                <a:srgbClr val="076EAD"/>
              </a:solidFill>
              <a:latin typeface="微软雅黑" panose="020B0503020204020204" pitchFamily="34" charset="-122"/>
              <a:ea typeface="微软雅黑" panose="020B0503020204020204" pitchFamily="34" charset="-122"/>
            </a:endParaRPr>
          </a:p>
        </p:txBody>
      </p:sp>
      <p:sp>
        <p:nvSpPr>
          <p:cNvPr id="51" name="流程图: 过程 50"/>
          <p:cNvSpPr/>
          <p:nvPr/>
        </p:nvSpPr>
        <p:spPr>
          <a:xfrm>
            <a:off x="8552903" y="3986796"/>
            <a:ext cx="917925" cy="42415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76EAD"/>
                </a:solidFill>
                <a:latin typeface="微软雅黑" panose="020B0503020204020204" pitchFamily="34" charset="-122"/>
                <a:ea typeface="微软雅黑" panose="020B0503020204020204" pitchFamily="34" charset="-122"/>
              </a:rPr>
              <a:t>y=0</a:t>
            </a:r>
            <a:endParaRPr lang="zh-CN" altLang="en-US" sz="1600" dirty="0">
              <a:solidFill>
                <a:srgbClr val="076EAD"/>
              </a:solidFill>
              <a:latin typeface="微软雅黑" panose="020B0503020204020204" pitchFamily="34" charset="-122"/>
              <a:ea typeface="微软雅黑" panose="020B0503020204020204" pitchFamily="34" charset="-122"/>
            </a:endParaRPr>
          </a:p>
        </p:txBody>
      </p:sp>
      <p:cxnSp>
        <p:nvCxnSpPr>
          <p:cNvPr id="52" name="肘形连接符 48171"/>
          <p:cNvCxnSpPr>
            <a:stCxn id="47" idx="1"/>
            <a:endCxn id="51" idx="0"/>
          </p:cNvCxnSpPr>
          <p:nvPr/>
        </p:nvCxnSpPr>
        <p:spPr>
          <a:xfrm rot="10800000" flipV="1">
            <a:off x="9011866" y="3377776"/>
            <a:ext cx="499292" cy="609019"/>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TextBox 54"/>
          <p:cNvSpPr txBox="1"/>
          <p:nvPr/>
        </p:nvSpPr>
        <p:spPr>
          <a:xfrm>
            <a:off x="8969806" y="3028612"/>
            <a:ext cx="896203" cy="337185"/>
          </a:xfrm>
          <a:prstGeom prst="rect">
            <a:avLst/>
          </a:prstGeom>
          <a:noFill/>
        </p:spPr>
        <p:txBody>
          <a:bodyPr wrap="square" rtlCol="0">
            <a:spAutoFit/>
          </a:bodyPr>
          <a:lstStyle/>
          <a:p>
            <a:r>
              <a:rPr lang="en-US" altLang="zh-CN" sz="1600" dirty="0">
                <a:solidFill>
                  <a:srgbClr val="076EAD"/>
                </a:solidFill>
                <a:latin typeface="微软雅黑" panose="020B0503020204020204" pitchFamily="34" charset="-122"/>
                <a:ea typeface="微软雅黑" panose="020B0503020204020204" pitchFamily="34" charset="-122"/>
              </a:rPr>
              <a:t>true</a:t>
            </a:r>
            <a:endParaRPr lang="en-US" altLang="zh-CN" sz="1600" dirty="0">
              <a:solidFill>
                <a:srgbClr val="076EAD"/>
              </a:solidFill>
              <a:latin typeface="微软雅黑" panose="020B0503020204020204" pitchFamily="34" charset="-122"/>
              <a:ea typeface="微软雅黑" panose="020B0503020204020204" pitchFamily="34" charset="-122"/>
            </a:endParaRPr>
          </a:p>
        </p:txBody>
      </p:sp>
      <p:sp>
        <p:nvSpPr>
          <p:cNvPr id="54" name="流程图: 过程 53"/>
          <p:cNvSpPr/>
          <p:nvPr/>
        </p:nvSpPr>
        <p:spPr>
          <a:xfrm>
            <a:off x="10707370" y="3986530"/>
            <a:ext cx="993775" cy="424180"/>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76EAD"/>
                </a:solidFill>
                <a:latin typeface="微软雅黑" panose="020B0503020204020204" pitchFamily="34" charset="-122"/>
                <a:ea typeface="微软雅黑" panose="020B0503020204020204" pitchFamily="34" charset="-122"/>
              </a:rPr>
              <a:t>y=3x+1</a:t>
            </a:r>
            <a:endParaRPr lang="zh-CN" altLang="en-US" sz="1600" dirty="0">
              <a:solidFill>
                <a:srgbClr val="076EAD"/>
              </a:solidFill>
              <a:latin typeface="微软雅黑" panose="020B0503020204020204" pitchFamily="34" charset="-122"/>
              <a:ea typeface="微软雅黑" panose="020B0503020204020204" pitchFamily="34" charset="-122"/>
            </a:endParaRPr>
          </a:p>
        </p:txBody>
      </p:sp>
      <p:cxnSp>
        <p:nvCxnSpPr>
          <p:cNvPr id="55" name="肘形连接符 48173"/>
          <p:cNvCxnSpPr>
            <a:stCxn id="47" idx="3"/>
            <a:endCxn id="54" idx="0"/>
          </p:cNvCxnSpPr>
          <p:nvPr/>
        </p:nvCxnSpPr>
        <p:spPr>
          <a:xfrm>
            <a:off x="10636885" y="3377565"/>
            <a:ext cx="567690" cy="608965"/>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TextBox 58"/>
          <p:cNvSpPr txBox="1"/>
          <p:nvPr/>
        </p:nvSpPr>
        <p:spPr>
          <a:xfrm>
            <a:off x="10805086" y="3034287"/>
            <a:ext cx="896203" cy="337185"/>
          </a:xfrm>
          <a:prstGeom prst="rect">
            <a:avLst/>
          </a:prstGeom>
          <a:noFill/>
        </p:spPr>
        <p:txBody>
          <a:bodyPr wrap="square" rtlCol="0">
            <a:spAutoFit/>
          </a:bodyPr>
          <a:lstStyle/>
          <a:p>
            <a:r>
              <a:rPr lang="en-US" altLang="zh-CN" sz="1600" dirty="0">
                <a:solidFill>
                  <a:srgbClr val="076EAD"/>
                </a:solidFill>
                <a:latin typeface="微软雅黑" panose="020B0503020204020204" pitchFamily="34" charset="-122"/>
                <a:ea typeface="微软雅黑" panose="020B0503020204020204" pitchFamily="34" charset="-122"/>
              </a:rPr>
              <a:t>false</a:t>
            </a:r>
            <a:endParaRPr lang="en-US" altLang="zh-CN" sz="1600" dirty="0">
              <a:solidFill>
                <a:srgbClr val="076EAD"/>
              </a:solidFill>
              <a:latin typeface="微软雅黑" panose="020B0503020204020204" pitchFamily="34" charset="-122"/>
              <a:ea typeface="微软雅黑" panose="020B0503020204020204" pitchFamily="34" charset="-122"/>
            </a:endParaRPr>
          </a:p>
        </p:txBody>
      </p:sp>
      <p:cxnSp>
        <p:nvCxnSpPr>
          <p:cNvPr id="57" name="直接箭头连接符 56"/>
          <p:cNvCxnSpPr/>
          <p:nvPr/>
        </p:nvCxnSpPr>
        <p:spPr>
          <a:xfrm>
            <a:off x="7169769" y="3586180"/>
            <a:ext cx="0" cy="130541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9011866" y="4410950"/>
            <a:ext cx="0" cy="48064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11176859" y="4410950"/>
            <a:ext cx="0" cy="48064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169771" y="4891595"/>
            <a:ext cx="4007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9011244" y="4891595"/>
            <a:ext cx="622" cy="218049"/>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流程图: 数据 61"/>
          <p:cNvSpPr/>
          <p:nvPr/>
        </p:nvSpPr>
        <p:spPr>
          <a:xfrm>
            <a:off x="7974965" y="5111115"/>
            <a:ext cx="1794510" cy="326390"/>
          </a:xfrm>
          <a:prstGeom prst="flowChartInputOutp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76EAD"/>
                </a:solidFill>
                <a:latin typeface="微软雅黑" panose="020B0503020204020204" pitchFamily="34" charset="-122"/>
                <a:ea typeface="微软雅黑" panose="020B0503020204020204" pitchFamily="34" charset="-122"/>
              </a:rPr>
              <a:t>output y</a:t>
            </a:r>
            <a:endParaRPr lang="zh-CN" altLang="en-US" sz="1600" dirty="0">
              <a:solidFill>
                <a:srgbClr val="076EAD"/>
              </a:solidFill>
              <a:latin typeface="微软雅黑" panose="020B0503020204020204" pitchFamily="34" charset="-122"/>
              <a:ea typeface="微软雅黑" panose="020B0503020204020204" pitchFamily="34" charset="-122"/>
            </a:endParaRPr>
          </a:p>
        </p:txBody>
      </p:sp>
      <p:cxnSp>
        <p:nvCxnSpPr>
          <p:cNvPr id="63" name="直接箭头连接符 62"/>
          <p:cNvCxnSpPr/>
          <p:nvPr/>
        </p:nvCxnSpPr>
        <p:spPr>
          <a:xfrm>
            <a:off x="9011244" y="5437486"/>
            <a:ext cx="0" cy="218049"/>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流程图: 可选过程 63"/>
          <p:cNvSpPr/>
          <p:nvPr/>
        </p:nvSpPr>
        <p:spPr>
          <a:xfrm>
            <a:off x="8566971" y="5655216"/>
            <a:ext cx="858902" cy="377168"/>
          </a:xfrm>
          <a:prstGeom prst="flowChartAlternate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76EAD"/>
                </a:solidFill>
                <a:latin typeface="微软雅黑" panose="020B0503020204020204" pitchFamily="34" charset="-122"/>
                <a:ea typeface="微软雅黑" panose="020B0503020204020204" pitchFamily="34" charset="-122"/>
              </a:rPr>
              <a:t>end</a:t>
            </a:r>
            <a:endParaRPr lang="en-US" altLang="zh-CN" sz="1600" dirty="0">
              <a:solidFill>
                <a:srgbClr val="076EAD"/>
              </a:solidFill>
              <a:latin typeface="微软雅黑" panose="020B0503020204020204" pitchFamily="34" charset="-122"/>
              <a:ea typeface="微软雅黑" panose="020B0503020204020204" pitchFamily="34" charset="-122"/>
            </a:endParaRPr>
          </a:p>
        </p:txBody>
      </p:sp>
      <p:sp>
        <p:nvSpPr>
          <p:cNvPr id="65" name="AutoShape 39"/>
          <p:cNvSpPr>
            <a:spLocks noChangeArrowheads="1"/>
          </p:cNvSpPr>
          <p:nvPr/>
        </p:nvSpPr>
        <p:spPr bwMode="auto">
          <a:xfrm>
            <a:off x="5319233" y="2945434"/>
            <a:ext cx="784225" cy="361950"/>
          </a:xfrm>
          <a:prstGeom prst="rightArrow">
            <a:avLst>
              <a:gd name="adj1" fmla="val 50000"/>
              <a:gd name="adj2" fmla="val 54167"/>
            </a:avLst>
          </a:prstGeom>
          <a:solidFill>
            <a:srgbClr val="216FBA"/>
          </a:solidFill>
          <a:ln w="9525">
            <a:solidFill>
              <a:schemeClr val="accent1"/>
            </a:solidFill>
            <a:miter lim="800000"/>
          </a:ln>
          <a:effectLst/>
        </p:spPr>
        <p:txBody>
          <a:bodyPr wrap="none" anchor="ctr"/>
          <a:lstStyle/>
          <a:p>
            <a:endParaRPr lang="zh-CN" altLang="en-US"/>
          </a:p>
        </p:txBody>
      </p:sp>
      <p:sp>
        <p:nvSpPr>
          <p:cNvPr id="66" name="矩形 65"/>
          <p:cNvSpPr/>
          <p:nvPr/>
        </p:nvSpPr>
        <p:spPr>
          <a:xfrm>
            <a:off x="6586072" y="1149698"/>
            <a:ext cx="5174128" cy="5064369"/>
          </a:xfrm>
          <a:prstGeom prst="rect">
            <a:avLst/>
          </a:prstGeom>
          <a:noFill/>
          <a:ln>
            <a:solidFill>
              <a:srgbClr val="076E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2000"/>
                                        <p:tgtEl>
                                          <p:spTgt spid="25"/>
                                        </p:tgtEl>
                                      </p:cBhvr>
                                    </p:animEffect>
                                  </p:childTnLst>
                                </p:cTn>
                              </p:par>
                            </p:childTnLst>
                          </p:cTn>
                        </p:par>
                        <p:par>
                          <p:cTn id="14" fill="hold">
                            <p:stCondLst>
                              <p:cond delay="2500"/>
                            </p:stCondLst>
                            <p:childTnLst>
                              <p:par>
                                <p:cTn id="15" presetID="10" presetClass="entr" presetSubtype="0"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2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wipe(left)">
                                      <p:cBhvr>
                                        <p:cTn id="22" dur="10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10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1000"/>
                                        <p:tgtEl>
                                          <p:spTgt spid="4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10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1000"/>
                                        <p:tgtEl>
                                          <p:spTgt spid="4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1000"/>
                                        <p:tgtEl>
                                          <p:spTgt spid="4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1000"/>
                                        <p:tgtEl>
                                          <p:spTgt spid="4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fade">
                                      <p:cBhvr>
                                        <p:cTn id="64" dur="1000"/>
                                        <p:tgtEl>
                                          <p:spTgt spid="4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fade">
                                      <p:cBhvr>
                                        <p:cTn id="69" dur="1000"/>
                                        <p:tgtEl>
                                          <p:spTgt spid="4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10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fade">
                                      <p:cBhvr>
                                        <p:cTn id="77" dur="1000"/>
                                        <p:tgtEl>
                                          <p:spTgt spid="4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1000"/>
                                        <p:tgtEl>
                                          <p:spTgt spid="5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1000"/>
                                        <p:tgtEl>
                                          <p:spTgt spid="5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fade">
                                      <p:cBhvr>
                                        <p:cTn id="90" dur="1000"/>
                                        <p:tgtEl>
                                          <p:spTgt spid="5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fade">
                                      <p:cBhvr>
                                        <p:cTn id="95" dur="1000"/>
                                        <p:tgtEl>
                                          <p:spTgt spid="5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6"/>
                                        </p:tgtEl>
                                        <p:attrNameLst>
                                          <p:attrName>style.visibility</p:attrName>
                                        </p:attrNameLst>
                                      </p:cBhvr>
                                      <p:to>
                                        <p:strVal val="visible"/>
                                      </p:to>
                                    </p:set>
                                    <p:animEffect transition="in" filter="fade">
                                      <p:cBhvr>
                                        <p:cTn id="98" dur="1000"/>
                                        <p:tgtEl>
                                          <p:spTgt spid="56"/>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fade">
                                      <p:cBhvr>
                                        <p:cTn id="103" dur="1000"/>
                                        <p:tgtEl>
                                          <p:spTgt spid="54"/>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57"/>
                                        </p:tgtEl>
                                        <p:attrNameLst>
                                          <p:attrName>style.visibility</p:attrName>
                                        </p:attrNameLst>
                                      </p:cBhvr>
                                      <p:to>
                                        <p:strVal val="visible"/>
                                      </p:to>
                                    </p:set>
                                    <p:animEffect transition="in" filter="fade">
                                      <p:cBhvr>
                                        <p:cTn id="108" dur="1000"/>
                                        <p:tgtEl>
                                          <p:spTgt spid="5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58"/>
                                        </p:tgtEl>
                                        <p:attrNameLst>
                                          <p:attrName>style.visibility</p:attrName>
                                        </p:attrNameLst>
                                      </p:cBhvr>
                                      <p:to>
                                        <p:strVal val="visible"/>
                                      </p:to>
                                    </p:set>
                                    <p:animEffect transition="in" filter="fade">
                                      <p:cBhvr>
                                        <p:cTn id="113" dur="1000"/>
                                        <p:tgtEl>
                                          <p:spTgt spid="58"/>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59"/>
                                        </p:tgtEl>
                                        <p:attrNameLst>
                                          <p:attrName>style.visibility</p:attrName>
                                        </p:attrNameLst>
                                      </p:cBhvr>
                                      <p:to>
                                        <p:strVal val="visible"/>
                                      </p:to>
                                    </p:set>
                                    <p:animEffect transition="in" filter="fade">
                                      <p:cBhvr>
                                        <p:cTn id="118" dur="1000"/>
                                        <p:tgtEl>
                                          <p:spTgt spid="59"/>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60"/>
                                        </p:tgtEl>
                                        <p:attrNameLst>
                                          <p:attrName>style.visibility</p:attrName>
                                        </p:attrNameLst>
                                      </p:cBhvr>
                                      <p:to>
                                        <p:strVal val="visible"/>
                                      </p:to>
                                    </p:set>
                                    <p:animEffect transition="in" filter="fade">
                                      <p:cBhvr>
                                        <p:cTn id="123" dur="1000"/>
                                        <p:tgtEl>
                                          <p:spTgt spid="60"/>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61"/>
                                        </p:tgtEl>
                                        <p:attrNameLst>
                                          <p:attrName>style.visibility</p:attrName>
                                        </p:attrNameLst>
                                      </p:cBhvr>
                                      <p:to>
                                        <p:strVal val="visible"/>
                                      </p:to>
                                    </p:set>
                                    <p:animEffect transition="in" filter="fade">
                                      <p:cBhvr>
                                        <p:cTn id="128" dur="1000"/>
                                        <p:tgtEl>
                                          <p:spTgt spid="61"/>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62"/>
                                        </p:tgtEl>
                                        <p:attrNameLst>
                                          <p:attrName>style.visibility</p:attrName>
                                        </p:attrNameLst>
                                      </p:cBhvr>
                                      <p:to>
                                        <p:strVal val="visible"/>
                                      </p:to>
                                    </p:set>
                                    <p:animEffect transition="in" filter="fade">
                                      <p:cBhvr>
                                        <p:cTn id="133" dur="1000"/>
                                        <p:tgtEl>
                                          <p:spTgt spid="62"/>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63"/>
                                        </p:tgtEl>
                                        <p:attrNameLst>
                                          <p:attrName>style.visibility</p:attrName>
                                        </p:attrNameLst>
                                      </p:cBhvr>
                                      <p:to>
                                        <p:strVal val="visible"/>
                                      </p:to>
                                    </p:set>
                                    <p:animEffect transition="in" filter="fade">
                                      <p:cBhvr>
                                        <p:cTn id="138" dur="1000"/>
                                        <p:tgtEl>
                                          <p:spTgt spid="63"/>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64"/>
                                        </p:tgtEl>
                                        <p:attrNameLst>
                                          <p:attrName>style.visibility</p:attrName>
                                        </p:attrNameLst>
                                      </p:cBhvr>
                                      <p:to>
                                        <p:strVal val="visible"/>
                                      </p:to>
                                    </p:set>
                                    <p:animEffect transition="in" filter="fade">
                                      <p:cBhvr>
                                        <p:cTn id="143"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8" grpId="0" animBg="1"/>
      <p:bldP spid="42" grpId="0" bldLvl="0" animBg="1"/>
      <p:bldP spid="44" grpId="0" animBg="1"/>
      <p:bldP spid="45" grpId="0" animBg="1"/>
      <p:bldP spid="47" grpId="0" animBg="1"/>
      <p:bldP spid="49" grpId="0"/>
      <p:bldP spid="50" grpId="0"/>
      <p:bldP spid="51" grpId="0" animBg="1"/>
      <p:bldP spid="53" grpId="0"/>
      <p:bldP spid="54" grpId="0" bldLvl="0" animBg="1"/>
      <p:bldP spid="56" grpId="0"/>
      <p:bldP spid="62" grpId="0" bldLvl="0" animBg="1"/>
      <p:bldP spid="64" grpId="0" animBg="1"/>
      <p:bldP spid="65" grpId="0" animBg="1"/>
      <p:bldP spid="6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670"/>
            <a:ext cx="6330315"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3-4. </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Example algorithm answer</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文本框 1"/>
          <p:cNvSpPr txBox="1"/>
          <p:nvPr/>
        </p:nvSpPr>
        <p:spPr>
          <a:xfrm>
            <a:off x="582930" y="1060450"/>
            <a:ext cx="7442200" cy="5631180"/>
          </a:xfrm>
          <a:prstGeom prst="rect">
            <a:avLst/>
          </a:prstGeom>
          <a:noFill/>
        </p:spPr>
        <p:txBody>
          <a:bodyPr wrap="square" rtlCol="0">
            <a:spAutoFit/>
          </a:bodyPr>
          <a:p>
            <a:r>
              <a:rPr lang="zh-CN" altLang="en-US" sz="2000" b="1" dirty="0">
                <a:solidFill>
                  <a:srgbClr val="216FBA"/>
                </a:solidFill>
                <a:latin typeface="微软雅黑" panose="020B0503020204020204" pitchFamily="34" charset="-122"/>
                <a:ea typeface="微软雅黑" panose="020B0503020204020204" pitchFamily="34" charset="-122"/>
                <a:cs typeface="+mn-ea"/>
              </a:rPr>
              <a:t>#include &lt;stdio.h&gt;</a:t>
            </a:r>
            <a:endParaRPr lang="zh-CN" altLang="en-US" sz="2000" b="1" dirty="0">
              <a:solidFill>
                <a:srgbClr val="216FBA"/>
              </a:solidFill>
              <a:latin typeface="微软雅黑" panose="020B0503020204020204" pitchFamily="34" charset="-122"/>
              <a:ea typeface="微软雅黑" panose="020B0503020204020204" pitchFamily="34" charset="-122"/>
              <a:cs typeface="+mn-ea"/>
            </a:endParaRPr>
          </a:p>
          <a:p>
            <a:r>
              <a:rPr lang="zh-CN" altLang="en-US" sz="2000" b="1" dirty="0">
                <a:solidFill>
                  <a:srgbClr val="216FBA"/>
                </a:solidFill>
                <a:latin typeface="微软雅黑" panose="020B0503020204020204" pitchFamily="34" charset="-122"/>
                <a:ea typeface="微软雅黑" panose="020B0503020204020204" pitchFamily="34" charset="-122"/>
                <a:cs typeface="+mn-ea"/>
              </a:rPr>
              <a:t>int main(){</a:t>
            </a:r>
            <a:endParaRPr lang="zh-CN" altLang="en-US" sz="2000" b="1" dirty="0">
              <a:solidFill>
                <a:srgbClr val="216FBA"/>
              </a:solidFill>
              <a:latin typeface="微软雅黑" panose="020B0503020204020204" pitchFamily="34" charset="-122"/>
              <a:ea typeface="微软雅黑" panose="020B0503020204020204" pitchFamily="34" charset="-122"/>
              <a:cs typeface="+mn-ea"/>
            </a:endParaRPr>
          </a:p>
          <a:p>
            <a:r>
              <a:rPr lang="zh-CN" altLang="en-US" sz="2000" b="1" dirty="0">
                <a:solidFill>
                  <a:srgbClr val="216FBA"/>
                </a:solidFill>
                <a:latin typeface="微软雅黑" panose="020B0503020204020204" pitchFamily="34" charset="-122"/>
                <a:ea typeface="微软雅黑" panose="020B0503020204020204" pitchFamily="34" charset="-122"/>
                <a:cs typeface="+mn-ea"/>
              </a:rPr>
              <a:t>	int x,y;</a:t>
            </a:r>
            <a:endParaRPr lang="zh-CN" altLang="en-US" sz="2000" b="1" dirty="0">
              <a:solidFill>
                <a:srgbClr val="216FBA"/>
              </a:solidFill>
              <a:latin typeface="微软雅黑" panose="020B0503020204020204" pitchFamily="34" charset="-122"/>
              <a:ea typeface="微软雅黑" panose="020B0503020204020204" pitchFamily="34" charset="-122"/>
              <a:cs typeface="+mn-ea"/>
            </a:endParaRPr>
          </a:p>
          <a:p>
            <a:r>
              <a:rPr lang="zh-CN" altLang="en-US" sz="2000" b="1" dirty="0">
                <a:solidFill>
                  <a:srgbClr val="216FBA"/>
                </a:solidFill>
                <a:latin typeface="微软雅黑" panose="020B0503020204020204" pitchFamily="34" charset="-122"/>
                <a:ea typeface="微软雅黑" panose="020B0503020204020204" pitchFamily="34" charset="-122"/>
                <a:cs typeface="+mn-ea"/>
                <a:sym typeface="+mn-ea"/>
              </a:rPr>
              <a:t>            printf("</a:t>
            </a:r>
            <a:r>
              <a:rPr lang="en-US" altLang="zh-CN" sz="2000" b="1" dirty="0">
                <a:solidFill>
                  <a:srgbClr val="216FBA"/>
                </a:solidFill>
                <a:latin typeface="微软雅黑" panose="020B0503020204020204" pitchFamily="34" charset="-122"/>
                <a:ea typeface="微软雅黑" panose="020B0503020204020204" pitchFamily="34" charset="-122"/>
                <a:cs typeface="+mn-ea"/>
                <a:sym typeface="+mn-ea"/>
              </a:rPr>
              <a:t>please input a number</a:t>
            </a:r>
            <a:r>
              <a:rPr lang="zh-CN" altLang="en-US" sz="2000" b="1" dirty="0">
                <a:solidFill>
                  <a:srgbClr val="216FBA"/>
                </a:solidFill>
                <a:latin typeface="微软雅黑" panose="020B0503020204020204" pitchFamily="34" charset="-122"/>
                <a:ea typeface="微软雅黑" panose="020B0503020204020204" pitchFamily="34" charset="-122"/>
                <a:cs typeface="+mn-ea"/>
                <a:sym typeface="+mn-ea"/>
              </a:rPr>
              <a:t> : ");</a:t>
            </a:r>
            <a:endParaRPr lang="zh-CN" altLang="en-US" sz="2000" b="1" dirty="0">
              <a:solidFill>
                <a:srgbClr val="216FBA"/>
              </a:solidFill>
              <a:latin typeface="微软雅黑" panose="020B0503020204020204" pitchFamily="34" charset="-122"/>
              <a:ea typeface="微软雅黑" panose="020B0503020204020204" pitchFamily="34" charset="-122"/>
              <a:cs typeface="+mn-ea"/>
            </a:endParaRPr>
          </a:p>
          <a:p>
            <a:r>
              <a:rPr lang="zh-CN" altLang="en-US" sz="2000" b="1" dirty="0">
                <a:solidFill>
                  <a:srgbClr val="216FBA"/>
                </a:solidFill>
                <a:latin typeface="微软雅黑" panose="020B0503020204020204" pitchFamily="34" charset="-122"/>
                <a:ea typeface="微软雅黑" panose="020B0503020204020204" pitchFamily="34" charset="-122"/>
                <a:cs typeface="+mn-ea"/>
              </a:rPr>
              <a:t>	scanf("%d",&amp;x);</a:t>
            </a:r>
            <a:endParaRPr lang="zh-CN" altLang="en-US" sz="2000" b="1" dirty="0">
              <a:solidFill>
                <a:srgbClr val="216FBA"/>
              </a:solidFill>
              <a:latin typeface="微软雅黑" panose="020B0503020204020204" pitchFamily="34" charset="-122"/>
              <a:ea typeface="微软雅黑" panose="020B0503020204020204" pitchFamily="34" charset="-122"/>
              <a:cs typeface="+mn-ea"/>
            </a:endParaRPr>
          </a:p>
          <a:p>
            <a:r>
              <a:rPr lang="zh-CN" altLang="en-US" sz="2000" b="1" dirty="0">
                <a:solidFill>
                  <a:srgbClr val="216FBA"/>
                </a:solidFill>
                <a:latin typeface="微软雅黑" panose="020B0503020204020204" pitchFamily="34" charset="-122"/>
                <a:ea typeface="微软雅黑" panose="020B0503020204020204" pitchFamily="34" charset="-122"/>
                <a:cs typeface="+mn-ea"/>
              </a:rPr>
              <a:t>//	printf("%d",x);</a:t>
            </a:r>
            <a:endParaRPr lang="zh-CN" altLang="en-US" sz="2000" b="1" dirty="0">
              <a:solidFill>
                <a:srgbClr val="216FBA"/>
              </a:solidFill>
              <a:latin typeface="微软雅黑" panose="020B0503020204020204" pitchFamily="34" charset="-122"/>
              <a:ea typeface="微软雅黑" panose="020B0503020204020204" pitchFamily="34" charset="-122"/>
              <a:cs typeface="+mn-ea"/>
            </a:endParaRPr>
          </a:p>
          <a:p>
            <a:r>
              <a:rPr lang="zh-CN" altLang="en-US" sz="2000" b="1" dirty="0">
                <a:solidFill>
                  <a:srgbClr val="216FBA"/>
                </a:solidFill>
                <a:latin typeface="微软雅黑" panose="020B0503020204020204" pitchFamily="34" charset="-122"/>
                <a:ea typeface="微软雅黑" panose="020B0503020204020204" pitchFamily="34" charset="-122"/>
                <a:cs typeface="+mn-ea"/>
              </a:rPr>
              <a:t>	if(x&gt;0){</a:t>
            </a:r>
            <a:endParaRPr lang="zh-CN" altLang="en-US" sz="2000" b="1" dirty="0">
              <a:solidFill>
                <a:srgbClr val="216FBA"/>
              </a:solidFill>
              <a:latin typeface="微软雅黑" panose="020B0503020204020204" pitchFamily="34" charset="-122"/>
              <a:ea typeface="微软雅黑" panose="020B0503020204020204" pitchFamily="34" charset="-122"/>
              <a:cs typeface="+mn-ea"/>
            </a:endParaRPr>
          </a:p>
          <a:p>
            <a:r>
              <a:rPr lang="zh-CN" altLang="en-US" sz="2000" b="1" dirty="0">
                <a:solidFill>
                  <a:srgbClr val="216FBA"/>
                </a:solidFill>
                <a:latin typeface="微软雅黑" panose="020B0503020204020204" pitchFamily="34" charset="-122"/>
                <a:ea typeface="微软雅黑" panose="020B0503020204020204" pitchFamily="34" charset="-122"/>
                <a:cs typeface="+mn-ea"/>
              </a:rPr>
              <a:t>		y= 2*x-1;</a:t>
            </a:r>
            <a:endParaRPr lang="zh-CN" altLang="en-US" sz="2000" b="1" dirty="0">
              <a:solidFill>
                <a:srgbClr val="216FBA"/>
              </a:solidFill>
              <a:latin typeface="微软雅黑" panose="020B0503020204020204" pitchFamily="34" charset="-122"/>
              <a:ea typeface="微软雅黑" panose="020B0503020204020204" pitchFamily="34" charset="-122"/>
              <a:cs typeface="+mn-ea"/>
            </a:endParaRPr>
          </a:p>
          <a:p>
            <a:r>
              <a:rPr lang="zh-CN" altLang="en-US" sz="2000" b="1" dirty="0">
                <a:solidFill>
                  <a:srgbClr val="216FBA"/>
                </a:solidFill>
                <a:latin typeface="微软雅黑" panose="020B0503020204020204" pitchFamily="34" charset="-122"/>
                <a:ea typeface="微软雅黑" panose="020B0503020204020204" pitchFamily="34" charset="-122"/>
                <a:cs typeface="+mn-ea"/>
              </a:rPr>
              <a:t>	}</a:t>
            </a:r>
            <a:endParaRPr lang="zh-CN" altLang="en-US" sz="2000" b="1" dirty="0">
              <a:solidFill>
                <a:srgbClr val="216FBA"/>
              </a:solidFill>
              <a:latin typeface="微软雅黑" panose="020B0503020204020204" pitchFamily="34" charset="-122"/>
              <a:ea typeface="微软雅黑" panose="020B0503020204020204" pitchFamily="34" charset="-122"/>
              <a:cs typeface="+mn-ea"/>
            </a:endParaRPr>
          </a:p>
          <a:p>
            <a:r>
              <a:rPr lang="zh-CN" altLang="en-US" sz="2000" b="1" dirty="0">
                <a:solidFill>
                  <a:srgbClr val="216FBA"/>
                </a:solidFill>
                <a:latin typeface="微软雅黑" panose="020B0503020204020204" pitchFamily="34" charset="-122"/>
                <a:ea typeface="微软雅黑" panose="020B0503020204020204" pitchFamily="34" charset="-122"/>
                <a:cs typeface="+mn-ea"/>
              </a:rPr>
              <a:t>	else if(x==0){</a:t>
            </a:r>
            <a:endParaRPr lang="zh-CN" altLang="en-US" sz="2000" b="1" dirty="0">
              <a:solidFill>
                <a:srgbClr val="216FBA"/>
              </a:solidFill>
              <a:latin typeface="微软雅黑" panose="020B0503020204020204" pitchFamily="34" charset="-122"/>
              <a:ea typeface="微软雅黑" panose="020B0503020204020204" pitchFamily="34" charset="-122"/>
              <a:cs typeface="+mn-ea"/>
            </a:endParaRPr>
          </a:p>
          <a:p>
            <a:r>
              <a:rPr lang="zh-CN" altLang="en-US" sz="2000" b="1" dirty="0">
                <a:solidFill>
                  <a:srgbClr val="216FBA"/>
                </a:solidFill>
                <a:latin typeface="微软雅黑" panose="020B0503020204020204" pitchFamily="34" charset="-122"/>
                <a:ea typeface="微软雅黑" panose="020B0503020204020204" pitchFamily="34" charset="-122"/>
                <a:cs typeface="+mn-ea"/>
              </a:rPr>
              <a:t>		y=0;</a:t>
            </a:r>
            <a:endParaRPr lang="zh-CN" altLang="en-US" sz="2000" b="1" dirty="0">
              <a:solidFill>
                <a:srgbClr val="216FBA"/>
              </a:solidFill>
              <a:latin typeface="微软雅黑" panose="020B0503020204020204" pitchFamily="34" charset="-122"/>
              <a:ea typeface="微软雅黑" panose="020B0503020204020204" pitchFamily="34" charset="-122"/>
              <a:cs typeface="+mn-ea"/>
            </a:endParaRPr>
          </a:p>
          <a:p>
            <a:r>
              <a:rPr lang="zh-CN" altLang="en-US" sz="2000" b="1" dirty="0">
                <a:solidFill>
                  <a:srgbClr val="216FBA"/>
                </a:solidFill>
                <a:latin typeface="微软雅黑" panose="020B0503020204020204" pitchFamily="34" charset="-122"/>
                <a:ea typeface="微软雅黑" panose="020B0503020204020204" pitchFamily="34" charset="-122"/>
                <a:cs typeface="+mn-ea"/>
              </a:rPr>
              <a:t>	}</a:t>
            </a:r>
            <a:endParaRPr lang="zh-CN" altLang="en-US" sz="2000" b="1" dirty="0">
              <a:solidFill>
                <a:srgbClr val="216FBA"/>
              </a:solidFill>
              <a:latin typeface="微软雅黑" panose="020B0503020204020204" pitchFamily="34" charset="-122"/>
              <a:ea typeface="微软雅黑" panose="020B0503020204020204" pitchFamily="34" charset="-122"/>
              <a:cs typeface="+mn-ea"/>
            </a:endParaRPr>
          </a:p>
          <a:p>
            <a:r>
              <a:rPr lang="zh-CN" altLang="en-US" sz="2000" b="1" dirty="0">
                <a:solidFill>
                  <a:srgbClr val="216FBA"/>
                </a:solidFill>
                <a:latin typeface="微软雅黑" panose="020B0503020204020204" pitchFamily="34" charset="-122"/>
                <a:ea typeface="微软雅黑" panose="020B0503020204020204" pitchFamily="34" charset="-122"/>
                <a:cs typeface="+mn-ea"/>
              </a:rPr>
              <a:t>	else if(x&lt;0){</a:t>
            </a:r>
            <a:endParaRPr lang="zh-CN" altLang="en-US" sz="2000" b="1" dirty="0">
              <a:solidFill>
                <a:srgbClr val="216FBA"/>
              </a:solidFill>
              <a:latin typeface="微软雅黑" panose="020B0503020204020204" pitchFamily="34" charset="-122"/>
              <a:ea typeface="微软雅黑" panose="020B0503020204020204" pitchFamily="34" charset="-122"/>
              <a:cs typeface="+mn-ea"/>
            </a:endParaRPr>
          </a:p>
          <a:p>
            <a:r>
              <a:rPr lang="zh-CN" altLang="en-US" sz="2000" b="1" dirty="0">
                <a:solidFill>
                  <a:srgbClr val="216FBA"/>
                </a:solidFill>
                <a:latin typeface="微软雅黑" panose="020B0503020204020204" pitchFamily="34" charset="-122"/>
                <a:ea typeface="微软雅黑" panose="020B0503020204020204" pitchFamily="34" charset="-122"/>
                <a:cs typeface="+mn-ea"/>
              </a:rPr>
              <a:t>		y=3*x+1;</a:t>
            </a:r>
            <a:endParaRPr lang="zh-CN" altLang="en-US" sz="2000" b="1" dirty="0">
              <a:solidFill>
                <a:srgbClr val="216FBA"/>
              </a:solidFill>
              <a:latin typeface="微软雅黑" panose="020B0503020204020204" pitchFamily="34" charset="-122"/>
              <a:ea typeface="微软雅黑" panose="020B0503020204020204" pitchFamily="34" charset="-122"/>
              <a:cs typeface="+mn-ea"/>
            </a:endParaRPr>
          </a:p>
          <a:p>
            <a:r>
              <a:rPr lang="zh-CN" altLang="en-US" sz="2000" b="1" dirty="0">
                <a:solidFill>
                  <a:srgbClr val="216FBA"/>
                </a:solidFill>
                <a:latin typeface="微软雅黑" panose="020B0503020204020204" pitchFamily="34" charset="-122"/>
                <a:ea typeface="微软雅黑" panose="020B0503020204020204" pitchFamily="34" charset="-122"/>
                <a:cs typeface="+mn-ea"/>
              </a:rPr>
              <a:t>	}</a:t>
            </a:r>
            <a:endParaRPr lang="zh-CN" altLang="en-US" sz="2000" b="1" dirty="0">
              <a:solidFill>
                <a:srgbClr val="216FBA"/>
              </a:solidFill>
              <a:latin typeface="微软雅黑" panose="020B0503020204020204" pitchFamily="34" charset="-122"/>
              <a:ea typeface="微软雅黑" panose="020B0503020204020204" pitchFamily="34" charset="-122"/>
              <a:cs typeface="+mn-ea"/>
            </a:endParaRPr>
          </a:p>
          <a:p>
            <a:r>
              <a:rPr lang="zh-CN" altLang="en-US" sz="2000" b="1" dirty="0">
                <a:solidFill>
                  <a:srgbClr val="216FBA"/>
                </a:solidFill>
                <a:latin typeface="微软雅黑" panose="020B0503020204020204" pitchFamily="34" charset="-122"/>
                <a:ea typeface="微软雅黑" panose="020B0503020204020204" pitchFamily="34" charset="-122"/>
                <a:cs typeface="+mn-ea"/>
              </a:rPr>
              <a:t>	printf("%d %d",x,y);</a:t>
            </a:r>
            <a:endParaRPr lang="zh-CN" altLang="en-US" sz="2000" b="1" dirty="0">
              <a:solidFill>
                <a:srgbClr val="216FBA"/>
              </a:solidFill>
              <a:latin typeface="微软雅黑" panose="020B0503020204020204" pitchFamily="34" charset="-122"/>
              <a:ea typeface="微软雅黑" panose="020B0503020204020204" pitchFamily="34" charset="-122"/>
              <a:cs typeface="+mn-ea"/>
            </a:endParaRPr>
          </a:p>
          <a:p>
            <a:r>
              <a:rPr lang="zh-CN" altLang="en-US" sz="2000" b="1" dirty="0">
                <a:solidFill>
                  <a:srgbClr val="216FBA"/>
                </a:solidFill>
                <a:latin typeface="微软雅黑" panose="020B0503020204020204" pitchFamily="34" charset="-122"/>
                <a:ea typeface="微软雅黑" panose="020B0503020204020204" pitchFamily="34" charset="-122"/>
                <a:cs typeface="+mn-ea"/>
              </a:rPr>
              <a:t>	return 0; </a:t>
            </a:r>
            <a:endParaRPr lang="zh-CN" altLang="en-US" sz="2000" b="1" dirty="0">
              <a:solidFill>
                <a:srgbClr val="216FBA"/>
              </a:solidFill>
              <a:latin typeface="微软雅黑" panose="020B0503020204020204" pitchFamily="34" charset="-122"/>
              <a:ea typeface="微软雅黑" panose="020B0503020204020204" pitchFamily="34" charset="-122"/>
              <a:cs typeface="+mn-ea"/>
            </a:endParaRPr>
          </a:p>
          <a:p>
            <a:r>
              <a:rPr lang="zh-CN" altLang="en-US" sz="2000" b="1" dirty="0">
                <a:solidFill>
                  <a:srgbClr val="216FBA"/>
                </a:solidFill>
                <a:latin typeface="微软雅黑" panose="020B0503020204020204" pitchFamily="34" charset="-122"/>
                <a:ea typeface="微软雅黑" panose="020B0503020204020204" pitchFamily="34" charset="-122"/>
                <a:cs typeface="+mn-ea"/>
              </a:rPr>
              <a:t>}</a:t>
            </a:r>
            <a:endParaRPr lang="zh-CN" altLang="en-US" sz="2000" b="1" dirty="0">
              <a:solidFill>
                <a:srgbClr val="216FBA"/>
              </a:solidFill>
              <a:latin typeface="微软雅黑" panose="020B0503020204020204" pitchFamily="34" charset="-122"/>
              <a:ea typeface="微软雅黑" panose="020B0503020204020204" pitchFamily="34" charset="-122"/>
              <a:cs typeface="+mn-ea"/>
            </a:endParaRPr>
          </a:p>
        </p:txBody>
      </p:sp>
      <p:pic>
        <p:nvPicPr>
          <p:cNvPr id="3" name="图片 2"/>
          <p:cNvPicPr>
            <a:picLocks noChangeAspect="1"/>
          </p:cNvPicPr>
          <p:nvPr/>
        </p:nvPicPr>
        <p:blipFill>
          <a:blip r:embed="rId1"/>
          <a:stretch>
            <a:fillRect/>
          </a:stretch>
        </p:blipFill>
        <p:spPr>
          <a:xfrm>
            <a:off x="6567170" y="1670050"/>
            <a:ext cx="4695825" cy="32512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r="55625"/>
          <a:stretch>
            <a:fillRect/>
          </a:stretch>
        </p:blipFill>
        <p:spPr>
          <a:xfrm>
            <a:off x="0" y="0"/>
            <a:ext cx="5410200" cy="6858000"/>
          </a:xfrm>
          <a:prstGeom prst="rect">
            <a:avLst/>
          </a:prstGeom>
        </p:spPr>
      </p:pic>
      <p:sp>
        <p:nvSpPr>
          <p:cNvPr id="3" name="文本框 2"/>
          <p:cNvSpPr txBox="1"/>
          <p:nvPr/>
        </p:nvSpPr>
        <p:spPr>
          <a:xfrm>
            <a:off x="7059930" y="1094740"/>
            <a:ext cx="3584575" cy="768350"/>
          </a:xfrm>
          <a:prstGeom prst="rect">
            <a:avLst/>
          </a:prstGeom>
          <a:noFill/>
        </p:spPr>
        <p:txBody>
          <a:bodyPr wrap="square" rtlCol="0">
            <a:spAutoFit/>
          </a:bodyPr>
          <a:lstStyle/>
          <a:p>
            <a:pPr algn="ctr"/>
            <a:r>
              <a:rPr lang="zh-CN" altLang="en-US" sz="4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conclusion</a:t>
            </a:r>
            <a:endParaRPr lang="zh-CN" altLang="en-US" sz="4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2" name="文本框 31"/>
          <p:cNvSpPr txBox="1"/>
          <p:nvPr/>
        </p:nvSpPr>
        <p:spPr>
          <a:xfrm>
            <a:off x="6379210" y="2791460"/>
            <a:ext cx="5953125" cy="829945"/>
          </a:xfrm>
          <a:prstGeom prst="rect">
            <a:avLst/>
          </a:prstGeom>
          <a:noFill/>
        </p:spPr>
        <p:txBody>
          <a:bodyPr wrap="square" rtlCol="0">
            <a:spAutoFit/>
          </a:bodyPr>
          <a:lstStyle/>
          <a:p>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Understand algorithm definition and characteristics through examples</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AutoShape 2" descr="蓝色科技封面图片"/>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文本框 20"/>
          <p:cNvSpPr txBox="1"/>
          <p:nvPr/>
        </p:nvSpPr>
        <p:spPr>
          <a:xfrm>
            <a:off x="5636200" y="2772593"/>
            <a:ext cx="743165" cy="584775"/>
          </a:xfrm>
          <a:prstGeom prst="rect">
            <a:avLst/>
          </a:prstGeom>
          <a:noFill/>
        </p:spPr>
        <p:txBody>
          <a:bodyPr wrap="square" rtlCol="0">
            <a:spAutoFit/>
          </a:bodyPr>
          <a:lstStyle/>
          <a:p>
            <a:r>
              <a:rPr lang="en-US" altLang="zh-CN"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01</a:t>
            </a:r>
            <a:endPar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文本框 21"/>
          <p:cNvSpPr txBox="1"/>
          <p:nvPr/>
        </p:nvSpPr>
        <p:spPr>
          <a:xfrm>
            <a:off x="6379210" y="3949700"/>
            <a:ext cx="5535930" cy="829945"/>
          </a:xfrm>
          <a:prstGeom prst="rect">
            <a:avLst/>
          </a:prstGeom>
          <a:noFill/>
        </p:spPr>
        <p:txBody>
          <a:bodyPr wrap="square" rtlCol="0">
            <a:spAutoFit/>
          </a:bodyPr>
          <a:lstStyle/>
          <a:p>
            <a:pPr lvl="0"/>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Be able to draw flow charts using flow chart symbols</a:t>
            </a:r>
            <a:endPar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5636200" y="3930713"/>
            <a:ext cx="743165" cy="584775"/>
          </a:xfrm>
          <a:prstGeom prst="rect">
            <a:avLst/>
          </a:prstGeom>
          <a:noFill/>
        </p:spPr>
        <p:txBody>
          <a:bodyPr wrap="square" rtlCol="0">
            <a:spAutoFit/>
          </a:bodyPr>
          <a:lstStyle/>
          <a:p>
            <a:r>
              <a:rPr lang="en-US" altLang="zh-CN"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02</a:t>
            </a:r>
            <a:endPar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文本框 25"/>
          <p:cNvSpPr txBox="1"/>
          <p:nvPr/>
        </p:nvSpPr>
        <p:spPr>
          <a:xfrm>
            <a:off x="6379365" y="5107514"/>
            <a:ext cx="5829145" cy="891540"/>
          </a:xfrm>
          <a:prstGeom prst="rect">
            <a:avLst/>
          </a:prstGeom>
          <a:noFill/>
        </p:spPr>
        <p:txBody>
          <a:bodyPr wrap="square" rtlCol="0">
            <a:spAutoFit/>
          </a:bodyPr>
          <a:lstStyle/>
          <a:p>
            <a:r>
              <a:rPr lang="zh-CN" altLang="en-US" sz="24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Understand the three major programming structures</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 </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文本框 26"/>
          <p:cNvSpPr txBox="1"/>
          <p:nvPr/>
        </p:nvSpPr>
        <p:spPr>
          <a:xfrm>
            <a:off x="5636200" y="5088834"/>
            <a:ext cx="743165" cy="584775"/>
          </a:xfrm>
          <a:prstGeom prst="rect">
            <a:avLst/>
          </a:prstGeom>
          <a:noFill/>
        </p:spPr>
        <p:txBody>
          <a:bodyPr wrap="square" rtlCol="0">
            <a:spAutoFit/>
          </a:bodyPr>
          <a:lstStyle/>
          <a:p>
            <a:r>
              <a:rPr lang="en-US" altLang="zh-CN"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03</a:t>
            </a:r>
            <a:endParaRPr lang="zh-CN" altLang="en-US" sz="32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78282" y="52718"/>
            <a:ext cx="3113202" cy="534884"/>
            <a:chOff x="78282" y="52718"/>
            <a:chExt cx="3113202" cy="534884"/>
          </a:xfrm>
        </p:grpSpPr>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ackgroundRemoval t="1700" b="98584" l="5046" r="89679"/>
                      </a14:imgEffect>
                    </a14:imgLayer>
                  </a14:imgProps>
                </a:ext>
              </a:extLst>
            </a:blip>
            <a:stretch>
              <a:fillRect/>
            </a:stretch>
          </p:blipFill>
          <p:spPr>
            <a:xfrm>
              <a:off x="2530834" y="52718"/>
              <a:ext cx="660650" cy="534884"/>
            </a:xfrm>
            <a:prstGeom prst="rect">
              <a:avLst/>
            </a:prstGeom>
          </p:spPr>
        </p:pic>
        <p:sp>
          <p:nvSpPr>
            <p:cNvPr id="10" name="文本框 9"/>
            <p:cNvSpPr txBox="1"/>
            <p:nvPr/>
          </p:nvSpPr>
          <p:spPr>
            <a:xfrm>
              <a:off x="78282" y="135494"/>
              <a:ext cx="2679827" cy="369332"/>
            </a:xfrm>
            <a:prstGeom prst="rect">
              <a:avLst/>
            </a:prstGeom>
            <a:noFill/>
          </p:spPr>
          <p:txBody>
            <a:bodyPr wrap="square" rtlCol="0">
              <a:spAutoFit/>
            </a:bodyPr>
            <a:lstStyle/>
            <a:p>
              <a:pPr eaLnBrk="0" fontAlgn="base" hangingPunct="0">
                <a:spcBef>
                  <a:spcPct val="0"/>
                </a:spcBef>
                <a:spcAft>
                  <a:spcPct val="0"/>
                </a:spcAft>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北京电子科技职业学院</a:t>
              </a:r>
              <a:endParaRPr lang="zh-CN" altLang="en-US"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1" name="组合 10"/>
          <p:cNvGrpSpPr/>
          <p:nvPr/>
        </p:nvGrpSpPr>
        <p:grpSpPr>
          <a:xfrm>
            <a:off x="4620985" y="2022018"/>
            <a:ext cx="2950030" cy="2813965"/>
            <a:chOff x="4625788" y="2483167"/>
            <a:chExt cx="2950030" cy="2813965"/>
          </a:xfrm>
        </p:grpSpPr>
        <p:sp>
          <p:nvSpPr>
            <p:cNvPr id="12" name="椭圆 11"/>
            <p:cNvSpPr/>
            <p:nvPr/>
          </p:nvSpPr>
          <p:spPr>
            <a:xfrm>
              <a:off x="4625788" y="2483167"/>
              <a:ext cx="2813965" cy="28139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文本框 6"/>
            <p:cNvSpPr txBox="1"/>
            <p:nvPr/>
          </p:nvSpPr>
          <p:spPr>
            <a:xfrm>
              <a:off x="4806980" y="3231301"/>
              <a:ext cx="2768838" cy="156966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9600"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End</a:t>
              </a:r>
              <a:endParaRPr lang="zh-CN" altLang="en-US" sz="9600"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453"/>
            <a:ext cx="509016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Learning goals</a:t>
            </a:r>
            <a:endPar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5" name="college-studying_73531"/>
          <p:cNvSpPr>
            <a:spLocks noChangeAspect="1"/>
          </p:cNvSpPr>
          <p:nvPr/>
        </p:nvSpPr>
        <p:spPr bwMode="auto">
          <a:xfrm>
            <a:off x="840105" y="1372122"/>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accent2">
              <a:lumMod val="50000"/>
            </a:schemeClr>
          </a:solidFill>
          <a:ln>
            <a:noFill/>
          </a:ln>
        </p:spPr>
        <p:txBody>
          <a:bodyPr/>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Rectangle 10"/>
          <p:cNvSpPr>
            <a:spLocks noChangeArrowheads="1"/>
          </p:cNvSpPr>
          <p:nvPr/>
        </p:nvSpPr>
        <p:spPr bwMode="auto">
          <a:xfrm>
            <a:off x="1479550" y="1322705"/>
            <a:ext cx="7732395"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nSpc>
                <a:spcPct val="120000"/>
              </a:lnSpc>
              <a:buFont typeface="Wingdings" panose="05000000000000000000" pitchFamily="2" charset="2"/>
              <a:buNone/>
            </a:pPr>
            <a:r>
              <a:rPr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Assessment methods for this course</a:t>
            </a:r>
            <a:r>
              <a:rPr lang="zh-CN"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N+2</a:t>
            </a:r>
            <a:endParaRPr lang="en-US" altLang="zh-CN"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aphicFrame>
        <p:nvGraphicFramePr>
          <p:cNvPr id="4" name="表格 3"/>
          <p:cNvGraphicFramePr/>
          <p:nvPr/>
        </p:nvGraphicFramePr>
        <p:xfrm>
          <a:off x="1666240" y="2857500"/>
          <a:ext cx="8902700" cy="2907030"/>
        </p:xfrm>
        <a:graphic>
          <a:graphicData uri="http://schemas.openxmlformats.org/drawingml/2006/table">
            <a:tbl>
              <a:tblPr firstRow="1" bandRow="1">
                <a:tableStyleId>{5C22544A-7EE6-4342-B048-85BDC9FD1C3A}</a:tableStyleId>
              </a:tblPr>
              <a:tblGrid>
                <a:gridCol w="1731010"/>
                <a:gridCol w="1294765"/>
                <a:gridCol w="1400175"/>
                <a:gridCol w="921385"/>
                <a:gridCol w="217170"/>
                <a:gridCol w="342900"/>
                <a:gridCol w="1430655"/>
                <a:gridCol w="1564640"/>
              </a:tblGrid>
              <a:tr h="1208405">
                <a:tc>
                  <a:txBody>
                    <a:bodyPr/>
                    <a:p>
                      <a:pPr>
                        <a:buNone/>
                      </a:pPr>
                      <a:r>
                        <a:rPr sz="1800"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Assessment methods</a:t>
                      </a:r>
                      <a:endParaRPr lang="zh-CN" altLang="en-US"/>
                    </a:p>
                  </a:txBody>
                  <a:tcPr/>
                </a:tc>
                <a:tc gridSpan="5">
                  <a:txBody>
                    <a:bodyPr/>
                    <a:p>
                      <a:pPr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N（40%）</a:t>
                      </a:r>
                      <a:endParaRPr lang="zh-CN" altLang="en-US"/>
                    </a:p>
                  </a:txBody>
                  <a:tcPr/>
                </a:tc>
                <a:tc hMerge="1">
                  <a:tcPr/>
                </a:tc>
                <a:tc hMerge="1">
                  <a:tcPr/>
                </a:tc>
                <a:tc hMerge="1">
                  <a:tcPr/>
                </a:tc>
                <a:tc hMerge="1">
                  <a:tcPr/>
                </a:tc>
                <a:tc gridSpan="2">
                  <a:txBody>
                    <a:bodyPr/>
                    <a:p>
                      <a:pPr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2（60%）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a:buNone/>
                      </a:pPr>
                      <a:endParaRPr lang="zh-CN" altLang="en-US"/>
                    </a:p>
                  </a:txBody>
                  <a:tcPr/>
                </a:tc>
                <a:tc hMerge="1">
                  <a:tcPr/>
                </a:tc>
              </a:tr>
              <a:tr h="996315">
                <a:tc>
                  <a:txBody>
                    <a:bodyPr/>
                    <a:p>
                      <a:pPr>
                        <a:buNone/>
                      </a:pPr>
                      <a:r>
                        <a:rPr lang="zh-CN" altLang="en-US"/>
                        <a:t>Assessment details</a:t>
                      </a:r>
                      <a:endParaRPr lang="zh-CN" altLang="en-US"/>
                    </a:p>
                  </a:txBody>
                  <a:tcPr/>
                </a:tc>
                <a:tc>
                  <a:txBody>
                    <a:bodyPr/>
                    <a:p>
                      <a:pPr>
                        <a:buNone/>
                      </a:pPr>
                      <a:r>
                        <a:rPr lang="zh-CN" altLang="en-US"/>
                        <a:t>attendance</a:t>
                      </a:r>
                      <a:endParaRPr lang="zh-CN" altLang="en-US"/>
                    </a:p>
                    <a:p>
                      <a:pPr>
                        <a:buNone/>
                      </a:pPr>
                      <a:endParaRPr lang="zh-CN" altLang="en-US"/>
                    </a:p>
                  </a:txBody>
                  <a:tcPr/>
                </a:tc>
                <a:tc>
                  <a:txBody>
                    <a:bodyPr/>
                    <a:p>
                      <a:pPr>
                        <a:buNone/>
                      </a:pPr>
                      <a:r>
                        <a:rPr lang="zh-CN" altLang="en-US"/>
                        <a:t>homework</a:t>
                      </a:r>
                      <a:endParaRPr lang="zh-CN" altLang="en-US"/>
                    </a:p>
                  </a:txBody>
                  <a:tcPr/>
                </a:tc>
                <a:tc gridSpan="3">
                  <a:txBody>
                    <a:bodyPr/>
                    <a:p>
                      <a:pPr>
                        <a:buNone/>
                      </a:pPr>
                      <a:r>
                        <a:rPr lang="zh-CN" altLang="en-US"/>
                        <a:t>classroom performance</a:t>
                      </a:r>
                      <a:endParaRPr lang="zh-CN" altLang="en-US"/>
                    </a:p>
                    <a:p>
                      <a:pPr>
                        <a:buNone/>
                      </a:pPr>
                      <a:r>
                        <a:rPr lang="zh-CN" altLang="en-US"/>
                        <a:t>  </a:t>
                      </a:r>
                      <a:endParaRPr lang="zh-CN" altLang="en-US"/>
                    </a:p>
                  </a:txBody>
                  <a:tcPr/>
                </a:tc>
                <a:tc hMerge="1">
                  <a:tcPr/>
                </a:tc>
                <a:tc hMerge="1">
                  <a:tcPr/>
                </a:tc>
                <a:tc>
                  <a:txBody>
                    <a:bodyPr/>
                    <a:p>
                      <a:pPr>
                        <a:buNone/>
                      </a:pPr>
                      <a:r>
                        <a:rPr lang="zh-CN" altLang="en-US"/>
                        <a:t>class notes</a:t>
                      </a:r>
                      <a:endParaRPr lang="zh-CN" altLang="en-US"/>
                    </a:p>
                  </a:txBody>
                  <a:tcPr/>
                </a:tc>
                <a:tc>
                  <a:txBody>
                    <a:bodyPr/>
                    <a:p>
                      <a:pPr>
                        <a:buNone/>
                      </a:pPr>
                      <a:r>
                        <a:rPr lang="zh-CN" altLang="en-US"/>
                        <a:t>final exam</a:t>
                      </a:r>
                      <a:endParaRPr lang="zh-CN" altLang="en-US"/>
                    </a:p>
                  </a:txBody>
                  <a:tcPr/>
                </a:tc>
              </a:tr>
              <a:tr h="702310">
                <a:tc>
                  <a:txBody>
                    <a:bodyPr/>
                    <a:p>
                      <a:pPr>
                        <a:buNone/>
                      </a:pPr>
                      <a:r>
                        <a:rPr lang="zh-CN" altLang="en-US"/>
                        <a:t>proportion</a:t>
                      </a:r>
                      <a:endParaRPr lang="zh-CN" altLang="en-US"/>
                    </a:p>
                  </a:txBody>
                  <a:tcPr/>
                </a:tc>
                <a:tc>
                  <a:txBody>
                    <a:bodyPr/>
                    <a:p>
                      <a:pPr>
                        <a:buNone/>
                      </a:pPr>
                      <a:r>
                        <a:rPr lang="en-US" altLang="zh-CN"/>
                        <a:t>10</a:t>
                      </a:r>
                      <a:endParaRPr lang="en-US" altLang="zh-CN"/>
                    </a:p>
                  </a:txBody>
                  <a:tcPr/>
                </a:tc>
                <a:tc>
                  <a:txBody>
                    <a:bodyPr/>
                    <a:p>
                      <a:pPr>
                        <a:buNone/>
                      </a:pPr>
                      <a:r>
                        <a:rPr lang="en-US" altLang="zh-CN"/>
                        <a:t>20</a:t>
                      </a:r>
                      <a:endParaRPr lang="en-US" altLang="zh-CN"/>
                    </a:p>
                  </a:txBody>
                  <a:tcPr/>
                </a:tc>
                <a:tc>
                  <a:txBody>
                    <a:bodyPr/>
                    <a:p>
                      <a:pPr>
                        <a:buNone/>
                      </a:pPr>
                      <a:r>
                        <a:rPr lang="en-US" altLang="zh-CN"/>
                        <a:t>10</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r>
                        <a:rPr lang="en-US" altLang="zh-CN"/>
                        <a:t>20</a:t>
                      </a:r>
                      <a:endParaRPr lang="en-US" altLang="zh-CN"/>
                    </a:p>
                  </a:txBody>
                  <a:tcPr/>
                </a:tc>
                <a:tc>
                  <a:txBody>
                    <a:bodyPr/>
                    <a:p>
                      <a:pPr>
                        <a:buNone/>
                      </a:pPr>
                      <a:r>
                        <a:rPr lang="en-US" altLang="zh-CN"/>
                        <a:t>40</a:t>
                      </a:r>
                      <a:endParaRPr lang="en-US" altLang="zh-CN"/>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453"/>
            <a:ext cx="509016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Learning goals</a:t>
            </a:r>
            <a:endPar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文本框 1"/>
          <p:cNvSpPr txBox="1"/>
          <p:nvPr/>
        </p:nvSpPr>
        <p:spPr>
          <a:xfrm>
            <a:off x="967740" y="2521585"/>
            <a:ext cx="10256520" cy="2676525"/>
          </a:xfrm>
          <a:prstGeom prst="rect">
            <a:avLst/>
          </a:prstGeom>
          <a:noFill/>
        </p:spPr>
        <p:txBody>
          <a:bodyPr wrap="square" rtlCol="0">
            <a:spAutoFit/>
          </a:bodyPr>
          <a:p>
            <a:r>
              <a:rPr lang="zh-CN" altLang="en-US" sz="2800"/>
              <a:t>1.</a:t>
            </a:r>
            <a:r>
              <a:rPr lang="en-US" altLang="zh-CN" sz="2800"/>
              <a:t>M</a:t>
            </a:r>
            <a:r>
              <a:rPr lang="zh-CN" altLang="en-US" sz="2800"/>
              <a:t>aster basic knowledge of algorithms；</a:t>
            </a:r>
            <a:endParaRPr lang="zh-CN" altLang="en-US" sz="2800"/>
          </a:p>
          <a:p>
            <a:endParaRPr lang="zh-CN" altLang="en-US" sz="2800"/>
          </a:p>
          <a:p>
            <a:r>
              <a:rPr lang="en-US" altLang="zh-CN" sz="2800"/>
              <a:t>2</a:t>
            </a:r>
            <a:r>
              <a:rPr lang="zh-CN" altLang="en-US" sz="2800"/>
              <a:t>.Be able to draw flow charts of algorithms；</a:t>
            </a:r>
            <a:endParaRPr lang="zh-CN" altLang="en-US" sz="2800"/>
          </a:p>
          <a:p>
            <a:endParaRPr lang="zh-CN" altLang="en-US" sz="2800"/>
          </a:p>
          <a:p>
            <a:r>
              <a:rPr lang="en-US" altLang="zh-CN" sz="2800">
                <a:sym typeface="+mn-ea"/>
              </a:rPr>
              <a:t>3.W</a:t>
            </a:r>
            <a:r>
              <a:rPr lang="zh-CN" altLang="en-US" sz="2800">
                <a:sym typeface="+mn-ea"/>
              </a:rPr>
              <a:t>rite and debug simple c language programs using DEVC</a:t>
            </a:r>
            <a:r>
              <a:rPr lang="en-US" altLang="zh-CN" sz="2800">
                <a:sym typeface="+mn-ea"/>
              </a:rPr>
              <a:t>PP</a:t>
            </a:r>
            <a:r>
              <a:rPr lang="zh-CN" altLang="en-US" sz="2800">
                <a:sym typeface="+mn-ea"/>
              </a:rPr>
              <a:t>.</a:t>
            </a:r>
            <a:endParaRPr lang="zh-CN" altLang="en-US" sz="2800"/>
          </a:p>
          <a:p>
            <a:endParaRPr lang="zh-CN" altLang="en-US" sz="2800"/>
          </a:p>
        </p:txBody>
      </p:sp>
      <p:sp>
        <p:nvSpPr>
          <p:cNvPr id="45" name="college-studying_73531"/>
          <p:cNvSpPr>
            <a:spLocks noChangeAspect="1"/>
          </p:cNvSpPr>
          <p:nvPr/>
        </p:nvSpPr>
        <p:spPr bwMode="auto">
          <a:xfrm>
            <a:off x="840105" y="1372122"/>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accent2">
              <a:lumMod val="50000"/>
            </a:schemeClr>
          </a:solidFill>
          <a:ln>
            <a:noFill/>
          </a:ln>
        </p:spPr>
        <p:txBody>
          <a:bodyPr/>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Rectangle 10"/>
          <p:cNvSpPr>
            <a:spLocks noChangeArrowheads="1"/>
          </p:cNvSpPr>
          <p:nvPr/>
        </p:nvSpPr>
        <p:spPr bwMode="auto">
          <a:xfrm>
            <a:off x="1479550" y="1322705"/>
            <a:ext cx="7732395"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nSpc>
                <a:spcPct val="120000"/>
              </a:lnSpc>
              <a:buFont typeface="Wingdings" panose="05000000000000000000" pitchFamily="2" charset="2"/>
              <a:buNone/>
            </a:pPr>
            <a:r>
              <a:rPr lang="en-US" altLang="zh-CN"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I hope you </a:t>
            </a:r>
            <a:r>
              <a:rPr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will achieve the following goals</a:t>
            </a:r>
            <a:r>
              <a:rPr lang="zh-CN"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r="55625"/>
          <a:stretch>
            <a:fillRect/>
          </a:stretch>
        </p:blipFill>
        <p:spPr>
          <a:xfrm>
            <a:off x="0" y="0"/>
            <a:ext cx="5410200" cy="6858000"/>
          </a:xfrm>
          <a:prstGeom prst="rect">
            <a:avLst/>
          </a:prstGeom>
        </p:spPr>
      </p:pic>
      <p:sp>
        <p:nvSpPr>
          <p:cNvPr id="3" name="文本框 2"/>
          <p:cNvSpPr txBox="1"/>
          <p:nvPr/>
        </p:nvSpPr>
        <p:spPr>
          <a:xfrm>
            <a:off x="7545070" y="1168400"/>
            <a:ext cx="2863215" cy="768350"/>
          </a:xfrm>
          <a:prstGeom prst="rect">
            <a:avLst/>
          </a:prstGeom>
          <a:noFill/>
        </p:spPr>
        <p:txBody>
          <a:bodyPr wrap="square" rtlCol="0">
            <a:spAutoFit/>
          </a:bodyPr>
          <a:lstStyle/>
          <a:p>
            <a:r>
              <a:rPr lang="zh-CN" altLang="en-US" sz="44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directory</a:t>
            </a:r>
            <a:endParaRPr lang="zh-CN" altLang="en-US" sz="44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2" name="文本框 31"/>
          <p:cNvSpPr txBox="1"/>
          <p:nvPr/>
        </p:nvSpPr>
        <p:spPr>
          <a:xfrm>
            <a:off x="6370320" y="2817495"/>
            <a:ext cx="5963285" cy="583565"/>
          </a:xfrm>
          <a:prstGeom prst="rect">
            <a:avLst/>
          </a:prstGeom>
          <a:noFill/>
        </p:spPr>
        <p:txBody>
          <a:bodyPr wrap="square" rtlCol="0">
            <a:spAutoFit/>
          </a:bodyPr>
          <a:lstStyle/>
          <a:p>
            <a:r>
              <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demonstration of algorithm</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AutoShape 2" descr="蓝色科技封面图片"/>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文本框 20"/>
          <p:cNvSpPr txBox="1"/>
          <p:nvPr/>
        </p:nvSpPr>
        <p:spPr>
          <a:xfrm>
            <a:off x="5627310" y="2839148"/>
            <a:ext cx="743165" cy="584775"/>
          </a:xfrm>
          <a:prstGeom prst="rect">
            <a:avLst/>
          </a:prstGeom>
          <a:noFill/>
        </p:spPr>
        <p:txBody>
          <a:bodyPr wrap="square" rtlCol="0">
            <a:spAutoFit/>
          </a:bodyPr>
          <a:lstStyle/>
          <a:p>
            <a:r>
              <a:rPr lang="en-US" altLang="zh-CN"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01</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文本框 21"/>
          <p:cNvSpPr txBox="1"/>
          <p:nvPr/>
        </p:nvSpPr>
        <p:spPr>
          <a:xfrm>
            <a:off x="6370320" y="3799840"/>
            <a:ext cx="5325110" cy="1076325"/>
          </a:xfrm>
          <a:prstGeom prst="rect">
            <a:avLst/>
          </a:prstGeom>
          <a:noFill/>
        </p:spPr>
        <p:txBody>
          <a:bodyPr wrap="square" rtlCol="0">
            <a:spAutoFit/>
          </a:bodyPr>
          <a:lstStyle/>
          <a:p>
            <a:pPr lvl="0"/>
            <a:r>
              <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Algorithm definition and Programming structure</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5627310" y="3821622"/>
            <a:ext cx="743165" cy="584775"/>
          </a:xfrm>
          <a:prstGeom prst="rect">
            <a:avLst/>
          </a:prstGeom>
          <a:noFill/>
        </p:spPr>
        <p:txBody>
          <a:bodyPr wrap="square" rtlCol="0">
            <a:spAutoFit/>
          </a:bodyPr>
          <a:lstStyle/>
          <a:p>
            <a:r>
              <a:rPr lang="en-US" altLang="zh-CN"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02</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0" name="矩形 9"/>
          <p:cNvSpPr/>
          <p:nvPr/>
        </p:nvSpPr>
        <p:spPr>
          <a:xfrm flipV="1">
            <a:off x="7674610" y="2021840"/>
            <a:ext cx="2657475" cy="90805"/>
          </a:xfrm>
          <a:prstGeom prst="rect">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370320" y="5357495"/>
            <a:ext cx="5089525" cy="583565"/>
          </a:xfrm>
          <a:prstGeom prst="rect">
            <a:avLst/>
          </a:prstGeom>
          <a:noFill/>
        </p:spPr>
        <p:txBody>
          <a:bodyPr wrap="square" rtlCol="0">
            <a:spAutoFit/>
          </a:bodyPr>
          <a:lstStyle/>
          <a:p>
            <a:pPr lvl="0"/>
            <a:r>
              <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Examples of algorithm</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7" name="文本框 16"/>
          <p:cNvSpPr txBox="1"/>
          <p:nvPr/>
        </p:nvSpPr>
        <p:spPr>
          <a:xfrm>
            <a:off x="5627310" y="5379407"/>
            <a:ext cx="743165" cy="584775"/>
          </a:xfrm>
          <a:prstGeom prst="rect">
            <a:avLst/>
          </a:prstGeom>
          <a:noFill/>
        </p:spPr>
        <p:txBody>
          <a:bodyPr wrap="square" rtlCol="0">
            <a:spAutoFit/>
          </a:bodyPr>
          <a:lstStyle/>
          <a:p>
            <a:r>
              <a:rPr lang="en-US" altLang="zh-CN"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rPr>
              <a:t>03</a:t>
            </a:r>
            <a:endParaRPr lang="zh-CN" altLang="en-US" sz="3200" b="1" dirty="0">
              <a:solidFill>
                <a:schemeClr val="tx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0"/>
            <a:ext cx="4531971"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文本框 1"/>
          <p:cNvSpPr txBox="1"/>
          <p:nvPr/>
        </p:nvSpPr>
        <p:spPr>
          <a:xfrm>
            <a:off x="4583199" y="735955"/>
            <a:ext cx="2062533" cy="5386090"/>
          </a:xfrm>
          <a:prstGeom prst="rect">
            <a:avLst/>
          </a:prstGeom>
          <a:noFill/>
        </p:spPr>
        <p:txBody>
          <a:bodyPr wrap="square" rtlCol="0">
            <a:spAutoFit/>
          </a:bodyPr>
          <a:lstStyle/>
          <a:p>
            <a:r>
              <a:rPr lang="en-US" altLang="zh-CN"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1</a:t>
            </a:r>
            <a:endParaRPr lang="zh-CN" altLang="en-US"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6306185" y="3075305"/>
            <a:ext cx="6130290" cy="583565"/>
          </a:xfrm>
          <a:prstGeom prst="rect">
            <a:avLst/>
          </a:prstGeom>
          <a:noFill/>
        </p:spPr>
        <p:txBody>
          <a:bodyPr wrap="square" rtlCol="0">
            <a:spAutoFit/>
          </a:bodyPr>
          <a:lstStyle/>
          <a:p>
            <a:pPr algn="l">
              <a:buClrTx/>
              <a:buSzTx/>
              <a:buNone/>
            </a:pPr>
            <a:r>
              <a:rPr lang="zh-CN" altLang="en-US" sz="32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rPr>
              <a:t>Demonstration of algorithm</a:t>
            </a:r>
            <a:endParaRPr lang="zh-CN" altLang="en-US" sz="32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24" name="图片 23"/>
          <p:cNvPicPr>
            <a:picLocks noChangeAspect="1"/>
          </p:cNvPicPr>
          <p:nvPr/>
        </p:nvPicPr>
        <p:blipFill rotWithShape="1">
          <a:blip r:embed="rId1">
            <a:extLst>
              <a:ext uri="{BEBA8EAE-BF5A-486C-A8C5-ECC9F3942E4B}">
                <a14:imgProps xmlns:a14="http://schemas.microsoft.com/office/drawing/2010/main">
                  <a14:imgLayer r:embed="rId2">
                    <a14:imgEffect>
                      <a14:saturation sat="300000"/>
                    </a14:imgEffect>
                  </a14:imgLayer>
                </a14:imgProps>
              </a:ext>
              <a:ext uri="{28A0092B-C50C-407E-A947-70E740481C1C}">
                <a14:useLocalDpi xmlns:a14="http://schemas.microsoft.com/office/drawing/2010/main" val="0"/>
              </a:ext>
            </a:extLst>
          </a:blip>
          <a:srcRect t="6897" b="6897"/>
          <a:stretch>
            <a:fillRect/>
          </a:stretch>
        </p:blipFill>
        <p:spPr>
          <a:xfrm>
            <a:off x="908501" y="1976379"/>
            <a:ext cx="2595621" cy="2595621"/>
          </a:xfrm>
          <a:prstGeom prst="ellipse">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453"/>
            <a:ext cx="509016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1.Example of algorithm</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984885" y="1387475"/>
            <a:ext cx="2360295" cy="2121535"/>
          </a:xfrm>
          <a:prstGeom prst="rect">
            <a:avLst/>
          </a:prstGeom>
        </p:spPr>
      </p:pic>
      <p:pic>
        <p:nvPicPr>
          <p:cNvPr id="4" name="图片 3"/>
          <p:cNvPicPr>
            <a:picLocks noChangeAspect="1"/>
          </p:cNvPicPr>
          <p:nvPr/>
        </p:nvPicPr>
        <p:blipFill>
          <a:blip r:embed="rId2"/>
          <a:stretch>
            <a:fillRect/>
          </a:stretch>
        </p:blipFill>
        <p:spPr>
          <a:xfrm>
            <a:off x="4699000" y="1271905"/>
            <a:ext cx="2507615" cy="2286000"/>
          </a:xfrm>
          <a:prstGeom prst="rect">
            <a:avLst/>
          </a:prstGeom>
        </p:spPr>
      </p:pic>
      <p:pic>
        <p:nvPicPr>
          <p:cNvPr id="5" name="图片 4"/>
          <p:cNvPicPr>
            <a:picLocks noChangeAspect="1"/>
          </p:cNvPicPr>
          <p:nvPr/>
        </p:nvPicPr>
        <p:blipFill>
          <a:blip r:embed="rId3"/>
          <a:stretch>
            <a:fillRect/>
          </a:stretch>
        </p:blipFill>
        <p:spPr>
          <a:xfrm>
            <a:off x="8550910" y="1368425"/>
            <a:ext cx="2481580" cy="2160270"/>
          </a:xfrm>
          <a:prstGeom prst="rect">
            <a:avLst/>
          </a:prstGeom>
        </p:spPr>
      </p:pic>
      <p:pic>
        <p:nvPicPr>
          <p:cNvPr id="6" name="图片 5"/>
          <p:cNvPicPr>
            <a:picLocks noChangeAspect="1"/>
          </p:cNvPicPr>
          <p:nvPr/>
        </p:nvPicPr>
        <p:blipFill>
          <a:blip r:embed="rId4"/>
          <a:stretch>
            <a:fillRect/>
          </a:stretch>
        </p:blipFill>
        <p:spPr>
          <a:xfrm>
            <a:off x="984885" y="4199890"/>
            <a:ext cx="2428240" cy="2348230"/>
          </a:xfrm>
          <a:prstGeom prst="rect">
            <a:avLst/>
          </a:prstGeom>
        </p:spPr>
      </p:pic>
      <p:pic>
        <p:nvPicPr>
          <p:cNvPr id="7" name="图片 6"/>
          <p:cNvPicPr>
            <a:picLocks noChangeAspect="1"/>
          </p:cNvPicPr>
          <p:nvPr/>
        </p:nvPicPr>
        <p:blipFill>
          <a:blip r:embed="rId5"/>
          <a:stretch>
            <a:fillRect/>
          </a:stretch>
        </p:blipFill>
        <p:spPr>
          <a:xfrm>
            <a:off x="4699000" y="4199890"/>
            <a:ext cx="2651760" cy="2294255"/>
          </a:xfrm>
          <a:prstGeom prst="rect">
            <a:avLst/>
          </a:prstGeom>
        </p:spPr>
      </p:pic>
      <p:pic>
        <p:nvPicPr>
          <p:cNvPr id="8" name="图片 7"/>
          <p:cNvPicPr>
            <a:picLocks noChangeAspect="1"/>
          </p:cNvPicPr>
          <p:nvPr/>
        </p:nvPicPr>
        <p:blipFill>
          <a:blip r:embed="rId6"/>
          <a:stretch>
            <a:fillRect/>
          </a:stretch>
        </p:blipFill>
        <p:spPr>
          <a:xfrm>
            <a:off x="8550910" y="4262755"/>
            <a:ext cx="2480945" cy="212979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 y="0"/>
            <a:ext cx="4531971"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文本框 1"/>
          <p:cNvSpPr txBox="1"/>
          <p:nvPr/>
        </p:nvSpPr>
        <p:spPr>
          <a:xfrm>
            <a:off x="4583199" y="735955"/>
            <a:ext cx="2062533" cy="5386090"/>
          </a:xfrm>
          <a:prstGeom prst="rect">
            <a:avLst/>
          </a:prstGeom>
          <a:noFill/>
        </p:spPr>
        <p:txBody>
          <a:bodyPr wrap="square" rtlCol="0">
            <a:spAutoFit/>
          </a:bodyPr>
          <a:lstStyle/>
          <a:p>
            <a:r>
              <a:rPr lang="en-US" altLang="zh-CN"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2</a:t>
            </a:r>
            <a:endParaRPr lang="zh-CN" altLang="en-US" sz="34400" dirty="0">
              <a:solidFill>
                <a:schemeClr val="bg1">
                  <a:lumMod val="8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文本框 22"/>
          <p:cNvSpPr txBox="1"/>
          <p:nvPr/>
        </p:nvSpPr>
        <p:spPr>
          <a:xfrm>
            <a:off x="6785610" y="3065780"/>
            <a:ext cx="5196205" cy="1568450"/>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rPr>
              <a:t>Definition of algorithm</a:t>
            </a:r>
            <a:endParaRPr lang="zh-CN" altLang="en-US" sz="32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r>
              <a:rPr lang="zh-CN" altLang="en-US" sz="32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rPr>
              <a:t>Three major structures of programming</a:t>
            </a:r>
            <a:endParaRPr lang="zh-CN" altLang="en-US" sz="3200" b="1" dirty="0">
              <a:solidFill>
                <a:srgbClr val="0070C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24" name="图片 23"/>
          <p:cNvPicPr>
            <a:picLocks noChangeAspect="1"/>
          </p:cNvPicPr>
          <p:nvPr/>
        </p:nvPicPr>
        <p:blipFill rotWithShape="1">
          <a:blip r:embed="rId1">
            <a:extLst>
              <a:ext uri="{BEBA8EAE-BF5A-486C-A8C5-ECC9F3942E4B}">
                <a14:imgProps xmlns:a14="http://schemas.microsoft.com/office/drawing/2010/main">
                  <a14:imgLayer r:embed="rId2">
                    <a14:imgEffect>
                      <a14:saturation sat="300000"/>
                    </a14:imgEffect>
                  </a14:imgLayer>
                </a14:imgProps>
              </a:ext>
              <a:ext uri="{28A0092B-C50C-407E-A947-70E740481C1C}">
                <a14:useLocalDpi xmlns:a14="http://schemas.microsoft.com/office/drawing/2010/main" val="0"/>
              </a:ext>
            </a:extLst>
          </a:blip>
          <a:srcRect t="6897" b="6897"/>
          <a:stretch>
            <a:fillRect/>
          </a:stretch>
        </p:blipFill>
        <p:spPr>
          <a:xfrm>
            <a:off x="908501" y="1976379"/>
            <a:ext cx="2595621" cy="2595621"/>
          </a:xfrm>
          <a:prstGeom prst="ellipse">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40105" y="153453"/>
            <a:ext cx="5090160" cy="521970"/>
          </a:xfrm>
          <a:prstGeom prst="rect">
            <a:avLst/>
          </a:prstGeom>
          <a:noFill/>
        </p:spPr>
        <p:txBody>
          <a:bodyPr wrap="square" rtlCol="0">
            <a:spAutoFit/>
          </a:bodyPr>
          <a:lstStyle/>
          <a:p>
            <a:r>
              <a:rPr lang="en-US" altLang="zh-CN"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2-1.</a:t>
            </a:r>
            <a:r>
              <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rPr>
              <a:t>Definition of algorithm</a:t>
            </a:r>
            <a:endParaRPr lang="zh-CN" altLang="en-US" sz="2800" b="1" dirty="0">
              <a:solidFill>
                <a:srgbClr val="216FBA"/>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矩形 18"/>
          <p:cNvSpPr/>
          <p:nvPr/>
        </p:nvSpPr>
        <p:spPr>
          <a:xfrm>
            <a:off x="0" y="175240"/>
            <a:ext cx="491490"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矩形 19"/>
          <p:cNvSpPr/>
          <p:nvPr/>
        </p:nvSpPr>
        <p:spPr>
          <a:xfrm>
            <a:off x="582929" y="175240"/>
            <a:ext cx="182881" cy="467072"/>
          </a:xfrm>
          <a:prstGeom prst="rect">
            <a:avLst/>
          </a:prstGeom>
          <a:solidFill>
            <a:srgbClr val="216FB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4" name="Rectangle 10"/>
          <p:cNvSpPr>
            <a:spLocks noChangeArrowheads="1"/>
          </p:cNvSpPr>
          <p:nvPr/>
        </p:nvSpPr>
        <p:spPr bwMode="auto">
          <a:xfrm>
            <a:off x="1479550" y="1322388"/>
            <a:ext cx="3671888"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None/>
            </a:pPr>
            <a:r>
              <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Definition </a:t>
            </a:r>
            <a:r>
              <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endPar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5" name="college-studying_73531"/>
          <p:cNvSpPr>
            <a:spLocks noChangeAspect="1"/>
          </p:cNvSpPr>
          <p:nvPr/>
        </p:nvSpPr>
        <p:spPr bwMode="auto">
          <a:xfrm>
            <a:off x="840105" y="1372122"/>
            <a:ext cx="506733" cy="398488"/>
          </a:xfrm>
          <a:custGeom>
            <a:avLst/>
            <a:gdLst>
              <a:gd name="T0" fmla="*/ 2297 w 2795"/>
              <a:gd name="T1" fmla="*/ 2201 h 2201"/>
              <a:gd name="T2" fmla="*/ 1968 w 2795"/>
              <a:gd name="T3" fmla="*/ 2201 h 2201"/>
              <a:gd name="T4" fmla="*/ 124 w 2795"/>
              <a:gd name="T5" fmla="*/ 1973 h 2201"/>
              <a:gd name="T6" fmla="*/ 352 w 2795"/>
              <a:gd name="T7" fmla="*/ 1495 h 2201"/>
              <a:gd name="T8" fmla="*/ 2190 w 2795"/>
              <a:gd name="T9" fmla="*/ 1495 h 2201"/>
              <a:gd name="T10" fmla="*/ 2364 w 2795"/>
              <a:gd name="T11" fmla="*/ 1562 h 2201"/>
              <a:gd name="T12" fmla="*/ 2257 w 2795"/>
              <a:gd name="T13" fmla="*/ 1628 h 2201"/>
              <a:gd name="T14" fmla="*/ 2297 w 2795"/>
              <a:gd name="T15" fmla="*/ 2067 h 2201"/>
              <a:gd name="T16" fmla="*/ 2649 w 2795"/>
              <a:gd name="T17" fmla="*/ 1342 h 2201"/>
              <a:gd name="T18" fmla="*/ 2483 w 2795"/>
              <a:gd name="T19" fmla="*/ 1409 h 2201"/>
              <a:gd name="T20" fmla="*/ 913 w 2795"/>
              <a:gd name="T21" fmla="*/ 1409 h 2201"/>
              <a:gd name="T22" fmla="*/ 701 w 2795"/>
              <a:gd name="T23" fmla="*/ 1019 h 2201"/>
              <a:gd name="T24" fmla="*/ 2253 w 2795"/>
              <a:gd name="T25" fmla="*/ 807 h 2201"/>
              <a:gd name="T26" fmla="*/ 2583 w 2795"/>
              <a:gd name="T27" fmla="*/ 807 h 2201"/>
              <a:gd name="T28" fmla="*/ 2583 w 2795"/>
              <a:gd name="T29" fmla="*/ 940 h 2201"/>
              <a:gd name="T30" fmla="*/ 2549 w 2795"/>
              <a:gd name="T31" fmla="*/ 1275 h 2201"/>
              <a:gd name="T32" fmla="*/ 2649 w 2795"/>
              <a:gd name="T33" fmla="*/ 1342 h 2201"/>
              <a:gd name="T34" fmla="*/ 2253 w 2795"/>
              <a:gd name="T35" fmla="*/ 1275 h 2201"/>
              <a:gd name="T36" fmla="*/ 2416 w 2795"/>
              <a:gd name="T37" fmla="*/ 940 h 2201"/>
              <a:gd name="T38" fmla="*/ 913 w 2795"/>
              <a:gd name="T39" fmla="*/ 940 h 2201"/>
              <a:gd name="T40" fmla="*/ 834 w 2795"/>
              <a:gd name="T41" fmla="*/ 1197 h 2201"/>
              <a:gd name="T42" fmla="*/ 2728 w 2795"/>
              <a:gd name="T43" fmla="*/ 0 h 2201"/>
              <a:gd name="T44" fmla="*/ 638 w 2795"/>
              <a:gd name="T45" fmla="*/ 0 h 2201"/>
              <a:gd name="T46" fmla="*/ 0 w 2795"/>
              <a:gd name="T47" fmla="*/ 67 h 2201"/>
              <a:gd name="T48" fmla="*/ 124 w 2795"/>
              <a:gd name="T49" fmla="*/ 134 h 2201"/>
              <a:gd name="T50" fmla="*/ 73 w 2795"/>
              <a:gd name="T51" fmla="*/ 800 h 2201"/>
              <a:gd name="T52" fmla="*/ 308 w 2795"/>
              <a:gd name="T53" fmla="*/ 800 h 2201"/>
              <a:gd name="T54" fmla="*/ 257 w 2795"/>
              <a:gd name="T55" fmla="*/ 134 h 2201"/>
              <a:gd name="T56" fmla="*/ 571 w 2795"/>
              <a:gd name="T57" fmla="*/ 659 h 2201"/>
              <a:gd name="T58" fmla="*/ 2157 w 2795"/>
              <a:gd name="T59" fmla="*/ 726 h 2201"/>
              <a:gd name="T60" fmla="*/ 2224 w 2795"/>
              <a:gd name="T61" fmla="*/ 134 h 2201"/>
              <a:gd name="T62" fmla="*/ 2795 w 2795"/>
              <a:gd name="T63" fmla="*/ 67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5" h="2201">
                <a:moveTo>
                  <a:pt x="2364" y="2134"/>
                </a:moveTo>
                <a:cubicBezTo>
                  <a:pt x="2364" y="2171"/>
                  <a:pt x="2334" y="2201"/>
                  <a:pt x="2297" y="2201"/>
                </a:cubicBezTo>
                <a:lnTo>
                  <a:pt x="2190" y="2201"/>
                </a:lnTo>
                <a:lnTo>
                  <a:pt x="1968" y="2201"/>
                </a:lnTo>
                <a:lnTo>
                  <a:pt x="352" y="2201"/>
                </a:lnTo>
                <a:cubicBezTo>
                  <a:pt x="226" y="2201"/>
                  <a:pt x="124" y="2098"/>
                  <a:pt x="124" y="1973"/>
                </a:cubicBezTo>
                <a:lnTo>
                  <a:pt x="124" y="1723"/>
                </a:lnTo>
                <a:cubicBezTo>
                  <a:pt x="124" y="1597"/>
                  <a:pt x="226" y="1495"/>
                  <a:pt x="352" y="1495"/>
                </a:cubicBezTo>
                <a:lnTo>
                  <a:pt x="1968" y="1495"/>
                </a:lnTo>
                <a:lnTo>
                  <a:pt x="2190" y="1495"/>
                </a:lnTo>
                <a:lnTo>
                  <a:pt x="2297" y="1495"/>
                </a:lnTo>
                <a:cubicBezTo>
                  <a:pt x="2334" y="1495"/>
                  <a:pt x="2364" y="1525"/>
                  <a:pt x="2364" y="1562"/>
                </a:cubicBezTo>
                <a:cubicBezTo>
                  <a:pt x="2364" y="1599"/>
                  <a:pt x="2334" y="1628"/>
                  <a:pt x="2297" y="1628"/>
                </a:cubicBezTo>
                <a:lnTo>
                  <a:pt x="2257" y="1628"/>
                </a:lnTo>
                <a:lnTo>
                  <a:pt x="2257" y="2067"/>
                </a:lnTo>
                <a:lnTo>
                  <a:pt x="2297" y="2067"/>
                </a:lnTo>
                <a:cubicBezTo>
                  <a:pt x="2334" y="2067"/>
                  <a:pt x="2364" y="2097"/>
                  <a:pt x="2364" y="2134"/>
                </a:cubicBezTo>
                <a:close/>
                <a:moveTo>
                  <a:pt x="2649" y="1342"/>
                </a:moveTo>
                <a:cubicBezTo>
                  <a:pt x="2649" y="1379"/>
                  <a:pt x="2620" y="1409"/>
                  <a:pt x="2583" y="1409"/>
                </a:cubicBezTo>
                <a:lnTo>
                  <a:pt x="2483" y="1409"/>
                </a:lnTo>
                <a:lnTo>
                  <a:pt x="2254" y="1409"/>
                </a:lnTo>
                <a:lnTo>
                  <a:pt x="913" y="1409"/>
                </a:lnTo>
                <a:cubicBezTo>
                  <a:pt x="796" y="1409"/>
                  <a:pt x="701" y="1314"/>
                  <a:pt x="701" y="1197"/>
                </a:cubicBezTo>
                <a:lnTo>
                  <a:pt x="701" y="1019"/>
                </a:lnTo>
                <a:cubicBezTo>
                  <a:pt x="701" y="902"/>
                  <a:pt x="796" y="807"/>
                  <a:pt x="913" y="807"/>
                </a:cubicBezTo>
                <a:lnTo>
                  <a:pt x="2253" y="807"/>
                </a:lnTo>
                <a:lnTo>
                  <a:pt x="2483" y="807"/>
                </a:lnTo>
                <a:lnTo>
                  <a:pt x="2583" y="807"/>
                </a:lnTo>
                <a:cubicBezTo>
                  <a:pt x="2620" y="807"/>
                  <a:pt x="2649" y="837"/>
                  <a:pt x="2649" y="874"/>
                </a:cubicBezTo>
                <a:cubicBezTo>
                  <a:pt x="2649" y="911"/>
                  <a:pt x="2620" y="940"/>
                  <a:pt x="2583" y="940"/>
                </a:cubicBezTo>
                <a:lnTo>
                  <a:pt x="2549" y="940"/>
                </a:lnTo>
                <a:lnTo>
                  <a:pt x="2549" y="1275"/>
                </a:lnTo>
                <a:lnTo>
                  <a:pt x="2583" y="1275"/>
                </a:lnTo>
                <a:cubicBezTo>
                  <a:pt x="2620" y="1275"/>
                  <a:pt x="2649" y="1305"/>
                  <a:pt x="2649" y="1342"/>
                </a:cubicBezTo>
                <a:close/>
                <a:moveTo>
                  <a:pt x="913" y="1275"/>
                </a:moveTo>
                <a:lnTo>
                  <a:pt x="2253" y="1275"/>
                </a:lnTo>
                <a:lnTo>
                  <a:pt x="2416" y="1275"/>
                </a:lnTo>
                <a:lnTo>
                  <a:pt x="2416" y="940"/>
                </a:lnTo>
                <a:lnTo>
                  <a:pt x="2253" y="940"/>
                </a:lnTo>
                <a:lnTo>
                  <a:pt x="913" y="940"/>
                </a:lnTo>
                <a:cubicBezTo>
                  <a:pt x="869" y="940"/>
                  <a:pt x="834" y="976"/>
                  <a:pt x="834" y="1019"/>
                </a:cubicBezTo>
                <a:lnTo>
                  <a:pt x="834" y="1197"/>
                </a:lnTo>
                <a:cubicBezTo>
                  <a:pt x="834" y="1240"/>
                  <a:pt x="869" y="1275"/>
                  <a:pt x="913" y="1275"/>
                </a:cubicBezTo>
                <a:close/>
                <a:moveTo>
                  <a:pt x="2728" y="0"/>
                </a:moveTo>
                <a:lnTo>
                  <a:pt x="2157" y="0"/>
                </a:lnTo>
                <a:lnTo>
                  <a:pt x="638" y="0"/>
                </a:lnTo>
                <a:lnTo>
                  <a:pt x="67" y="0"/>
                </a:lnTo>
                <a:cubicBezTo>
                  <a:pt x="30" y="0"/>
                  <a:pt x="0" y="30"/>
                  <a:pt x="0" y="67"/>
                </a:cubicBezTo>
                <a:cubicBezTo>
                  <a:pt x="0" y="104"/>
                  <a:pt x="30" y="134"/>
                  <a:pt x="67" y="134"/>
                </a:cubicBezTo>
                <a:lnTo>
                  <a:pt x="124" y="134"/>
                </a:lnTo>
                <a:lnTo>
                  <a:pt x="124" y="704"/>
                </a:lnTo>
                <a:cubicBezTo>
                  <a:pt x="93" y="725"/>
                  <a:pt x="73" y="760"/>
                  <a:pt x="73" y="800"/>
                </a:cubicBezTo>
                <a:cubicBezTo>
                  <a:pt x="73" y="865"/>
                  <a:pt x="126" y="917"/>
                  <a:pt x="191" y="917"/>
                </a:cubicBezTo>
                <a:cubicBezTo>
                  <a:pt x="255" y="917"/>
                  <a:pt x="308" y="865"/>
                  <a:pt x="308" y="800"/>
                </a:cubicBezTo>
                <a:cubicBezTo>
                  <a:pt x="308" y="760"/>
                  <a:pt x="288" y="725"/>
                  <a:pt x="257" y="704"/>
                </a:cubicBezTo>
                <a:lnTo>
                  <a:pt x="257" y="134"/>
                </a:lnTo>
                <a:lnTo>
                  <a:pt x="571" y="134"/>
                </a:lnTo>
                <a:lnTo>
                  <a:pt x="571" y="659"/>
                </a:lnTo>
                <a:cubicBezTo>
                  <a:pt x="571" y="696"/>
                  <a:pt x="601" y="726"/>
                  <a:pt x="638" y="726"/>
                </a:cubicBezTo>
                <a:lnTo>
                  <a:pt x="2157" y="726"/>
                </a:lnTo>
                <a:cubicBezTo>
                  <a:pt x="2194" y="726"/>
                  <a:pt x="2224" y="696"/>
                  <a:pt x="2224" y="659"/>
                </a:cubicBezTo>
                <a:lnTo>
                  <a:pt x="2224" y="134"/>
                </a:lnTo>
                <a:lnTo>
                  <a:pt x="2728" y="134"/>
                </a:lnTo>
                <a:cubicBezTo>
                  <a:pt x="2765" y="134"/>
                  <a:pt x="2795" y="104"/>
                  <a:pt x="2795" y="67"/>
                </a:cubicBezTo>
                <a:cubicBezTo>
                  <a:pt x="2795" y="30"/>
                  <a:pt x="2765" y="0"/>
                  <a:pt x="2728" y="0"/>
                </a:cubicBezTo>
                <a:close/>
              </a:path>
            </a:pathLst>
          </a:custGeom>
          <a:solidFill>
            <a:schemeClr val="accent2">
              <a:lumMod val="50000"/>
            </a:schemeClr>
          </a:solidFill>
          <a:ln>
            <a:noFill/>
          </a:ln>
        </p:spPr>
        <p:txBody>
          <a:bodyPr/>
          <a:lstStyle/>
          <a:p>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6" name="Rectangle 81"/>
          <p:cNvSpPr>
            <a:spLocks noChangeArrowheads="1"/>
          </p:cNvSpPr>
          <p:nvPr/>
        </p:nvSpPr>
        <p:spPr bwMode="auto">
          <a:xfrm>
            <a:off x="1479550" y="2053207"/>
            <a:ext cx="9828916"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200000"/>
              </a:lnSpc>
            </a:pPr>
            <a:r>
              <a:rPr sz="2800" dirty="0">
                <a:solidFill>
                  <a:srgbClr val="076EAD"/>
                </a:solidFill>
                <a:latin typeface="微软雅黑" panose="020B0503020204020204" pitchFamily="34" charset="-122"/>
                <a:ea typeface="微软雅黑" panose="020B0503020204020204" pitchFamily="34" charset="-122"/>
              </a:rPr>
              <a:t>When solving problems in real life, </a:t>
            </a:r>
            <a:r>
              <a:rPr sz="2800" b="1" dirty="0">
                <a:solidFill>
                  <a:srgbClr val="FF0000"/>
                </a:solidFill>
                <a:latin typeface="微软雅黑" panose="020B0503020204020204" pitchFamily="34" charset="-122"/>
                <a:ea typeface="微软雅黑" panose="020B0503020204020204" pitchFamily="34" charset="-122"/>
              </a:rPr>
              <a:t>the steps and methods</a:t>
            </a:r>
            <a:r>
              <a:rPr sz="2800" dirty="0">
                <a:solidFill>
                  <a:srgbClr val="076EAD"/>
                </a:solidFill>
                <a:latin typeface="微软雅黑" panose="020B0503020204020204" pitchFamily="34" charset="-122"/>
                <a:ea typeface="微软雅黑" panose="020B0503020204020204" pitchFamily="34" charset="-122"/>
              </a:rPr>
              <a:t> formulated to solve problems are called </a:t>
            </a:r>
            <a:r>
              <a:rPr sz="2800" b="1" dirty="0">
                <a:solidFill>
                  <a:srgbClr val="FF0000"/>
                </a:solidFill>
                <a:latin typeface="微软雅黑" panose="020B0503020204020204" pitchFamily="34" charset="-122"/>
                <a:ea typeface="微软雅黑" panose="020B0503020204020204" pitchFamily="34" charset="-122"/>
              </a:rPr>
              <a:t>algorithms</a:t>
            </a:r>
            <a:r>
              <a:rPr lang="zh-CN" altLang="en-US" sz="2800" dirty="0">
                <a:solidFill>
                  <a:srgbClr val="076EAD"/>
                </a:solidFill>
                <a:latin typeface="微软雅黑" panose="020B0503020204020204" pitchFamily="34" charset="-122"/>
                <a:ea typeface="微软雅黑" panose="020B0503020204020204" pitchFamily="34" charset="-122"/>
              </a:rPr>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20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left)">
                                      <p:cBhvr>
                                        <p:cTn id="18"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ldLvl="0" animBg="1"/>
      <p:bldP spid="45" grpId="0" animBg="1"/>
      <p:bldP spid="46"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5583</Words>
  <Application>WPS 演示</Application>
  <PresentationFormat>宽屏</PresentationFormat>
  <Paragraphs>455</Paragraphs>
  <Slides>27</Slides>
  <Notes>1</Notes>
  <HiddenSlides>0</HiddenSlides>
  <MMClips>2</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39" baseType="lpstr">
      <vt:lpstr>Arial</vt:lpstr>
      <vt:lpstr>宋体</vt:lpstr>
      <vt:lpstr>Wingdings</vt:lpstr>
      <vt:lpstr>Calibri Light</vt:lpstr>
      <vt:lpstr>微软雅黑</vt:lpstr>
      <vt:lpstr>Arial Unicode MS</vt:lpstr>
      <vt:lpstr>Calibri</vt:lpstr>
      <vt:lpstr>等线</vt:lpstr>
      <vt:lpstr>长城特粗宋体</vt:lpstr>
      <vt:lpstr>Office 主题</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李刚</dc:creator>
  <cp:lastModifiedBy>未央歌</cp:lastModifiedBy>
  <cp:revision>594</cp:revision>
  <dcterms:created xsi:type="dcterms:W3CDTF">2014-07-14T07:34:00Z</dcterms:created>
  <dcterms:modified xsi:type="dcterms:W3CDTF">2022-04-21T03:47:44Z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BE9A68DC632646509C53CBD60124F5DA</vt:lpwstr>
  </property>
  <property fmtid="{D5CDD505-2E9C-101B-9397-08002B2CF9AE}" pid="3" name="KSOProductBuildVer">
    <vt:lpwstr>2052-11.1.0.9192</vt:lpwstr>
  </property>
</Properties>
</file>