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93" r:id="rId7"/>
    <p:sldId id="307" r:id="rId8"/>
    <p:sldId id="284" r:id="rId9"/>
    <p:sldId id="296" r:id="rId10"/>
    <p:sldId id="308" r:id="rId11"/>
    <p:sldId id="309" r:id="rId12"/>
    <p:sldId id="316" r:id="rId13"/>
    <p:sldId id="300" r:id="rId14"/>
    <p:sldId id="299" r:id="rId15"/>
    <p:sldId id="315" r:id="rId16"/>
    <p:sldId id="292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14416E"/>
    <a:srgbClr val="FFFFFF"/>
    <a:srgbClr val="FF9900"/>
    <a:srgbClr val="1375B1"/>
    <a:srgbClr val="FFFF99"/>
    <a:srgbClr val="FFFF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" y="144"/>
      </p:cViewPr>
      <p:guideLst>
        <p:guide orient="horz" pos="11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E5BE-B6A2-4E41-89DB-D63EC9EEA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E5C-DFEC-4DEB-9A60-CFE5F7116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First, let's </a:t>
            </a:r>
            <a:r>
              <a:rPr lang="en-US" altLang="zh-CN"/>
              <a:t>learn</a:t>
            </a:r>
            <a:r>
              <a:rPr lang="zh-CN" altLang="en-US"/>
              <a:t> the meaning of identifiers</a:t>
            </a:r>
            <a:r>
              <a:rPr lang="en-US" altLang="zh-CN"/>
              <a:t>.</a:t>
            </a:r>
            <a:r>
              <a:rPr lang="zh-CN" altLang="en-US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are variable names, function names, labels, and various other user-defined object names.</a:t>
            </a:r>
            <a:endParaRPr lang="zh-CN" altLang="en-US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Naming rule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identifier consists of letters, digits, or underscores (_) and must start with a letter or under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line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(_).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  (1)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Identifiers are case sensitive;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”Uppercase A and lowercase a represent different identifiers;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The effective length of the identifier depends on the specific C compilation system;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）Identifiers are usually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use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 words with practical meaning, which can improve the readability of the program；For example, sum, price, quantity, etc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Identifiers cannot have the same name as C keywords, custom functions or C library functions.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There are 32 keywords used by the system, which we cannot use when defining identifiers. Here are 32 keywords.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440-8D08-450B-BC7E-A7AF8D3B0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9C1C-A4B5-4D23-A835-0EDCF3782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DFA0-E2EF-40AD-993C-DCB384E1FF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DD25-0B70-4B2A-8ED2-D7B0B9FB4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FE89-58A3-4B92-BF14-33232B4AD1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D731-F003-4AAB-81CC-C2403F7181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ED86-8F33-43D3-987C-51F029D2AD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E929-56B4-462D-A901-E4692215C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1F1E-6B01-4943-863C-81863E168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1E69-1D4A-45C1-A4F3-441E60B6C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E9A5-19AD-4493-834A-503C8DB8B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1177-860B-4CEB-926C-A82BB88DC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58D8-2E49-4F64-8CAC-61615D5906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9320-082F-460B-8A0C-9BDC66AC1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86A-0B3E-4617-BC91-6997101BC9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94F6-0430-42A5-8D59-9413B867BF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5315F-696E-45F4-A306-515851D239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ADE4-F725-45B1-8AA6-4DC065B88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33D-A795-4320-A044-D45C6D537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D8EE-1867-47A9-853E-17FDE1F7C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BE348-3E3E-4A6F-8E0D-C33C72CE03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07CA-EAC9-406D-AF61-2664330A3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18C119-F569-4282-99D6-2C4EA17988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12155-2B5C-4D77-9BFD-6BC5CDDE90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31053" y="2930127"/>
            <a:ext cx="73927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755"/>
            <a:r>
              <a:rPr lang="zh-CN" altLang="en-US" sz="48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Constants and symbolic constants</a:t>
            </a:r>
            <a:endParaRPr lang="zh-CN" altLang="en-US" sz="4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498241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68225" y="4707724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637" y="4708166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805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8650" y="1262063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、Escape character:</a:t>
            </a:r>
            <a:endParaRPr lang="zh-CN" altLang="en-US"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328035" y="1319530"/>
            <a:ext cx="80619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Begins with a backslash "\" followed by one or more characters.</a:t>
            </a:r>
            <a:endParaRPr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096963" y="225615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1096963" y="2610168"/>
            <a:ext cx="3959225" cy="2944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1097280" y="2249170"/>
            <a:ext cx="15093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Statement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6360" y="2904490"/>
            <a:ext cx="2879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printf("Hello\tWorld\n\n");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980" y="5078730"/>
            <a:ext cx="1533525" cy="476250"/>
          </a:xfrm>
          <a:prstGeom prst="rect">
            <a:avLst/>
          </a:prstGeom>
        </p:spPr>
      </p:pic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5959793" y="223647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959793" y="2590483"/>
            <a:ext cx="3959225" cy="2944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5960110" y="2229485"/>
            <a:ext cx="15093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Statement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9190" y="2884805"/>
            <a:ext cx="28790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printf("Hello\</a:t>
            </a:r>
            <a:r>
              <a:rPr lang="en-US" altLang="zh-CN"/>
              <a:t>b</a:t>
            </a:r>
            <a:r>
              <a:rPr lang="zh-CN" altLang="en-US"/>
              <a:t>World\n\n");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5810" y="5059045"/>
            <a:ext cx="1533525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41" grpId="0" bldLvl="0" animBg="1"/>
      <p:bldP spid="42" grpId="0" bldLvl="0" animBg="1"/>
      <p:bldP spid="4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1" y="2920246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 of 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symbolic constants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17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 of symbolic constants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86535" y="10556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Symbolic constant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college-studying_73531"/>
          <p:cNvSpPr>
            <a:spLocks noChangeAspect="1"/>
          </p:cNvSpPr>
          <p:nvPr/>
        </p:nvSpPr>
        <p:spPr bwMode="auto">
          <a:xfrm>
            <a:off x="840105" y="1191147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1486535" y="1726883"/>
            <a:ext cx="9632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 form: #define </a:t>
            </a:r>
            <a:r>
              <a: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dentifier </a:t>
            </a:r>
            <a:r>
              <a:rPr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endParaRPr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aq-button_57638"/>
          <p:cNvSpPr>
            <a:spLocks noChangeAspect="1"/>
          </p:cNvSpPr>
          <p:nvPr/>
        </p:nvSpPr>
        <p:spPr bwMode="auto">
          <a:xfrm>
            <a:off x="840105" y="2095359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1449705" y="2057400"/>
            <a:ext cx="581914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Given the radius of the circle is 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1.5, find its area.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43800" y="482917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543800" y="5192713"/>
            <a:ext cx="3959225" cy="84137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7543800" y="4821873"/>
            <a:ext cx="91440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result</a:t>
            </a:r>
            <a:endParaRPr lang="en-US" altLang="zh-CN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7542213" y="113030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7542213" y="1484313"/>
            <a:ext cx="3959225" cy="2944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542530" y="1123315"/>
            <a:ext cx="15093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Statement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542213" y="1535113"/>
            <a:ext cx="3770312" cy="255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#include "stdio.h"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 float r,area;                       //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定义变量 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     r=1.5;                                //</a:t>
            </a:r>
            <a:r>
              <a:rPr lang="zh-CN" altLang="en-US" sz="1600" dirty="0">
                <a:latin typeface="Arial" panose="020B0604020202020204" pitchFamily="34" charset="0"/>
                <a:sym typeface="+mn-ea"/>
              </a:rPr>
              <a:t>赋值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ym typeface="+mn-ea"/>
              </a:rPr>
              <a:t>      area=PI*r*r;                       //</a:t>
            </a:r>
            <a:r>
              <a:rPr lang="zh-CN" altLang="en-US" sz="1600" dirty="0">
                <a:sym typeface="+mn-ea"/>
              </a:rPr>
              <a:t>计算语句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 printf("area=%f\n",area);   //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输出结果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7597775" y="5235575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area=7.065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7529513" y="1795463"/>
            <a:ext cx="35194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#define PI 3.14                  //</a:t>
            </a:r>
            <a:r>
              <a:rPr lang="zh-CN" altLang="en-US" sz="1600">
                <a:latin typeface="Arial" panose="020B0604020202020204" pitchFamily="34" charset="0"/>
              </a:rPr>
              <a:t>符号常量 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549241" y="2971110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warning_274496"/>
          <p:cNvSpPr>
            <a:spLocks noChangeAspect="1"/>
          </p:cNvSpPr>
          <p:nvPr/>
        </p:nvSpPr>
        <p:spPr bwMode="auto">
          <a:xfrm>
            <a:off x="903605" y="2971166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363855" y="3676015"/>
            <a:ext cx="723455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Macro definitions must begin with #define, without an </a:t>
            </a:r>
            <a:r>
              <a:rPr lang="en-US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 sign between identifiers and constants, and without </a:t>
            </a:r>
            <a:r>
              <a:rPr lang="en-US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semicolon at the end of the line.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363855" y="4822190"/>
            <a:ext cx="670560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macro definition #define should be placed </a:t>
            </a:r>
            <a:r>
              <a:rPr lang="en-US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outside the function so that it can controll 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en-US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program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 the end 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38"/>
          <p:cNvSpPr>
            <a:spLocks noChangeArrowheads="1"/>
          </p:cNvSpPr>
          <p:nvPr/>
        </p:nvSpPr>
        <p:spPr bwMode="auto">
          <a:xfrm>
            <a:off x="363855" y="6034405"/>
            <a:ext cx="748284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The identifiers of symbolic constants are uppercase and </a:t>
            </a:r>
            <a:r>
              <a:rPr lang="en-US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variable identifiers are lowercase to show the difference.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22" grpId="0" bldLvl="0" animBg="1"/>
      <p:bldP spid="37" grpId="0" bldLvl="0" animBg="1"/>
      <p:bldP spid="38" grpId="0" animBg="1"/>
      <p:bldP spid="39" grpId="0" animBg="1"/>
      <p:bldP spid="40" grpId="0" bldLvl="0" animBg="1"/>
      <p:bldP spid="41" grpId="0" animBg="1"/>
      <p:bldP spid="42" grpId="0" animBg="1"/>
      <p:bldP spid="43" grpId="0" bldLvl="0" animBg="1"/>
      <p:bldP spid="44" grpId="0" bldLvl="0" animBg="1"/>
      <p:bldP spid="49" grpId="0"/>
      <p:bldP spid="50" grpId="0"/>
      <p:bldP spid="51" grpId="0" bldLvl="0" animBg="1"/>
      <p:bldP spid="54" grpId="0" bldLvl="0" animBg="1"/>
      <p:bldP spid="55" grpId="0" bldLvl="0" animBg="1"/>
      <p:bldP spid="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174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 of symbolic constants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7542213" y="113030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7542530" y="1484630"/>
            <a:ext cx="3959225" cy="44818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542530" y="1123315"/>
            <a:ext cx="15093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Statement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542213" y="1535113"/>
            <a:ext cx="3770312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#include &lt;stdio.h&gt;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#define LENGTH 10 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#define WIDTH  5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#define NEWLINE '\n'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int 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int area;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area = LENGTH * WIDTH;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printf("value of area : %d", area);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printf("%c", NEWLINE);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printf("value of area : %d", area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return 0;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7529513" y="1795463"/>
            <a:ext cx="35194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#define PI 3.14                  //</a:t>
            </a:r>
            <a:r>
              <a:rPr lang="zh-CN" altLang="en-US" sz="1600">
                <a:latin typeface="Arial" panose="020B0604020202020204" pitchFamily="34" charset="0"/>
              </a:rPr>
              <a:t>符号常量 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4564380"/>
            <a:ext cx="4581525" cy="1114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5725" y="2345055"/>
            <a:ext cx="3970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Given the length and width, please calculate the area of the rectangle.</a:t>
            </a:r>
            <a:endParaRPr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5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689090" y="2928620"/>
            <a:ext cx="5408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and keywords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46080" y="29503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8140" y="3768090"/>
            <a:ext cx="5452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78980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458075" y="1997710"/>
            <a:ext cx="2747645" cy="8572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27190" y="4950460"/>
            <a:ext cx="54927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 of symbolic constants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4180" y="49721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7440" y="1119505"/>
            <a:ext cx="2776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directory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33185" y="3075305"/>
            <a:ext cx="52832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and keywords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5630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and keywords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1546225" y="1234440"/>
            <a:ext cx="1012952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are variable names, function names, labels, and various other user-defined object names.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1552575" y="2944813"/>
            <a:ext cx="3671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attention：</a:t>
            </a:r>
            <a:endParaRPr lang="zh-CN" altLang="en-US" sz="2000" b="1" dirty="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694180" y="3500755"/>
            <a:ext cx="8658225" cy="310388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1620838" y="3603943"/>
            <a:ext cx="8802687" cy="299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）Identifiers are case sensitive;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The effective length of the identifier depends on the specific C   </a:t>
            </a:r>
            <a:r>
              <a:rPr lang="en-US" dirty="0">
                <a:noFill/>
                <a:latin typeface="长城特粗宋体" pitchFamily="49" charset="-122"/>
                <a:ea typeface="长城特粗宋体" pitchFamily="49" charset="-122"/>
              </a:rPr>
              <a:t>0000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compilation system;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）Identifiers are usually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use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 words with practical meaning, which can   </a:t>
            </a:r>
            <a:r>
              <a:rPr lang="en-US" altLang="zh-CN" dirty="0">
                <a:noFill/>
                <a:latin typeface="长城特粗宋体" pitchFamily="49" charset="-122"/>
                <a:ea typeface="长城特粗宋体" pitchFamily="49" charset="-122"/>
              </a:rPr>
              <a:t>0000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improve the readability of the program；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Identifiers cannot have the same name as C keywords, custom functions </a:t>
            </a:r>
            <a:r>
              <a:rPr lang="en-US" dirty="0">
                <a:noFill/>
                <a:latin typeface="长城特粗宋体" pitchFamily="49" charset="-122"/>
                <a:ea typeface="长城特粗宋体" pitchFamily="49" charset="-122"/>
              </a:rPr>
              <a:t>0000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or C library functions.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1546225" y="2320608"/>
            <a:ext cx="96329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Naming rule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identifier consists of letters, digits, or underscores (_) and must start with a letter or under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(_).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1" grpId="0" animBg="1"/>
      <p:bldP spid="62" grpId="0" bldLvl="0" animBg="1"/>
      <p:bldP spid="63" grpId="0" bldLvl="0" animBg="1"/>
      <p:bldP spid="64" grpId="0" bldLvl="0" animBg="1"/>
      <p:bldP spid="6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Identifiers and keywords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1479550" y="1214438"/>
            <a:ext cx="1002665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Keywords are identifiers with fixed names and specific meanings. They are also called reserved words and cannot be used differently.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1549400" y="2742883"/>
            <a:ext cx="3671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000" b="1" dirty="0">
                <a:solidFill>
                  <a:srgbClr val="FF0000"/>
                </a:solidFill>
                <a:latin typeface="长城特粗宋体" pitchFamily="49" charset="-122"/>
                <a:ea typeface="长城特粗宋体" pitchFamily="49" charset="-122"/>
              </a:rPr>
              <a:t>32 keywords</a:t>
            </a:r>
            <a:r>
              <a:rPr lang="zh-CN" altLang="en-US" sz="2000" b="1" dirty="0">
                <a:solidFill>
                  <a:srgbClr val="FF0000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 sz="2000" b="1" dirty="0">
              <a:solidFill>
                <a:srgbClr val="FF00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1693863" y="3377248"/>
            <a:ext cx="10026650" cy="2824162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1620838" y="3146743"/>
            <a:ext cx="10026649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）Data type definition：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typedef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）The data type：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char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double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enum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float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int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long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short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struct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union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 </a:t>
            </a:r>
            <a:r>
              <a:rPr lang="en-US" altLang="zh-CN" dirty="0">
                <a:solidFill>
                  <a:srgbClr val="000000">
                    <a:alpha val="0"/>
                  </a:srgbClr>
                </a:solidFill>
                <a:latin typeface="长城特粗宋体" pitchFamily="49" charset="-122"/>
                <a:ea typeface="长城特粗宋体" pitchFamily="49" charset="-122"/>
              </a:rPr>
              <a:t>00000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unsigned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void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signed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volatile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auto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extern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register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static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const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）The operator：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sizeof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）statements：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break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case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continue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default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do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else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for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goto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return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rgbClr val="000000">
                    <a:alpha val="0"/>
                  </a:srgbClr>
                </a:solidFill>
                <a:latin typeface="长城特粗宋体" pitchFamily="49" charset="-122"/>
                <a:ea typeface="长城特粗宋体" pitchFamily="49" charset="-122"/>
              </a:rPr>
              <a:t>00000000000000000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switch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while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1" grpId="0" animBg="1"/>
      <p:bldP spid="62" grpId="0" bldLvl="0" animBg="1"/>
      <p:bldP spid="63" grpId="0" bldLvl="0" animBg="1"/>
      <p:bldP spid="6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710" y="3075305"/>
            <a:ext cx="5233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567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37285" y="1322705"/>
            <a:ext cx="1110678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：Its  value does not change during the execution of program. 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346835" y="2171700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、Integer constant：</a:t>
            </a:r>
            <a:endParaRPr lang="zh-CN" altLang="en-US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346835" y="2768283"/>
            <a:ext cx="8918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  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For example, 250 and -12 are valid because each digit ranges from 0 to 9.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1343025" y="3338830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、</a:t>
            </a:r>
            <a:r>
              <a:rPr lang="en-US" altLang="zh-CN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R</a:t>
            </a:r>
            <a:r>
              <a:rPr lang="zh-CN" altLang="en-US" b="1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eal type constant：</a:t>
            </a:r>
            <a:endParaRPr lang="zh-CN" altLang="en-US" b="1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31190" y="3966210"/>
            <a:ext cx="11151235" cy="226187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654685" y="5086350"/>
            <a:ext cx="112172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Exponential form :(e 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E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 must be preceded by a number and the exponent must be an integer),       </a:t>
            </a:r>
            <a:r>
              <a:rPr lang="en-US" dirty="0">
                <a:noFill/>
                <a:latin typeface="长城特粗宋体" pitchFamily="49" charset="-122"/>
                <a:ea typeface="长城特粗宋体" pitchFamily="49" charset="-122"/>
              </a:rPr>
              <a:t>00000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such as 12.3e3, 123E2, 1.23e4 are legal; E-5 and 1.2E-3.5 are illegal.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190" y="4291330"/>
            <a:ext cx="108781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）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Decimal numbers (must have a decimal point) such as 0.123,.123, 123.0, and 0.0 are valid.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547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27138" y="1406525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、Character constants:</a:t>
            </a:r>
            <a:endParaRPr lang="zh-CN" altLang="en-US"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78130" y="2033905"/>
            <a:ext cx="11849100" cy="319468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1160" y="3147695"/>
            <a:ext cx="923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）A character constant must be a single character, not a string.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91160" y="2216150"/>
            <a:ext cx="1162304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）Character constants can only be enclosed in single quotes, not double quotes or other parentheses.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Such as' a ',  'b',  '=',  '+',  '? '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They are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legal.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346575" y="1463040"/>
            <a:ext cx="663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</a:t>
            </a:r>
            <a:r>
              <a:rPr lang="zh-CN" altLang="en-US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a character enclosed in single quotation marks.</a:t>
            </a:r>
            <a:endParaRPr lang="zh-CN" altLang="en-US"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91160" y="3717290"/>
            <a:ext cx="1162240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）The character can be any character in the character set. However, once a number is defined as a </a:t>
            </a:r>
            <a:r>
              <a:rPr lang="en-US" altLang="zh-CN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character, it cannot be used in numerical operations.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noFill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Such as '5' and 5 are different.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805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Constant definition and classification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8650" y="1262063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、Escape character:</a:t>
            </a:r>
            <a:endParaRPr lang="zh-CN" altLang="en-US"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328035" y="1319530"/>
            <a:ext cx="80619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Begins with a backslash "\" followed by one or more characters.</a:t>
            </a:r>
            <a:endParaRPr b="1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Group 167"/>
          <p:cNvGraphicFramePr>
            <a:graphicFrameLocks noGrp="1"/>
          </p:cNvGraphicFramePr>
          <p:nvPr/>
        </p:nvGraphicFramePr>
        <p:xfrm>
          <a:off x="1089025" y="1890395"/>
          <a:ext cx="10035540" cy="4669790"/>
        </p:xfrm>
        <a:graphic>
          <a:graphicData uri="http://schemas.openxmlformats.org/drawingml/2006/table">
            <a:tbl>
              <a:tblPr/>
              <a:tblGrid>
                <a:gridCol w="3216910"/>
                <a:gridCol w="6818630"/>
              </a:tblGrid>
              <a:tr h="49530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Character form</a:t>
                      </a:r>
                      <a:endParaRPr kumimoji="0" lang="zh-CN" altLang="en-US" sz="2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function</a:t>
                      </a:r>
                      <a:endParaRPr kumimoji="0" lang="zh-CN" altLang="en-US" sz="22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1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\n</a:t>
                      </a:r>
                      <a:endParaRPr lang="en-US" altLang="zh-CN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A newline</a:t>
                      </a:r>
                      <a:endParaRPr lang="zh-CN" altLang="en-US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\t</a:t>
                      </a:r>
                      <a:endParaRPr lang="en-US" altLang="zh-CN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Horizontal tabs (i.e. jump to the next output area)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\b</a:t>
                      </a:r>
                      <a:endParaRPr lang="en-US" altLang="zh-CN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backspace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\r</a:t>
                      </a:r>
                      <a:endParaRPr lang="en-US" altLang="zh-CN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enter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\\</a:t>
                      </a:r>
                      <a:endParaRPr lang="en-US" altLang="zh-CN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Backslash character '\'</a:t>
                      </a:r>
                      <a:endParaRPr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8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\'</a:t>
                      </a:r>
                      <a:endParaRPr lang="en-US" altLang="zh-CN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Single apostrophe characters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2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\"</a:t>
                      </a:r>
                      <a:endParaRPr lang="en-US" altLang="zh-CN" sz="2000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Double apostrophe characters</a:t>
                      </a:r>
                      <a:endParaRPr lang="zh-CN" altLang="en-US" sz="20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4201</Words>
  <Application>WPS 演示</Application>
  <PresentationFormat>宽屏</PresentationFormat>
  <Paragraphs>217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微软雅黑</vt:lpstr>
      <vt:lpstr>长城特粗宋体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503</cp:revision>
  <dcterms:created xsi:type="dcterms:W3CDTF">2014-07-14T07:34:00Z</dcterms:created>
  <dcterms:modified xsi:type="dcterms:W3CDTF">2022-04-21T05:49:35Z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