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81" r:id="rId5"/>
    <p:sldId id="260" r:id="rId6"/>
    <p:sldId id="293" r:id="rId7"/>
    <p:sldId id="284" r:id="rId8"/>
    <p:sldId id="296" r:id="rId9"/>
    <p:sldId id="300" r:id="rId10"/>
    <p:sldId id="299" r:id="rId11"/>
    <p:sldId id="301" r:id="rId12"/>
    <p:sldId id="302" r:id="rId13"/>
    <p:sldId id="303" r:id="rId14"/>
    <p:sldId id="304" r:id="rId15"/>
    <p:sldId id="305" r:id="rId16"/>
    <p:sldId id="306" r:id="rId17"/>
    <p:sldId id="290" r:id="rId18"/>
    <p:sldId id="292" r:id="rId1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FBA"/>
    <a:srgbClr val="14416E"/>
    <a:srgbClr val="FFFFFF"/>
    <a:srgbClr val="FF9900"/>
    <a:srgbClr val="1375B1"/>
    <a:srgbClr val="FFFF99"/>
    <a:srgbClr val="FFFF00"/>
    <a:srgbClr val="B2B2B2"/>
    <a:srgbClr val="3333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7" autoAdjust="0"/>
    <p:restoredTop sz="94660"/>
  </p:normalViewPr>
  <p:slideViewPr>
    <p:cSldViewPr snapToGrid="0">
      <p:cViewPr varScale="1">
        <p:scale>
          <a:sx n="89" d="100"/>
          <a:sy n="89" d="100"/>
        </p:scale>
        <p:origin x="57" y="144"/>
      </p:cViewPr>
      <p:guideLst>
        <p:guide orient="horz" pos="1223"/>
        <p:guide pos="3827"/>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FE5BE-B6A2-4E41-89DB-D63EC9EEA9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DDE5C-DFEC-4DEB-9A60-CFE5F71162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54A80E-FF5C-44D1-BA54-1190B0F0D5D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this picture, schoolbags can store books, shoeboxes can store shoes, and computer bags can store computers. Here, schoolbags, shoeboxes and computer bags are storage spaces that can store items that meet the requirements. In C language, variables are also storage space, which can store different types of data.</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After understanding the examples in life, let's </a:t>
            </a:r>
            <a:r>
              <a:rPr lang="en-US" altLang="zh-CN"/>
              <a:t>review</a:t>
            </a:r>
            <a:r>
              <a:rPr lang="zh-CN" altLang="en-US"/>
              <a:t> the definition of identifiers。</a:t>
            </a:r>
            <a:r>
              <a:rPr lang="en-US" altLang="zh-CN"/>
              <a:t>it means </a:t>
            </a:r>
            <a:r>
              <a:rPr lang="en-US" altLang="zh-CN" dirty="0">
                <a:solidFill>
                  <a:schemeClr val="tx1">
                    <a:lumMod val="65000"/>
                    <a:lumOff val="35000"/>
                  </a:schemeClr>
                </a:solidFill>
                <a:latin typeface="长城特粗宋体" pitchFamily="49" charset="-122"/>
                <a:ea typeface="长城特粗宋体" pitchFamily="49" charset="-122"/>
                <a:sym typeface="+mn-ea"/>
              </a:rPr>
              <a:t>Uppercase A and lowercase a represent different identifiers;This has been said when we talk about constants</a:t>
            </a:r>
            <a:endParaRPr lang="en-US" altLang="zh-CN" dirty="0">
              <a:solidFill>
                <a:schemeClr val="tx1">
                  <a:lumMod val="65000"/>
                  <a:lumOff val="35000"/>
                </a:schemeClr>
              </a:solidFill>
              <a:latin typeface="长城特粗宋体" pitchFamily="49" charset="-122"/>
              <a:ea typeface="长城特粗宋体" pitchFamily="49" charset="-122"/>
              <a:sym typeface="+mn-ea"/>
            </a:endParaRP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three types of variables, </a:t>
            </a:r>
            <a:r>
              <a:rPr lang="zh-CN" altLang="en-US" dirty="0">
                <a:solidFill>
                  <a:srgbClr val="076EAD"/>
                </a:solidFill>
                <a:latin typeface="微软雅黑" panose="020B0503020204020204" pitchFamily="34" charset="-122"/>
                <a:ea typeface="微软雅黑" panose="020B0503020204020204" pitchFamily="34" charset="-122"/>
                <a:sym typeface="+mn-ea"/>
              </a:rPr>
              <a:t>Integer variables</a:t>
            </a:r>
            <a:r>
              <a:rPr lang="zh-CN" altLang="en-US" dirty="0">
                <a:sym typeface="+mn-ea"/>
              </a:rPr>
              <a:t> 、</a:t>
            </a:r>
            <a:r>
              <a:rPr lang="zh-CN" altLang="en-US" dirty="0">
                <a:solidFill>
                  <a:srgbClr val="076EAD"/>
                </a:solidFill>
                <a:latin typeface="微软雅黑" panose="020B0503020204020204" pitchFamily="34" charset="-122"/>
                <a:ea typeface="微软雅黑" panose="020B0503020204020204" pitchFamily="34" charset="-122"/>
                <a:sym typeface="+mn-ea"/>
              </a:rPr>
              <a:t>Real variables </a:t>
            </a:r>
            <a:r>
              <a:rPr lang="en-US" altLang="zh-CN" dirty="0">
                <a:solidFill>
                  <a:srgbClr val="076EAD"/>
                </a:solidFill>
                <a:latin typeface="微软雅黑" panose="020B0503020204020204" pitchFamily="34" charset="-122"/>
                <a:ea typeface="微软雅黑" panose="020B0503020204020204" pitchFamily="34" charset="-122"/>
                <a:sym typeface="+mn-ea"/>
              </a:rPr>
              <a:t>and </a:t>
            </a:r>
            <a:r>
              <a:rPr lang="zh-CN" altLang="en-US" dirty="0">
                <a:solidFill>
                  <a:srgbClr val="076EAD"/>
                </a:solidFill>
                <a:latin typeface="微软雅黑" panose="020B0503020204020204" pitchFamily="34" charset="-122"/>
                <a:ea typeface="微软雅黑" panose="020B0503020204020204" pitchFamily="34" charset="-122"/>
                <a:sym typeface="+mn-ea"/>
              </a:rPr>
              <a:t>Character variable。let's explain separately </a:t>
            </a:r>
            <a:r>
              <a:rPr lang="en-US" altLang="zh-CN" dirty="0">
                <a:solidFill>
                  <a:srgbClr val="076EAD"/>
                </a:solidFill>
                <a:latin typeface="微软雅黑" panose="020B0503020204020204" pitchFamily="34" charset="-122"/>
                <a:ea typeface="微软雅黑" panose="020B0503020204020204" pitchFamily="34" charset="-122"/>
                <a:sym typeface="+mn-ea"/>
              </a:rPr>
              <a:t>in the following study</a:t>
            </a:r>
            <a:r>
              <a:rPr lang="zh-CN" altLang="en-US" dirty="0">
                <a:solidFill>
                  <a:srgbClr val="076EAD"/>
                </a:solidFill>
                <a:latin typeface="微软雅黑" panose="020B0503020204020204" pitchFamily="34" charset="-122"/>
                <a:ea typeface="微软雅黑" panose="020B0503020204020204" pitchFamily="34" charset="-122"/>
                <a:sym typeface="+mn-ea"/>
              </a:rPr>
              <a:t>。</a:t>
            </a:r>
            <a:endParaRPr lang="zh-CN" altLang="en-US" dirty="0">
              <a:solidFill>
                <a:srgbClr val="076EAD"/>
              </a:solidFill>
              <a:latin typeface="微软雅黑" panose="020B0503020204020204" pitchFamily="34" charset="-122"/>
              <a:ea typeface="微软雅黑" panose="020B0503020204020204" pitchFamily="34" charset="-122"/>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Characters are assigned to integer variables，Assign a character to an integer variable</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C9B9440-8D08-450B-BC7E-A7AF8D3B024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EE9C1C-A4B5-4D23-A835-0EDCF378287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AFDFA0-E2EF-40AD-993C-DCB384E1FF0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6D1DD25-0B70-4B2A-8ED2-D7B0B9FB4D5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78AFE89-58A3-4B92-BF14-33232B4AD11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9FD731-F003-4AAB-81CC-C2403F7181A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5"/>
            <a:ext cx="12192000" cy="6895323"/>
          </a:xfrm>
          <a:prstGeom prst="rect">
            <a:avLst/>
          </a:prstGeom>
        </p:spPr>
      </p:pic>
      <p:sp>
        <p:nvSpPr>
          <p:cNvPr id="5" name="文本框 4"/>
          <p:cNvSpPr txBox="1"/>
          <p:nvPr userDrawn="1"/>
        </p:nvSpPr>
        <p:spPr>
          <a:xfrm>
            <a:off x="8928926" y="113587"/>
            <a:ext cx="2741733" cy="368300"/>
          </a:xfrm>
          <a:prstGeom prst="rect">
            <a:avLst/>
          </a:prstGeom>
          <a:noFill/>
        </p:spPr>
        <p:txBody>
          <a:bodyPr wrap="square" rtlCol="0">
            <a:spAutoFit/>
          </a:bodyPr>
          <a:lstStyle/>
          <a:p>
            <a:pPr algn="r"/>
            <a:r>
              <a:rPr lang="en-US" altLang="zh-CN" dirty="0">
                <a:solidFill>
                  <a:schemeClr val="bg1"/>
                </a:solidFill>
                <a:latin typeface="微软雅黑" panose="020B0503020204020204" pitchFamily="34" charset="-122"/>
                <a:ea typeface="微软雅黑" panose="020B0503020204020204" pitchFamily="34" charset="-122"/>
              </a:rPr>
              <a:t>C</a:t>
            </a: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Programming</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1149318" y="-2680"/>
            <a:ext cx="1042682" cy="56386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9318" y="7843"/>
            <a:ext cx="1042682" cy="563862"/>
          </a:xfrm>
          <a:prstGeom prst="rect">
            <a:avLst/>
          </a:prstGeom>
        </p:spPr>
      </p:pic>
      <p:sp>
        <p:nvSpPr>
          <p:cNvPr id="7" name="文本框 6"/>
          <p:cNvSpPr txBox="1"/>
          <p:nvPr userDrawn="1"/>
        </p:nvSpPr>
        <p:spPr>
          <a:xfrm>
            <a:off x="8928926" y="124110"/>
            <a:ext cx="2741733" cy="368300"/>
          </a:xfrm>
          <a:prstGeom prst="rect">
            <a:avLst/>
          </a:prstGeom>
          <a:noFill/>
        </p:spPr>
        <p:txBody>
          <a:bodyPr wrap="square" rtlCol="0">
            <a:spAutoFit/>
          </a:bodyPr>
          <a:lstStyle/>
          <a:p>
            <a:pPr algn="r"/>
            <a:r>
              <a:rPr lang="en-US" altLang="zh-CN" dirty="0">
                <a:solidFill>
                  <a:srgbClr val="0573C2"/>
                </a:solidFill>
                <a:latin typeface="微软雅黑" panose="020B0503020204020204" pitchFamily="34" charset="-122"/>
                <a:ea typeface="微软雅黑" panose="020B0503020204020204" pitchFamily="34" charset="-122"/>
              </a:rPr>
              <a:t>C</a:t>
            </a:r>
            <a:r>
              <a:rPr lang="zh-CN" altLang="en-US" dirty="0">
                <a:solidFill>
                  <a:srgbClr val="0573C2"/>
                </a:solidFill>
                <a:latin typeface="微软雅黑" panose="020B0503020204020204" pitchFamily="34" charset="-122"/>
                <a:ea typeface="微软雅黑" panose="020B0503020204020204" pitchFamily="34" charset="-122"/>
              </a:rPr>
              <a:t> </a:t>
            </a:r>
            <a:r>
              <a:rPr lang="en-US" altLang="zh-CN" dirty="0">
                <a:solidFill>
                  <a:srgbClr val="0573C2"/>
                </a:solidFill>
                <a:latin typeface="微软雅黑" panose="020B0503020204020204" pitchFamily="34" charset="-122"/>
                <a:ea typeface="微软雅黑" panose="020B0503020204020204" pitchFamily="34" charset="-122"/>
              </a:rPr>
              <a:t>Programming</a:t>
            </a:r>
            <a:endParaRPr lang="en-US" altLang="zh-CN" dirty="0">
              <a:solidFill>
                <a:srgbClr val="0573C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6CEED86-8F33-43D3-987C-51F029D2AD2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F6E929-56B4-462D-A901-E4692215C65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CC81F1E-6B01-4943-863C-81863E1685D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FE1E69-1D4A-45C1-A4F3-441E60B6C35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6D4E9A5-19AD-4493-834A-503C8DB8BB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CE61177-860B-4CEB-926C-A82BB88DC92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3E758D8-2E49-4F64-8CAC-61615D59060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9849320-082F-460B-8A0C-9BDC66AC131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B70F86A-0B3E-4617-BC91-6997101BC95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63394F6-0430-42A5-8D59-9413B867BF1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9F5315F-696E-45F4-A306-515851D2395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E11ADE4-F725-45B1-8AA6-4DC065B88160}"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A25BD33D-A795-4320-A044-D45C6D5372B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034D8EE-1867-47A9-853E-17FDE1F7C73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A1BE348-3E3E-4A6F-8E0D-C33C72CE039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E3107CA-EAC9-406D-AF61-2664330A3B1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818C119-F569-4282-99D6-2C4EA17988C0}"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C412155-2B5C-4D77-9BFD-6BC5CDDE90B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7.wdp"/><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99608" y="3099672"/>
            <a:ext cx="7392784" cy="830997"/>
          </a:xfrm>
          <a:prstGeom prst="rect">
            <a:avLst/>
          </a:prstGeom>
          <a:noFill/>
        </p:spPr>
        <p:txBody>
          <a:bodyPr wrap="square" rtlCol="0">
            <a:spAutoFit/>
          </a:bodyPr>
          <a:lstStyle/>
          <a:p>
            <a:pPr algn="ctr" defTabSz="1087755"/>
            <a:r>
              <a:rPr lang="zh-CN" altLang="en-US" sz="4800" b="1" dirty="0">
                <a:solidFill>
                  <a:prstClr val="white"/>
                </a:solidFill>
                <a:latin typeface="微软雅黑" panose="020B0503020204020204" pitchFamily="34" charset="-122"/>
                <a:ea typeface="微软雅黑" panose="020B0503020204020204" pitchFamily="34" charset="-122"/>
              </a:rPr>
              <a:t>变量</a:t>
            </a:r>
            <a:endParaRPr lang="zh-CN" altLang="en-US" sz="4800" b="1" dirty="0">
              <a:solidFill>
                <a:prstClr val="white"/>
              </a:solidFill>
              <a:latin typeface="微软雅黑" panose="020B0503020204020204" pitchFamily="34" charset="-122"/>
              <a:ea typeface="微软雅黑" panose="020B0503020204020204" pitchFamily="34" charset="-122"/>
            </a:endParaRPr>
          </a:p>
        </p:txBody>
      </p:sp>
      <p:sp>
        <p:nvSpPr>
          <p:cNvPr id="7" name="菱形 6"/>
          <p:cNvSpPr/>
          <p:nvPr/>
        </p:nvSpPr>
        <p:spPr>
          <a:xfrm>
            <a:off x="5889038" y="4124226"/>
            <a:ext cx="495434" cy="45611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cxnSp>
        <p:nvCxnSpPr>
          <p:cNvPr id="27" name="直接连接符 26"/>
          <p:cNvCxnSpPr/>
          <p:nvPr/>
        </p:nvCxnSpPr>
        <p:spPr>
          <a:xfrm flipH="1">
            <a:off x="6898070" y="4352759"/>
            <a:ext cx="2057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a:stretch>
            <a:fillRect/>
          </a:stretch>
        </p:blipFill>
        <p:spPr>
          <a:xfrm>
            <a:off x="3401162" y="4339231"/>
            <a:ext cx="2078916" cy="36579"/>
          </a:xfrm>
          <a:prstGeom prst="rect">
            <a:avLst/>
          </a:prstGeom>
        </p:spPr>
      </p:pic>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5069955" y="862019"/>
            <a:ext cx="2133600" cy="2133600"/>
          </a:xfrm>
          <a:prstGeom prst="ellipse">
            <a:avLst/>
          </a:prstGeom>
        </p:spPr>
      </p:pic>
      <p:grpSp>
        <p:nvGrpSpPr>
          <p:cNvPr id="10" name="组合 9"/>
          <p:cNvGrpSpPr/>
          <p:nvPr/>
        </p:nvGrpSpPr>
        <p:grpSpPr>
          <a:xfrm>
            <a:off x="78282" y="52718"/>
            <a:ext cx="3113202" cy="534884"/>
            <a:chOff x="78282" y="52718"/>
            <a:chExt cx="3113202" cy="534884"/>
          </a:xfrm>
        </p:grpSpPr>
        <p:pic>
          <p:nvPicPr>
            <p:cNvPr id="11" name="图片 10"/>
            <p:cNvPicPr>
              <a:picLocks noChangeAspect="1"/>
            </p:cNvPicPr>
            <p:nvPr/>
          </p:nvPicPr>
          <p:blipFill>
            <a:blip r:embed="rId4">
              <a:extLst>
                <a:ext uri="{BEBA8EAE-BF5A-486C-A8C5-ECC9F3942E4B}">
                  <a14:imgProps xmlns:a14="http://schemas.microsoft.com/office/drawing/2010/main">
                    <a14:imgLayer r:embed="rId5">
                      <a14:imgEffect>
                        <a14:backgroundRemoval t="1700" b="98584" l="5046" r="89679"/>
                      </a14:imgEffect>
                    </a14:imgLayer>
                  </a14:imgProps>
                </a:ext>
              </a:extLst>
            </a:blip>
            <a:stretch>
              <a:fillRect/>
            </a:stretch>
          </p:blipFill>
          <p:spPr>
            <a:xfrm>
              <a:off x="2530834" y="52718"/>
              <a:ext cx="660650" cy="534884"/>
            </a:xfrm>
            <a:prstGeom prst="rect">
              <a:avLst/>
            </a:prstGeom>
          </p:spPr>
        </p:pic>
        <p:sp>
          <p:nvSpPr>
            <p:cNvPr id="12" name="文本框 11"/>
            <p:cNvSpPr txBox="1"/>
            <p:nvPr/>
          </p:nvSpPr>
          <p:spPr>
            <a:xfrm>
              <a:off x="78282" y="135494"/>
              <a:ext cx="2679827" cy="368300"/>
            </a:xfrm>
            <a:prstGeom prst="rect">
              <a:avLst/>
            </a:prstGeom>
            <a:noFill/>
          </p:spPr>
          <p:txBody>
            <a:bodyPr wrap="square" rtlCol="0">
              <a:spAutoFit/>
            </a:bodyPr>
            <a:lstStyle/>
            <a:p>
              <a:pPr eaLnBrk="0" fontAlgn="base" hangingPunct="0">
                <a:spcBef>
                  <a:spcPct val="0"/>
                </a:spcBef>
                <a:spcAft>
                  <a:spcPct val="0"/>
                </a:spcAft>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BEIJING POLYTECHNIC</a:t>
              </a:r>
              <a:endPar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882586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and classification of variables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Rectangle 11"/>
          <p:cNvSpPr>
            <a:spLocks noChangeArrowheads="1"/>
          </p:cNvSpPr>
          <p:nvPr/>
        </p:nvSpPr>
        <p:spPr bwMode="auto">
          <a:xfrm>
            <a:off x="797615" y="1093116"/>
            <a:ext cx="9240837"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dirty="0">
                <a:solidFill>
                  <a:srgbClr val="076EAD"/>
                </a:solidFill>
                <a:latin typeface="微软雅黑" panose="020B0503020204020204" pitchFamily="34" charset="-122"/>
                <a:ea typeface="微软雅黑" panose="020B0503020204020204" pitchFamily="34" charset="-122"/>
              </a:rPr>
              <a:t>（</a:t>
            </a:r>
            <a:r>
              <a:rPr lang="en-US" altLang="zh-CN" dirty="0">
                <a:solidFill>
                  <a:srgbClr val="076EAD"/>
                </a:solidFill>
                <a:latin typeface="微软雅黑" panose="020B0503020204020204" pitchFamily="34" charset="-122"/>
                <a:ea typeface="微软雅黑" panose="020B0503020204020204" pitchFamily="34" charset="-122"/>
              </a:rPr>
              <a:t>1</a:t>
            </a:r>
            <a:r>
              <a:rPr lang="zh-CN" altLang="en-US" dirty="0">
                <a:solidFill>
                  <a:srgbClr val="076EAD"/>
                </a:solidFill>
                <a:latin typeface="微软雅黑" panose="020B0503020204020204" pitchFamily="34" charset="-122"/>
                <a:ea typeface="微软雅黑" panose="020B0503020204020204" pitchFamily="34" charset="-122"/>
              </a:rPr>
              <a:t>）</a:t>
            </a:r>
            <a:r>
              <a:rPr lang="zh-CN" altLang="en-US" dirty="0">
                <a:solidFill>
                  <a:srgbClr val="076EAD"/>
                </a:solidFill>
                <a:latin typeface="微软雅黑" panose="020B0503020204020204" pitchFamily="34" charset="-122"/>
                <a:ea typeface="微软雅黑" panose="020B0503020204020204" pitchFamily="34" charset="-122"/>
                <a:sym typeface="+mn-ea"/>
              </a:rPr>
              <a:t>Integer variables</a:t>
            </a:r>
            <a:r>
              <a:rPr lang="zh-CN" altLang="en-US" dirty="0"/>
              <a:t> </a:t>
            </a:r>
            <a:endParaRPr lang="zh-CN" altLang="en-US" dirty="0"/>
          </a:p>
        </p:txBody>
      </p:sp>
      <p:sp>
        <p:nvSpPr>
          <p:cNvPr id="9" name="Rectangle 23"/>
          <p:cNvSpPr>
            <a:spLocks noChangeArrowheads="1"/>
          </p:cNvSpPr>
          <p:nvPr/>
        </p:nvSpPr>
        <p:spPr bwMode="auto">
          <a:xfrm>
            <a:off x="1090390" y="1640804"/>
            <a:ext cx="9240838"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dirty="0">
                <a:solidFill>
                  <a:srgbClr val="076EAD"/>
                </a:solidFill>
                <a:latin typeface="微软雅黑" panose="020B0503020204020204" pitchFamily="34" charset="-122"/>
                <a:ea typeface="微软雅黑" panose="020B0503020204020204" pitchFamily="34" charset="-122"/>
              </a:rPr>
              <a:t>①Classification of integer variables</a:t>
            </a:r>
            <a:r>
              <a:rPr lang="zh-CN" altLang="en-US" dirty="0"/>
              <a:t>  </a:t>
            </a:r>
            <a:endParaRPr lang="zh-CN" altLang="en-US" dirty="0"/>
          </a:p>
        </p:txBody>
      </p:sp>
      <p:sp>
        <p:nvSpPr>
          <p:cNvPr id="10" name="Rectangle 11"/>
          <p:cNvSpPr>
            <a:spLocks noChangeArrowheads="1"/>
          </p:cNvSpPr>
          <p:nvPr/>
        </p:nvSpPr>
        <p:spPr bwMode="auto">
          <a:xfrm>
            <a:off x="1113790" y="2123440"/>
            <a:ext cx="9687560" cy="2522220"/>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25"/>
          <p:cNvSpPr txBox="1">
            <a:spLocks noChangeArrowheads="1"/>
          </p:cNvSpPr>
          <p:nvPr/>
        </p:nvSpPr>
        <p:spPr bwMode="auto">
          <a:xfrm>
            <a:off x="1245290" y="2217066"/>
            <a:ext cx="92392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a:solidFill>
                  <a:schemeClr val="tx1">
                    <a:lumMod val="65000"/>
                    <a:lumOff val="35000"/>
                  </a:schemeClr>
                </a:solidFill>
                <a:latin typeface="长城特粗宋体" pitchFamily="49" charset="-122"/>
                <a:ea typeface="长城特粗宋体" pitchFamily="49" charset="-122"/>
              </a:rPr>
              <a:t>Basic type: The type specifier is int and takes up 4 bytes in memory.</a:t>
            </a:r>
            <a:endParaRPr>
              <a:solidFill>
                <a:schemeClr val="tx1">
                  <a:lumMod val="65000"/>
                  <a:lumOff val="35000"/>
                </a:schemeClr>
              </a:solidFill>
              <a:latin typeface="长城特粗宋体" pitchFamily="49" charset="-122"/>
              <a:ea typeface="长城特粗宋体" pitchFamily="49" charset="-122"/>
            </a:endParaRPr>
          </a:p>
        </p:txBody>
      </p:sp>
      <p:sp>
        <p:nvSpPr>
          <p:cNvPr id="12" name="Text Box 26"/>
          <p:cNvSpPr txBox="1">
            <a:spLocks noChangeArrowheads="1"/>
          </p:cNvSpPr>
          <p:nvPr/>
        </p:nvSpPr>
        <p:spPr bwMode="auto">
          <a:xfrm>
            <a:off x="1246877" y="2675854"/>
            <a:ext cx="92392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a:solidFill>
                  <a:schemeClr val="tx1">
                    <a:lumMod val="65000"/>
                    <a:lumOff val="35000"/>
                  </a:schemeClr>
                </a:solidFill>
                <a:latin typeface="长城特粗宋体" pitchFamily="49" charset="-122"/>
                <a:ea typeface="长城特粗宋体" pitchFamily="49" charset="-122"/>
              </a:rPr>
              <a:t>Short: The type specifier is short int or short, which is 2 bytes in memory.</a:t>
            </a:r>
            <a:endParaRPr>
              <a:solidFill>
                <a:schemeClr val="tx1">
                  <a:lumMod val="65000"/>
                  <a:lumOff val="35000"/>
                </a:schemeClr>
              </a:solidFill>
              <a:latin typeface="长城特粗宋体" pitchFamily="49" charset="-122"/>
              <a:ea typeface="长城特粗宋体" pitchFamily="49" charset="-122"/>
            </a:endParaRPr>
          </a:p>
        </p:txBody>
      </p:sp>
      <p:sp>
        <p:nvSpPr>
          <p:cNvPr id="13" name="Text Box 27"/>
          <p:cNvSpPr txBox="1">
            <a:spLocks noChangeArrowheads="1"/>
          </p:cNvSpPr>
          <p:nvPr/>
        </p:nvSpPr>
        <p:spPr bwMode="auto">
          <a:xfrm>
            <a:off x="1248410" y="3120390"/>
            <a:ext cx="972121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a:solidFill>
                  <a:schemeClr val="tx1">
                    <a:lumMod val="65000"/>
                    <a:lumOff val="35000"/>
                  </a:schemeClr>
                </a:solidFill>
                <a:latin typeface="长城特粗宋体" pitchFamily="49" charset="-122"/>
                <a:ea typeface="长城特粗宋体" pitchFamily="49" charset="-122"/>
              </a:rPr>
              <a:t>Long integer: The type specifier is long int or long, which is 4 bytes in memory.</a:t>
            </a:r>
            <a:endParaRPr>
              <a:solidFill>
                <a:schemeClr val="tx1">
                  <a:lumMod val="65000"/>
                  <a:lumOff val="35000"/>
                </a:schemeClr>
              </a:solidFill>
              <a:latin typeface="长城特粗宋体" pitchFamily="49" charset="-122"/>
              <a:ea typeface="长城特粗宋体" pitchFamily="49" charset="-122"/>
            </a:endParaRPr>
          </a:p>
        </p:txBody>
      </p:sp>
      <p:sp>
        <p:nvSpPr>
          <p:cNvPr id="14" name="Text Box 28"/>
          <p:cNvSpPr txBox="1">
            <a:spLocks noChangeArrowheads="1"/>
          </p:cNvSpPr>
          <p:nvPr/>
        </p:nvSpPr>
        <p:spPr bwMode="auto">
          <a:xfrm>
            <a:off x="1250052" y="3521991"/>
            <a:ext cx="92392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dirty="0">
                <a:solidFill>
                  <a:schemeClr val="tx1">
                    <a:lumMod val="65000"/>
                    <a:lumOff val="35000"/>
                  </a:schemeClr>
                </a:solidFill>
                <a:latin typeface="长城特粗宋体" pitchFamily="49" charset="-122"/>
                <a:ea typeface="长城特粗宋体" pitchFamily="49" charset="-122"/>
              </a:rPr>
              <a:t>Unsigned: The type specifier is unsigned.</a:t>
            </a:r>
            <a:endParaRPr dirty="0">
              <a:solidFill>
                <a:schemeClr val="tx1">
                  <a:lumMod val="65000"/>
                  <a:lumOff val="35000"/>
                </a:schemeClr>
              </a:solidFill>
              <a:latin typeface="长城特粗宋体" pitchFamily="49" charset="-122"/>
              <a:ea typeface="长城特粗宋体" pitchFamily="49" charset="-122"/>
            </a:endParaRPr>
          </a:p>
        </p:txBody>
      </p:sp>
      <p:sp>
        <p:nvSpPr>
          <p:cNvPr id="15" name="Text Box 29"/>
          <p:cNvSpPr txBox="1">
            <a:spLocks noChangeArrowheads="1"/>
          </p:cNvSpPr>
          <p:nvPr/>
        </p:nvSpPr>
        <p:spPr bwMode="auto">
          <a:xfrm>
            <a:off x="1235710" y="4042410"/>
            <a:ext cx="86899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solidFill>
                  <a:srgbClr val="216FBA"/>
                </a:solidFill>
                <a:latin typeface="长城特粗宋体" pitchFamily="49" charset="-122"/>
                <a:ea typeface="长城特粗宋体" pitchFamily="49" charset="-122"/>
              </a:rPr>
              <a:t>Note: Unsigned type can also be used with the above three types.</a:t>
            </a:r>
            <a:endParaRPr lang="zh-CN" altLang="en-US" dirty="0">
              <a:solidFill>
                <a:srgbClr val="216FBA"/>
              </a:solidFill>
              <a:latin typeface="长城特粗宋体" pitchFamily="49" charset="-122"/>
              <a:ea typeface="长城特粗宋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par>
                          <p:cTn id="13" fill="hold">
                            <p:stCondLst>
                              <p:cond delay="2000"/>
                            </p:stCondLst>
                            <p:childTnLst>
                              <p:par>
                                <p:cTn id="14" presetID="9"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2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2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2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2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71525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and classification of variables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Rectangle 12"/>
          <p:cNvSpPr>
            <a:spLocks noChangeArrowheads="1"/>
          </p:cNvSpPr>
          <p:nvPr/>
        </p:nvSpPr>
        <p:spPr bwMode="auto">
          <a:xfrm>
            <a:off x="1308100" y="1080194"/>
            <a:ext cx="5441043"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dirty="0">
                <a:solidFill>
                  <a:srgbClr val="076EAD"/>
                </a:solidFill>
                <a:latin typeface="微软雅黑" panose="020B0503020204020204" pitchFamily="34" charset="-122"/>
                <a:ea typeface="微软雅黑" panose="020B0503020204020204" pitchFamily="34" charset="-122"/>
              </a:rPr>
              <a:t>②Definition of an integer variable</a:t>
            </a:r>
            <a:r>
              <a:rPr lang="zh-CN" altLang="en-US" dirty="0"/>
              <a:t>   </a:t>
            </a:r>
            <a:endParaRPr lang="zh-CN" altLang="en-US" dirty="0"/>
          </a:p>
        </p:txBody>
      </p:sp>
      <p:sp>
        <p:nvSpPr>
          <p:cNvPr id="6" name="Rectangle 19"/>
          <p:cNvSpPr>
            <a:spLocks noChangeArrowheads="1"/>
          </p:cNvSpPr>
          <p:nvPr/>
        </p:nvSpPr>
        <p:spPr bwMode="auto">
          <a:xfrm>
            <a:off x="840105" y="1566545"/>
            <a:ext cx="6811645"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The general definition of an integer variable is: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Type specifier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variable 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value 1], </a:t>
            </a:r>
            <a:r>
              <a:rPr lang="zh-CN" altLang="en-US" dirty="0">
                <a:solidFill>
                  <a:srgbClr val="FF0000"/>
                </a:solidFill>
                <a:latin typeface="微软雅黑" panose="020B0503020204020204" pitchFamily="34" charset="-122"/>
                <a:ea typeface="微软雅黑" panose="020B0503020204020204" pitchFamily="34" charset="-122"/>
              </a:rPr>
              <a:t>variable 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value 2],...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Rectangle 20"/>
          <p:cNvSpPr>
            <a:spLocks noChangeArrowheads="1"/>
          </p:cNvSpPr>
          <p:nvPr/>
        </p:nvSpPr>
        <p:spPr bwMode="auto">
          <a:xfrm>
            <a:off x="1421448" y="3271439"/>
            <a:ext cx="34385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000" b="1" dirty="0">
                <a:solidFill>
                  <a:srgbClr val="216FBA"/>
                </a:solidFill>
                <a:latin typeface="长城特粗宋体" pitchFamily="49" charset="-122"/>
                <a:ea typeface="长城特粗宋体" pitchFamily="49" charset="-122"/>
              </a:rPr>
              <a:t> example：</a:t>
            </a:r>
            <a:endParaRPr lang="zh-CN" altLang="en-US" sz="2000" b="1" dirty="0">
              <a:solidFill>
                <a:srgbClr val="216FBA"/>
              </a:solidFill>
              <a:latin typeface="长城特粗宋体" pitchFamily="49" charset="-122"/>
              <a:ea typeface="长城特粗宋体" pitchFamily="49" charset="-122"/>
            </a:endParaRPr>
          </a:p>
        </p:txBody>
      </p:sp>
      <p:sp>
        <p:nvSpPr>
          <p:cNvPr id="8" name="Rectangle 11"/>
          <p:cNvSpPr>
            <a:spLocks noChangeArrowheads="1"/>
          </p:cNvSpPr>
          <p:nvPr/>
        </p:nvSpPr>
        <p:spPr bwMode="auto">
          <a:xfrm>
            <a:off x="1421765" y="4060825"/>
            <a:ext cx="5214620" cy="811530"/>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22"/>
          <p:cNvSpPr txBox="1">
            <a:spLocks noChangeArrowheads="1"/>
          </p:cNvSpPr>
          <p:nvPr/>
        </p:nvSpPr>
        <p:spPr bwMode="auto">
          <a:xfrm>
            <a:off x="1492250" y="4126865"/>
            <a:ext cx="525716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err="1">
                <a:solidFill>
                  <a:schemeClr val="tx1">
                    <a:lumMod val="65000"/>
                    <a:lumOff val="35000"/>
                  </a:schemeClr>
                </a:solidFill>
                <a:latin typeface="长城特粗宋体" pitchFamily="49" charset="-122"/>
                <a:ea typeface="长城特粗宋体" pitchFamily="49" charset="-122"/>
              </a:rPr>
              <a:t>int</a:t>
            </a:r>
            <a:r>
              <a:rPr lang="en-US" altLang="zh-CN" dirty="0">
                <a:solidFill>
                  <a:schemeClr val="tx1">
                    <a:lumMod val="65000"/>
                    <a:lumOff val="35000"/>
                  </a:schemeClr>
                </a:solidFill>
                <a:latin typeface="长城特粗宋体" pitchFamily="49" charset="-122"/>
                <a:ea typeface="长城特粗宋体" pitchFamily="49" charset="-122"/>
              </a:rPr>
              <a:t> </a:t>
            </a:r>
            <a:r>
              <a:rPr lang="en-US" altLang="zh-CN" dirty="0" err="1">
                <a:solidFill>
                  <a:schemeClr val="tx1">
                    <a:lumMod val="65000"/>
                    <a:lumOff val="35000"/>
                  </a:schemeClr>
                </a:solidFill>
                <a:latin typeface="长城特粗宋体" pitchFamily="49" charset="-122"/>
                <a:ea typeface="长城特粗宋体" pitchFamily="49" charset="-122"/>
              </a:rPr>
              <a:t>a,b</a:t>
            </a:r>
            <a:r>
              <a:rPr lang="en-US" altLang="zh-CN" dirty="0">
                <a:solidFill>
                  <a:schemeClr val="tx1">
                    <a:lumMod val="65000"/>
                    <a:lumOff val="35000"/>
                  </a:schemeClr>
                </a:solidFill>
                <a:latin typeface="长城特粗宋体" pitchFamily="49" charset="-122"/>
                <a:ea typeface="长城特粗宋体" pitchFamily="49" charset="-122"/>
              </a:rPr>
              <a:t>;    //</a:t>
            </a:r>
            <a:r>
              <a:rPr lang="en-US" altLang="zh-CN" dirty="0" err="1">
                <a:solidFill>
                  <a:schemeClr val="tx1">
                    <a:lumMod val="65000"/>
                    <a:lumOff val="35000"/>
                  </a:schemeClr>
                </a:solidFill>
                <a:latin typeface="长城特粗宋体" pitchFamily="49" charset="-122"/>
                <a:ea typeface="长城特粗宋体" pitchFamily="49" charset="-122"/>
              </a:rPr>
              <a:t>a,b </a:t>
            </a:r>
            <a:r>
              <a:rPr lang="zh-CN" altLang="en-US" dirty="0">
                <a:solidFill>
                  <a:schemeClr val="tx1">
                    <a:lumMod val="65000"/>
                    <a:lumOff val="35000"/>
                  </a:schemeClr>
                </a:solidFill>
                <a:latin typeface="长城特粗宋体" pitchFamily="49" charset="-122"/>
                <a:ea typeface="长城特粗宋体" pitchFamily="49" charset="-122"/>
              </a:rPr>
              <a:t>are integer variables</a:t>
            </a:r>
            <a:endParaRPr lang="zh-CN" altLang="en-US" dirty="0">
              <a:solidFill>
                <a:schemeClr val="tx1">
                  <a:lumMod val="65000"/>
                  <a:lumOff val="35000"/>
                </a:schemeClr>
              </a:solidFill>
              <a:latin typeface="长城特粗宋体" pitchFamily="49" charset="-122"/>
              <a:ea typeface="长城特粗宋体" pitchFamily="49" charset="-122"/>
            </a:endParaRPr>
          </a:p>
          <a:p>
            <a:r>
              <a:rPr lang="en-US" altLang="zh-CN" dirty="0">
                <a:solidFill>
                  <a:schemeClr val="tx1">
                    <a:lumMod val="65000"/>
                    <a:lumOff val="35000"/>
                  </a:schemeClr>
                </a:solidFill>
                <a:latin typeface="长城特粗宋体" pitchFamily="49" charset="-122"/>
                <a:ea typeface="长城特粗宋体" pitchFamily="49" charset="-122"/>
              </a:rPr>
              <a:t>long </a:t>
            </a:r>
            <a:r>
              <a:rPr lang="en-US" altLang="zh-CN" dirty="0" err="1">
                <a:solidFill>
                  <a:schemeClr val="tx1">
                    <a:lumMod val="65000"/>
                    <a:lumOff val="35000"/>
                  </a:schemeClr>
                </a:solidFill>
                <a:latin typeface="长城特粗宋体" pitchFamily="49" charset="-122"/>
                <a:ea typeface="长城特粗宋体" pitchFamily="49" charset="-122"/>
              </a:rPr>
              <a:t>x,y</a:t>
            </a:r>
            <a:r>
              <a:rPr lang="en-US" altLang="zh-CN" dirty="0">
                <a:solidFill>
                  <a:schemeClr val="tx1">
                    <a:lumMod val="65000"/>
                    <a:lumOff val="35000"/>
                  </a:schemeClr>
                </a:solidFill>
                <a:latin typeface="长城特粗宋体" pitchFamily="49" charset="-122"/>
                <a:ea typeface="长城特粗宋体" pitchFamily="49" charset="-122"/>
              </a:rPr>
              <a:t>;   //</a:t>
            </a:r>
            <a:r>
              <a:rPr lang="en-US" altLang="zh-CN" dirty="0" err="1">
                <a:solidFill>
                  <a:schemeClr val="tx1">
                    <a:lumMod val="65000"/>
                    <a:lumOff val="35000"/>
                  </a:schemeClr>
                </a:solidFill>
                <a:latin typeface="长城特粗宋体" pitchFamily="49" charset="-122"/>
                <a:ea typeface="长城特粗宋体" pitchFamily="49" charset="-122"/>
              </a:rPr>
              <a:t>x,y</a:t>
            </a:r>
            <a:r>
              <a:rPr lang="en-US" altLang="zh-CN" dirty="0">
                <a:solidFill>
                  <a:schemeClr val="tx1">
                    <a:lumMod val="65000"/>
                    <a:lumOff val="35000"/>
                  </a:schemeClr>
                </a:solidFill>
                <a:latin typeface="长城特粗宋体" pitchFamily="49" charset="-122"/>
                <a:ea typeface="长城特粗宋体" pitchFamily="49" charset="-122"/>
              </a:rPr>
              <a:t> </a:t>
            </a:r>
            <a:r>
              <a:rPr lang="en-US" dirty="0">
                <a:solidFill>
                  <a:schemeClr val="tx1">
                    <a:lumMod val="65000"/>
                    <a:lumOff val="35000"/>
                  </a:schemeClr>
                </a:solidFill>
                <a:latin typeface="长城特粗宋体" pitchFamily="49" charset="-122"/>
                <a:ea typeface="长城特粗宋体" pitchFamily="49" charset="-122"/>
              </a:rPr>
              <a:t>are</a:t>
            </a:r>
            <a:r>
              <a:rPr lang="zh-CN" altLang="en-US" dirty="0">
                <a:solidFill>
                  <a:schemeClr val="tx1">
                    <a:lumMod val="65000"/>
                    <a:lumOff val="35000"/>
                  </a:schemeClr>
                </a:solidFill>
                <a:latin typeface="长城特粗宋体" pitchFamily="49" charset="-122"/>
                <a:ea typeface="长城特粗宋体" pitchFamily="49" charset="-122"/>
              </a:rPr>
              <a:t> long integer variable</a:t>
            </a:r>
            <a:r>
              <a:rPr lang="en-US" altLang="zh-CN" dirty="0">
                <a:solidFill>
                  <a:schemeClr val="tx1">
                    <a:lumMod val="65000"/>
                    <a:lumOff val="35000"/>
                  </a:schemeClr>
                </a:solidFill>
                <a:latin typeface="长城特粗宋体" pitchFamily="49" charset="-122"/>
                <a:ea typeface="长城特粗宋体" pitchFamily="49" charset="-122"/>
              </a:rPr>
              <a:t>s</a:t>
            </a:r>
            <a:endParaRPr lang="en-US" altLang="zh-CN" dirty="0">
              <a:solidFill>
                <a:schemeClr val="tx1">
                  <a:lumMod val="65000"/>
                  <a:lumOff val="35000"/>
                </a:schemeClr>
              </a:solidFill>
              <a:latin typeface="长城特粗宋体" pitchFamily="49" charset="-122"/>
              <a:ea typeface="长城特粗宋体" pitchFamily="49" charset="-122"/>
            </a:endParaRPr>
          </a:p>
        </p:txBody>
      </p:sp>
      <p:sp>
        <p:nvSpPr>
          <p:cNvPr id="10" name="Rectangle 33"/>
          <p:cNvSpPr>
            <a:spLocks noChangeArrowheads="1"/>
          </p:cNvSpPr>
          <p:nvPr/>
        </p:nvSpPr>
        <p:spPr bwMode="auto">
          <a:xfrm>
            <a:off x="7829550" y="4307351"/>
            <a:ext cx="3959225" cy="319087"/>
          </a:xfrm>
          <a:prstGeom prst="rect">
            <a:avLst/>
          </a:prstGeom>
          <a:solidFill>
            <a:srgbClr val="216FBA"/>
          </a:solidFill>
          <a:ln w="9525">
            <a:solidFill>
              <a:schemeClr val="accent1"/>
            </a:solidFill>
            <a:miter lim="800000"/>
          </a:ln>
        </p:spPr>
        <p:txBody>
          <a:bodyPr wrap="none" anchor="ctr"/>
          <a:lstStyle/>
          <a:p>
            <a:endParaRPr lang="zh-CN" altLang="en-US"/>
          </a:p>
        </p:txBody>
      </p:sp>
      <p:sp>
        <p:nvSpPr>
          <p:cNvPr id="11" name="Rectangle 34"/>
          <p:cNvSpPr>
            <a:spLocks noChangeArrowheads="1"/>
          </p:cNvSpPr>
          <p:nvPr/>
        </p:nvSpPr>
        <p:spPr bwMode="auto">
          <a:xfrm>
            <a:off x="7829550" y="4670889"/>
            <a:ext cx="3959225" cy="568768"/>
          </a:xfrm>
          <a:prstGeom prst="rect">
            <a:avLst/>
          </a:prstGeom>
          <a:solidFill>
            <a:schemeClr val="tx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35"/>
          <p:cNvSpPr txBox="1">
            <a:spLocks noChangeArrowheads="1"/>
          </p:cNvSpPr>
          <p:nvPr/>
        </p:nvSpPr>
        <p:spPr bwMode="auto">
          <a:xfrm>
            <a:off x="7829550" y="4340860"/>
            <a:ext cx="1376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chemeClr val="bg1"/>
                </a:solidFill>
                <a:ea typeface="微软雅黑" panose="020B0503020204020204" pitchFamily="34" charset="-122"/>
              </a:rPr>
              <a:t>The results</a:t>
            </a:r>
            <a:endParaRPr lang="zh-CN" altLang="en-US" sz="1400" b="1">
              <a:solidFill>
                <a:schemeClr val="bg1"/>
              </a:solidFill>
              <a:ea typeface="微软雅黑" panose="020B0503020204020204" pitchFamily="34" charset="-122"/>
            </a:endParaRPr>
          </a:p>
        </p:txBody>
      </p:sp>
      <p:sp>
        <p:nvSpPr>
          <p:cNvPr id="13" name="Rectangle 37"/>
          <p:cNvSpPr>
            <a:spLocks noChangeArrowheads="1"/>
          </p:cNvSpPr>
          <p:nvPr/>
        </p:nvSpPr>
        <p:spPr bwMode="auto">
          <a:xfrm>
            <a:off x="7827963" y="1160008"/>
            <a:ext cx="3959225" cy="319087"/>
          </a:xfrm>
          <a:prstGeom prst="rect">
            <a:avLst/>
          </a:prstGeom>
          <a:solidFill>
            <a:srgbClr val="216FBA"/>
          </a:solidFill>
          <a:ln w="9525">
            <a:solidFill>
              <a:schemeClr val="accent1"/>
            </a:solidFill>
            <a:miter lim="800000"/>
          </a:ln>
        </p:spPr>
        <p:txBody>
          <a:bodyPr wrap="none" anchor="ctr"/>
          <a:lstStyle/>
          <a:p>
            <a:endParaRPr lang="zh-CN" altLang="en-US"/>
          </a:p>
        </p:txBody>
      </p:sp>
      <p:sp>
        <p:nvSpPr>
          <p:cNvPr id="14" name="Rectangle 38"/>
          <p:cNvSpPr>
            <a:spLocks noChangeArrowheads="1"/>
          </p:cNvSpPr>
          <p:nvPr/>
        </p:nvSpPr>
        <p:spPr bwMode="auto">
          <a:xfrm>
            <a:off x="7827963" y="1514020"/>
            <a:ext cx="3959225" cy="2613025"/>
          </a:xfrm>
          <a:prstGeom prst="rect">
            <a:avLst/>
          </a:prstGeom>
          <a:noFill/>
          <a:ln w="9525">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39"/>
          <p:cNvSpPr txBox="1">
            <a:spLocks noChangeArrowheads="1"/>
          </p:cNvSpPr>
          <p:nvPr/>
        </p:nvSpPr>
        <p:spPr bwMode="auto">
          <a:xfrm>
            <a:off x="7828280" y="1193165"/>
            <a:ext cx="17786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dirty="0">
                <a:solidFill>
                  <a:schemeClr val="bg1"/>
                </a:solidFill>
                <a:ea typeface="微软雅黑" panose="020B0503020204020204" pitchFamily="34" charset="-122"/>
              </a:rPr>
              <a:t>Written statement</a:t>
            </a:r>
            <a:endParaRPr lang="zh-CN" altLang="en-US" sz="1400" b="1" dirty="0">
              <a:solidFill>
                <a:schemeClr val="bg1"/>
              </a:solidFill>
              <a:ea typeface="微软雅黑" panose="020B0503020204020204" pitchFamily="34" charset="-122"/>
            </a:endParaRPr>
          </a:p>
        </p:txBody>
      </p:sp>
      <p:sp>
        <p:nvSpPr>
          <p:cNvPr id="16" name="Text Box 40"/>
          <p:cNvSpPr txBox="1">
            <a:spLocks noChangeArrowheads="1"/>
          </p:cNvSpPr>
          <p:nvPr/>
        </p:nvSpPr>
        <p:spPr bwMode="auto">
          <a:xfrm>
            <a:off x="7827963" y="1564820"/>
            <a:ext cx="3770312"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main()</a:t>
            </a:r>
            <a:endParaRPr lang="en-US" altLang="zh-CN" sz="1600" dirty="0"/>
          </a:p>
          <a:p>
            <a:pPr eaLnBrk="1" hangingPunct="1"/>
            <a:r>
              <a:rPr lang="en-US" altLang="zh-CN" sz="1600" dirty="0"/>
              <a:t>{</a:t>
            </a:r>
            <a:endParaRPr lang="en-US" altLang="zh-CN" sz="1600" dirty="0"/>
          </a:p>
          <a:p>
            <a:pPr eaLnBrk="1" hangingPunct="1"/>
            <a:endParaRPr lang="en-US" altLang="zh-CN" sz="1600" dirty="0"/>
          </a:p>
          <a:p>
            <a:pPr eaLnBrk="1" hangingPunct="1"/>
            <a:endParaRPr lang="en-US" altLang="zh-CN" sz="1600" dirty="0"/>
          </a:p>
          <a:p>
            <a:pPr eaLnBrk="1" hangingPunct="1"/>
            <a:endParaRPr lang="en-US" altLang="zh-CN" sz="1600" dirty="0"/>
          </a:p>
          <a:p>
            <a:pPr eaLnBrk="1" hangingPunct="1"/>
            <a:endParaRPr lang="en-US" altLang="zh-CN" sz="1600" dirty="0"/>
          </a:p>
          <a:p>
            <a:pPr eaLnBrk="1" hangingPunct="1"/>
            <a:endParaRPr lang="en-US" altLang="zh-CN" sz="1600" dirty="0"/>
          </a:p>
          <a:p>
            <a:pPr eaLnBrk="1" hangingPunct="1"/>
            <a:endParaRPr lang="en-US" altLang="zh-CN" sz="1600" dirty="0"/>
          </a:p>
          <a:p>
            <a:pPr eaLnBrk="1" hangingPunct="1"/>
            <a:r>
              <a:rPr lang="en-US" altLang="zh-CN" sz="1600" dirty="0"/>
              <a:t>}</a:t>
            </a:r>
            <a:endParaRPr lang="zh-CN" altLang="en-US" sz="1600" dirty="0"/>
          </a:p>
        </p:txBody>
      </p:sp>
      <p:sp>
        <p:nvSpPr>
          <p:cNvPr id="17" name="Text Box 41"/>
          <p:cNvSpPr txBox="1">
            <a:spLocks noChangeArrowheads="1"/>
          </p:cNvSpPr>
          <p:nvPr/>
        </p:nvSpPr>
        <p:spPr bwMode="auto">
          <a:xfrm>
            <a:off x="8143875" y="2095045"/>
            <a:ext cx="3519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int x,y,z; </a:t>
            </a:r>
            <a:endParaRPr lang="en-US" altLang="zh-CN" sz="1600"/>
          </a:p>
        </p:txBody>
      </p:sp>
      <p:sp>
        <p:nvSpPr>
          <p:cNvPr id="21" name="Text Box 47"/>
          <p:cNvSpPr txBox="1">
            <a:spLocks noChangeArrowheads="1"/>
          </p:cNvSpPr>
          <p:nvPr/>
        </p:nvSpPr>
        <p:spPr bwMode="auto">
          <a:xfrm>
            <a:off x="8147050" y="2353808"/>
            <a:ext cx="3533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x=2; </a:t>
            </a:r>
            <a:endParaRPr lang="en-US" altLang="zh-CN" sz="1600"/>
          </a:p>
        </p:txBody>
      </p:sp>
      <p:sp>
        <p:nvSpPr>
          <p:cNvPr id="22" name="Text Box 48"/>
          <p:cNvSpPr txBox="1">
            <a:spLocks noChangeArrowheads="1"/>
          </p:cNvSpPr>
          <p:nvPr/>
        </p:nvSpPr>
        <p:spPr bwMode="auto">
          <a:xfrm>
            <a:off x="8147050" y="2642733"/>
            <a:ext cx="3521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y=3;</a:t>
            </a:r>
            <a:endParaRPr lang="en-US" altLang="zh-CN" sz="1600"/>
          </a:p>
        </p:txBody>
      </p:sp>
      <p:sp>
        <p:nvSpPr>
          <p:cNvPr id="23" name="Text Box 51"/>
          <p:cNvSpPr txBox="1">
            <a:spLocks noChangeArrowheads="1"/>
          </p:cNvSpPr>
          <p:nvPr/>
        </p:nvSpPr>
        <p:spPr bwMode="auto">
          <a:xfrm>
            <a:off x="8161338" y="2934833"/>
            <a:ext cx="362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z=x+y;</a:t>
            </a:r>
            <a:endParaRPr lang="en-US" altLang="zh-CN" sz="1600"/>
          </a:p>
        </p:txBody>
      </p:sp>
      <p:sp>
        <p:nvSpPr>
          <p:cNvPr id="24" name="Rectangle 52"/>
          <p:cNvSpPr>
            <a:spLocks noChangeArrowheads="1"/>
          </p:cNvSpPr>
          <p:nvPr/>
        </p:nvSpPr>
        <p:spPr bwMode="auto">
          <a:xfrm>
            <a:off x="7883525" y="4713751"/>
            <a:ext cx="2378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chemeClr val="bg1"/>
                </a:solidFill>
              </a:rPr>
              <a:t>x+y=5 </a:t>
            </a:r>
            <a:endParaRPr lang="zh-CN" altLang="en-US" sz="1600">
              <a:solidFill>
                <a:schemeClr val="bg1"/>
              </a:solidFill>
            </a:endParaRPr>
          </a:p>
        </p:txBody>
      </p:sp>
      <p:sp>
        <p:nvSpPr>
          <p:cNvPr id="25" name="Text Box 51"/>
          <p:cNvSpPr txBox="1">
            <a:spLocks noChangeArrowheads="1"/>
          </p:cNvSpPr>
          <p:nvPr/>
        </p:nvSpPr>
        <p:spPr bwMode="auto">
          <a:xfrm>
            <a:off x="8162925" y="3179308"/>
            <a:ext cx="3621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dirty="0" err="1"/>
              <a:t>printf</a:t>
            </a:r>
            <a:r>
              <a:rPr lang="en-US" altLang="zh-CN" sz="1600" dirty="0"/>
              <a:t>("</a:t>
            </a:r>
            <a:r>
              <a:rPr lang="en-US" altLang="zh-CN" sz="1600" dirty="0" err="1"/>
              <a:t>x+y</a:t>
            </a:r>
            <a:r>
              <a:rPr lang="en-US" altLang="zh-CN" sz="1600" dirty="0"/>
              <a:t>=%d\</a:t>
            </a:r>
            <a:r>
              <a:rPr lang="en-US" altLang="zh-CN" sz="1600" dirty="0" err="1"/>
              <a:t>n",z</a:t>
            </a:r>
            <a:r>
              <a:rPr lang="en-US" altLang="zh-CN" sz="1600" dirty="0"/>
              <a:t>);</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par>
                          <p:cTn id="18" fill="hold">
                            <p:stCondLst>
                              <p:cond delay="2000"/>
                            </p:stCondLst>
                            <p:childTnLst>
                              <p:par>
                                <p:cTn id="19" presetID="9"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in)">
                                      <p:cBhvr>
                                        <p:cTn id="34" dur="500"/>
                                        <p:tgtEl>
                                          <p:spTgt spid="1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ox(in)">
                                      <p:cBhvr>
                                        <p:cTn id="37" dur="500"/>
                                        <p:tgtEl>
                                          <p:spTgt spid="1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ox(i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2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2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20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20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box(in)">
                                      <p:cBhvr>
                                        <p:cTn id="70" dur="500"/>
                                        <p:tgtEl>
                                          <p:spTgt spid="10"/>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box(in)">
                                      <p:cBhvr>
                                        <p:cTn id="73" dur="500"/>
                                        <p:tgtEl>
                                          <p:spTgt spid="11"/>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box(in)">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left)">
                                      <p:cBhvr>
                                        <p:cTn id="81"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animBg="1"/>
      <p:bldP spid="11" grpId="0" animBg="1"/>
      <p:bldP spid="12" grpId="0" bldLvl="0" animBg="1"/>
      <p:bldP spid="13" grpId="0" animBg="1"/>
      <p:bldP spid="14" grpId="0" animBg="1"/>
      <p:bldP spid="15" grpId="0" bldLvl="0" animBg="1"/>
      <p:bldP spid="16" grpId="0"/>
      <p:bldP spid="17" grpId="0"/>
      <p:bldP spid="21"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848233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and classification of variables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Rectangle 11"/>
          <p:cNvSpPr>
            <a:spLocks noChangeArrowheads="1"/>
          </p:cNvSpPr>
          <p:nvPr/>
        </p:nvSpPr>
        <p:spPr bwMode="auto">
          <a:xfrm>
            <a:off x="1262063" y="1123503"/>
            <a:ext cx="9240837"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dirty="0">
                <a:solidFill>
                  <a:srgbClr val="076EAD"/>
                </a:solidFill>
                <a:latin typeface="微软雅黑" panose="020B0503020204020204" pitchFamily="34" charset="-122"/>
                <a:ea typeface="微软雅黑" panose="020B0503020204020204" pitchFamily="34" charset="-122"/>
              </a:rPr>
              <a:t>（</a:t>
            </a:r>
            <a:r>
              <a:rPr lang="en-US" altLang="zh-CN" dirty="0">
                <a:solidFill>
                  <a:srgbClr val="076EAD"/>
                </a:solidFill>
                <a:latin typeface="微软雅黑" panose="020B0503020204020204" pitchFamily="34" charset="-122"/>
                <a:ea typeface="微软雅黑" panose="020B0503020204020204" pitchFamily="34" charset="-122"/>
              </a:rPr>
              <a:t>2</a:t>
            </a:r>
            <a:r>
              <a:rPr lang="zh-CN" altLang="en-US" dirty="0">
                <a:solidFill>
                  <a:srgbClr val="076EAD"/>
                </a:solidFill>
                <a:latin typeface="微软雅黑" panose="020B0503020204020204" pitchFamily="34" charset="-122"/>
                <a:ea typeface="微软雅黑" panose="020B0503020204020204" pitchFamily="34" charset="-122"/>
              </a:rPr>
              <a:t>）Real variables</a:t>
            </a:r>
            <a:r>
              <a:rPr lang="zh-CN" altLang="en-US" dirty="0"/>
              <a:t> </a:t>
            </a:r>
            <a:endParaRPr lang="zh-CN" altLang="en-US" dirty="0"/>
          </a:p>
        </p:txBody>
      </p:sp>
      <p:sp>
        <p:nvSpPr>
          <p:cNvPr id="6" name="Rectangle 12"/>
          <p:cNvSpPr>
            <a:spLocks noChangeArrowheads="1"/>
          </p:cNvSpPr>
          <p:nvPr/>
        </p:nvSpPr>
        <p:spPr bwMode="auto">
          <a:xfrm>
            <a:off x="1308100" y="1514028"/>
            <a:ext cx="9240838"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dirty="0">
                <a:solidFill>
                  <a:srgbClr val="076EAD"/>
                </a:solidFill>
                <a:latin typeface="微软雅黑" panose="020B0503020204020204" pitchFamily="34" charset="-122"/>
                <a:ea typeface="微软雅黑" panose="020B0503020204020204" pitchFamily="34" charset="-122"/>
              </a:rPr>
              <a:t>①Classification of real variables</a:t>
            </a:r>
            <a:r>
              <a:rPr lang="zh-CN" altLang="en-US" dirty="0"/>
              <a:t>  </a:t>
            </a:r>
            <a:endParaRPr lang="zh-CN" altLang="en-US" dirty="0"/>
          </a:p>
        </p:txBody>
      </p:sp>
      <p:sp>
        <p:nvSpPr>
          <p:cNvPr id="7" name="Rectangle 11"/>
          <p:cNvSpPr>
            <a:spLocks noChangeArrowheads="1"/>
          </p:cNvSpPr>
          <p:nvPr/>
        </p:nvSpPr>
        <p:spPr bwMode="auto">
          <a:xfrm>
            <a:off x="1577975" y="1996440"/>
            <a:ext cx="9486900" cy="1130300"/>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4"/>
          <p:cNvSpPr txBox="1">
            <a:spLocks noChangeArrowheads="1"/>
          </p:cNvSpPr>
          <p:nvPr/>
        </p:nvSpPr>
        <p:spPr bwMode="auto">
          <a:xfrm>
            <a:off x="1710055" y="2090420"/>
            <a:ext cx="935482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a:solidFill>
                  <a:srgbClr val="076EAD"/>
                </a:solidFill>
                <a:latin typeface="长城特粗宋体" pitchFamily="49" charset="-122"/>
                <a:ea typeface="长城特粗宋体" pitchFamily="49" charset="-122"/>
              </a:rPr>
              <a:t>Single precision: The type specifier is float and takes up 4 bytes in memory.</a:t>
            </a:r>
            <a:endParaRPr>
              <a:solidFill>
                <a:srgbClr val="076EAD"/>
              </a:solidFill>
              <a:latin typeface="长城特粗宋体" pitchFamily="49" charset="-122"/>
              <a:ea typeface="长城特粗宋体" pitchFamily="49" charset="-122"/>
            </a:endParaRPr>
          </a:p>
        </p:txBody>
      </p:sp>
      <p:sp>
        <p:nvSpPr>
          <p:cNvPr id="9" name="Text Box 15"/>
          <p:cNvSpPr txBox="1">
            <a:spLocks noChangeArrowheads="1"/>
          </p:cNvSpPr>
          <p:nvPr/>
        </p:nvSpPr>
        <p:spPr bwMode="auto">
          <a:xfrm>
            <a:off x="1711325" y="2549078"/>
            <a:ext cx="80200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a:solidFill>
                  <a:srgbClr val="076EAD"/>
                </a:solidFill>
                <a:latin typeface="长城特粗宋体" pitchFamily="49" charset="-122"/>
                <a:ea typeface="长城特粗宋体" pitchFamily="49" charset="-122"/>
              </a:rPr>
              <a:t>Double: The type specifier is double, which is 8 bytes in memory.</a:t>
            </a:r>
            <a:endParaRPr>
              <a:solidFill>
                <a:srgbClr val="076EAD"/>
              </a:solidFill>
              <a:latin typeface="长城特粗宋体" pitchFamily="49" charset="-122"/>
              <a:ea typeface="长城特粗宋体" pitchFamily="49" charset="-122"/>
            </a:endParaRPr>
          </a:p>
        </p:txBody>
      </p:sp>
      <p:sp>
        <p:nvSpPr>
          <p:cNvPr id="10" name="Rectangle 19"/>
          <p:cNvSpPr>
            <a:spLocks noChangeArrowheads="1"/>
          </p:cNvSpPr>
          <p:nvPr/>
        </p:nvSpPr>
        <p:spPr bwMode="auto">
          <a:xfrm>
            <a:off x="1306513" y="3265269"/>
            <a:ext cx="9240837"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dirty="0">
                <a:solidFill>
                  <a:srgbClr val="076EAD"/>
                </a:solidFill>
                <a:latin typeface="微软雅黑" panose="020B0503020204020204" pitchFamily="34" charset="-122"/>
                <a:ea typeface="微软雅黑" panose="020B0503020204020204" pitchFamily="34" charset="-122"/>
              </a:rPr>
              <a:t>②Definition of a real variable</a:t>
            </a:r>
            <a:r>
              <a:rPr lang="zh-CN" altLang="en-US" dirty="0"/>
              <a:t>   </a:t>
            </a:r>
            <a:endParaRPr lang="zh-CN" altLang="en-US" dirty="0"/>
          </a:p>
        </p:txBody>
      </p:sp>
      <p:sp>
        <p:nvSpPr>
          <p:cNvPr id="11" name="Rectangle 20"/>
          <p:cNvSpPr>
            <a:spLocks noChangeArrowheads="1"/>
          </p:cNvSpPr>
          <p:nvPr/>
        </p:nvSpPr>
        <p:spPr bwMode="auto">
          <a:xfrm>
            <a:off x="1893888" y="3684369"/>
            <a:ext cx="8050212"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76EAD"/>
                </a:solidFill>
                <a:latin typeface="微软雅黑" panose="020B0503020204020204" pitchFamily="34" charset="-122"/>
                <a:ea typeface="微软雅黑" panose="020B0503020204020204" pitchFamily="34" charset="-122"/>
              </a:rPr>
              <a:t>The general definition of a real variable is:</a:t>
            </a:r>
            <a:endParaRPr lang="zh-CN" altLang="en-US" dirty="0">
              <a:solidFill>
                <a:srgbClr val="076EAD"/>
              </a:solidFill>
              <a:latin typeface="微软雅黑" panose="020B0503020204020204" pitchFamily="34" charset="-122"/>
              <a:ea typeface="微软雅黑" panose="020B0503020204020204" pitchFamily="34" charset="-122"/>
            </a:endParaRPr>
          </a:p>
          <a:p>
            <a:r>
              <a:rPr lang="zh-CN" altLang="en-US" dirty="0">
                <a:solidFill>
                  <a:srgbClr val="076EAD"/>
                </a:solidFill>
                <a:latin typeface="微软雅黑" panose="020B0503020204020204" pitchFamily="34" charset="-122"/>
                <a:ea typeface="微软雅黑" panose="020B0503020204020204" pitchFamily="34" charset="-122"/>
              </a:rPr>
              <a:t>       </a:t>
            </a:r>
            <a:r>
              <a:rPr lang="zh-CN" altLang="en-US" dirty="0">
                <a:solidFill>
                  <a:schemeClr val="accent2">
                    <a:lumMod val="60000"/>
                    <a:lumOff val="40000"/>
                  </a:schemeClr>
                </a:solidFill>
                <a:latin typeface="微软雅黑" panose="020B0503020204020204" pitchFamily="34" charset="-122"/>
                <a:ea typeface="微软雅黑" panose="020B0503020204020204" pitchFamily="34" charset="-122"/>
              </a:rPr>
              <a:t>Type specifier</a:t>
            </a:r>
            <a:r>
              <a:rPr lang="zh-CN" altLang="en-US" dirty="0">
                <a:solidFill>
                  <a:srgbClr val="076EAD"/>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variable 1</a:t>
            </a:r>
            <a:r>
              <a:rPr lang="zh-CN" altLang="en-US" dirty="0">
                <a:solidFill>
                  <a:srgbClr val="076EAD"/>
                </a:solidFill>
                <a:latin typeface="微软雅黑" panose="020B0503020204020204" pitchFamily="34" charset="-122"/>
                <a:ea typeface="微软雅黑" panose="020B0503020204020204" pitchFamily="34" charset="-122"/>
              </a:rPr>
              <a:t>[= value 1], </a:t>
            </a:r>
            <a:r>
              <a:rPr lang="zh-CN" altLang="en-US" dirty="0">
                <a:solidFill>
                  <a:srgbClr val="FF0000"/>
                </a:solidFill>
                <a:latin typeface="微软雅黑" panose="020B0503020204020204" pitchFamily="34" charset="-122"/>
                <a:ea typeface="微软雅黑" panose="020B0503020204020204" pitchFamily="34" charset="-122"/>
              </a:rPr>
              <a:t>variable 2</a:t>
            </a:r>
            <a:r>
              <a:rPr lang="zh-CN" altLang="en-US" dirty="0">
                <a:solidFill>
                  <a:srgbClr val="076EAD"/>
                </a:solidFill>
                <a:latin typeface="微软雅黑" panose="020B0503020204020204" pitchFamily="34" charset="-122"/>
                <a:ea typeface="微软雅黑" panose="020B0503020204020204" pitchFamily="34" charset="-122"/>
              </a:rPr>
              <a:t>[= value 2],... ;</a:t>
            </a:r>
            <a:endParaRPr lang="zh-CN" altLang="en-US" dirty="0">
              <a:solidFill>
                <a:srgbClr val="076EAD"/>
              </a:solidFill>
              <a:latin typeface="微软雅黑" panose="020B0503020204020204" pitchFamily="34" charset="-122"/>
              <a:ea typeface="微软雅黑" panose="020B0503020204020204" pitchFamily="34" charset="-122"/>
            </a:endParaRPr>
          </a:p>
        </p:txBody>
      </p:sp>
      <p:sp>
        <p:nvSpPr>
          <p:cNvPr id="12" name="Rectangle 21"/>
          <p:cNvSpPr>
            <a:spLocks noChangeArrowheads="1"/>
          </p:cNvSpPr>
          <p:nvPr/>
        </p:nvSpPr>
        <p:spPr bwMode="auto">
          <a:xfrm>
            <a:off x="1508125" y="4270157"/>
            <a:ext cx="34385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000" dirty="0">
                <a:solidFill>
                  <a:srgbClr val="FF9900"/>
                </a:solidFill>
                <a:latin typeface="长城特粗宋体" pitchFamily="49" charset="-122"/>
                <a:ea typeface="长城特粗宋体" pitchFamily="49" charset="-122"/>
              </a:rPr>
              <a:t>example：</a:t>
            </a:r>
            <a:endParaRPr lang="zh-CN" altLang="en-US" sz="2000" dirty="0">
              <a:solidFill>
                <a:srgbClr val="FF9900"/>
              </a:solidFill>
              <a:latin typeface="长城特粗宋体" pitchFamily="49" charset="-122"/>
              <a:ea typeface="长城特粗宋体" pitchFamily="49" charset="-122"/>
            </a:endParaRPr>
          </a:p>
        </p:txBody>
      </p:sp>
      <p:sp>
        <p:nvSpPr>
          <p:cNvPr id="13" name="Rectangle 11"/>
          <p:cNvSpPr>
            <a:spLocks noChangeArrowheads="1"/>
          </p:cNvSpPr>
          <p:nvPr/>
        </p:nvSpPr>
        <p:spPr bwMode="auto">
          <a:xfrm>
            <a:off x="1635125" y="4797425"/>
            <a:ext cx="7687945" cy="810895"/>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23"/>
          <p:cNvSpPr txBox="1">
            <a:spLocks noChangeArrowheads="1"/>
          </p:cNvSpPr>
          <p:nvPr/>
        </p:nvSpPr>
        <p:spPr bwMode="auto">
          <a:xfrm>
            <a:off x="1751330" y="4870450"/>
            <a:ext cx="768159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solidFill>
                  <a:srgbClr val="076EAD"/>
                </a:solidFill>
                <a:latin typeface="长城特粗宋体" pitchFamily="49" charset="-122"/>
                <a:ea typeface="长城特粗宋体" pitchFamily="49" charset="-122"/>
              </a:rPr>
              <a:t>float a,b,c;    //a,b,c</a:t>
            </a:r>
            <a:r>
              <a:rPr lang="zh-CN" altLang="en-US">
                <a:solidFill>
                  <a:srgbClr val="076EAD"/>
                </a:solidFill>
                <a:latin typeface="长城特粗宋体" pitchFamily="49" charset="-122"/>
                <a:ea typeface="长城特粗宋体" pitchFamily="49" charset="-122"/>
              </a:rPr>
              <a:t> </a:t>
            </a:r>
            <a:r>
              <a:rPr lang="en-US" altLang="zh-CN">
                <a:solidFill>
                  <a:srgbClr val="076EAD"/>
                </a:solidFill>
                <a:latin typeface="长城特粗宋体" pitchFamily="49" charset="-122"/>
                <a:ea typeface="长城特粗宋体" pitchFamily="49" charset="-122"/>
              </a:rPr>
              <a:t>are</a:t>
            </a:r>
            <a:r>
              <a:rPr lang="zh-CN" altLang="en-US">
                <a:solidFill>
                  <a:srgbClr val="076EAD"/>
                </a:solidFill>
                <a:latin typeface="长城特粗宋体" pitchFamily="49" charset="-122"/>
                <a:ea typeface="长城特粗宋体" pitchFamily="49" charset="-122"/>
              </a:rPr>
              <a:t> single precision real type variable</a:t>
            </a:r>
            <a:endParaRPr lang="zh-CN" altLang="en-US">
              <a:solidFill>
                <a:srgbClr val="076EAD"/>
              </a:solidFill>
              <a:latin typeface="长城特粗宋体" pitchFamily="49" charset="-122"/>
              <a:ea typeface="长城特粗宋体" pitchFamily="49" charset="-122"/>
            </a:endParaRPr>
          </a:p>
          <a:p>
            <a:r>
              <a:rPr lang="en-US" altLang="zh-CN">
                <a:solidFill>
                  <a:srgbClr val="076EAD"/>
                </a:solidFill>
                <a:latin typeface="长城特粗宋体" pitchFamily="49" charset="-122"/>
                <a:ea typeface="长城特粗宋体" pitchFamily="49" charset="-122"/>
              </a:rPr>
              <a:t>double x,y,z;   //x,y,z</a:t>
            </a:r>
            <a:r>
              <a:rPr lang="zh-CN" altLang="en-US">
                <a:solidFill>
                  <a:srgbClr val="076EAD"/>
                </a:solidFill>
                <a:latin typeface="长城特粗宋体" pitchFamily="49" charset="-122"/>
                <a:ea typeface="长城特粗宋体" pitchFamily="49" charset="-122"/>
              </a:rPr>
              <a:t> </a:t>
            </a:r>
            <a:r>
              <a:rPr lang="en-US" altLang="zh-CN">
                <a:solidFill>
                  <a:srgbClr val="076EAD"/>
                </a:solidFill>
                <a:latin typeface="长城特粗宋体" pitchFamily="49" charset="-122"/>
                <a:ea typeface="长城特粗宋体" pitchFamily="49" charset="-122"/>
              </a:rPr>
              <a:t>are</a:t>
            </a:r>
            <a:r>
              <a:rPr lang="zh-CN" altLang="en-US">
                <a:solidFill>
                  <a:srgbClr val="076EAD"/>
                </a:solidFill>
                <a:latin typeface="长城特粗宋体" pitchFamily="49" charset="-122"/>
                <a:ea typeface="长城特粗宋体" pitchFamily="49" charset="-122"/>
              </a:rPr>
              <a:t> real double precision variable</a:t>
            </a:r>
            <a:endParaRPr lang="zh-CN" altLang="en-US">
              <a:solidFill>
                <a:srgbClr val="076EAD"/>
              </a:solidFill>
              <a:latin typeface="长城特粗宋体" pitchFamily="49" charset="-122"/>
              <a:ea typeface="长城特粗宋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par>
                          <p:cTn id="13" fill="hold">
                            <p:stCondLst>
                              <p:cond delay="2000"/>
                            </p:stCondLst>
                            <p:childTnLst>
                              <p:par>
                                <p:cTn id="14" presetID="9"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2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2000"/>
                                        <p:tgtEl>
                                          <p:spTgt spid="12"/>
                                        </p:tgtEl>
                                      </p:cBhvr>
                                    </p:animEffect>
                                  </p:childTnLst>
                                </p:cTn>
                              </p:par>
                            </p:childTnLst>
                          </p:cTn>
                        </p:par>
                        <p:par>
                          <p:cTn id="42" fill="hold">
                            <p:stCondLst>
                              <p:cond delay="2000"/>
                            </p:stCondLst>
                            <p:childTnLst>
                              <p:par>
                                <p:cTn id="43" presetID="9"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801052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and classification of variables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5" name="faq-button_57638"/>
          <p:cNvSpPr>
            <a:spLocks noChangeAspect="1"/>
          </p:cNvSpPr>
          <p:nvPr/>
        </p:nvSpPr>
        <p:spPr bwMode="auto">
          <a:xfrm>
            <a:off x="420370" y="1006334"/>
            <a:ext cx="609685" cy="603174"/>
          </a:xfrm>
          <a:custGeom>
            <a:avLst/>
            <a:gdLst>
              <a:gd name="connsiteX0" fmla="*/ 234136 w 607850"/>
              <a:gd name="connsiteY0" fmla="*/ 358684 h 601359"/>
              <a:gd name="connsiteX1" fmla="*/ 275840 w 607850"/>
              <a:gd name="connsiteY1" fmla="*/ 358684 h 601359"/>
              <a:gd name="connsiteX2" fmla="*/ 275840 w 607850"/>
              <a:gd name="connsiteY2" fmla="*/ 400318 h 601359"/>
              <a:gd name="connsiteX3" fmla="*/ 234136 w 607850"/>
              <a:gd name="connsiteY3" fmla="*/ 400318 h 601359"/>
              <a:gd name="connsiteX4" fmla="*/ 397639 w 607850"/>
              <a:gd name="connsiteY4" fmla="*/ 308843 h 601359"/>
              <a:gd name="connsiteX5" fmla="*/ 388321 w 607850"/>
              <a:gd name="connsiteY5" fmla="*/ 418584 h 601359"/>
              <a:gd name="connsiteX6" fmla="*/ 384641 w 607850"/>
              <a:gd name="connsiteY6" fmla="*/ 462033 h 601359"/>
              <a:gd name="connsiteX7" fmla="*/ 432674 w 607850"/>
              <a:gd name="connsiteY7" fmla="*/ 426213 h 601359"/>
              <a:gd name="connsiteX8" fmla="*/ 435842 w 607850"/>
              <a:gd name="connsiteY8" fmla="*/ 434121 h 601359"/>
              <a:gd name="connsiteX9" fmla="*/ 482292 w 607850"/>
              <a:gd name="connsiteY9" fmla="*/ 548885 h 601359"/>
              <a:gd name="connsiteX10" fmla="*/ 503816 w 607850"/>
              <a:gd name="connsiteY10" fmla="*/ 540186 h 601359"/>
              <a:gd name="connsiteX11" fmla="*/ 454152 w 607850"/>
              <a:gd name="connsiteY11" fmla="*/ 417560 h 601359"/>
              <a:gd name="connsiteX12" fmla="*/ 513600 w 607850"/>
              <a:gd name="connsiteY12" fmla="*/ 410024 h 601359"/>
              <a:gd name="connsiteX13" fmla="*/ 477726 w 607850"/>
              <a:gd name="connsiteY13" fmla="*/ 378670 h 601359"/>
              <a:gd name="connsiteX14" fmla="*/ 444135 w 607850"/>
              <a:gd name="connsiteY14" fmla="*/ 349409 h 601359"/>
              <a:gd name="connsiteX15" fmla="*/ 255007 w 607850"/>
              <a:gd name="connsiteY15" fmla="*/ 96110 h 601359"/>
              <a:gd name="connsiteX16" fmla="*/ 354097 w 607850"/>
              <a:gd name="connsiteY16" fmla="*/ 195032 h 601359"/>
              <a:gd name="connsiteX17" fmla="*/ 276763 w 607850"/>
              <a:gd name="connsiteY17" fmla="*/ 291581 h 601359"/>
              <a:gd name="connsiteX18" fmla="*/ 276763 w 607850"/>
              <a:gd name="connsiteY18" fmla="*/ 334621 h 601359"/>
              <a:gd name="connsiteX19" fmla="*/ 233298 w 607850"/>
              <a:gd name="connsiteY19" fmla="*/ 334621 h 601359"/>
              <a:gd name="connsiteX20" fmla="*/ 233298 w 607850"/>
              <a:gd name="connsiteY20" fmla="*/ 250588 h 601359"/>
              <a:gd name="connsiteX21" fmla="*/ 255007 w 607850"/>
              <a:gd name="connsiteY21" fmla="*/ 250588 h 601359"/>
              <a:gd name="connsiteX22" fmla="*/ 310632 w 607850"/>
              <a:gd name="connsiteY22" fmla="*/ 195032 h 601359"/>
              <a:gd name="connsiteX23" fmla="*/ 255007 w 607850"/>
              <a:gd name="connsiteY23" fmla="*/ 139522 h 601359"/>
              <a:gd name="connsiteX24" fmla="*/ 202970 w 607850"/>
              <a:gd name="connsiteY24" fmla="*/ 175489 h 601359"/>
              <a:gd name="connsiteX25" fmla="*/ 162300 w 607850"/>
              <a:gd name="connsiteY25" fmla="*/ 160135 h 601359"/>
              <a:gd name="connsiteX26" fmla="*/ 198032 w 607850"/>
              <a:gd name="connsiteY26" fmla="*/ 114117 h 601359"/>
              <a:gd name="connsiteX27" fmla="*/ 255007 w 607850"/>
              <a:gd name="connsiteY27" fmla="*/ 96110 h 601359"/>
              <a:gd name="connsiteX28" fmla="*/ 254983 w 607850"/>
              <a:gd name="connsiteY28" fmla="*/ 43403 h 601359"/>
              <a:gd name="connsiteX29" fmla="*/ 105431 w 607850"/>
              <a:gd name="connsiteY29" fmla="*/ 105274 h 601359"/>
              <a:gd name="connsiteX30" fmla="*/ 43468 w 607850"/>
              <a:gd name="connsiteY30" fmla="*/ 254602 h 601359"/>
              <a:gd name="connsiteX31" fmla="*/ 105431 w 607850"/>
              <a:gd name="connsiteY31" fmla="*/ 403977 h 601359"/>
              <a:gd name="connsiteX32" fmla="*/ 254983 w 607850"/>
              <a:gd name="connsiteY32" fmla="*/ 465801 h 601359"/>
              <a:gd name="connsiteX33" fmla="*/ 345506 w 607850"/>
              <a:gd name="connsiteY33" fmla="*/ 445612 h 601359"/>
              <a:gd name="connsiteX34" fmla="*/ 364142 w 607850"/>
              <a:gd name="connsiteY34" fmla="*/ 226085 h 601359"/>
              <a:gd name="connsiteX35" fmla="*/ 459417 w 607850"/>
              <a:gd name="connsiteY35" fmla="*/ 309169 h 601359"/>
              <a:gd name="connsiteX36" fmla="*/ 466498 w 607850"/>
              <a:gd name="connsiteY36" fmla="*/ 254602 h 601359"/>
              <a:gd name="connsiteX37" fmla="*/ 404581 w 607850"/>
              <a:gd name="connsiteY37" fmla="*/ 105274 h 601359"/>
              <a:gd name="connsiteX38" fmla="*/ 254983 w 607850"/>
              <a:gd name="connsiteY38" fmla="*/ 43403 h 601359"/>
              <a:gd name="connsiteX39" fmla="*/ 254983 w 607850"/>
              <a:gd name="connsiteY39" fmla="*/ 0 h 601359"/>
              <a:gd name="connsiteX40" fmla="*/ 354265 w 607850"/>
              <a:gd name="connsiteY40" fmla="*/ 20003 h 601359"/>
              <a:gd name="connsiteX41" fmla="*/ 435330 w 607850"/>
              <a:gd name="connsiteY41" fmla="*/ 74571 h 601359"/>
              <a:gd name="connsiteX42" fmla="*/ 489933 w 607850"/>
              <a:gd name="connsiteY42" fmla="*/ 155515 h 601359"/>
              <a:gd name="connsiteX43" fmla="*/ 510013 w 607850"/>
              <a:gd name="connsiteY43" fmla="*/ 254602 h 601359"/>
              <a:gd name="connsiteX44" fmla="*/ 495151 w 607850"/>
              <a:gd name="connsiteY44" fmla="*/ 340384 h 601359"/>
              <a:gd name="connsiteX45" fmla="*/ 607850 w 607850"/>
              <a:gd name="connsiteY45" fmla="*/ 438680 h 601359"/>
              <a:gd name="connsiteX46" fmla="*/ 511224 w 607850"/>
              <a:gd name="connsiteY46" fmla="*/ 450961 h 601359"/>
              <a:gd name="connsiteX47" fmla="*/ 556369 w 607850"/>
              <a:gd name="connsiteY47" fmla="*/ 562469 h 601359"/>
              <a:gd name="connsiteX48" fmla="*/ 460022 w 607850"/>
              <a:gd name="connsiteY48" fmla="*/ 601359 h 601359"/>
              <a:gd name="connsiteX49" fmla="*/ 414877 w 607850"/>
              <a:gd name="connsiteY49" fmla="*/ 489852 h 601359"/>
              <a:gd name="connsiteX50" fmla="*/ 336840 w 607850"/>
              <a:gd name="connsiteY50" fmla="*/ 548094 h 601359"/>
              <a:gd name="connsiteX51" fmla="*/ 341406 w 607850"/>
              <a:gd name="connsiteY51" fmla="*/ 494225 h 601359"/>
              <a:gd name="connsiteX52" fmla="*/ 254983 w 607850"/>
              <a:gd name="connsiteY52" fmla="*/ 509250 h 601359"/>
              <a:gd name="connsiteX53" fmla="*/ 155748 w 607850"/>
              <a:gd name="connsiteY53" fmla="*/ 489200 h 601359"/>
              <a:gd name="connsiteX54" fmla="*/ 74683 w 607850"/>
              <a:gd name="connsiteY54" fmla="*/ 434679 h 601359"/>
              <a:gd name="connsiteX55" fmla="*/ 20033 w 607850"/>
              <a:gd name="connsiteY55" fmla="*/ 353735 h 601359"/>
              <a:gd name="connsiteX56" fmla="*/ 0 w 607850"/>
              <a:gd name="connsiteY56" fmla="*/ 254602 h 601359"/>
              <a:gd name="connsiteX57" fmla="*/ 20033 w 607850"/>
              <a:gd name="connsiteY57" fmla="*/ 155515 h 601359"/>
              <a:gd name="connsiteX58" fmla="*/ 74683 w 607850"/>
              <a:gd name="connsiteY58" fmla="*/ 74571 h 601359"/>
              <a:gd name="connsiteX59" fmla="*/ 155748 w 607850"/>
              <a:gd name="connsiteY59" fmla="*/ 20003 h 601359"/>
              <a:gd name="connsiteX60" fmla="*/ 254983 w 607850"/>
              <a:gd name="connsiteY60"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7850" h="601359">
                <a:moveTo>
                  <a:pt x="234136" y="358684"/>
                </a:moveTo>
                <a:lnTo>
                  <a:pt x="275840" y="358684"/>
                </a:lnTo>
                <a:lnTo>
                  <a:pt x="275840" y="400318"/>
                </a:lnTo>
                <a:lnTo>
                  <a:pt x="234136" y="400318"/>
                </a:lnTo>
                <a:close/>
                <a:moveTo>
                  <a:pt x="397639" y="308843"/>
                </a:moveTo>
                <a:lnTo>
                  <a:pt x="388321" y="418584"/>
                </a:lnTo>
                <a:lnTo>
                  <a:pt x="384641" y="462033"/>
                </a:lnTo>
                <a:lnTo>
                  <a:pt x="432674" y="426213"/>
                </a:lnTo>
                <a:lnTo>
                  <a:pt x="435842" y="434121"/>
                </a:lnTo>
                <a:lnTo>
                  <a:pt x="482292" y="548885"/>
                </a:lnTo>
                <a:lnTo>
                  <a:pt x="503816" y="540186"/>
                </a:lnTo>
                <a:lnTo>
                  <a:pt x="454152" y="417560"/>
                </a:lnTo>
                <a:lnTo>
                  <a:pt x="513600" y="410024"/>
                </a:lnTo>
                <a:lnTo>
                  <a:pt x="477726" y="378670"/>
                </a:lnTo>
                <a:lnTo>
                  <a:pt x="444135" y="349409"/>
                </a:lnTo>
                <a:close/>
                <a:moveTo>
                  <a:pt x="255007" y="96110"/>
                </a:moveTo>
                <a:cubicBezTo>
                  <a:pt x="309653" y="96110"/>
                  <a:pt x="354097" y="140499"/>
                  <a:pt x="354097" y="195032"/>
                </a:cubicBezTo>
                <a:cubicBezTo>
                  <a:pt x="354097" y="242166"/>
                  <a:pt x="320974" y="281670"/>
                  <a:pt x="276763" y="291581"/>
                </a:cubicBezTo>
                <a:lnTo>
                  <a:pt x="276763" y="334621"/>
                </a:lnTo>
                <a:lnTo>
                  <a:pt x="233298" y="334621"/>
                </a:lnTo>
                <a:lnTo>
                  <a:pt x="233298" y="250588"/>
                </a:lnTo>
                <a:lnTo>
                  <a:pt x="255007" y="250588"/>
                </a:lnTo>
                <a:cubicBezTo>
                  <a:pt x="285661" y="250588"/>
                  <a:pt x="310632" y="225648"/>
                  <a:pt x="310632" y="195032"/>
                </a:cubicBezTo>
                <a:cubicBezTo>
                  <a:pt x="310632" y="164415"/>
                  <a:pt x="285661" y="139522"/>
                  <a:pt x="255007" y="139522"/>
                </a:cubicBezTo>
                <a:cubicBezTo>
                  <a:pt x="231994" y="139522"/>
                  <a:pt x="211123" y="153993"/>
                  <a:pt x="202970" y="175489"/>
                </a:cubicBezTo>
                <a:lnTo>
                  <a:pt x="162300" y="160135"/>
                </a:lnTo>
                <a:cubicBezTo>
                  <a:pt x="169335" y="141523"/>
                  <a:pt x="181680" y="125610"/>
                  <a:pt x="198032" y="114117"/>
                </a:cubicBezTo>
                <a:cubicBezTo>
                  <a:pt x="214803" y="102345"/>
                  <a:pt x="234509" y="96110"/>
                  <a:pt x="255007" y="96110"/>
                </a:cubicBezTo>
                <a:close/>
                <a:moveTo>
                  <a:pt x="254983" y="43403"/>
                </a:moveTo>
                <a:cubicBezTo>
                  <a:pt x="198517" y="43403"/>
                  <a:pt x="145405" y="65406"/>
                  <a:pt x="105431" y="105274"/>
                </a:cubicBezTo>
                <a:cubicBezTo>
                  <a:pt x="65504" y="145187"/>
                  <a:pt x="43468" y="198220"/>
                  <a:pt x="43468" y="254602"/>
                </a:cubicBezTo>
                <a:cubicBezTo>
                  <a:pt x="43468" y="311030"/>
                  <a:pt x="65504" y="364063"/>
                  <a:pt x="105431" y="403977"/>
                </a:cubicBezTo>
                <a:cubicBezTo>
                  <a:pt x="145405" y="443844"/>
                  <a:pt x="198517" y="465801"/>
                  <a:pt x="254983" y="465801"/>
                </a:cubicBezTo>
                <a:cubicBezTo>
                  <a:pt x="286850" y="465801"/>
                  <a:pt x="317599" y="458823"/>
                  <a:pt x="345506" y="445612"/>
                </a:cubicBezTo>
                <a:lnTo>
                  <a:pt x="364142" y="226085"/>
                </a:lnTo>
                <a:lnTo>
                  <a:pt x="459417" y="309169"/>
                </a:lnTo>
                <a:cubicBezTo>
                  <a:pt x="464076" y="291585"/>
                  <a:pt x="466498" y="273302"/>
                  <a:pt x="466498" y="254602"/>
                </a:cubicBezTo>
                <a:cubicBezTo>
                  <a:pt x="466498" y="198220"/>
                  <a:pt x="444508" y="145187"/>
                  <a:pt x="404581" y="105274"/>
                </a:cubicBezTo>
                <a:cubicBezTo>
                  <a:pt x="364608" y="65406"/>
                  <a:pt x="311496" y="43403"/>
                  <a:pt x="254983" y="43403"/>
                </a:cubicBezTo>
                <a:close/>
                <a:moveTo>
                  <a:pt x="254983" y="0"/>
                </a:moveTo>
                <a:cubicBezTo>
                  <a:pt x="289412" y="0"/>
                  <a:pt x="322817" y="6745"/>
                  <a:pt x="354265" y="20003"/>
                </a:cubicBezTo>
                <a:cubicBezTo>
                  <a:pt x="384641" y="32843"/>
                  <a:pt x="411896" y="51218"/>
                  <a:pt x="435330" y="74571"/>
                </a:cubicBezTo>
                <a:cubicBezTo>
                  <a:pt x="458718" y="97970"/>
                  <a:pt x="477121" y="125184"/>
                  <a:pt x="489933" y="155515"/>
                </a:cubicBezTo>
                <a:cubicBezTo>
                  <a:pt x="503257" y="186916"/>
                  <a:pt x="510013" y="220270"/>
                  <a:pt x="510013" y="254602"/>
                </a:cubicBezTo>
                <a:cubicBezTo>
                  <a:pt x="510013" y="284142"/>
                  <a:pt x="505028" y="312937"/>
                  <a:pt x="495151" y="340384"/>
                </a:cubicBezTo>
                <a:lnTo>
                  <a:pt x="607850" y="438680"/>
                </a:lnTo>
                <a:lnTo>
                  <a:pt x="511224" y="450961"/>
                </a:lnTo>
                <a:lnTo>
                  <a:pt x="556369" y="562469"/>
                </a:lnTo>
                <a:lnTo>
                  <a:pt x="460022" y="601359"/>
                </a:lnTo>
                <a:lnTo>
                  <a:pt x="414877" y="489852"/>
                </a:lnTo>
                <a:lnTo>
                  <a:pt x="336840" y="548094"/>
                </a:lnTo>
                <a:lnTo>
                  <a:pt x="341406" y="494225"/>
                </a:lnTo>
                <a:cubicBezTo>
                  <a:pt x="313779" y="504180"/>
                  <a:pt x="284754" y="509250"/>
                  <a:pt x="254983" y="509250"/>
                </a:cubicBezTo>
                <a:cubicBezTo>
                  <a:pt x="220600" y="509250"/>
                  <a:pt x="187196" y="502505"/>
                  <a:pt x="155748" y="489200"/>
                </a:cubicBezTo>
                <a:cubicBezTo>
                  <a:pt x="125372" y="476408"/>
                  <a:pt x="98117" y="458032"/>
                  <a:pt x="74683" y="434679"/>
                </a:cubicBezTo>
                <a:cubicBezTo>
                  <a:pt x="51295" y="411280"/>
                  <a:pt x="32892" y="384066"/>
                  <a:pt x="20033" y="353735"/>
                </a:cubicBezTo>
                <a:cubicBezTo>
                  <a:pt x="6755" y="322334"/>
                  <a:pt x="0" y="288980"/>
                  <a:pt x="0" y="254602"/>
                </a:cubicBezTo>
                <a:cubicBezTo>
                  <a:pt x="0" y="220270"/>
                  <a:pt x="6755" y="186916"/>
                  <a:pt x="20033" y="155515"/>
                </a:cubicBezTo>
                <a:cubicBezTo>
                  <a:pt x="32892" y="125184"/>
                  <a:pt x="51295" y="97970"/>
                  <a:pt x="74683" y="74571"/>
                </a:cubicBezTo>
                <a:cubicBezTo>
                  <a:pt x="98117" y="51218"/>
                  <a:pt x="125372" y="32843"/>
                  <a:pt x="155748" y="20003"/>
                </a:cubicBezTo>
                <a:cubicBezTo>
                  <a:pt x="187196" y="6745"/>
                  <a:pt x="220600" y="0"/>
                  <a:pt x="254983" y="0"/>
                </a:cubicBezTo>
                <a:close/>
              </a:path>
            </a:pathLst>
          </a:custGeom>
          <a:solidFill>
            <a:schemeClr val="accent1"/>
          </a:solidFill>
          <a:ln>
            <a:noFill/>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Rectangle 13"/>
          <p:cNvSpPr>
            <a:spLocks noChangeArrowheads="1"/>
          </p:cNvSpPr>
          <p:nvPr/>
        </p:nvSpPr>
        <p:spPr bwMode="auto">
          <a:xfrm>
            <a:off x="1070107" y="1080128"/>
            <a:ext cx="11010133"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Given the radius of the circle, find its area.</a:t>
            </a:r>
            <a:endParaRPr lang="zh-CN" altLang="en-US"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33"/>
          <p:cNvSpPr>
            <a:spLocks noChangeArrowheads="1"/>
          </p:cNvSpPr>
          <p:nvPr/>
        </p:nvSpPr>
        <p:spPr bwMode="auto">
          <a:xfrm>
            <a:off x="7829550" y="4270151"/>
            <a:ext cx="3959225" cy="319087"/>
          </a:xfrm>
          <a:prstGeom prst="rect">
            <a:avLst/>
          </a:prstGeom>
          <a:solidFill>
            <a:srgbClr val="216FBA"/>
          </a:solidFill>
          <a:ln w="9525">
            <a:solidFill>
              <a:schemeClr val="accent1"/>
            </a:solidFill>
            <a:miter lim="800000"/>
          </a:ln>
        </p:spPr>
        <p:txBody>
          <a:bodyPr wrap="none" anchor="ctr"/>
          <a:lstStyle/>
          <a:p>
            <a:endParaRPr lang="zh-CN" altLang="en-US"/>
          </a:p>
        </p:txBody>
      </p:sp>
      <p:sp>
        <p:nvSpPr>
          <p:cNvPr id="21" name="Rectangle 34"/>
          <p:cNvSpPr>
            <a:spLocks noChangeArrowheads="1"/>
          </p:cNvSpPr>
          <p:nvPr/>
        </p:nvSpPr>
        <p:spPr bwMode="auto">
          <a:xfrm>
            <a:off x="7829550" y="4633688"/>
            <a:ext cx="3959225" cy="562429"/>
          </a:xfrm>
          <a:prstGeom prst="rect">
            <a:avLst/>
          </a:prstGeom>
          <a:solidFill>
            <a:schemeClr val="tx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35"/>
          <p:cNvSpPr txBox="1">
            <a:spLocks noChangeArrowheads="1"/>
          </p:cNvSpPr>
          <p:nvPr/>
        </p:nvSpPr>
        <p:spPr bwMode="auto">
          <a:xfrm>
            <a:off x="7829550" y="4303395"/>
            <a:ext cx="128714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chemeClr val="bg1"/>
                </a:solidFill>
                <a:ea typeface="微软雅黑" panose="020B0503020204020204" pitchFamily="34" charset="-122"/>
              </a:rPr>
              <a:t>The results</a:t>
            </a:r>
            <a:endParaRPr lang="zh-CN" altLang="en-US" sz="1400" b="1">
              <a:solidFill>
                <a:schemeClr val="bg1"/>
              </a:solidFill>
              <a:ea typeface="微软雅黑" panose="020B0503020204020204" pitchFamily="34" charset="-122"/>
            </a:endParaRPr>
          </a:p>
        </p:txBody>
      </p:sp>
      <p:sp>
        <p:nvSpPr>
          <p:cNvPr id="23" name="Rectangle 37"/>
          <p:cNvSpPr>
            <a:spLocks noChangeArrowheads="1"/>
          </p:cNvSpPr>
          <p:nvPr/>
        </p:nvSpPr>
        <p:spPr bwMode="auto">
          <a:xfrm>
            <a:off x="7827963" y="1244600"/>
            <a:ext cx="3959225" cy="319088"/>
          </a:xfrm>
          <a:prstGeom prst="rect">
            <a:avLst/>
          </a:prstGeom>
          <a:solidFill>
            <a:srgbClr val="216FBA"/>
          </a:solidFill>
          <a:ln w="9525">
            <a:solidFill>
              <a:schemeClr val="accent1"/>
            </a:solidFill>
            <a:miter lim="800000"/>
          </a:ln>
        </p:spPr>
        <p:txBody>
          <a:bodyPr wrap="none" anchor="ctr"/>
          <a:lstStyle/>
          <a:p>
            <a:endParaRPr lang="zh-CN" altLang="en-US"/>
          </a:p>
        </p:txBody>
      </p:sp>
      <p:sp>
        <p:nvSpPr>
          <p:cNvPr id="24" name="Rectangle 38"/>
          <p:cNvSpPr>
            <a:spLocks noChangeArrowheads="1"/>
          </p:cNvSpPr>
          <p:nvPr/>
        </p:nvSpPr>
        <p:spPr bwMode="auto">
          <a:xfrm>
            <a:off x="7827963" y="1598613"/>
            <a:ext cx="3959225" cy="2378075"/>
          </a:xfrm>
          <a:prstGeom prst="rect">
            <a:avLst/>
          </a:prstGeom>
          <a:noFill/>
          <a:ln w="9525">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39"/>
          <p:cNvSpPr txBox="1">
            <a:spLocks noChangeArrowheads="1"/>
          </p:cNvSpPr>
          <p:nvPr/>
        </p:nvSpPr>
        <p:spPr bwMode="auto">
          <a:xfrm>
            <a:off x="7828280" y="1278255"/>
            <a:ext cx="176022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dirty="0">
                <a:solidFill>
                  <a:schemeClr val="bg1"/>
                </a:solidFill>
                <a:ea typeface="微软雅黑" panose="020B0503020204020204" pitchFamily="34" charset="-122"/>
              </a:rPr>
              <a:t>Written statement</a:t>
            </a:r>
            <a:endParaRPr lang="zh-CN" altLang="en-US" sz="1400" b="1" dirty="0">
              <a:solidFill>
                <a:schemeClr val="bg1"/>
              </a:solidFill>
              <a:ea typeface="微软雅黑" panose="020B0503020204020204" pitchFamily="34" charset="-122"/>
            </a:endParaRPr>
          </a:p>
        </p:txBody>
      </p:sp>
      <p:sp>
        <p:nvSpPr>
          <p:cNvPr id="26" name="Text Box 40"/>
          <p:cNvSpPr txBox="1">
            <a:spLocks noChangeArrowheads="1"/>
          </p:cNvSpPr>
          <p:nvPr/>
        </p:nvSpPr>
        <p:spPr bwMode="auto">
          <a:xfrm>
            <a:off x="7827963" y="1649413"/>
            <a:ext cx="3770312"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t>main()</a:t>
            </a:r>
            <a:endParaRPr lang="en-US" altLang="zh-CN" sz="1600"/>
          </a:p>
          <a:p>
            <a:pPr eaLnBrk="1" hangingPunct="1"/>
            <a:r>
              <a:rPr lang="en-US" altLang="zh-CN" sz="1600"/>
              <a:t>{</a:t>
            </a:r>
            <a:endParaRPr lang="en-US" altLang="zh-CN" sz="1600"/>
          </a:p>
          <a:p>
            <a:pPr eaLnBrk="1" hangingPunct="1"/>
            <a:endParaRPr lang="en-US" altLang="zh-CN" sz="1600"/>
          </a:p>
          <a:p>
            <a:pPr eaLnBrk="1" hangingPunct="1"/>
            <a:endParaRPr lang="en-US" altLang="zh-CN" sz="1600"/>
          </a:p>
          <a:p>
            <a:pPr eaLnBrk="1" hangingPunct="1"/>
            <a:endParaRPr lang="en-US" altLang="zh-CN" sz="1600"/>
          </a:p>
          <a:p>
            <a:pPr eaLnBrk="1" hangingPunct="1"/>
            <a:endParaRPr lang="en-US" altLang="zh-CN" sz="1600"/>
          </a:p>
          <a:p>
            <a:pPr eaLnBrk="1" hangingPunct="1"/>
            <a:endParaRPr lang="en-US" altLang="zh-CN" sz="1600"/>
          </a:p>
          <a:p>
            <a:pPr eaLnBrk="1" hangingPunct="1"/>
            <a:r>
              <a:rPr lang="en-US" altLang="zh-CN" sz="1600"/>
              <a:t>}</a:t>
            </a:r>
            <a:endParaRPr lang="zh-CN" altLang="en-US" sz="1600"/>
          </a:p>
        </p:txBody>
      </p:sp>
      <p:sp>
        <p:nvSpPr>
          <p:cNvPr id="27" name="Text Box 41"/>
          <p:cNvSpPr txBox="1">
            <a:spLocks noChangeArrowheads="1"/>
          </p:cNvSpPr>
          <p:nvPr/>
        </p:nvSpPr>
        <p:spPr bwMode="auto">
          <a:xfrm>
            <a:off x="8143875" y="2179638"/>
            <a:ext cx="3519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float r=1.5,pi,area; </a:t>
            </a:r>
            <a:endParaRPr lang="en-US" altLang="zh-CN" sz="1600"/>
          </a:p>
        </p:txBody>
      </p:sp>
      <p:sp>
        <p:nvSpPr>
          <p:cNvPr id="28" name="Text Box 47"/>
          <p:cNvSpPr txBox="1">
            <a:spLocks noChangeArrowheads="1"/>
          </p:cNvSpPr>
          <p:nvPr/>
        </p:nvSpPr>
        <p:spPr bwMode="auto">
          <a:xfrm>
            <a:off x="8132763" y="2438400"/>
            <a:ext cx="3533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pi=3.14; </a:t>
            </a:r>
            <a:endParaRPr lang="en-US" altLang="zh-CN" sz="1600"/>
          </a:p>
        </p:txBody>
      </p:sp>
      <p:sp>
        <p:nvSpPr>
          <p:cNvPr id="29" name="Text Box 48"/>
          <p:cNvSpPr txBox="1">
            <a:spLocks noChangeArrowheads="1"/>
          </p:cNvSpPr>
          <p:nvPr/>
        </p:nvSpPr>
        <p:spPr bwMode="auto">
          <a:xfrm>
            <a:off x="8132763" y="2727325"/>
            <a:ext cx="3521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area=pi*r*r;</a:t>
            </a:r>
            <a:endParaRPr lang="en-US" altLang="zh-CN" sz="1600"/>
          </a:p>
        </p:txBody>
      </p:sp>
      <p:sp>
        <p:nvSpPr>
          <p:cNvPr id="30" name="Rectangle 52"/>
          <p:cNvSpPr>
            <a:spLocks noChangeArrowheads="1"/>
          </p:cNvSpPr>
          <p:nvPr/>
        </p:nvSpPr>
        <p:spPr bwMode="auto">
          <a:xfrm>
            <a:off x="7883525" y="4676551"/>
            <a:ext cx="2378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chemeClr val="bg1"/>
                </a:solidFill>
              </a:rPr>
              <a:t>area=7.065000 </a:t>
            </a:r>
            <a:endParaRPr lang="zh-CN" altLang="en-US" sz="1600">
              <a:solidFill>
                <a:schemeClr val="bg1"/>
              </a:solidFill>
            </a:endParaRPr>
          </a:p>
        </p:txBody>
      </p:sp>
      <p:sp>
        <p:nvSpPr>
          <p:cNvPr id="31" name="Text Box 51"/>
          <p:cNvSpPr txBox="1">
            <a:spLocks noChangeArrowheads="1"/>
          </p:cNvSpPr>
          <p:nvPr/>
        </p:nvSpPr>
        <p:spPr bwMode="auto">
          <a:xfrm>
            <a:off x="8148638" y="2978150"/>
            <a:ext cx="362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printf("area=%f\n",area); </a:t>
            </a:r>
            <a:endParaRPr lang="en-US" altLang="zh-CN" sz="1600"/>
          </a:p>
        </p:txBody>
      </p:sp>
      <p:sp>
        <p:nvSpPr>
          <p:cNvPr id="32" name="Rectangle 10"/>
          <p:cNvSpPr>
            <a:spLocks noChangeArrowheads="1"/>
          </p:cNvSpPr>
          <p:nvPr/>
        </p:nvSpPr>
        <p:spPr bwMode="auto">
          <a:xfrm>
            <a:off x="1062990" y="194214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Note：</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3" name="Rectangle 11"/>
          <p:cNvSpPr>
            <a:spLocks noChangeArrowheads="1"/>
          </p:cNvSpPr>
          <p:nvPr/>
        </p:nvSpPr>
        <p:spPr bwMode="auto">
          <a:xfrm>
            <a:off x="423545" y="2743650"/>
            <a:ext cx="6833392"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buFont typeface="Wingdings" panose="05000000000000000000" pitchFamily="2" charset="2"/>
              <a:buChar char="l"/>
            </a:pPr>
            <a:r>
              <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 single-precision real variable guarantees only 7 significant digits. The following digits are meaningless and do not accurately represent the number.</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5" name="warning_274496"/>
          <p:cNvSpPr>
            <a:spLocks noChangeAspect="1"/>
          </p:cNvSpPr>
          <p:nvPr/>
        </p:nvSpPr>
        <p:spPr bwMode="auto">
          <a:xfrm>
            <a:off x="415130" y="1942148"/>
            <a:ext cx="482760" cy="525829"/>
          </a:xfrm>
          <a:custGeom>
            <a:avLst/>
            <a:gdLst>
              <a:gd name="connsiteX0" fmla="*/ 278448 w 557028"/>
              <a:gd name="connsiteY0" fmla="*/ 455006 h 606722"/>
              <a:gd name="connsiteX1" fmla="*/ 316447 w 557028"/>
              <a:gd name="connsiteY1" fmla="*/ 492979 h 606722"/>
              <a:gd name="connsiteX2" fmla="*/ 278448 w 557028"/>
              <a:gd name="connsiteY2" fmla="*/ 530864 h 606722"/>
              <a:gd name="connsiteX3" fmla="*/ 240448 w 557028"/>
              <a:gd name="connsiteY3" fmla="*/ 492979 h 606722"/>
              <a:gd name="connsiteX4" fmla="*/ 278448 w 557028"/>
              <a:gd name="connsiteY4" fmla="*/ 455006 h 606722"/>
              <a:gd name="connsiteX5" fmla="*/ 278448 w 557028"/>
              <a:gd name="connsiteY5" fmla="*/ 152322 h 606722"/>
              <a:gd name="connsiteX6" fmla="*/ 313345 w 557028"/>
              <a:gd name="connsiteY6" fmla="*/ 167056 h 606722"/>
              <a:gd name="connsiteX7" fmla="*/ 325274 w 557028"/>
              <a:gd name="connsiteY7" fmla="*/ 203323 h 606722"/>
              <a:gd name="connsiteX8" fmla="*/ 303731 w 557028"/>
              <a:gd name="connsiteY8" fmla="*/ 418436 h 606722"/>
              <a:gd name="connsiteX9" fmla="*/ 291089 w 557028"/>
              <a:gd name="connsiteY9" fmla="*/ 429814 h 606722"/>
              <a:gd name="connsiteX10" fmla="*/ 265807 w 557028"/>
              <a:gd name="connsiteY10" fmla="*/ 429814 h 606722"/>
              <a:gd name="connsiteX11" fmla="*/ 253166 w 557028"/>
              <a:gd name="connsiteY11" fmla="*/ 418436 h 606722"/>
              <a:gd name="connsiteX12" fmla="*/ 231623 w 557028"/>
              <a:gd name="connsiteY12" fmla="*/ 203323 h 606722"/>
              <a:gd name="connsiteX13" fmla="*/ 243552 w 557028"/>
              <a:gd name="connsiteY13" fmla="*/ 167056 h 606722"/>
              <a:gd name="connsiteX14" fmla="*/ 278448 w 557028"/>
              <a:gd name="connsiteY14" fmla="*/ 152322 h 606722"/>
              <a:gd name="connsiteX15" fmla="*/ 278483 w 557028"/>
              <a:gd name="connsiteY15" fmla="*/ 25239 h 606722"/>
              <a:gd name="connsiteX16" fmla="*/ 222943 w 557028"/>
              <a:gd name="connsiteY16" fmla="*/ 58210 h 606722"/>
              <a:gd name="connsiteX17" fmla="*/ 33626 w 557028"/>
              <a:gd name="connsiteY17" fmla="*/ 487013 h 606722"/>
              <a:gd name="connsiteX18" fmla="*/ 34249 w 557028"/>
              <a:gd name="connsiteY18" fmla="*/ 550467 h 606722"/>
              <a:gd name="connsiteX19" fmla="*/ 88721 w 557028"/>
              <a:gd name="connsiteY19" fmla="*/ 581394 h 606722"/>
              <a:gd name="connsiteX20" fmla="*/ 468245 w 557028"/>
              <a:gd name="connsiteY20" fmla="*/ 581394 h 606722"/>
              <a:gd name="connsiteX21" fmla="*/ 522717 w 557028"/>
              <a:gd name="connsiteY21" fmla="*/ 550467 h 606722"/>
              <a:gd name="connsiteX22" fmla="*/ 523785 w 557028"/>
              <a:gd name="connsiteY22" fmla="*/ 487990 h 606722"/>
              <a:gd name="connsiteX23" fmla="*/ 333578 w 557028"/>
              <a:gd name="connsiteY23" fmla="*/ 57322 h 606722"/>
              <a:gd name="connsiteX24" fmla="*/ 278483 w 557028"/>
              <a:gd name="connsiteY24" fmla="*/ 25239 h 606722"/>
              <a:gd name="connsiteX25" fmla="*/ 278483 w 557028"/>
              <a:gd name="connsiteY25" fmla="*/ 0 h 606722"/>
              <a:gd name="connsiteX26" fmla="*/ 356275 w 557028"/>
              <a:gd name="connsiteY26" fmla="*/ 46124 h 606722"/>
              <a:gd name="connsiteX27" fmla="*/ 546482 w 557028"/>
              <a:gd name="connsiteY27" fmla="*/ 476793 h 606722"/>
              <a:gd name="connsiteX28" fmla="*/ 544435 w 557028"/>
              <a:gd name="connsiteY28" fmla="*/ 563353 h 606722"/>
              <a:gd name="connsiteX29" fmla="*/ 468245 w 557028"/>
              <a:gd name="connsiteY29" fmla="*/ 606722 h 606722"/>
              <a:gd name="connsiteX30" fmla="*/ 88721 w 557028"/>
              <a:gd name="connsiteY30" fmla="*/ 606722 h 606722"/>
              <a:gd name="connsiteX31" fmla="*/ 12531 w 557028"/>
              <a:gd name="connsiteY31" fmla="*/ 563353 h 606722"/>
              <a:gd name="connsiteX32" fmla="*/ 10929 w 557028"/>
              <a:gd name="connsiteY32" fmla="*/ 475815 h 606722"/>
              <a:gd name="connsiteX33" fmla="*/ 200246 w 557028"/>
              <a:gd name="connsiteY33" fmla="*/ 47013 h 606722"/>
              <a:gd name="connsiteX34" fmla="*/ 278483 w 557028"/>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57028" h="606722">
                <a:moveTo>
                  <a:pt x="278448" y="455006"/>
                </a:moveTo>
                <a:cubicBezTo>
                  <a:pt x="299450" y="455006"/>
                  <a:pt x="316447" y="471992"/>
                  <a:pt x="316447" y="492979"/>
                </a:cubicBezTo>
                <a:cubicBezTo>
                  <a:pt x="316447" y="513878"/>
                  <a:pt x="299361" y="530864"/>
                  <a:pt x="278448" y="530864"/>
                </a:cubicBezTo>
                <a:cubicBezTo>
                  <a:pt x="257446" y="530864"/>
                  <a:pt x="240448" y="513878"/>
                  <a:pt x="240448" y="492979"/>
                </a:cubicBezTo>
                <a:cubicBezTo>
                  <a:pt x="240448" y="471992"/>
                  <a:pt x="257446" y="455006"/>
                  <a:pt x="278448" y="455006"/>
                </a:cubicBezTo>
                <a:close/>
                <a:moveTo>
                  <a:pt x="278448" y="152322"/>
                </a:moveTo>
                <a:cubicBezTo>
                  <a:pt x="291446" y="152322"/>
                  <a:pt x="304443" y="157234"/>
                  <a:pt x="313345" y="167056"/>
                </a:cubicBezTo>
                <a:cubicBezTo>
                  <a:pt x="322247" y="176922"/>
                  <a:pt x="326609" y="190078"/>
                  <a:pt x="325274" y="203323"/>
                </a:cubicBezTo>
                <a:lnTo>
                  <a:pt x="303731" y="418436"/>
                </a:lnTo>
                <a:cubicBezTo>
                  <a:pt x="303107" y="424836"/>
                  <a:pt x="297588" y="429814"/>
                  <a:pt x="291089" y="429814"/>
                </a:cubicBezTo>
                <a:lnTo>
                  <a:pt x="265807" y="429814"/>
                </a:lnTo>
                <a:cubicBezTo>
                  <a:pt x="259308" y="429814"/>
                  <a:pt x="253789" y="424836"/>
                  <a:pt x="253166" y="418436"/>
                </a:cubicBezTo>
                <a:lnTo>
                  <a:pt x="231623" y="203323"/>
                </a:lnTo>
                <a:cubicBezTo>
                  <a:pt x="230287" y="190078"/>
                  <a:pt x="234649" y="176922"/>
                  <a:pt x="243552" y="167056"/>
                </a:cubicBezTo>
                <a:cubicBezTo>
                  <a:pt x="252454" y="157234"/>
                  <a:pt x="265451" y="152322"/>
                  <a:pt x="278448" y="152322"/>
                </a:cubicBezTo>
                <a:close/>
                <a:moveTo>
                  <a:pt x="278483" y="25239"/>
                </a:moveTo>
                <a:cubicBezTo>
                  <a:pt x="254985" y="25239"/>
                  <a:pt x="234158" y="37592"/>
                  <a:pt x="222943" y="58210"/>
                </a:cubicBezTo>
                <a:lnTo>
                  <a:pt x="33626" y="487013"/>
                </a:lnTo>
                <a:cubicBezTo>
                  <a:pt x="22322" y="507720"/>
                  <a:pt x="22767" y="531093"/>
                  <a:pt x="34249" y="550467"/>
                </a:cubicBezTo>
                <a:cubicBezTo>
                  <a:pt x="45819" y="569841"/>
                  <a:pt x="66202" y="581394"/>
                  <a:pt x="88721" y="581394"/>
                </a:cubicBezTo>
                <a:lnTo>
                  <a:pt x="468245" y="581394"/>
                </a:lnTo>
                <a:cubicBezTo>
                  <a:pt x="490853" y="581394"/>
                  <a:pt x="511147" y="569841"/>
                  <a:pt x="522717" y="550467"/>
                </a:cubicBezTo>
                <a:cubicBezTo>
                  <a:pt x="534199" y="531093"/>
                  <a:pt x="534644" y="507720"/>
                  <a:pt x="523785" y="487990"/>
                </a:cubicBezTo>
                <a:lnTo>
                  <a:pt x="333578" y="57322"/>
                </a:lnTo>
                <a:cubicBezTo>
                  <a:pt x="322809" y="37592"/>
                  <a:pt x="301981" y="25239"/>
                  <a:pt x="278483" y="25239"/>
                </a:cubicBezTo>
                <a:close/>
                <a:moveTo>
                  <a:pt x="278483" y="0"/>
                </a:moveTo>
                <a:cubicBezTo>
                  <a:pt x="311416" y="0"/>
                  <a:pt x="340521" y="17241"/>
                  <a:pt x="356275" y="46124"/>
                </a:cubicBezTo>
                <a:lnTo>
                  <a:pt x="546482" y="476793"/>
                </a:lnTo>
                <a:cubicBezTo>
                  <a:pt x="561168" y="503543"/>
                  <a:pt x="560545" y="536247"/>
                  <a:pt x="544435" y="563353"/>
                </a:cubicBezTo>
                <a:cubicBezTo>
                  <a:pt x="528325" y="590459"/>
                  <a:pt x="499843" y="606722"/>
                  <a:pt x="468245" y="606722"/>
                </a:cubicBezTo>
                <a:lnTo>
                  <a:pt x="88721" y="606722"/>
                </a:lnTo>
                <a:cubicBezTo>
                  <a:pt x="57123" y="606722"/>
                  <a:pt x="28641" y="590459"/>
                  <a:pt x="12531" y="563353"/>
                </a:cubicBezTo>
                <a:cubicBezTo>
                  <a:pt x="-3579" y="536247"/>
                  <a:pt x="-4202" y="503543"/>
                  <a:pt x="10929" y="475815"/>
                </a:cubicBezTo>
                <a:lnTo>
                  <a:pt x="200246" y="47013"/>
                </a:lnTo>
                <a:cubicBezTo>
                  <a:pt x="216445" y="17241"/>
                  <a:pt x="245551" y="0"/>
                  <a:pt x="278483" y="0"/>
                </a:cubicBezTo>
                <a:close/>
              </a:path>
            </a:pathLst>
          </a:custGeom>
          <a:solidFill>
            <a:schemeClr val="accent1"/>
          </a:solidFill>
          <a:ln>
            <a:noFill/>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Rectangle 11"/>
          <p:cNvSpPr>
            <a:spLocks noChangeArrowheads="1"/>
          </p:cNvSpPr>
          <p:nvPr/>
        </p:nvSpPr>
        <p:spPr bwMode="auto">
          <a:xfrm>
            <a:off x="415290" y="5013140"/>
            <a:ext cx="6833392"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buFont typeface="Wingdings" panose="05000000000000000000" pitchFamily="2" charset="2"/>
              <a:buChar char="l"/>
            </a:pPr>
            <a:r>
              <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 real double is guaranteed to be 15-16 significant digits. Use double whenever possible.</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20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ox(in)">
                                      <p:cBhvr>
                                        <p:cTn id="18" dur="500"/>
                                        <p:tgtEl>
                                          <p:spTgt spid="2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ox(in)">
                                      <p:cBhvr>
                                        <p:cTn id="24" dur="500"/>
                                        <p:tgtEl>
                                          <p:spTgt spid="2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ox(i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20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20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2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20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ox(in)">
                                      <p:cBhvr>
                                        <p:cTn id="52" dur="500"/>
                                        <p:tgtEl>
                                          <p:spTgt spid="17"/>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in)">
                                      <p:cBhvr>
                                        <p:cTn id="55" dur="500"/>
                                        <p:tgtEl>
                                          <p:spTgt spid="2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ox(in)">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20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p:cTn id="68" dur="500" fill="hold"/>
                                        <p:tgtEl>
                                          <p:spTgt spid="35"/>
                                        </p:tgtEl>
                                        <p:attrNameLst>
                                          <p:attrName>ppt_w</p:attrName>
                                        </p:attrNameLst>
                                      </p:cBhvr>
                                      <p:tavLst>
                                        <p:tav tm="0">
                                          <p:val>
                                            <p:fltVal val="0"/>
                                          </p:val>
                                        </p:tav>
                                        <p:tav tm="100000">
                                          <p:val>
                                            <p:strVal val="#ppt_w"/>
                                          </p:val>
                                        </p:tav>
                                      </p:tavLst>
                                    </p:anim>
                                    <p:anim calcmode="lin" valueType="num">
                                      <p:cBhvr>
                                        <p:cTn id="69" dur="500" fill="hold"/>
                                        <p:tgtEl>
                                          <p:spTgt spid="35"/>
                                        </p:tgtEl>
                                        <p:attrNameLst>
                                          <p:attrName>ppt_h</p:attrName>
                                        </p:attrNameLst>
                                      </p:cBhvr>
                                      <p:tavLst>
                                        <p:tav tm="0">
                                          <p:val>
                                            <p:fltVal val="0"/>
                                          </p:val>
                                        </p:tav>
                                        <p:tav tm="100000">
                                          <p:val>
                                            <p:strVal val="#ppt_h"/>
                                          </p:val>
                                        </p:tav>
                                      </p:tavLst>
                                    </p:anim>
                                    <p:animEffect transition="in" filter="fade">
                                      <p:cBhvr>
                                        <p:cTn id="70" dur="500"/>
                                        <p:tgtEl>
                                          <p:spTgt spid="35"/>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20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20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left)">
                                      <p:cBhvr>
                                        <p:cTn id="84"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animBg="1"/>
      <p:bldP spid="21" grpId="0" animBg="1"/>
      <p:bldP spid="22" grpId="0" bldLvl="0" animBg="1"/>
      <p:bldP spid="23" grpId="0" animBg="1"/>
      <p:bldP spid="24" grpId="0" animBg="1"/>
      <p:bldP spid="25" grpId="0" bldLvl="0" animBg="1"/>
      <p:bldP spid="26" grpId="0"/>
      <p:bldP spid="27" grpId="0"/>
      <p:bldP spid="28" grpId="0"/>
      <p:bldP spid="29" grpId="0"/>
      <p:bldP spid="30" grpId="0"/>
      <p:bldP spid="31" grpId="0"/>
      <p:bldP spid="32" grpId="0" bldLvl="0" animBg="1"/>
      <p:bldP spid="33" grpId="0" bldLvl="0" animBg="1"/>
      <p:bldP spid="3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835469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and classification of variables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4" name="Rectangle 11"/>
          <p:cNvSpPr>
            <a:spLocks noChangeArrowheads="1"/>
          </p:cNvSpPr>
          <p:nvPr/>
        </p:nvSpPr>
        <p:spPr bwMode="auto">
          <a:xfrm>
            <a:off x="500523" y="1156887"/>
            <a:ext cx="4620418"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dirty="0">
                <a:solidFill>
                  <a:srgbClr val="076EAD"/>
                </a:solidFill>
                <a:latin typeface="微软雅黑" panose="020B0503020204020204" pitchFamily="34" charset="-122"/>
                <a:ea typeface="微软雅黑" panose="020B0503020204020204" pitchFamily="34" charset="-122"/>
              </a:rPr>
              <a:t>（</a:t>
            </a:r>
            <a:r>
              <a:rPr lang="en-US" altLang="zh-CN" dirty="0">
                <a:solidFill>
                  <a:srgbClr val="076EAD"/>
                </a:solidFill>
                <a:latin typeface="微软雅黑" panose="020B0503020204020204" pitchFamily="34" charset="-122"/>
                <a:ea typeface="微软雅黑" panose="020B0503020204020204" pitchFamily="34" charset="-122"/>
              </a:rPr>
              <a:t>3</a:t>
            </a:r>
            <a:r>
              <a:rPr lang="zh-CN" altLang="en-US" dirty="0">
                <a:solidFill>
                  <a:srgbClr val="076EAD"/>
                </a:solidFill>
                <a:latin typeface="微软雅黑" panose="020B0503020204020204" pitchFamily="34" charset="-122"/>
                <a:ea typeface="微软雅黑" panose="020B0503020204020204" pitchFamily="34" charset="-122"/>
              </a:rPr>
              <a:t>）Character variables</a:t>
            </a:r>
            <a:r>
              <a:rPr lang="zh-CN" altLang="en-US" dirty="0"/>
              <a:t> </a:t>
            </a:r>
            <a:endParaRPr lang="zh-CN" altLang="en-US" dirty="0"/>
          </a:p>
        </p:txBody>
      </p:sp>
      <p:sp>
        <p:nvSpPr>
          <p:cNvPr id="37" name="Rectangle 17"/>
          <p:cNvSpPr>
            <a:spLocks noChangeArrowheads="1"/>
          </p:cNvSpPr>
          <p:nvPr/>
        </p:nvSpPr>
        <p:spPr bwMode="auto">
          <a:xfrm>
            <a:off x="544972" y="1601159"/>
            <a:ext cx="4841875"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dirty="0">
                <a:solidFill>
                  <a:srgbClr val="076EAD"/>
                </a:solidFill>
                <a:latin typeface="微软雅黑" panose="020B0503020204020204" pitchFamily="34" charset="-122"/>
                <a:ea typeface="微软雅黑" panose="020B0503020204020204" pitchFamily="34" charset="-122"/>
              </a:rPr>
              <a:t>①Definition of a character variable</a:t>
            </a:r>
            <a:r>
              <a:rPr lang="zh-CN" altLang="en-US" dirty="0"/>
              <a:t>   </a:t>
            </a:r>
            <a:endParaRPr lang="zh-CN" altLang="en-US" dirty="0"/>
          </a:p>
        </p:txBody>
      </p:sp>
      <p:sp>
        <p:nvSpPr>
          <p:cNvPr id="38" name="Rectangle 18"/>
          <p:cNvSpPr>
            <a:spLocks noChangeArrowheads="1"/>
          </p:cNvSpPr>
          <p:nvPr/>
        </p:nvSpPr>
        <p:spPr bwMode="auto">
          <a:xfrm>
            <a:off x="1132205" y="2020570"/>
            <a:ext cx="673798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solidFill>
                  <a:srgbClr val="076EAD"/>
                </a:solidFill>
                <a:latin typeface="微软雅黑" panose="020B0503020204020204" pitchFamily="34" charset="-122"/>
                <a:ea typeface="微软雅黑" panose="020B0503020204020204" pitchFamily="34" charset="-122"/>
              </a:rPr>
              <a:t>The general definition of a character variable is:</a:t>
            </a:r>
            <a:endParaRPr lang="zh-CN" altLang="en-US" dirty="0">
              <a:solidFill>
                <a:srgbClr val="076EAD"/>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Type specifier</a:t>
            </a:r>
            <a:r>
              <a:rPr lang="zh-CN" altLang="en-US" dirty="0">
                <a:solidFill>
                  <a:srgbClr val="076EAD"/>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variable 1</a:t>
            </a:r>
            <a:r>
              <a:rPr lang="zh-CN" altLang="en-US" dirty="0">
                <a:solidFill>
                  <a:srgbClr val="076EAD"/>
                </a:solidFill>
                <a:latin typeface="微软雅黑" panose="020B0503020204020204" pitchFamily="34" charset="-122"/>
                <a:ea typeface="微软雅黑" panose="020B0503020204020204" pitchFamily="34" charset="-122"/>
              </a:rPr>
              <a:t>[= value 1], </a:t>
            </a:r>
            <a:r>
              <a:rPr lang="zh-CN" altLang="en-US" dirty="0">
                <a:solidFill>
                  <a:srgbClr val="FF0000"/>
                </a:solidFill>
                <a:latin typeface="微软雅黑" panose="020B0503020204020204" pitchFamily="34" charset="-122"/>
                <a:ea typeface="微软雅黑" panose="020B0503020204020204" pitchFamily="34" charset="-122"/>
              </a:rPr>
              <a:t>variable 2</a:t>
            </a:r>
            <a:r>
              <a:rPr lang="zh-CN" altLang="en-US" dirty="0">
                <a:solidFill>
                  <a:srgbClr val="076EAD"/>
                </a:solidFill>
                <a:latin typeface="微软雅黑" panose="020B0503020204020204" pitchFamily="34" charset="-122"/>
                <a:ea typeface="微软雅黑" panose="020B0503020204020204" pitchFamily="34" charset="-122"/>
              </a:rPr>
              <a:t>[= value 2],... ;</a:t>
            </a:r>
            <a:endParaRPr lang="zh-CN" altLang="en-US" dirty="0">
              <a:solidFill>
                <a:srgbClr val="076EAD"/>
              </a:solidFill>
              <a:latin typeface="微软雅黑" panose="020B0503020204020204" pitchFamily="34" charset="-122"/>
              <a:ea typeface="微软雅黑" panose="020B0503020204020204" pitchFamily="34" charset="-122"/>
            </a:endParaRPr>
          </a:p>
        </p:txBody>
      </p:sp>
      <p:sp>
        <p:nvSpPr>
          <p:cNvPr id="39" name="Rectangle 19"/>
          <p:cNvSpPr>
            <a:spLocks noChangeArrowheads="1"/>
          </p:cNvSpPr>
          <p:nvPr/>
        </p:nvSpPr>
        <p:spPr bwMode="auto">
          <a:xfrm>
            <a:off x="632284" y="2606046"/>
            <a:ext cx="34385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000" b="1" dirty="0">
                <a:solidFill>
                  <a:srgbClr val="216FBA"/>
                </a:solidFill>
                <a:latin typeface="长城特粗宋体" pitchFamily="49" charset="-122"/>
                <a:ea typeface="长城特粗宋体" pitchFamily="49" charset="-122"/>
              </a:rPr>
              <a:t>example：</a:t>
            </a:r>
            <a:endParaRPr lang="zh-CN" altLang="en-US" sz="2000" b="1" dirty="0">
              <a:solidFill>
                <a:srgbClr val="216FBA"/>
              </a:solidFill>
              <a:latin typeface="长城特粗宋体" pitchFamily="49" charset="-122"/>
              <a:ea typeface="长城特粗宋体" pitchFamily="49" charset="-122"/>
            </a:endParaRPr>
          </a:p>
        </p:txBody>
      </p:sp>
      <p:sp>
        <p:nvSpPr>
          <p:cNvPr id="40" name="Rectangle 11"/>
          <p:cNvSpPr>
            <a:spLocks noChangeArrowheads="1"/>
          </p:cNvSpPr>
          <p:nvPr/>
        </p:nvSpPr>
        <p:spPr bwMode="auto">
          <a:xfrm>
            <a:off x="802147" y="3039434"/>
            <a:ext cx="5273675" cy="608012"/>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21"/>
          <p:cNvSpPr txBox="1">
            <a:spLocks noChangeArrowheads="1"/>
          </p:cNvSpPr>
          <p:nvPr/>
        </p:nvSpPr>
        <p:spPr bwMode="auto">
          <a:xfrm>
            <a:off x="817880" y="3134995"/>
            <a:ext cx="511111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076EAD"/>
                </a:solidFill>
                <a:latin typeface="长城特粗宋体" pitchFamily="49" charset="-122"/>
                <a:ea typeface="长城特粗宋体" pitchFamily="49" charset="-122"/>
              </a:rPr>
              <a:t>char </a:t>
            </a:r>
            <a:r>
              <a:rPr lang="en-US" altLang="zh-CN" dirty="0" err="1">
                <a:solidFill>
                  <a:srgbClr val="076EAD"/>
                </a:solidFill>
                <a:latin typeface="长城特粗宋体" pitchFamily="49" charset="-122"/>
                <a:ea typeface="长城特粗宋体" pitchFamily="49" charset="-122"/>
              </a:rPr>
              <a:t>a,b</a:t>
            </a:r>
            <a:r>
              <a:rPr lang="en-US" altLang="zh-CN" dirty="0">
                <a:solidFill>
                  <a:srgbClr val="076EAD"/>
                </a:solidFill>
                <a:latin typeface="长城特粗宋体" pitchFamily="49" charset="-122"/>
                <a:ea typeface="长城特粗宋体" pitchFamily="49" charset="-122"/>
              </a:rPr>
              <a:t>;  //</a:t>
            </a:r>
            <a:r>
              <a:rPr lang="en-US" altLang="zh-CN" dirty="0" err="1">
                <a:solidFill>
                  <a:srgbClr val="076EAD"/>
                </a:solidFill>
                <a:latin typeface="长城特粗宋体" pitchFamily="49" charset="-122"/>
                <a:ea typeface="长城特粗宋体" pitchFamily="49" charset="-122"/>
              </a:rPr>
              <a:t>a,b</a:t>
            </a:r>
            <a:r>
              <a:rPr lang="zh-CN" altLang="en-US" dirty="0">
                <a:solidFill>
                  <a:srgbClr val="076EAD"/>
                </a:solidFill>
                <a:latin typeface="长城特粗宋体" pitchFamily="49" charset="-122"/>
                <a:ea typeface="长城特粗宋体" pitchFamily="49" charset="-122"/>
              </a:rPr>
              <a:t> </a:t>
            </a:r>
            <a:r>
              <a:rPr lang="en-US" altLang="zh-CN" dirty="0">
                <a:solidFill>
                  <a:srgbClr val="076EAD"/>
                </a:solidFill>
                <a:latin typeface="长城特粗宋体" pitchFamily="49" charset="-122"/>
                <a:ea typeface="长城特粗宋体" pitchFamily="49" charset="-122"/>
              </a:rPr>
              <a:t>are</a:t>
            </a:r>
            <a:r>
              <a:rPr lang="zh-CN" altLang="en-US" dirty="0">
                <a:solidFill>
                  <a:srgbClr val="076EAD"/>
                </a:solidFill>
                <a:latin typeface="长城特粗宋体" pitchFamily="49" charset="-122"/>
                <a:ea typeface="长城特粗宋体" pitchFamily="49" charset="-122"/>
              </a:rPr>
              <a:t> character variable</a:t>
            </a:r>
            <a:r>
              <a:rPr lang="en-US" altLang="zh-CN" dirty="0">
                <a:solidFill>
                  <a:srgbClr val="076EAD"/>
                </a:solidFill>
                <a:latin typeface="长城特粗宋体" pitchFamily="49" charset="-122"/>
                <a:ea typeface="长城特粗宋体" pitchFamily="49" charset="-122"/>
              </a:rPr>
              <a:t>s</a:t>
            </a:r>
            <a:endParaRPr lang="en-US" altLang="zh-CN" dirty="0">
              <a:solidFill>
                <a:srgbClr val="076EAD"/>
              </a:solidFill>
              <a:latin typeface="长城特粗宋体" pitchFamily="49" charset="-122"/>
              <a:ea typeface="长城特粗宋体" pitchFamily="49" charset="-122"/>
            </a:endParaRPr>
          </a:p>
        </p:txBody>
      </p:sp>
      <p:sp>
        <p:nvSpPr>
          <p:cNvPr id="42" name="Rectangle 33"/>
          <p:cNvSpPr>
            <a:spLocks noChangeArrowheads="1"/>
          </p:cNvSpPr>
          <p:nvPr/>
        </p:nvSpPr>
        <p:spPr bwMode="auto">
          <a:xfrm>
            <a:off x="7829550" y="4471361"/>
            <a:ext cx="3959225" cy="319087"/>
          </a:xfrm>
          <a:prstGeom prst="rect">
            <a:avLst/>
          </a:prstGeom>
          <a:solidFill>
            <a:srgbClr val="216FBA"/>
          </a:solidFill>
          <a:ln w="9525">
            <a:solidFill>
              <a:schemeClr val="accent1"/>
            </a:solidFill>
            <a:miter lim="800000"/>
          </a:ln>
        </p:spPr>
        <p:txBody>
          <a:bodyPr wrap="none" anchor="ctr"/>
          <a:lstStyle/>
          <a:p>
            <a:endParaRPr lang="zh-CN" altLang="en-US"/>
          </a:p>
        </p:txBody>
      </p:sp>
      <p:sp>
        <p:nvSpPr>
          <p:cNvPr id="43" name="Rectangle 34"/>
          <p:cNvSpPr>
            <a:spLocks noChangeArrowheads="1"/>
          </p:cNvSpPr>
          <p:nvPr/>
        </p:nvSpPr>
        <p:spPr bwMode="auto">
          <a:xfrm>
            <a:off x="7829550" y="4834898"/>
            <a:ext cx="3959225" cy="638175"/>
          </a:xfrm>
          <a:prstGeom prst="rect">
            <a:avLst/>
          </a:prstGeom>
          <a:solidFill>
            <a:schemeClr val="tx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Text Box 35"/>
          <p:cNvSpPr txBox="1">
            <a:spLocks noChangeArrowheads="1"/>
          </p:cNvSpPr>
          <p:nvPr/>
        </p:nvSpPr>
        <p:spPr bwMode="auto">
          <a:xfrm>
            <a:off x="7829550" y="450469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chemeClr val="bg1"/>
                </a:solidFill>
                <a:ea typeface="微软雅黑" panose="020B0503020204020204" pitchFamily="34" charset="-122"/>
              </a:rPr>
              <a:t>运行结果</a:t>
            </a:r>
            <a:endParaRPr lang="zh-CN" altLang="en-US" sz="1400" b="1">
              <a:solidFill>
                <a:schemeClr val="bg1"/>
              </a:solidFill>
              <a:ea typeface="微软雅黑" panose="020B0503020204020204" pitchFamily="34" charset="-122"/>
            </a:endParaRPr>
          </a:p>
        </p:txBody>
      </p:sp>
      <p:sp>
        <p:nvSpPr>
          <p:cNvPr id="45" name="Rectangle 37"/>
          <p:cNvSpPr>
            <a:spLocks noChangeArrowheads="1"/>
          </p:cNvSpPr>
          <p:nvPr/>
        </p:nvSpPr>
        <p:spPr bwMode="auto">
          <a:xfrm>
            <a:off x="7827963" y="1161872"/>
            <a:ext cx="3959225" cy="319088"/>
          </a:xfrm>
          <a:prstGeom prst="rect">
            <a:avLst/>
          </a:prstGeom>
          <a:solidFill>
            <a:srgbClr val="216FBA"/>
          </a:solidFill>
          <a:ln w="9525">
            <a:solidFill>
              <a:schemeClr val="accent1"/>
            </a:solidFill>
            <a:miter lim="800000"/>
          </a:ln>
        </p:spPr>
        <p:txBody>
          <a:bodyPr wrap="none" anchor="ctr"/>
          <a:lstStyle/>
          <a:p>
            <a:endParaRPr lang="zh-CN" altLang="en-US"/>
          </a:p>
        </p:txBody>
      </p:sp>
      <p:sp>
        <p:nvSpPr>
          <p:cNvPr id="46" name="Rectangle 38"/>
          <p:cNvSpPr>
            <a:spLocks noChangeArrowheads="1"/>
          </p:cNvSpPr>
          <p:nvPr/>
        </p:nvSpPr>
        <p:spPr bwMode="auto">
          <a:xfrm>
            <a:off x="7827963" y="1515885"/>
            <a:ext cx="3959225" cy="2740025"/>
          </a:xfrm>
          <a:prstGeom prst="rect">
            <a:avLst/>
          </a:prstGeom>
          <a:noFill/>
          <a:ln w="9525">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39"/>
          <p:cNvSpPr txBox="1">
            <a:spLocks noChangeArrowheads="1"/>
          </p:cNvSpPr>
          <p:nvPr/>
        </p:nvSpPr>
        <p:spPr bwMode="auto">
          <a:xfrm>
            <a:off x="7827963" y="119521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chemeClr val="bg1"/>
                </a:solidFill>
                <a:ea typeface="微软雅黑" panose="020B0503020204020204" pitchFamily="34" charset="-122"/>
              </a:rPr>
              <a:t>语句编写</a:t>
            </a:r>
            <a:endParaRPr lang="zh-CN" altLang="en-US" sz="1400" b="1">
              <a:solidFill>
                <a:schemeClr val="bg1"/>
              </a:solidFill>
              <a:ea typeface="微软雅黑" panose="020B0503020204020204" pitchFamily="34" charset="-122"/>
            </a:endParaRPr>
          </a:p>
        </p:txBody>
      </p:sp>
      <p:sp>
        <p:nvSpPr>
          <p:cNvPr id="48" name="Text Box 40"/>
          <p:cNvSpPr txBox="1">
            <a:spLocks noChangeArrowheads="1"/>
          </p:cNvSpPr>
          <p:nvPr/>
        </p:nvSpPr>
        <p:spPr bwMode="auto">
          <a:xfrm>
            <a:off x="7827963" y="1566685"/>
            <a:ext cx="3770312"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t>main()</a:t>
            </a:r>
            <a:endParaRPr lang="en-US" altLang="zh-CN" sz="1600"/>
          </a:p>
          <a:p>
            <a:pPr eaLnBrk="1" hangingPunct="1"/>
            <a:r>
              <a:rPr lang="en-US" altLang="zh-CN" sz="1600"/>
              <a:t>{</a:t>
            </a:r>
            <a:endParaRPr lang="en-US" altLang="zh-CN" sz="1600"/>
          </a:p>
          <a:p>
            <a:pPr eaLnBrk="1" hangingPunct="1"/>
            <a:endParaRPr lang="en-US" altLang="zh-CN" sz="1600"/>
          </a:p>
          <a:p>
            <a:pPr eaLnBrk="1" hangingPunct="1"/>
            <a:endParaRPr lang="en-US" altLang="zh-CN" sz="1600"/>
          </a:p>
          <a:p>
            <a:pPr eaLnBrk="1" hangingPunct="1"/>
            <a:endParaRPr lang="en-US" altLang="zh-CN" sz="1600"/>
          </a:p>
          <a:p>
            <a:pPr eaLnBrk="1" hangingPunct="1"/>
            <a:endParaRPr lang="en-US" altLang="zh-CN" sz="1600"/>
          </a:p>
          <a:p>
            <a:pPr eaLnBrk="1" hangingPunct="1"/>
            <a:endParaRPr lang="en-US" altLang="zh-CN" sz="1600"/>
          </a:p>
          <a:p>
            <a:pPr eaLnBrk="1" hangingPunct="1"/>
            <a:endParaRPr lang="en-US" altLang="zh-CN" sz="1600"/>
          </a:p>
          <a:p>
            <a:pPr eaLnBrk="1" hangingPunct="1"/>
            <a:endParaRPr lang="en-US" altLang="zh-CN" sz="1600"/>
          </a:p>
          <a:p>
            <a:pPr eaLnBrk="1" hangingPunct="1"/>
            <a:r>
              <a:rPr lang="en-US" altLang="zh-CN" sz="1600"/>
              <a:t>}</a:t>
            </a:r>
            <a:endParaRPr lang="zh-CN" altLang="en-US" sz="1600"/>
          </a:p>
        </p:txBody>
      </p:sp>
      <p:sp>
        <p:nvSpPr>
          <p:cNvPr id="49" name="Text Box 41"/>
          <p:cNvSpPr txBox="1">
            <a:spLocks noChangeArrowheads="1"/>
          </p:cNvSpPr>
          <p:nvPr/>
        </p:nvSpPr>
        <p:spPr bwMode="auto">
          <a:xfrm>
            <a:off x="8143875" y="2096910"/>
            <a:ext cx="3519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int m; </a:t>
            </a:r>
            <a:endParaRPr lang="en-US" altLang="zh-CN" sz="1600"/>
          </a:p>
        </p:txBody>
      </p:sp>
      <p:sp>
        <p:nvSpPr>
          <p:cNvPr id="50" name="Text Box 47"/>
          <p:cNvSpPr txBox="1">
            <a:spLocks noChangeArrowheads="1"/>
          </p:cNvSpPr>
          <p:nvPr/>
        </p:nvSpPr>
        <p:spPr bwMode="auto">
          <a:xfrm>
            <a:off x="8132763" y="2355672"/>
            <a:ext cx="3533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char c; </a:t>
            </a:r>
            <a:endParaRPr lang="en-US" altLang="zh-CN" sz="1600"/>
          </a:p>
        </p:txBody>
      </p:sp>
      <p:sp>
        <p:nvSpPr>
          <p:cNvPr id="51" name="Text Box 48"/>
          <p:cNvSpPr txBox="1">
            <a:spLocks noChangeArrowheads="1"/>
          </p:cNvSpPr>
          <p:nvPr/>
        </p:nvSpPr>
        <p:spPr bwMode="auto">
          <a:xfrm>
            <a:off x="8132763" y="2644597"/>
            <a:ext cx="3521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m='A';	//</a:t>
            </a:r>
            <a:r>
              <a:rPr lang="zh-CN" altLang="en-US" sz="1600"/>
              <a:t>字符赋值给整型变量 </a:t>
            </a:r>
            <a:endParaRPr lang="en-US" altLang="zh-CN" sz="1600"/>
          </a:p>
        </p:txBody>
      </p:sp>
      <p:sp>
        <p:nvSpPr>
          <p:cNvPr id="52" name="Rectangle 52"/>
          <p:cNvSpPr>
            <a:spLocks noChangeArrowheads="1"/>
          </p:cNvSpPr>
          <p:nvPr/>
        </p:nvSpPr>
        <p:spPr bwMode="auto">
          <a:xfrm>
            <a:off x="7883525" y="4863247"/>
            <a:ext cx="2378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dirty="0">
                <a:solidFill>
                  <a:schemeClr val="bg1"/>
                </a:solidFill>
              </a:rPr>
              <a:t>A</a:t>
            </a:r>
            <a:r>
              <a:rPr lang="zh-CN" altLang="en-US" sz="1600" dirty="0">
                <a:solidFill>
                  <a:schemeClr val="bg1"/>
                </a:solidFill>
              </a:rPr>
              <a:t>，</a:t>
            </a:r>
            <a:r>
              <a:rPr lang="en-US" altLang="zh-CN" sz="1600" dirty="0">
                <a:solidFill>
                  <a:schemeClr val="bg1"/>
                </a:solidFill>
              </a:rPr>
              <a:t>65</a:t>
            </a:r>
            <a:endParaRPr lang="zh-CN" altLang="en-US" sz="1600" dirty="0">
              <a:solidFill>
                <a:schemeClr val="bg1"/>
              </a:solidFill>
            </a:endParaRPr>
          </a:p>
        </p:txBody>
      </p:sp>
      <p:sp>
        <p:nvSpPr>
          <p:cNvPr id="53" name="Text Box 51"/>
          <p:cNvSpPr txBox="1">
            <a:spLocks noChangeArrowheads="1"/>
          </p:cNvSpPr>
          <p:nvPr/>
        </p:nvSpPr>
        <p:spPr bwMode="auto">
          <a:xfrm>
            <a:off x="8148638" y="2895422"/>
            <a:ext cx="362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c=66;	//</a:t>
            </a:r>
            <a:r>
              <a:rPr lang="zh-CN" altLang="en-US" sz="1600"/>
              <a:t>整数赋值给字符变量 </a:t>
            </a:r>
            <a:endParaRPr lang="en-US" altLang="zh-CN" sz="1600"/>
          </a:p>
        </p:txBody>
      </p:sp>
      <p:sp>
        <p:nvSpPr>
          <p:cNvPr id="54" name="Text Box 51"/>
          <p:cNvSpPr txBox="1">
            <a:spLocks noChangeArrowheads="1"/>
          </p:cNvSpPr>
          <p:nvPr/>
        </p:nvSpPr>
        <p:spPr bwMode="auto">
          <a:xfrm>
            <a:off x="8132763" y="3175140"/>
            <a:ext cx="362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pt-BR" altLang="zh-CN" sz="1600"/>
              <a:t>printf("%c,%d\n",m,m); </a:t>
            </a:r>
            <a:endParaRPr lang="en-US" altLang="zh-CN" sz="1600"/>
          </a:p>
        </p:txBody>
      </p:sp>
      <p:sp>
        <p:nvSpPr>
          <p:cNvPr id="55" name="Text Box 51"/>
          <p:cNvSpPr txBox="1">
            <a:spLocks noChangeArrowheads="1"/>
          </p:cNvSpPr>
          <p:nvPr/>
        </p:nvSpPr>
        <p:spPr bwMode="auto">
          <a:xfrm>
            <a:off x="8148638" y="3431997"/>
            <a:ext cx="362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pt-BR" altLang="zh-CN" sz="1600"/>
              <a:t>printf("%c,%d\n",c,c); </a:t>
            </a:r>
            <a:endParaRPr lang="en-US" altLang="zh-CN" sz="1600"/>
          </a:p>
        </p:txBody>
      </p:sp>
      <p:sp>
        <p:nvSpPr>
          <p:cNvPr id="56" name="Rectangle 52"/>
          <p:cNvSpPr>
            <a:spLocks noChangeArrowheads="1"/>
          </p:cNvSpPr>
          <p:nvPr/>
        </p:nvSpPr>
        <p:spPr bwMode="auto">
          <a:xfrm>
            <a:off x="7870372" y="5136523"/>
            <a:ext cx="2378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dirty="0">
                <a:solidFill>
                  <a:schemeClr val="bg1"/>
                </a:solidFill>
              </a:rPr>
              <a:t>B</a:t>
            </a:r>
            <a:r>
              <a:rPr lang="zh-CN" altLang="en-US" sz="1600" dirty="0">
                <a:solidFill>
                  <a:schemeClr val="bg1"/>
                </a:solidFill>
              </a:rPr>
              <a:t>，</a:t>
            </a:r>
            <a:r>
              <a:rPr lang="en-US" altLang="zh-CN" sz="1600" dirty="0">
                <a:solidFill>
                  <a:schemeClr val="bg1"/>
                </a:solidFill>
              </a:rPr>
              <a:t>66</a:t>
            </a:r>
            <a:endParaRPr lang="zh-CN" altLang="en-US" sz="1600" dirty="0">
              <a:solidFill>
                <a:schemeClr val="bg1"/>
              </a:solidFill>
            </a:endParaRPr>
          </a:p>
        </p:txBody>
      </p:sp>
      <p:sp>
        <p:nvSpPr>
          <p:cNvPr id="57" name="Rectangle 40"/>
          <p:cNvSpPr>
            <a:spLocks noChangeArrowheads="1"/>
          </p:cNvSpPr>
          <p:nvPr/>
        </p:nvSpPr>
        <p:spPr bwMode="auto">
          <a:xfrm>
            <a:off x="633872" y="3812546"/>
            <a:ext cx="36718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000" b="1">
                <a:solidFill>
                  <a:srgbClr val="216FBA"/>
                </a:solidFill>
                <a:latin typeface="长城特粗宋体" pitchFamily="49" charset="-122"/>
                <a:ea typeface="长城特粗宋体" pitchFamily="49" charset="-122"/>
              </a:rPr>
              <a:t>Note：</a:t>
            </a:r>
            <a:endParaRPr lang="zh-CN" altLang="en-US" sz="2000" b="1">
              <a:solidFill>
                <a:srgbClr val="216FBA"/>
              </a:solidFill>
              <a:latin typeface="长城特粗宋体" pitchFamily="49" charset="-122"/>
              <a:ea typeface="长城特粗宋体" pitchFamily="49" charset="-122"/>
            </a:endParaRPr>
          </a:p>
        </p:txBody>
      </p:sp>
      <p:sp>
        <p:nvSpPr>
          <p:cNvPr id="58" name="Rectangle 41"/>
          <p:cNvSpPr>
            <a:spLocks noChangeArrowheads="1"/>
          </p:cNvSpPr>
          <p:nvPr/>
        </p:nvSpPr>
        <p:spPr bwMode="auto">
          <a:xfrm>
            <a:off x="676910" y="4231640"/>
            <a:ext cx="6997700" cy="117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 typeface="Wingdings" panose="05000000000000000000" pitchFamily="2" charset="2"/>
              <a:buChar char="l"/>
            </a:pPr>
            <a:r>
              <a:rPr lang="zh-CN" altLang="en-US" dirty="0">
                <a:solidFill>
                  <a:srgbClr val="076EAD"/>
                </a:solidFill>
                <a:latin typeface="微软雅黑" panose="020B0503020204020204" pitchFamily="34" charset="-122"/>
                <a:ea typeface="微软雅黑" panose="020B0503020204020204" pitchFamily="34" charset="-122"/>
              </a:rPr>
              <a:t>A character variable is used to hold a character constant, and can hold only one character.</a:t>
            </a:r>
            <a:endParaRPr lang="zh-CN" altLang="en-US" dirty="0">
              <a:solidFill>
                <a:srgbClr val="076EAD"/>
              </a:solidFill>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Char char="l"/>
            </a:pPr>
            <a:r>
              <a:rPr lang="zh-CN" altLang="en-US" dirty="0">
                <a:solidFill>
                  <a:srgbClr val="076EAD"/>
                </a:solidFill>
                <a:latin typeface="微软雅黑" panose="020B0503020204020204" pitchFamily="34" charset="-122"/>
                <a:ea typeface="微软雅黑" panose="020B0503020204020204" pitchFamily="34" charset="-122"/>
              </a:rPr>
              <a:t> integer variables and character variables are common.</a:t>
            </a:r>
            <a:endParaRPr lang="zh-CN" altLang="en-US" dirty="0">
              <a:solidFill>
                <a:srgbClr val="076EA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20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20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2000"/>
                                        <p:tgtEl>
                                          <p:spTgt spid="39"/>
                                        </p:tgtEl>
                                      </p:cBhvr>
                                    </p:animEffect>
                                  </p:childTnLst>
                                </p:cTn>
                              </p:par>
                            </p:childTnLst>
                          </p:cTn>
                        </p:par>
                        <p:par>
                          <p:cTn id="23" fill="hold">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left)">
                                      <p:cBhvr>
                                        <p:cTn id="31" dur="2000"/>
                                        <p:tgtEl>
                                          <p:spTgt spid="4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box(in)">
                                      <p:cBhvr>
                                        <p:cTn id="36" dur="500"/>
                                        <p:tgtEl>
                                          <p:spTgt spid="4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ox(in)">
                                      <p:cBhvr>
                                        <p:cTn id="39" dur="500"/>
                                        <p:tgtEl>
                                          <p:spTgt spid="4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ox(in)">
                                      <p:cBhvr>
                                        <p:cTn id="42" dur="500"/>
                                        <p:tgtEl>
                                          <p:spTgt spid="47"/>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box(in)">
                                      <p:cBhvr>
                                        <p:cTn id="45" dur="500"/>
                                        <p:tgtEl>
                                          <p:spTgt spid="4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left)">
                                      <p:cBhvr>
                                        <p:cTn id="50" dur="2000"/>
                                        <p:tgtEl>
                                          <p:spTgt spid="4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20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left)">
                                      <p:cBhvr>
                                        <p:cTn id="60" dur="20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wipe(left)">
                                      <p:cBhvr>
                                        <p:cTn id="65" dur="20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left)">
                                      <p:cBhvr>
                                        <p:cTn id="70" dur="20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left)">
                                      <p:cBhvr>
                                        <p:cTn id="75" dur="2000"/>
                                        <p:tgtEl>
                                          <p:spTgt spid="55"/>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box(in)">
                                      <p:cBhvr>
                                        <p:cTn id="80" dur="500"/>
                                        <p:tgtEl>
                                          <p:spTgt spid="42"/>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box(in)">
                                      <p:cBhvr>
                                        <p:cTn id="83" dur="500"/>
                                        <p:tgtEl>
                                          <p:spTgt spid="43"/>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box(in)">
                                      <p:cBhvr>
                                        <p:cTn id="86" dur="500"/>
                                        <p:tgtEl>
                                          <p:spTgt spid="4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wipe(left)">
                                      <p:cBhvr>
                                        <p:cTn id="91" dur="2000"/>
                                        <p:tgtEl>
                                          <p:spTgt spid="5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left)">
                                      <p:cBhvr>
                                        <p:cTn id="96" dur="2000"/>
                                        <p:tgtEl>
                                          <p:spTgt spid="56"/>
                                        </p:tgtEl>
                                      </p:cBhvr>
                                    </p:animEffect>
                                  </p:childTnLst>
                                </p:cTn>
                              </p:par>
                            </p:childTnLst>
                          </p:cTn>
                        </p:par>
                        <p:par>
                          <p:cTn id="97" fill="hold">
                            <p:stCondLst>
                              <p:cond delay="2000"/>
                            </p:stCondLst>
                            <p:childTnLst>
                              <p:par>
                                <p:cTn id="98" presetID="22" presetClass="entr" presetSubtype="8" fill="hold" grpId="0" nodeType="after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wipe(left)">
                                      <p:cBhvr>
                                        <p:cTn id="100" dur="2000"/>
                                        <p:tgtEl>
                                          <p:spTgt spid="5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wipe(left)">
                                      <p:cBhvr>
                                        <p:cTn id="105"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7" grpId="0" bldLvl="0" animBg="1"/>
      <p:bldP spid="38" grpId="0" bldLvl="0" animBg="1"/>
      <p:bldP spid="39" grpId="0" bldLvl="0" animBg="1"/>
      <p:bldP spid="40" grpId="0" bldLvl="0" animBg="1"/>
      <p:bldP spid="41" grpId="0" bldLvl="0" animBg="1"/>
      <p:bldP spid="42" grpId="0" animBg="1"/>
      <p:bldP spid="43" grpId="0" animBg="1"/>
      <p:bldP spid="44" grpId="0"/>
      <p:bldP spid="45" grpId="0" animBg="1"/>
      <p:bldP spid="46" grpId="0" animBg="1"/>
      <p:bldP spid="47" grpId="0"/>
      <p:bldP spid="48" grpId="0"/>
      <p:bldP spid="49" grpId="0"/>
      <p:bldP spid="50" grpId="0"/>
      <p:bldP spid="51" grpId="0"/>
      <p:bldP spid="52" grpId="0"/>
      <p:bldP spid="53" grpId="0"/>
      <p:bldP spid="54" grpId="0" bldLvl="0" animBg="1"/>
      <p:bldP spid="55" grpId="0"/>
      <p:bldP spid="56" grpId="0"/>
      <p:bldP spid="57" grpId="0" bldLvl="0" animBg="1"/>
      <p:bldP spid="5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55625"/>
          <a:stretch>
            <a:fillRect/>
          </a:stretch>
        </p:blipFill>
        <p:spPr>
          <a:xfrm>
            <a:off x="0" y="0"/>
            <a:ext cx="5410200" cy="6858000"/>
          </a:xfrm>
          <a:prstGeom prst="rect">
            <a:avLst/>
          </a:prstGeom>
        </p:spPr>
      </p:pic>
      <p:sp>
        <p:nvSpPr>
          <p:cNvPr id="3" name="文本框 2"/>
          <p:cNvSpPr txBox="1"/>
          <p:nvPr/>
        </p:nvSpPr>
        <p:spPr>
          <a:xfrm>
            <a:off x="7717155" y="1094740"/>
            <a:ext cx="3375660" cy="768350"/>
          </a:xfrm>
          <a:prstGeom prst="rect">
            <a:avLst/>
          </a:prstGeom>
          <a:noFill/>
        </p:spPr>
        <p:txBody>
          <a:bodyPr wrap="square" rtlCol="0">
            <a:spAutoFit/>
          </a:bodyPr>
          <a:lstStyle/>
          <a:p>
            <a:pPr algn="ctr"/>
            <a:r>
              <a:rPr lang="zh-CN" altLang="en-US" sz="4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conclusion</a:t>
            </a:r>
            <a:endParaRPr lang="zh-CN" altLang="en-US" sz="4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文本框 31"/>
          <p:cNvSpPr txBox="1"/>
          <p:nvPr/>
        </p:nvSpPr>
        <p:spPr>
          <a:xfrm>
            <a:off x="6692900" y="2662555"/>
            <a:ext cx="5271135" cy="107632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U</a:t>
            </a:r>
            <a:r>
              <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nderstand variables by example</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utoShape 2" descr="蓝色科技封面图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文本框 20"/>
          <p:cNvSpPr txBox="1"/>
          <p:nvPr/>
        </p:nvSpPr>
        <p:spPr>
          <a:xfrm>
            <a:off x="5949890" y="2772593"/>
            <a:ext cx="743165" cy="58477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文本框 21"/>
          <p:cNvSpPr txBox="1"/>
          <p:nvPr/>
        </p:nvSpPr>
        <p:spPr>
          <a:xfrm>
            <a:off x="6692900" y="3909060"/>
            <a:ext cx="5452745" cy="1076325"/>
          </a:xfrm>
          <a:prstGeom prst="rect">
            <a:avLst/>
          </a:prstGeom>
          <a:noFill/>
        </p:spPr>
        <p:txBody>
          <a:bodyPr wrap="square" rtlCol="0">
            <a:spAutoFit/>
          </a:bodyPr>
          <a:lstStyle/>
          <a:p>
            <a:pPr lvl="0"/>
            <a:r>
              <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Master the naming rules of identifiers</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5949890" y="3930713"/>
            <a:ext cx="743165" cy="58477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文本框 25"/>
          <p:cNvSpPr txBox="1"/>
          <p:nvPr/>
        </p:nvSpPr>
        <p:spPr>
          <a:xfrm>
            <a:off x="6692900" y="5066665"/>
            <a:ext cx="5452745" cy="107632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Learn</a:t>
            </a:r>
            <a:r>
              <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 the definition and classification of variables</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文本框 26"/>
          <p:cNvSpPr txBox="1"/>
          <p:nvPr/>
        </p:nvSpPr>
        <p:spPr>
          <a:xfrm>
            <a:off x="5949890" y="5088834"/>
            <a:ext cx="743165" cy="58477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03</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25788" y="2483167"/>
            <a:ext cx="2950030" cy="2813965"/>
            <a:chOff x="4625788" y="2483167"/>
            <a:chExt cx="2950030" cy="2813965"/>
          </a:xfrm>
        </p:grpSpPr>
        <p:sp>
          <p:nvSpPr>
            <p:cNvPr id="3" name="椭圆 2"/>
            <p:cNvSpPr/>
            <p:nvPr/>
          </p:nvSpPr>
          <p:spPr>
            <a:xfrm>
              <a:off x="4625788" y="2483167"/>
              <a:ext cx="2813965" cy="2813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 name="文本框 6"/>
            <p:cNvSpPr txBox="1"/>
            <p:nvPr/>
          </p:nvSpPr>
          <p:spPr>
            <a:xfrm>
              <a:off x="4806980" y="3231301"/>
              <a:ext cx="2768838" cy="1569660"/>
            </a:xfrm>
            <a:prstGeom prst="rect">
              <a:avLst/>
            </a:prstGeom>
            <a:noFill/>
          </p:spPr>
          <p:txBody>
            <a:bodyPr wrap="square" rtlCol="0">
              <a:spAutoFit/>
            </a:bodyPr>
            <a:lstStyle/>
            <a:p>
              <a:r>
                <a:rPr lang="en-US" altLang="zh-CN" sz="9600"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End</a:t>
              </a:r>
              <a:endParaRPr lang="zh-CN" altLang="en-US" sz="9600"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8" name="组合 7"/>
          <p:cNvGrpSpPr/>
          <p:nvPr/>
        </p:nvGrpSpPr>
        <p:grpSpPr>
          <a:xfrm>
            <a:off x="78282" y="52718"/>
            <a:ext cx="3113202" cy="534884"/>
            <a:chOff x="78282" y="52718"/>
            <a:chExt cx="3113202" cy="534884"/>
          </a:xfrm>
        </p:grpSpPr>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ackgroundRemoval t="1700" b="98584" l="5046" r="89679"/>
                      </a14:imgEffect>
                    </a14:imgLayer>
                  </a14:imgProps>
                </a:ext>
              </a:extLst>
            </a:blip>
            <a:stretch>
              <a:fillRect/>
            </a:stretch>
          </p:blipFill>
          <p:spPr>
            <a:xfrm>
              <a:off x="2530834" y="52718"/>
              <a:ext cx="660650" cy="534884"/>
            </a:xfrm>
            <a:prstGeom prst="rect">
              <a:avLst/>
            </a:prstGeom>
          </p:spPr>
        </p:pic>
        <p:sp>
          <p:nvSpPr>
            <p:cNvPr id="10" name="文本框 9"/>
            <p:cNvSpPr txBox="1"/>
            <p:nvPr/>
          </p:nvSpPr>
          <p:spPr>
            <a:xfrm>
              <a:off x="78282" y="135494"/>
              <a:ext cx="2679827" cy="368300"/>
            </a:xfrm>
            <a:prstGeom prst="rect">
              <a:avLst/>
            </a:prstGeom>
            <a:noFill/>
          </p:spPr>
          <p:txBody>
            <a:bodyPr wrap="square" rtlCol="0">
              <a:spAutoFit/>
            </a:bodyPr>
            <a:lstStyle/>
            <a:p>
              <a:pPr eaLnBrk="0" fontAlgn="base" hangingPunct="0">
                <a:spcBef>
                  <a:spcPct val="0"/>
                </a:spcBef>
                <a:spcAft>
                  <a:spcPct val="0"/>
                </a:spcAft>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BEIJING POLYTECHNIC</a:t>
              </a:r>
              <a:endPar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55625"/>
          <a:stretch>
            <a:fillRect/>
          </a:stretch>
        </p:blipFill>
        <p:spPr>
          <a:xfrm>
            <a:off x="0" y="0"/>
            <a:ext cx="5410200" cy="6858000"/>
          </a:xfrm>
          <a:prstGeom prst="rect">
            <a:avLst/>
          </a:prstGeom>
        </p:spPr>
      </p:pic>
      <p:sp>
        <p:nvSpPr>
          <p:cNvPr id="3" name="文本框 2"/>
          <p:cNvSpPr txBox="1"/>
          <p:nvPr/>
        </p:nvSpPr>
        <p:spPr>
          <a:xfrm>
            <a:off x="7545070" y="1168400"/>
            <a:ext cx="2755900" cy="768350"/>
          </a:xfrm>
          <a:prstGeom prst="rect">
            <a:avLst/>
          </a:prstGeom>
          <a:noFill/>
        </p:spPr>
        <p:txBody>
          <a:bodyPr wrap="square" rtlCol="0">
            <a:spAutoFit/>
          </a:bodyPr>
          <a:lstStyle/>
          <a:p>
            <a:r>
              <a:rPr lang="zh-CN" altLang="en-US" sz="44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directory</a:t>
            </a:r>
            <a:endParaRPr lang="zh-CN" altLang="en-US" sz="44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文本框 31"/>
          <p:cNvSpPr txBox="1"/>
          <p:nvPr/>
        </p:nvSpPr>
        <p:spPr>
          <a:xfrm>
            <a:off x="6269990" y="2928620"/>
            <a:ext cx="5743575" cy="583565"/>
          </a:xfrm>
          <a:prstGeom prst="rect">
            <a:avLst/>
          </a:prstGeom>
          <a:noFill/>
        </p:spPr>
        <p:txBody>
          <a:bodyPr wrap="square" rtlCol="0">
            <a:spAutoFit/>
          </a:bodyPr>
          <a:lstStyle/>
          <a:p>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demonstration of variables </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utoShape 2" descr="蓝色科技封面图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文本框 20"/>
          <p:cNvSpPr txBox="1"/>
          <p:nvPr/>
        </p:nvSpPr>
        <p:spPr>
          <a:xfrm>
            <a:off x="5526980" y="3008813"/>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文本框 21"/>
          <p:cNvSpPr txBox="1"/>
          <p:nvPr/>
        </p:nvSpPr>
        <p:spPr>
          <a:xfrm>
            <a:off x="6363970" y="3792220"/>
            <a:ext cx="5914390" cy="583565"/>
          </a:xfrm>
          <a:prstGeom prst="rect">
            <a:avLst/>
          </a:prstGeom>
          <a:noFill/>
        </p:spPr>
        <p:txBody>
          <a:bodyPr wrap="square" rtlCol="0">
            <a:spAutoFit/>
          </a:bodyPr>
          <a:lstStyle/>
          <a:p>
            <a:pPr lvl="0"/>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Naming rules for identifiers</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5526980" y="3853303"/>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矩形 9"/>
          <p:cNvSpPr/>
          <p:nvPr/>
        </p:nvSpPr>
        <p:spPr>
          <a:xfrm flipV="1">
            <a:off x="7674610" y="1997710"/>
            <a:ext cx="2626360" cy="762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363970" y="4775835"/>
            <a:ext cx="5757545" cy="1076325"/>
          </a:xfrm>
          <a:prstGeom prst="rect">
            <a:avLst/>
          </a:prstGeom>
          <a:noFill/>
        </p:spPr>
        <p:txBody>
          <a:bodyPr wrap="square" rtlCol="0">
            <a:spAutoFit/>
          </a:bodyPr>
          <a:lstStyle/>
          <a:p>
            <a:pPr lvl="0"/>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and classification of variables</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文本框 12"/>
          <p:cNvSpPr txBox="1"/>
          <p:nvPr/>
        </p:nvSpPr>
        <p:spPr>
          <a:xfrm>
            <a:off x="5526980" y="4864163"/>
            <a:ext cx="743165" cy="584775"/>
          </a:xfrm>
          <a:prstGeom prst="rect">
            <a:avLst/>
          </a:prstGeom>
          <a:noFill/>
        </p:spPr>
        <p:txBody>
          <a:bodyPr wrap="square" rtlCol="0">
            <a:spAutoFit/>
          </a:bodyPr>
          <a:lstStyle/>
          <a:p>
            <a:r>
              <a:rPr lang="en-US" altLang="zh-CN" sz="3200" b="1">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03</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1</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696960" y="3075057"/>
            <a:ext cx="5137779" cy="1322070"/>
          </a:xfrm>
          <a:prstGeom prst="rect">
            <a:avLst/>
          </a:prstGeom>
          <a:noFill/>
        </p:spPr>
        <p:txBody>
          <a:bodyPr wrap="square" rtlCol="0">
            <a:spAutoFit/>
          </a:bodyPr>
          <a:lstStyle/>
          <a:p>
            <a:r>
              <a:rPr lang="zh-CN" altLang="en-US" sz="40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demonstration of variables</a:t>
            </a:r>
            <a:r>
              <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453"/>
            <a:ext cx="5090160" cy="954107"/>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变量的实例演示 </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矩形 20"/>
          <p:cNvSpPr/>
          <p:nvPr/>
        </p:nvSpPr>
        <p:spPr>
          <a:xfrm>
            <a:off x="1707886" y="2993080"/>
            <a:ext cx="8440188" cy="760251"/>
          </a:xfrm>
          <a:prstGeom prst="rect">
            <a:avLst/>
          </a:prstGeom>
          <a:gradFill flip="none" rotWithShape="1">
            <a:gsLst>
              <a:gs pos="100000">
                <a:srgbClr val="0070C0"/>
              </a:gs>
              <a:gs pos="35000">
                <a:srgbClr val="00B0F0"/>
              </a:gs>
            </a:gsLst>
            <a:path path="circle">
              <a:fillToRect l="50000" t="50000" r="50000" b="50000"/>
            </a:path>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组合 21"/>
          <p:cNvGrpSpPr/>
          <p:nvPr/>
        </p:nvGrpSpPr>
        <p:grpSpPr>
          <a:xfrm>
            <a:off x="3675083" y="3189926"/>
            <a:ext cx="375973" cy="375973"/>
            <a:chOff x="1251665" y="2360948"/>
            <a:chExt cx="375973" cy="375973"/>
          </a:xfrm>
        </p:grpSpPr>
        <p:sp>
          <p:nvSpPr>
            <p:cNvPr id="23" name="椭圆 22"/>
            <p:cNvSpPr/>
            <p:nvPr/>
          </p:nvSpPr>
          <p:spPr>
            <a:xfrm>
              <a:off x="1251665" y="2360948"/>
              <a:ext cx="375973" cy="375973"/>
            </a:xfrm>
            <a:prstGeom prst="ellipse">
              <a:avLst/>
            </a:prstGeom>
            <a:gradFill>
              <a:gsLst>
                <a:gs pos="69000">
                  <a:schemeClr val="bg1">
                    <a:alpha val="0"/>
                  </a:schemeClr>
                </a:gs>
                <a:gs pos="22000">
                  <a:srgbClr val="00A4DE"/>
                </a:gs>
              </a:gsLst>
              <a:path path="circle">
                <a:fillToRect l="50000" t="50000" r="50000" b="50000"/>
              </a:path>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341656" y="2450939"/>
              <a:ext cx="195990" cy="195990"/>
            </a:xfrm>
            <a:prstGeom prst="ellipse">
              <a:avLst/>
            </a:prstGeom>
            <a:solidFill>
              <a:schemeClr val="bg1"/>
            </a:solidFill>
            <a:ln w="3175">
              <a:solidFill>
                <a:srgbClr val="00A4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5" name="组合 24"/>
          <p:cNvGrpSpPr/>
          <p:nvPr/>
        </p:nvGrpSpPr>
        <p:grpSpPr>
          <a:xfrm>
            <a:off x="5652409" y="3191873"/>
            <a:ext cx="375973" cy="375973"/>
            <a:chOff x="1251665" y="2360948"/>
            <a:chExt cx="375973" cy="375973"/>
          </a:xfrm>
        </p:grpSpPr>
        <p:sp>
          <p:nvSpPr>
            <p:cNvPr id="26" name="椭圆 25"/>
            <p:cNvSpPr/>
            <p:nvPr/>
          </p:nvSpPr>
          <p:spPr>
            <a:xfrm>
              <a:off x="1251665" y="2360948"/>
              <a:ext cx="375973" cy="375973"/>
            </a:xfrm>
            <a:prstGeom prst="ellipse">
              <a:avLst/>
            </a:prstGeom>
            <a:gradFill>
              <a:gsLst>
                <a:gs pos="69000">
                  <a:schemeClr val="bg1">
                    <a:alpha val="0"/>
                  </a:schemeClr>
                </a:gs>
                <a:gs pos="22000">
                  <a:srgbClr val="00A4DE"/>
                </a:gs>
              </a:gsLst>
              <a:path path="circle">
                <a:fillToRect l="50000" t="50000" r="50000" b="50000"/>
              </a:path>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1341656" y="2450939"/>
              <a:ext cx="195990" cy="195990"/>
            </a:xfrm>
            <a:prstGeom prst="ellipse">
              <a:avLst/>
            </a:prstGeom>
            <a:solidFill>
              <a:schemeClr val="bg1"/>
            </a:solidFill>
            <a:ln w="3175">
              <a:solidFill>
                <a:srgbClr val="00A4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8" name="组合 27"/>
          <p:cNvGrpSpPr/>
          <p:nvPr/>
        </p:nvGrpSpPr>
        <p:grpSpPr>
          <a:xfrm>
            <a:off x="7588185" y="3172419"/>
            <a:ext cx="375973" cy="375973"/>
            <a:chOff x="1251665" y="2360948"/>
            <a:chExt cx="375973" cy="375973"/>
          </a:xfrm>
        </p:grpSpPr>
        <p:sp>
          <p:nvSpPr>
            <p:cNvPr id="29" name="椭圆 28"/>
            <p:cNvSpPr/>
            <p:nvPr/>
          </p:nvSpPr>
          <p:spPr>
            <a:xfrm>
              <a:off x="1251665" y="2360948"/>
              <a:ext cx="375973" cy="375973"/>
            </a:xfrm>
            <a:prstGeom prst="ellipse">
              <a:avLst/>
            </a:prstGeom>
            <a:gradFill>
              <a:gsLst>
                <a:gs pos="69000">
                  <a:schemeClr val="bg1">
                    <a:alpha val="0"/>
                  </a:schemeClr>
                </a:gs>
                <a:gs pos="22000">
                  <a:srgbClr val="00A4DE"/>
                </a:gs>
              </a:gsLst>
              <a:path path="circle">
                <a:fillToRect l="50000" t="50000" r="50000" b="50000"/>
              </a:path>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1341656" y="2450939"/>
              <a:ext cx="195990" cy="195990"/>
            </a:xfrm>
            <a:prstGeom prst="ellipse">
              <a:avLst/>
            </a:prstGeom>
            <a:solidFill>
              <a:schemeClr val="bg1"/>
            </a:solidFill>
            <a:ln w="3175">
              <a:solidFill>
                <a:srgbClr val="00A4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1" name="组合 30"/>
          <p:cNvGrpSpPr/>
          <p:nvPr/>
        </p:nvGrpSpPr>
        <p:grpSpPr>
          <a:xfrm>
            <a:off x="2998429" y="3387781"/>
            <a:ext cx="5716604" cy="0"/>
            <a:chOff x="705746" y="4923818"/>
            <a:chExt cx="5716604" cy="0"/>
          </a:xfrm>
        </p:grpSpPr>
        <p:cxnSp>
          <p:nvCxnSpPr>
            <p:cNvPr id="32" name="直接连接符 31"/>
            <p:cNvCxnSpPr/>
            <p:nvPr/>
          </p:nvCxnSpPr>
          <p:spPr>
            <a:xfrm>
              <a:off x="1982135" y="4923818"/>
              <a:ext cx="1212464"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26980" y="4923818"/>
              <a:ext cx="1212464"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05746" y="4923818"/>
              <a:ext cx="524858"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897492" y="4923818"/>
              <a:ext cx="524858"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180993" y="972968"/>
            <a:ext cx="1391668" cy="2007677"/>
            <a:chOff x="3180993" y="740744"/>
            <a:chExt cx="1391668" cy="2007677"/>
          </a:xfrm>
        </p:grpSpPr>
        <p:grpSp>
          <p:nvGrpSpPr>
            <p:cNvPr id="37" name="组合 36"/>
            <p:cNvGrpSpPr/>
            <p:nvPr/>
          </p:nvGrpSpPr>
          <p:grpSpPr>
            <a:xfrm>
              <a:off x="3180993" y="1198365"/>
              <a:ext cx="1391668" cy="1550056"/>
              <a:chOff x="2858691" y="1549100"/>
              <a:chExt cx="1391668" cy="1550056"/>
            </a:xfrm>
          </p:grpSpPr>
          <p:sp>
            <p:nvSpPr>
              <p:cNvPr id="39" name="等腰三角形 23"/>
              <p:cNvSpPr/>
              <p:nvPr/>
            </p:nvSpPr>
            <p:spPr>
              <a:xfrm flipV="1">
                <a:off x="2858691" y="1549100"/>
                <a:ext cx="1333979" cy="1550056"/>
              </a:xfrm>
              <a:custGeom>
                <a:avLst/>
                <a:gdLst/>
                <a:ahLst/>
                <a:cxnLst/>
                <a:rect l="l" t="t" r="r" b="b"/>
                <a:pathLst>
                  <a:path w="638842" h="742321">
                    <a:moveTo>
                      <a:pt x="319421" y="742321"/>
                    </a:moveTo>
                    <a:cubicBezTo>
                      <a:pt x="495832" y="742321"/>
                      <a:pt x="638842" y="599311"/>
                      <a:pt x="638842" y="422900"/>
                    </a:cubicBezTo>
                    <a:cubicBezTo>
                      <a:pt x="638842" y="276860"/>
                      <a:pt x="540835" y="153711"/>
                      <a:pt x="406603" y="117049"/>
                    </a:cubicBezTo>
                    <a:lnTo>
                      <a:pt x="319421" y="0"/>
                    </a:lnTo>
                    <a:lnTo>
                      <a:pt x="232239" y="117049"/>
                    </a:lnTo>
                    <a:cubicBezTo>
                      <a:pt x="98007" y="153711"/>
                      <a:pt x="0" y="276860"/>
                      <a:pt x="0" y="422900"/>
                    </a:cubicBezTo>
                    <a:cubicBezTo>
                      <a:pt x="0" y="599311"/>
                      <a:pt x="143010" y="742321"/>
                      <a:pt x="319421" y="742321"/>
                    </a:cubicBezTo>
                    <a:close/>
                  </a:path>
                </a:pathLst>
              </a:custGeom>
              <a:solidFill>
                <a:srgbClr val="F2FEB8"/>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endParaRPr>
              </a:p>
            </p:txBody>
          </p:sp>
          <p:pic>
            <p:nvPicPr>
              <p:cNvPr id="40" name="图片 3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1471" y="1640324"/>
                <a:ext cx="1308888" cy="1178962"/>
              </a:xfrm>
              <a:prstGeom prst="rect">
                <a:avLst/>
              </a:prstGeom>
            </p:spPr>
          </p:pic>
        </p:grpSp>
        <p:sp>
          <p:nvSpPr>
            <p:cNvPr id="38" name="TextBox 42"/>
            <p:cNvSpPr txBox="1"/>
            <p:nvPr/>
          </p:nvSpPr>
          <p:spPr>
            <a:xfrm>
              <a:off x="3470553" y="740744"/>
              <a:ext cx="87757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books</a:t>
              </a:r>
              <a:endParaRPr lang="zh-CN" altLang="en-US"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153525" y="958454"/>
            <a:ext cx="1388576" cy="2023993"/>
            <a:chOff x="5226095" y="740744"/>
            <a:chExt cx="1388576" cy="2023993"/>
          </a:xfrm>
        </p:grpSpPr>
        <p:grpSp>
          <p:nvGrpSpPr>
            <p:cNvPr id="42" name="组合 41"/>
            <p:cNvGrpSpPr/>
            <p:nvPr/>
          </p:nvGrpSpPr>
          <p:grpSpPr>
            <a:xfrm>
              <a:off x="5226095" y="1213137"/>
              <a:ext cx="1388576" cy="1551600"/>
              <a:chOff x="4903793" y="1563872"/>
              <a:chExt cx="1388576" cy="1551600"/>
            </a:xfrm>
          </p:grpSpPr>
          <p:sp>
            <p:nvSpPr>
              <p:cNvPr id="44" name="等腰三角形 23"/>
              <p:cNvSpPr/>
              <p:nvPr/>
            </p:nvSpPr>
            <p:spPr>
              <a:xfrm flipV="1">
                <a:off x="4903793" y="1563872"/>
                <a:ext cx="1335600" cy="1551600"/>
              </a:xfrm>
              <a:custGeom>
                <a:avLst/>
                <a:gdLst/>
                <a:ahLst/>
                <a:cxnLst/>
                <a:rect l="l" t="t" r="r" b="b"/>
                <a:pathLst>
                  <a:path w="638842" h="742321">
                    <a:moveTo>
                      <a:pt x="319421" y="742321"/>
                    </a:moveTo>
                    <a:cubicBezTo>
                      <a:pt x="495832" y="742321"/>
                      <a:pt x="638842" y="599311"/>
                      <a:pt x="638842" y="422900"/>
                    </a:cubicBezTo>
                    <a:cubicBezTo>
                      <a:pt x="638842" y="276860"/>
                      <a:pt x="540835" y="153711"/>
                      <a:pt x="406603" y="117049"/>
                    </a:cubicBezTo>
                    <a:lnTo>
                      <a:pt x="319421" y="0"/>
                    </a:lnTo>
                    <a:lnTo>
                      <a:pt x="232239" y="117049"/>
                    </a:lnTo>
                    <a:cubicBezTo>
                      <a:pt x="98007" y="153711"/>
                      <a:pt x="0" y="276860"/>
                      <a:pt x="0" y="422900"/>
                    </a:cubicBezTo>
                    <a:cubicBezTo>
                      <a:pt x="0" y="599311"/>
                      <a:pt x="143010" y="742321"/>
                      <a:pt x="319421" y="742321"/>
                    </a:cubicBezTo>
                    <a:close/>
                  </a:path>
                </a:pathLst>
              </a:custGeom>
              <a:solidFill>
                <a:srgbClr val="FFFF00">
                  <a:alpha val="50196"/>
                </a:srgb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986" y="1631732"/>
                <a:ext cx="1373383" cy="1137653"/>
              </a:xfrm>
              <a:prstGeom prst="rect">
                <a:avLst/>
              </a:prstGeom>
            </p:spPr>
          </p:pic>
        </p:grpSp>
        <p:sp>
          <p:nvSpPr>
            <p:cNvPr id="43" name="TextBox 47"/>
            <p:cNvSpPr txBox="1"/>
            <p:nvPr/>
          </p:nvSpPr>
          <p:spPr>
            <a:xfrm>
              <a:off x="5520100" y="740744"/>
              <a:ext cx="87630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shoes</a:t>
              </a:r>
              <a:endParaRPr lang="zh-CN" altLang="en-US"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7093433" y="958454"/>
            <a:ext cx="1368425" cy="2023630"/>
            <a:chOff x="7136975" y="740744"/>
            <a:chExt cx="1368425" cy="2023630"/>
          </a:xfrm>
        </p:grpSpPr>
        <p:grpSp>
          <p:nvGrpSpPr>
            <p:cNvPr id="47" name="组合 46"/>
            <p:cNvGrpSpPr/>
            <p:nvPr/>
          </p:nvGrpSpPr>
          <p:grpSpPr>
            <a:xfrm>
              <a:off x="7136975" y="1212774"/>
              <a:ext cx="1335600" cy="1551600"/>
              <a:chOff x="6814673" y="1563509"/>
              <a:chExt cx="1335600" cy="1551600"/>
            </a:xfrm>
          </p:grpSpPr>
          <p:sp>
            <p:nvSpPr>
              <p:cNvPr id="49" name="等腰三角形 23"/>
              <p:cNvSpPr/>
              <p:nvPr/>
            </p:nvSpPr>
            <p:spPr>
              <a:xfrm flipV="1">
                <a:off x="6814673" y="1563509"/>
                <a:ext cx="1335600" cy="1551600"/>
              </a:xfrm>
              <a:custGeom>
                <a:avLst/>
                <a:gdLst/>
                <a:ahLst/>
                <a:cxnLst/>
                <a:rect l="l" t="t" r="r" b="b"/>
                <a:pathLst>
                  <a:path w="638842" h="742321">
                    <a:moveTo>
                      <a:pt x="319421" y="742321"/>
                    </a:moveTo>
                    <a:cubicBezTo>
                      <a:pt x="495832" y="742321"/>
                      <a:pt x="638842" y="599311"/>
                      <a:pt x="638842" y="422900"/>
                    </a:cubicBezTo>
                    <a:cubicBezTo>
                      <a:pt x="638842" y="276860"/>
                      <a:pt x="540835" y="153711"/>
                      <a:pt x="406603" y="117049"/>
                    </a:cubicBezTo>
                    <a:lnTo>
                      <a:pt x="319421" y="0"/>
                    </a:lnTo>
                    <a:lnTo>
                      <a:pt x="232239" y="117049"/>
                    </a:lnTo>
                    <a:cubicBezTo>
                      <a:pt x="98007" y="153711"/>
                      <a:pt x="0" y="276860"/>
                      <a:pt x="0" y="422900"/>
                    </a:cubicBezTo>
                    <a:cubicBezTo>
                      <a:pt x="0" y="599311"/>
                      <a:pt x="143010" y="742321"/>
                      <a:pt x="319421" y="742321"/>
                    </a:cubicBezTo>
                    <a:close/>
                  </a:path>
                </a:pathLst>
              </a:custGeom>
              <a:solidFill>
                <a:srgbClr val="FFFF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endParaRPr>
              </a:p>
            </p:txBody>
          </p:sp>
          <p:pic>
            <p:nvPicPr>
              <p:cNvPr id="50" name="图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0044" y="1690224"/>
                <a:ext cx="1124858" cy="1079161"/>
              </a:xfrm>
              <a:prstGeom prst="rect">
                <a:avLst/>
              </a:prstGeom>
            </p:spPr>
          </p:pic>
        </p:grpSp>
        <p:sp>
          <p:nvSpPr>
            <p:cNvPr id="48" name="TextBox 52"/>
            <p:cNvSpPr txBox="1"/>
            <p:nvPr/>
          </p:nvSpPr>
          <p:spPr>
            <a:xfrm>
              <a:off x="7242385" y="740744"/>
              <a:ext cx="1263015"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computer</a:t>
              </a:r>
              <a:endParaRPr lang="zh-CN" altLang="en-US" dirty="0">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3014407" y="3981301"/>
            <a:ext cx="1650365" cy="1833245"/>
            <a:chOff x="2956351" y="3763591"/>
            <a:chExt cx="1650365" cy="1833245"/>
          </a:xfrm>
        </p:grpSpPr>
        <p:pic>
          <p:nvPicPr>
            <p:cNvPr id="52" name="图片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6351" y="3763591"/>
              <a:ext cx="1556609" cy="1488930"/>
            </a:xfrm>
            <a:prstGeom prst="rect">
              <a:avLst/>
            </a:prstGeom>
          </p:spPr>
        </p:pic>
        <p:sp>
          <p:nvSpPr>
            <p:cNvPr id="53" name="TextBox 57"/>
            <p:cNvSpPr txBox="1"/>
            <p:nvPr/>
          </p:nvSpPr>
          <p:spPr>
            <a:xfrm>
              <a:off x="3095416" y="5228536"/>
              <a:ext cx="151130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School bag</a:t>
              </a:r>
              <a:endParaRPr lang="zh-CN" altLang="en-US" dirty="0">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5017290" y="4099801"/>
            <a:ext cx="1748817" cy="1715135"/>
            <a:chOff x="5104374" y="3882091"/>
            <a:chExt cx="1748817" cy="1715135"/>
          </a:xfrm>
        </p:grpSpPr>
        <p:pic>
          <p:nvPicPr>
            <p:cNvPr id="55" name="图片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4374" y="3882091"/>
              <a:ext cx="1748817" cy="1343134"/>
            </a:xfrm>
            <a:prstGeom prst="rect">
              <a:avLst/>
            </a:prstGeom>
          </p:spPr>
        </p:pic>
        <p:sp>
          <p:nvSpPr>
            <p:cNvPr id="56" name="TextBox 60"/>
            <p:cNvSpPr txBox="1"/>
            <p:nvPr/>
          </p:nvSpPr>
          <p:spPr>
            <a:xfrm>
              <a:off x="5255504" y="5228926"/>
              <a:ext cx="1373505"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shoe</a:t>
              </a:r>
              <a:r>
                <a:rPr lang="en-US" altLang="zh-CN" dirty="0">
                  <a:latin typeface="微软雅黑" panose="020B0503020204020204" pitchFamily="34" charset="-122"/>
                  <a:ea typeface="微软雅黑" panose="020B0503020204020204" pitchFamily="34" charset="-122"/>
                </a:rPr>
                <a:t>box</a:t>
              </a:r>
              <a:endParaRPr lang="en-US" altLang="zh-CN" dirty="0">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7088451" y="4127097"/>
            <a:ext cx="1900555" cy="1687830"/>
            <a:chOff x="7161021" y="3909387"/>
            <a:chExt cx="1900555" cy="1687830"/>
          </a:xfrm>
        </p:grpSpPr>
        <p:pic>
          <p:nvPicPr>
            <p:cNvPr id="58" name="图片 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1021" y="3909387"/>
              <a:ext cx="1615629" cy="1189981"/>
            </a:xfrm>
            <a:prstGeom prst="rect">
              <a:avLst/>
            </a:prstGeom>
          </p:spPr>
        </p:pic>
        <p:sp>
          <p:nvSpPr>
            <p:cNvPr id="59" name="TextBox 63"/>
            <p:cNvSpPr txBox="1"/>
            <p:nvPr/>
          </p:nvSpPr>
          <p:spPr>
            <a:xfrm>
              <a:off x="7272146" y="5228917"/>
              <a:ext cx="178943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computer </a:t>
              </a:r>
              <a:r>
                <a:rPr lang="zh-CN" altLang="en-US" dirty="0">
                  <a:latin typeface="微软雅黑" panose="020B0503020204020204" pitchFamily="34" charset="-122"/>
                  <a:ea typeface="微软雅黑" panose="020B0503020204020204" pitchFamily="34" charset="-122"/>
                </a:rPr>
                <a:t>bag</a:t>
              </a: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250"/>
                                        <p:tgtEl>
                                          <p:spTgt spid="2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p:cTn id="30" dur="1000" fill="hold"/>
                                        <p:tgtEl>
                                          <p:spTgt spid="36"/>
                                        </p:tgtEl>
                                        <p:attrNameLst>
                                          <p:attrName>ppt_w</p:attrName>
                                        </p:attrNameLst>
                                      </p:cBhvr>
                                      <p:tavLst>
                                        <p:tav tm="0">
                                          <p:val>
                                            <p:fltVal val="0"/>
                                          </p:val>
                                        </p:tav>
                                        <p:tav tm="100000">
                                          <p:val>
                                            <p:strVal val="#ppt_w"/>
                                          </p:val>
                                        </p:tav>
                                      </p:tavLst>
                                    </p:anim>
                                    <p:anim calcmode="lin" valueType="num">
                                      <p:cBhvr>
                                        <p:cTn id="31" dur="1000" fill="hold"/>
                                        <p:tgtEl>
                                          <p:spTgt spid="36"/>
                                        </p:tgtEl>
                                        <p:attrNameLst>
                                          <p:attrName>ppt_h</p:attrName>
                                        </p:attrNameLst>
                                      </p:cBhvr>
                                      <p:tavLst>
                                        <p:tav tm="0">
                                          <p:val>
                                            <p:fltVal val="0"/>
                                          </p:val>
                                        </p:tav>
                                        <p:tav tm="100000">
                                          <p:val>
                                            <p:strVal val="#ppt_h"/>
                                          </p:val>
                                        </p:tav>
                                      </p:tavLst>
                                    </p:anim>
                                    <p:animEffect transition="in" filter="fade">
                                      <p:cBhvr>
                                        <p:cTn id="32" dur="1000"/>
                                        <p:tgtEl>
                                          <p:spTgt spid="36"/>
                                        </p:tgtEl>
                                      </p:cBhvr>
                                    </p:animEffect>
                                  </p:childTnLst>
                                </p:cTn>
                              </p:par>
                            </p:childTnLst>
                          </p:cTn>
                        </p:par>
                        <p:par>
                          <p:cTn id="33" fill="hold">
                            <p:stCondLst>
                              <p:cond delay="1000"/>
                            </p:stCondLst>
                            <p:childTnLst>
                              <p:par>
                                <p:cTn id="34" presetID="53" presetClass="entr" presetSubtype="16" fill="hold" nodeType="after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p:cTn id="36" dur="1000" fill="hold"/>
                                        <p:tgtEl>
                                          <p:spTgt spid="51"/>
                                        </p:tgtEl>
                                        <p:attrNameLst>
                                          <p:attrName>ppt_w</p:attrName>
                                        </p:attrNameLst>
                                      </p:cBhvr>
                                      <p:tavLst>
                                        <p:tav tm="0">
                                          <p:val>
                                            <p:fltVal val="0"/>
                                          </p:val>
                                        </p:tav>
                                        <p:tav tm="100000">
                                          <p:val>
                                            <p:strVal val="#ppt_w"/>
                                          </p:val>
                                        </p:tav>
                                      </p:tavLst>
                                    </p:anim>
                                    <p:anim calcmode="lin" valueType="num">
                                      <p:cBhvr>
                                        <p:cTn id="37" dur="1000" fill="hold"/>
                                        <p:tgtEl>
                                          <p:spTgt spid="51"/>
                                        </p:tgtEl>
                                        <p:attrNameLst>
                                          <p:attrName>ppt_h</p:attrName>
                                        </p:attrNameLst>
                                      </p:cBhvr>
                                      <p:tavLst>
                                        <p:tav tm="0">
                                          <p:val>
                                            <p:fltVal val="0"/>
                                          </p:val>
                                        </p:tav>
                                        <p:tav tm="100000">
                                          <p:val>
                                            <p:strVal val="#ppt_h"/>
                                          </p:val>
                                        </p:tav>
                                      </p:tavLst>
                                    </p:anim>
                                    <p:animEffect transition="in" filter="fade">
                                      <p:cBhvr>
                                        <p:cTn id="38" dur="10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1000" fill="hold"/>
                                        <p:tgtEl>
                                          <p:spTgt spid="41"/>
                                        </p:tgtEl>
                                        <p:attrNameLst>
                                          <p:attrName>ppt_w</p:attrName>
                                        </p:attrNameLst>
                                      </p:cBhvr>
                                      <p:tavLst>
                                        <p:tav tm="0">
                                          <p:val>
                                            <p:fltVal val="0"/>
                                          </p:val>
                                        </p:tav>
                                        <p:tav tm="100000">
                                          <p:val>
                                            <p:strVal val="#ppt_w"/>
                                          </p:val>
                                        </p:tav>
                                      </p:tavLst>
                                    </p:anim>
                                    <p:anim calcmode="lin" valueType="num">
                                      <p:cBhvr>
                                        <p:cTn id="44" dur="1000" fill="hold"/>
                                        <p:tgtEl>
                                          <p:spTgt spid="41"/>
                                        </p:tgtEl>
                                        <p:attrNameLst>
                                          <p:attrName>ppt_h</p:attrName>
                                        </p:attrNameLst>
                                      </p:cBhvr>
                                      <p:tavLst>
                                        <p:tav tm="0">
                                          <p:val>
                                            <p:fltVal val="0"/>
                                          </p:val>
                                        </p:tav>
                                        <p:tav tm="100000">
                                          <p:val>
                                            <p:strVal val="#ppt_h"/>
                                          </p:val>
                                        </p:tav>
                                      </p:tavLst>
                                    </p:anim>
                                    <p:animEffect transition="in" filter="fade">
                                      <p:cBhvr>
                                        <p:cTn id="45" dur="1000"/>
                                        <p:tgtEl>
                                          <p:spTgt spid="41"/>
                                        </p:tgtEl>
                                      </p:cBhvr>
                                    </p:animEffect>
                                  </p:childTnLst>
                                </p:cTn>
                              </p:par>
                            </p:childTnLst>
                          </p:cTn>
                        </p:par>
                        <p:par>
                          <p:cTn id="46" fill="hold">
                            <p:stCondLst>
                              <p:cond delay="1000"/>
                            </p:stCondLst>
                            <p:childTnLst>
                              <p:par>
                                <p:cTn id="47" presetID="53" presetClass="entr" presetSubtype="16"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p:cTn id="49" dur="1000" fill="hold"/>
                                        <p:tgtEl>
                                          <p:spTgt spid="54"/>
                                        </p:tgtEl>
                                        <p:attrNameLst>
                                          <p:attrName>ppt_w</p:attrName>
                                        </p:attrNameLst>
                                      </p:cBhvr>
                                      <p:tavLst>
                                        <p:tav tm="0">
                                          <p:val>
                                            <p:fltVal val="0"/>
                                          </p:val>
                                        </p:tav>
                                        <p:tav tm="100000">
                                          <p:val>
                                            <p:strVal val="#ppt_w"/>
                                          </p:val>
                                        </p:tav>
                                      </p:tavLst>
                                    </p:anim>
                                    <p:anim calcmode="lin" valueType="num">
                                      <p:cBhvr>
                                        <p:cTn id="50" dur="1000" fill="hold"/>
                                        <p:tgtEl>
                                          <p:spTgt spid="54"/>
                                        </p:tgtEl>
                                        <p:attrNameLst>
                                          <p:attrName>ppt_h</p:attrName>
                                        </p:attrNameLst>
                                      </p:cBhvr>
                                      <p:tavLst>
                                        <p:tav tm="0">
                                          <p:val>
                                            <p:fltVal val="0"/>
                                          </p:val>
                                        </p:tav>
                                        <p:tav tm="100000">
                                          <p:val>
                                            <p:strVal val="#ppt_h"/>
                                          </p:val>
                                        </p:tav>
                                      </p:tavLst>
                                    </p:anim>
                                    <p:animEffect transition="in" filter="fade">
                                      <p:cBhvr>
                                        <p:cTn id="51" dur="10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p:cTn id="56" dur="1000" fill="hold"/>
                                        <p:tgtEl>
                                          <p:spTgt spid="46"/>
                                        </p:tgtEl>
                                        <p:attrNameLst>
                                          <p:attrName>ppt_w</p:attrName>
                                        </p:attrNameLst>
                                      </p:cBhvr>
                                      <p:tavLst>
                                        <p:tav tm="0">
                                          <p:val>
                                            <p:fltVal val="0"/>
                                          </p:val>
                                        </p:tav>
                                        <p:tav tm="100000">
                                          <p:val>
                                            <p:strVal val="#ppt_w"/>
                                          </p:val>
                                        </p:tav>
                                      </p:tavLst>
                                    </p:anim>
                                    <p:anim calcmode="lin" valueType="num">
                                      <p:cBhvr>
                                        <p:cTn id="57" dur="1000" fill="hold"/>
                                        <p:tgtEl>
                                          <p:spTgt spid="46"/>
                                        </p:tgtEl>
                                        <p:attrNameLst>
                                          <p:attrName>ppt_h</p:attrName>
                                        </p:attrNameLst>
                                      </p:cBhvr>
                                      <p:tavLst>
                                        <p:tav tm="0">
                                          <p:val>
                                            <p:fltVal val="0"/>
                                          </p:val>
                                        </p:tav>
                                        <p:tav tm="100000">
                                          <p:val>
                                            <p:strVal val="#ppt_h"/>
                                          </p:val>
                                        </p:tav>
                                      </p:tavLst>
                                    </p:anim>
                                    <p:animEffect transition="in" filter="fade">
                                      <p:cBhvr>
                                        <p:cTn id="58" dur="1000"/>
                                        <p:tgtEl>
                                          <p:spTgt spid="46"/>
                                        </p:tgtEl>
                                      </p:cBhvr>
                                    </p:animEffect>
                                  </p:childTnLst>
                                </p:cTn>
                              </p:par>
                            </p:childTnLst>
                          </p:cTn>
                        </p:par>
                        <p:par>
                          <p:cTn id="59" fill="hold">
                            <p:stCondLst>
                              <p:cond delay="1000"/>
                            </p:stCondLst>
                            <p:childTnLst>
                              <p:par>
                                <p:cTn id="60" presetID="53" presetClass="entr" presetSubtype="16" fill="hold" nodeType="after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p:cTn id="62" dur="1000" fill="hold"/>
                                        <p:tgtEl>
                                          <p:spTgt spid="57"/>
                                        </p:tgtEl>
                                        <p:attrNameLst>
                                          <p:attrName>ppt_w</p:attrName>
                                        </p:attrNameLst>
                                      </p:cBhvr>
                                      <p:tavLst>
                                        <p:tav tm="0">
                                          <p:val>
                                            <p:fltVal val="0"/>
                                          </p:val>
                                        </p:tav>
                                        <p:tav tm="100000">
                                          <p:val>
                                            <p:strVal val="#ppt_w"/>
                                          </p:val>
                                        </p:tav>
                                      </p:tavLst>
                                    </p:anim>
                                    <p:anim calcmode="lin" valueType="num">
                                      <p:cBhvr>
                                        <p:cTn id="63" dur="1000" fill="hold"/>
                                        <p:tgtEl>
                                          <p:spTgt spid="57"/>
                                        </p:tgtEl>
                                        <p:attrNameLst>
                                          <p:attrName>ppt_h</p:attrName>
                                        </p:attrNameLst>
                                      </p:cBhvr>
                                      <p:tavLst>
                                        <p:tav tm="0">
                                          <p:val>
                                            <p:fltVal val="0"/>
                                          </p:val>
                                        </p:tav>
                                        <p:tav tm="100000">
                                          <p:val>
                                            <p:strVal val="#ppt_h"/>
                                          </p:val>
                                        </p:tav>
                                      </p:tavLst>
                                    </p:anim>
                                    <p:animEffect transition="in" filter="fade">
                                      <p:cBhvr>
                                        <p:cTn id="64"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2</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696710" y="3075305"/>
            <a:ext cx="4712970" cy="1322070"/>
          </a:xfrm>
          <a:prstGeom prst="rect">
            <a:avLst/>
          </a:prstGeom>
          <a:noFill/>
        </p:spPr>
        <p:txBody>
          <a:bodyPr wrap="square" rtlCol="0">
            <a:spAutoFit/>
          </a:bodyPr>
          <a:lstStyle/>
          <a:p>
            <a:r>
              <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Naming rules for identifiers</a:t>
            </a:r>
            <a:endPar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77430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Naming rules for identifiers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Rectangle 10"/>
          <p:cNvSpPr>
            <a:spLocks noChangeArrowheads="1"/>
          </p:cNvSpPr>
          <p:nvPr/>
        </p:nvSpPr>
        <p:spPr bwMode="auto">
          <a:xfrm>
            <a:off x="1546225" y="1082993"/>
            <a:ext cx="10011410"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Identifiers are names for variable names, function names, and various other user-defined objects.</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college-studying_73531"/>
          <p:cNvSpPr>
            <a:spLocks noChangeAspect="1"/>
          </p:cNvSpPr>
          <p:nvPr/>
        </p:nvSpPr>
        <p:spPr bwMode="auto">
          <a:xfrm>
            <a:off x="840105" y="1244487"/>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rgbClr val="216FBA"/>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5" name="Rectangle 73"/>
          <p:cNvSpPr>
            <a:spLocks noChangeArrowheads="1"/>
          </p:cNvSpPr>
          <p:nvPr/>
        </p:nvSpPr>
        <p:spPr bwMode="auto">
          <a:xfrm>
            <a:off x="1552575" y="4073997"/>
            <a:ext cx="36718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000" dirty="0">
                <a:solidFill>
                  <a:srgbClr val="216FBA"/>
                </a:solidFill>
                <a:latin typeface="长城特粗宋体" pitchFamily="49" charset="-122"/>
                <a:ea typeface="长城特粗宋体" pitchFamily="49" charset="-122"/>
              </a:rPr>
              <a:t>notice：</a:t>
            </a:r>
            <a:endParaRPr lang="zh-CN" altLang="en-US" sz="2000" dirty="0">
              <a:solidFill>
                <a:srgbClr val="216FBA"/>
              </a:solidFill>
              <a:latin typeface="长城特粗宋体" pitchFamily="49" charset="-122"/>
              <a:ea typeface="长城特粗宋体" pitchFamily="49" charset="-122"/>
            </a:endParaRPr>
          </a:p>
        </p:txBody>
      </p:sp>
      <p:sp>
        <p:nvSpPr>
          <p:cNvPr id="17" name="Rectangle 11"/>
          <p:cNvSpPr>
            <a:spLocks noChangeArrowheads="1"/>
          </p:cNvSpPr>
          <p:nvPr/>
        </p:nvSpPr>
        <p:spPr bwMode="auto">
          <a:xfrm>
            <a:off x="1694180" y="4556760"/>
            <a:ext cx="10112375" cy="2042795"/>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75"/>
          <p:cNvSpPr txBox="1">
            <a:spLocks noChangeArrowheads="1"/>
          </p:cNvSpPr>
          <p:nvPr/>
        </p:nvSpPr>
        <p:spPr bwMode="auto">
          <a:xfrm>
            <a:off x="1621155" y="4553585"/>
            <a:ext cx="10060940"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dirty="0">
                <a:solidFill>
                  <a:schemeClr val="tx1">
                    <a:lumMod val="65000"/>
                    <a:lumOff val="35000"/>
                  </a:schemeClr>
                </a:solidFill>
                <a:latin typeface="长城特粗宋体" pitchFamily="49" charset="-122"/>
                <a:ea typeface="长城特粗宋体" pitchFamily="49" charset="-122"/>
              </a:rPr>
              <a:t>（</a:t>
            </a:r>
            <a:r>
              <a:rPr lang="en-US" altLang="zh-CN" dirty="0">
                <a:solidFill>
                  <a:schemeClr val="tx1">
                    <a:lumMod val="65000"/>
                    <a:lumOff val="35000"/>
                  </a:schemeClr>
                </a:solidFill>
                <a:latin typeface="长城特粗宋体" pitchFamily="49" charset="-122"/>
                <a:ea typeface="长城特粗宋体" pitchFamily="49" charset="-122"/>
              </a:rPr>
              <a:t>1</a:t>
            </a:r>
            <a:r>
              <a:rPr lang="zh-CN" altLang="en-US" dirty="0">
                <a:solidFill>
                  <a:schemeClr val="tx1">
                    <a:lumMod val="65000"/>
                    <a:lumOff val="35000"/>
                  </a:schemeClr>
                </a:solidFill>
                <a:latin typeface="长城特粗宋体" pitchFamily="49" charset="-122"/>
                <a:ea typeface="长城特粗宋体" pitchFamily="49" charset="-122"/>
              </a:rPr>
              <a:t>）Identifiers are case sensitive；</a:t>
            </a:r>
            <a:endParaRPr lang="zh-CN" altLang="en-US" dirty="0">
              <a:solidFill>
                <a:schemeClr val="tx1">
                  <a:lumMod val="65000"/>
                  <a:lumOff val="35000"/>
                </a:schemeClr>
              </a:solidFill>
              <a:latin typeface="长城特粗宋体" pitchFamily="49" charset="-122"/>
              <a:ea typeface="长城特粗宋体" pitchFamily="49" charset="-122"/>
            </a:endParaRPr>
          </a:p>
          <a:p>
            <a:pPr>
              <a:lnSpc>
                <a:spcPct val="150000"/>
              </a:lnSpc>
            </a:pPr>
            <a:r>
              <a:rPr lang="zh-CN" altLang="en-US" dirty="0">
                <a:solidFill>
                  <a:schemeClr val="tx1">
                    <a:lumMod val="65000"/>
                    <a:lumOff val="35000"/>
                  </a:schemeClr>
                </a:solidFill>
                <a:latin typeface="长城特粗宋体" pitchFamily="49" charset="-122"/>
                <a:ea typeface="长城特粗宋体" pitchFamily="49" charset="-122"/>
              </a:rPr>
              <a:t>（</a:t>
            </a:r>
            <a:r>
              <a:rPr lang="en-US" altLang="zh-CN" dirty="0">
                <a:solidFill>
                  <a:schemeClr val="tx1">
                    <a:lumMod val="65000"/>
                    <a:lumOff val="35000"/>
                  </a:schemeClr>
                </a:solidFill>
                <a:latin typeface="长城特粗宋体" pitchFamily="49" charset="-122"/>
                <a:ea typeface="长城特粗宋体" pitchFamily="49" charset="-122"/>
              </a:rPr>
              <a:t>2</a:t>
            </a:r>
            <a:r>
              <a:rPr lang="zh-CN" altLang="en-US" dirty="0">
                <a:solidFill>
                  <a:schemeClr val="tx1">
                    <a:lumMod val="65000"/>
                    <a:lumOff val="35000"/>
                  </a:schemeClr>
                </a:solidFill>
                <a:latin typeface="长城特粗宋体" pitchFamily="49" charset="-122"/>
                <a:ea typeface="长城特粗宋体" pitchFamily="49" charset="-122"/>
              </a:rPr>
              <a:t>）Identifiers are usually written with words with practical meaning to improve the </a:t>
            </a:r>
            <a:r>
              <a:rPr lang="en-US" altLang="zh-CN" dirty="0">
                <a:noFill/>
                <a:latin typeface="长城特粗宋体" pitchFamily="49" charset="-122"/>
                <a:ea typeface="长城特粗宋体" pitchFamily="49" charset="-122"/>
              </a:rPr>
              <a:t>00000</a:t>
            </a:r>
            <a:r>
              <a:rPr lang="zh-CN" altLang="en-US" dirty="0">
                <a:solidFill>
                  <a:schemeClr val="tx1">
                    <a:lumMod val="65000"/>
                    <a:lumOff val="35000"/>
                  </a:schemeClr>
                </a:solidFill>
                <a:latin typeface="长城特粗宋体" pitchFamily="49" charset="-122"/>
                <a:ea typeface="长城特粗宋体" pitchFamily="49" charset="-122"/>
              </a:rPr>
              <a:t>readability of the program；</a:t>
            </a:r>
            <a:endParaRPr lang="zh-CN" altLang="en-US" dirty="0">
              <a:solidFill>
                <a:schemeClr val="tx1">
                  <a:lumMod val="65000"/>
                  <a:lumOff val="35000"/>
                </a:schemeClr>
              </a:solidFill>
              <a:latin typeface="长城特粗宋体" pitchFamily="49" charset="-122"/>
              <a:ea typeface="长城特粗宋体" pitchFamily="49" charset="-122"/>
            </a:endParaRPr>
          </a:p>
          <a:p>
            <a:pPr>
              <a:lnSpc>
                <a:spcPct val="150000"/>
              </a:lnSpc>
            </a:pPr>
            <a:r>
              <a:rPr lang="zh-CN" altLang="en-US" dirty="0">
                <a:solidFill>
                  <a:schemeClr val="tx1">
                    <a:lumMod val="65000"/>
                    <a:lumOff val="35000"/>
                  </a:schemeClr>
                </a:solidFill>
                <a:latin typeface="长城特粗宋体" pitchFamily="49" charset="-122"/>
                <a:ea typeface="长城特粗宋体" pitchFamily="49" charset="-122"/>
              </a:rPr>
              <a:t>（</a:t>
            </a:r>
            <a:r>
              <a:rPr lang="en-US" altLang="zh-CN" dirty="0">
                <a:solidFill>
                  <a:schemeClr val="tx1">
                    <a:lumMod val="65000"/>
                    <a:lumOff val="35000"/>
                  </a:schemeClr>
                </a:solidFill>
                <a:latin typeface="长城特粗宋体" pitchFamily="49" charset="-122"/>
                <a:ea typeface="长城特粗宋体" pitchFamily="49" charset="-122"/>
              </a:rPr>
              <a:t>3</a:t>
            </a:r>
            <a:r>
              <a:rPr lang="zh-CN" altLang="en-US" dirty="0">
                <a:solidFill>
                  <a:schemeClr val="tx1">
                    <a:lumMod val="65000"/>
                    <a:lumOff val="35000"/>
                  </a:schemeClr>
                </a:solidFill>
                <a:latin typeface="长城特粗宋体" pitchFamily="49" charset="-122"/>
                <a:ea typeface="长城特粗宋体" pitchFamily="49" charset="-122"/>
              </a:rPr>
              <a:t>）</a:t>
            </a:r>
            <a:r>
              <a:rPr dirty="0">
                <a:solidFill>
                  <a:schemeClr val="tx1">
                    <a:lumMod val="65000"/>
                    <a:lumOff val="35000"/>
                  </a:schemeClr>
                </a:solidFill>
                <a:latin typeface="长城特粗宋体" pitchFamily="49" charset="-122"/>
                <a:ea typeface="长城特粗宋体" pitchFamily="49" charset="-122"/>
              </a:rPr>
              <a:t>The identifier cannot be the same as the C keyword</a:t>
            </a:r>
            <a:r>
              <a:rPr lang="en-US" dirty="0">
                <a:solidFill>
                  <a:schemeClr val="tx1">
                    <a:lumMod val="65000"/>
                    <a:lumOff val="35000"/>
                  </a:schemeClr>
                </a:solidFill>
                <a:latin typeface="长城特粗宋体" pitchFamily="49" charset="-122"/>
                <a:ea typeface="长城特粗宋体" pitchFamily="49" charset="-122"/>
              </a:rPr>
              <a:t>.</a:t>
            </a:r>
            <a:endParaRPr lang="en-US" dirty="0">
              <a:solidFill>
                <a:schemeClr val="tx1">
                  <a:lumMod val="65000"/>
                  <a:lumOff val="35000"/>
                </a:schemeClr>
              </a:solidFill>
              <a:latin typeface="长城特粗宋体" pitchFamily="49" charset="-122"/>
              <a:ea typeface="长城特粗宋体" pitchFamily="49" charset="-122"/>
            </a:endParaRPr>
          </a:p>
        </p:txBody>
      </p:sp>
      <p:sp>
        <p:nvSpPr>
          <p:cNvPr id="22" name="Rectangle 79"/>
          <p:cNvSpPr>
            <a:spLocks noChangeArrowheads="1"/>
          </p:cNvSpPr>
          <p:nvPr/>
        </p:nvSpPr>
        <p:spPr bwMode="auto">
          <a:xfrm>
            <a:off x="1546225" y="2027966"/>
            <a:ext cx="96329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微软雅黑" panose="020B0503020204020204" pitchFamily="34" charset="-122"/>
                <a:ea typeface="微软雅黑" panose="020B0503020204020204" pitchFamily="34" charset="-122"/>
              </a:rPr>
              <a:t>Naming rule: An identifier consists of letters, digits, or under</a:t>
            </a:r>
            <a:r>
              <a:rPr lang="en-US" altLang="zh-CN" dirty="0">
                <a:latin typeface="微软雅黑" panose="020B0503020204020204" pitchFamily="34" charset="-122"/>
                <a:ea typeface="微软雅黑" panose="020B0503020204020204" pitchFamily="34" charset="-122"/>
              </a:rPr>
              <a:t>line</a:t>
            </a:r>
            <a:r>
              <a:rPr lang="zh-CN" altLang="en-US" dirty="0">
                <a:latin typeface="微软雅黑" panose="020B0503020204020204" pitchFamily="34" charset="-122"/>
                <a:ea typeface="微软雅黑" panose="020B0503020204020204" pitchFamily="34" charset="-122"/>
              </a:rPr>
              <a:t>s (_) and must start with a letter or under</a:t>
            </a:r>
            <a:r>
              <a:rPr lang="en-US" altLang="zh-CN" dirty="0">
                <a:latin typeface="微软雅黑" panose="020B0503020204020204" pitchFamily="34" charset="-122"/>
                <a:ea typeface="微软雅黑" panose="020B0503020204020204" pitchFamily="34" charset="-122"/>
              </a:rPr>
              <a:t>line</a:t>
            </a:r>
            <a:r>
              <a:rPr lang="zh-CN" altLang="en-US" dirty="0">
                <a:latin typeface="微软雅黑" panose="020B0503020204020204" pitchFamily="34" charset="-122"/>
                <a:ea typeface="微软雅黑" panose="020B0503020204020204" pitchFamily="34" charset="-122"/>
              </a:rPr>
              <a:t> (_).</a:t>
            </a:r>
            <a:endParaRPr lang="zh-CN" altLang="en-US" dirty="0">
              <a:latin typeface="微软雅黑" panose="020B0503020204020204" pitchFamily="34" charset="-122"/>
              <a:ea typeface="微软雅黑" panose="020B0503020204020204" pitchFamily="34" charset="-122"/>
            </a:endParaRPr>
          </a:p>
        </p:txBody>
      </p:sp>
      <p:sp>
        <p:nvSpPr>
          <p:cNvPr id="23" name="Rectangle 73"/>
          <p:cNvSpPr>
            <a:spLocks noChangeArrowheads="1"/>
          </p:cNvSpPr>
          <p:nvPr/>
        </p:nvSpPr>
        <p:spPr bwMode="auto">
          <a:xfrm>
            <a:off x="1621111" y="2605801"/>
            <a:ext cx="36718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000" dirty="0">
                <a:solidFill>
                  <a:srgbClr val="216FBA"/>
                </a:solidFill>
                <a:latin typeface="长城特粗宋体" pitchFamily="49" charset="-122"/>
                <a:ea typeface="长城特粗宋体" pitchFamily="49" charset="-122"/>
              </a:rPr>
              <a:t>For example：</a:t>
            </a:r>
            <a:endParaRPr lang="zh-CN" altLang="en-US" sz="2000" dirty="0">
              <a:solidFill>
                <a:srgbClr val="216FBA"/>
              </a:solidFill>
              <a:latin typeface="长城特粗宋体" pitchFamily="49" charset="-122"/>
              <a:ea typeface="长城特粗宋体" pitchFamily="49" charset="-122"/>
            </a:endParaRPr>
          </a:p>
        </p:txBody>
      </p:sp>
      <p:sp>
        <p:nvSpPr>
          <p:cNvPr id="24" name="Rectangle 11"/>
          <p:cNvSpPr>
            <a:spLocks noChangeArrowheads="1"/>
          </p:cNvSpPr>
          <p:nvPr/>
        </p:nvSpPr>
        <p:spPr bwMode="auto">
          <a:xfrm>
            <a:off x="1694426" y="3154021"/>
            <a:ext cx="4707030" cy="920155"/>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75"/>
          <p:cNvSpPr txBox="1">
            <a:spLocks noChangeArrowheads="1"/>
          </p:cNvSpPr>
          <p:nvPr/>
        </p:nvSpPr>
        <p:spPr bwMode="auto">
          <a:xfrm>
            <a:off x="1621400" y="3150846"/>
            <a:ext cx="4780055"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dirty="0">
                <a:solidFill>
                  <a:schemeClr val="tx1">
                    <a:lumMod val="65000"/>
                    <a:lumOff val="35000"/>
                  </a:schemeClr>
                </a:solidFill>
                <a:latin typeface="长城特粗宋体" pitchFamily="49" charset="-122"/>
                <a:ea typeface="长城特粗宋体" pitchFamily="49" charset="-122"/>
              </a:rPr>
              <a:t>（</a:t>
            </a:r>
            <a:r>
              <a:rPr lang="en-US" altLang="zh-CN" dirty="0">
                <a:solidFill>
                  <a:schemeClr val="tx1">
                    <a:lumMod val="65000"/>
                    <a:lumOff val="35000"/>
                  </a:schemeClr>
                </a:solidFill>
                <a:latin typeface="长城特粗宋体" pitchFamily="49" charset="-122"/>
                <a:ea typeface="长城特粗宋体" pitchFamily="49" charset="-122"/>
              </a:rPr>
              <a:t>1</a:t>
            </a:r>
            <a:r>
              <a:rPr lang="zh-CN" altLang="en-US" dirty="0">
                <a:solidFill>
                  <a:schemeClr val="tx1">
                    <a:lumMod val="65000"/>
                    <a:lumOff val="35000"/>
                  </a:schemeClr>
                </a:solidFill>
                <a:latin typeface="长城特粗宋体" pitchFamily="49" charset="-122"/>
                <a:ea typeface="长城特粗宋体" pitchFamily="49" charset="-122"/>
              </a:rPr>
              <a:t>）</a:t>
            </a:r>
            <a:r>
              <a:rPr dirty="0">
                <a:solidFill>
                  <a:schemeClr val="tx1">
                    <a:lumMod val="65000"/>
                    <a:lumOff val="35000"/>
                  </a:schemeClr>
                </a:solidFill>
                <a:latin typeface="长城特粗宋体" pitchFamily="49" charset="-122"/>
                <a:ea typeface="长城特粗宋体" pitchFamily="49" charset="-122"/>
              </a:rPr>
              <a:t>Ab1, _SCORE, x_123 are legal</a:t>
            </a:r>
            <a:r>
              <a:rPr lang="zh-CN" altLang="en-US" dirty="0">
                <a:solidFill>
                  <a:schemeClr val="tx1">
                    <a:lumMod val="65000"/>
                    <a:lumOff val="35000"/>
                  </a:schemeClr>
                </a:solidFill>
                <a:latin typeface="长城特粗宋体" pitchFamily="49" charset="-122"/>
                <a:ea typeface="长城特粗宋体" pitchFamily="49" charset="-122"/>
              </a:rPr>
              <a:t>；</a:t>
            </a:r>
            <a:endParaRPr lang="zh-CN" altLang="en-US" dirty="0">
              <a:solidFill>
                <a:schemeClr val="tx1">
                  <a:lumMod val="65000"/>
                  <a:lumOff val="35000"/>
                </a:schemeClr>
              </a:solidFill>
              <a:latin typeface="长城特粗宋体" pitchFamily="49" charset="-122"/>
              <a:ea typeface="长城特粗宋体" pitchFamily="49" charset="-122"/>
            </a:endParaRPr>
          </a:p>
          <a:p>
            <a:pPr>
              <a:lnSpc>
                <a:spcPct val="150000"/>
              </a:lnSpc>
            </a:pPr>
            <a:r>
              <a:rPr lang="zh-CN" altLang="en-US" dirty="0">
                <a:solidFill>
                  <a:schemeClr val="tx1">
                    <a:lumMod val="65000"/>
                    <a:lumOff val="35000"/>
                  </a:schemeClr>
                </a:solidFill>
                <a:latin typeface="长城特粗宋体" pitchFamily="49" charset="-122"/>
                <a:ea typeface="长城特粗宋体" pitchFamily="49" charset="-122"/>
              </a:rPr>
              <a:t>（</a:t>
            </a:r>
            <a:r>
              <a:rPr lang="en-US" altLang="zh-CN" dirty="0">
                <a:solidFill>
                  <a:schemeClr val="tx1">
                    <a:lumMod val="65000"/>
                    <a:lumOff val="35000"/>
                  </a:schemeClr>
                </a:solidFill>
                <a:latin typeface="长城特粗宋体" pitchFamily="49" charset="-122"/>
                <a:ea typeface="长城特粗宋体" pitchFamily="49" charset="-122"/>
              </a:rPr>
              <a:t>2</a:t>
            </a:r>
            <a:r>
              <a:rPr lang="zh-CN" altLang="en-US" dirty="0">
                <a:solidFill>
                  <a:schemeClr val="tx1">
                    <a:lumMod val="65000"/>
                    <a:lumOff val="35000"/>
                  </a:schemeClr>
                </a:solidFill>
                <a:latin typeface="长城特粗宋体" pitchFamily="49" charset="-122"/>
                <a:ea typeface="长城特粗宋体" pitchFamily="49" charset="-122"/>
              </a:rPr>
              <a:t>）</a:t>
            </a:r>
            <a:r>
              <a:rPr>
                <a:latin typeface="长城特粗宋体" pitchFamily="49" charset="-122"/>
                <a:ea typeface="长城特粗宋体" pitchFamily="49" charset="-122"/>
              </a:rPr>
              <a:t>1A, #ab, if, printf are illegal</a:t>
            </a:r>
            <a:r>
              <a:rPr lang="zh-CN" altLang="en-US" dirty="0">
                <a:solidFill>
                  <a:schemeClr val="tx1">
                    <a:lumMod val="65000"/>
                    <a:lumOff val="35000"/>
                  </a:schemeClr>
                </a:solidFill>
                <a:latin typeface="长城特粗宋体" pitchFamily="49" charset="-122"/>
                <a:ea typeface="长城特粗宋体" pitchFamily="49" charset="-122"/>
              </a:rPr>
              <a:t>；</a:t>
            </a:r>
            <a:endParaRPr lang="zh-CN" altLang="en-US" dirty="0">
              <a:solidFill>
                <a:schemeClr val="tx1">
                  <a:lumMod val="65000"/>
                  <a:lumOff val="35000"/>
                </a:schemeClr>
              </a:solidFill>
              <a:latin typeface="长城特粗宋体" pitchFamily="49" charset="-122"/>
              <a:ea typeface="长城特粗宋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20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2000"/>
                                        <p:tgtEl>
                                          <p:spTgt spid="23"/>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2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2000"/>
                                        <p:tgtEl>
                                          <p:spTgt spid="1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dissolv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bldLvl="0" animBg="1"/>
      <p:bldP spid="21" grpId="0" bldLvl="0" animBg="1"/>
      <p:bldP spid="22" grpId="0" bldLvl="0" animBg="1"/>
      <p:bldP spid="23" grpId="0" bldLvl="0" animBg="1"/>
      <p:bldP spid="24" grpId="0" bldLvl="0" animBg="1"/>
      <p:bldP spid="2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3</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971665" y="2633980"/>
            <a:ext cx="5046980" cy="1938020"/>
          </a:xfrm>
          <a:prstGeom prst="rect">
            <a:avLst/>
          </a:prstGeom>
          <a:noFill/>
        </p:spPr>
        <p:txBody>
          <a:bodyPr wrap="square" rtlCol="0">
            <a:spAutoFit/>
          </a:bodyPr>
          <a:lstStyle/>
          <a:p>
            <a:r>
              <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and classification of variables</a:t>
            </a:r>
            <a:endPar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848233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and classification of variables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Rectangle 10"/>
          <p:cNvSpPr>
            <a:spLocks noChangeArrowheads="1"/>
          </p:cNvSpPr>
          <p:nvPr/>
        </p:nvSpPr>
        <p:spPr bwMode="auto">
          <a:xfrm>
            <a:off x="1479550" y="1322388"/>
            <a:ext cx="10011410"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Variable description</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rgbClr val="216FBA"/>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Rectangle 79"/>
          <p:cNvSpPr>
            <a:spLocks noChangeArrowheads="1"/>
          </p:cNvSpPr>
          <p:nvPr/>
        </p:nvSpPr>
        <p:spPr bwMode="auto">
          <a:xfrm>
            <a:off x="1486535" y="1857693"/>
            <a:ext cx="96329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chemeClr val="tx1">
                    <a:lumMod val="65000"/>
                    <a:lumOff val="35000"/>
                  </a:schemeClr>
                </a:solidFill>
                <a:latin typeface="微软雅黑" panose="020B0503020204020204" pitchFamily="34" charset="-122"/>
                <a:ea typeface="微软雅黑" panose="020B0503020204020204" pitchFamily="34" charset="-122"/>
              </a:rPr>
              <a:t>It</a:t>
            </a:r>
            <a:r>
              <a:rPr lang="zh-CN" altLang="en-US">
                <a:solidFill>
                  <a:schemeClr val="tx1">
                    <a:lumMod val="65000"/>
                    <a:lumOff val="35000"/>
                  </a:schemeClr>
                </a:solidFill>
                <a:latin typeface="微软雅黑" panose="020B0503020204020204" pitchFamily="34" charset="-122"/>
                <a:ea typeface="微软雅黑" panose="020B0503020204020204" pitchFamily="34" charset="-122"/>
              </a:rPr>
              <a:t> is a variable whose value can change. It must be defined before </a:t>
            </a:r>
            <a:r>
              <a:rPr lang="en-US" altLang="zh-CN">
                <a:solidFill>
                  <a:schemeClr val="tx1">
                    <a:lumMod val="65000"/>
                    <a:lumOff val="35000"/>
                  </a:schemeClr>
                </a:solidFill>
                <a:latin typeface="微软雅黑" panose="020B0503020204020204" pitchFamily="34" charset="-122"/>
                <a:ea typeface="微软雅黑" panose="020B0503020204020204" pitchFamily="34" charset="-122"/>
              </a:rPr>
              <a:t>using it</a:t>
            </a:r>
            <a:r>
              <a:rPr lang="zh-CN" altLang="en-US">
                <a:solidFill>
                  <a:schemeClr val="tx1">
                    <a:lumMod val="65000"/>
                    <a:lumOff val="35000"/>
                  </a:schemeClr>
                </a:solidFill>
                <a:latin typeface="微软雅黑" panose="020B0503020204020204" pitchFamily="34" charset="-122"/>
                <a:ea typeface="微软雅黑" panose="020B0503020204020204" pitchFamily="34" charset="-122"/>
              </a:rPr>
              <a:t>. A variable occupies a certain storage unit in memory.</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Rectangle 21"/>
          <p:cNvSpPr>
            <a:spLocks noChangeArrowheads="1"/>
          </p:cNvSpPr>
          <p:nvPr/>
        </p:nvSpPr>
        <p:spPr bwMode="auto">
          <a:xfrm>
            <a:off x="3679825" y="4094163"/>
            <a:ext cx="625475" cy="541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rgbClr val="076EAD"/>
                </a:solidFill>
                <a:latin typeface="微软雅黑" panose="020B0503020204020204" pitchFamily="34" charset="-122"/>
                <a:ea typeface="微软雅黑" panose="020B0503020204020204" pitchFamily="34" charset="-122"/>
              </a:rPr>
              <a:t>r</a:t>
            </a:r>
            <a:endParaRPr lang="en-US" altLang="zh-CN">
              <a:solidFill>
                <a:srgbClr val="076EAD"/>
              </a:solidFill>
              <a:latin typeface="微软雅黑" panose="020B0503020204020204" pitchFamily="34" charset="-122"/>
              <a:ea typeface="微软雅黑" panose="020B0503020204020204" pitchFamily="34" charset="-122"/>
            </a:endParaRPr>
          </a:p>
        </p:txBody>
      </p:sp>
      <p:sp>
        <p:nvSpPr>
          <p:cNvPr id="26" name="Rectangle 22"/>
          <p:cNvSpPr>
            <a:spLocks noChangeArrowheads="1"/>
          </p:cNvSpPr>
          <p:nvPr/>
        </p:nvSpPr>
        <p:spPr bwMode="auto">
          <a:xfrm>
            <a:off x="3297238" y="4479925"/>
            <a:ext cx="1042987" cy="722313"/>
          </a:xfrm>
          <a:prstGeom prst="rect">
            <a:avLst/>
          </a:prstGeom>
          <a:solidFill>
            <a:srgbClr val="FFFFFF"/>
          </a:solidFill>
          <a:ln w="38100">
            <a:solidFill>
              <a:srgbClr val="FFCC00"/>
            </a:solidFill>
            <a:miter lim="800000"/>
          </a:ln>
        </p:spPr>
        <p:txBody>
          <a:bodyPr tIns="82800" anchor="ctr" anchorCtr="1"/>
          <a:lstStyle/>
          <a:p>
            <a:pPr algn="ctr"/>
            <a:r>
              <a:rPr lang="en-US" altLang="zh-CN">
                <a:solidFill>
                  <a:srgbClr val="076EAD"/>
                </a:solidFill>
                <a:latin typeface="微软雅黑" panose="020B0503020204020204" pitchFamily="34" charset="-122"/>
                <a:ea typeface="微软雅黑" panose="020B0503020204020204" pitchFamily="34" charset="-122"/>
              </a:rPr>
              <a:t>1.5</a:t>
            </a:r>
            <a:endParaRPr lang="en-US" altLang="zh-CN">
              <a:solidFill>
                <a:srgbClr val="076EAD"/>
              </a:solidFill>
              <a:latin typeface="微软雅黑" panose="020B0503020204020204" pitchFamily="34" charset="-122"/>
              <a:ea typeface="微软雅黑" panose="020B0503020204020204" pitchFamily="34" charset="-122"/>
            </a:endParaRPr>
          </a:p>
        </p:txBody>
      </p:sp>
      <p:sp>
        <p:nvSpPr>
          <p:cNvPr id="27" name="Rectangle 23"/>
          <p:cNvSpPr>
            <a:spLocks noChangeArrowheads="1"/>
          </p:cNvSpPr>
          <p:nvPr/>
        </p:nvSpPr>
        <p:spPr bwMode="auto">
          <a:xfrm>
            <a:off x="5372100" y="3656330"/>
            <a:ext cx="1772285" cy="542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76EAD"/>
                </a:solidFill>
                <a:latin typeface="微软雅黑" panose="020B0503020204020204" pitchFamily="34" charset="-122"/>
                <a:ea typeface="微软雅黑" panose="020B0503020204020204" pitchFamily="34" charset="-122"/>
              </a:rPr>
              <a:t>name</a:t>
            </a:r>
            <a:endParaRPr lang="zh-CN" altLang="en-US">
              <a:solidFill>
                <a:srgbClr val="076EAD"/>
              </a:solidFill>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5858828" y="4635183"/>
            <a:ext cx="1252537" cy="542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rgbClr val="076EAD"/>
                </a:solidFill>
                <a:latin typeface="微软雅黑" panose="020B0503020204020204" pitchFamily="34" charset="-122"/>
                <a:ea typeface="微软雅黑" panose="020B0503020204020204" pitchFamily="34" charset="-122"/>
              </a:rPr>
              <a:t>value</a:t>
            </a:r>
            <a:endParaRPr lang="en-US" altLang="zh-CN">
              <a:solidFill>
                <a:srgbClr val="076EAD"/>
              </a:solidFill>
              <a:latin typeface="微软雅黑" panose="020B0503020204020204" pitchFamily="34" charset="-122"/>
              <a:ea typeface="微软雅黑" panose="020B0503020204020204" pitchFamily="34" charset="-122"/>
            </a:endParaRPr>
          </a:p>
        </p:txBody>
      </p:sp>
      <p:sp>
        <p:nvSpPr>
          <p:cNvPr id="29" name="Rectangle 25"/>
          <p:cNvSpPr>
            <a:spLocks noChangeArrowheads="1"/>
          </p:cNvSpPr>
          <p:nvPr/>
        </p:nvSpPr>
        <p:spPr bwMode="auto">
          <a:xfrm>
            <a:off x="5891213" y="5565775"/>
            <a:ext cx="1252537" cy="541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rgbClr val="076EAD"/>
                </a:solidFill>
                <a:latin typeface="微软雅黑" panose="020B0503020204020204" pitchFamily="34" charset="-122"/>
                <a:ea typeface="微软雅黑" panose="020B0503020204020204" pitchFamily="34" charset="-122"/>
              </a:rPr>
              <a:t>memory</a:t>
            </a:r>
            <a:endParaRPr lang="en-US" altLang="zh-CN">
              <a:solidFill>
                <a:srgbClr val="076EAD"/>
              </a:solidFill>
              <a:latin typeface="微软雅黑" panose="020B0503020204020204" pitchFamily="34" charset="-122"/>
              <a:ea typeface="微软雅黑" panose="020B0503020204020204" pitchFamily="34" charset="-122"/>
            </a:endParaRPr>
          </a:p>
        </p:txBody>
      </p:sp>
      <p:sp>
        <p:nvSpPr>
          <p:cNvPr id="30" name="Line 26"/>
          <p:cNvSpPr>
            <a:spLocks noChangeShapeType="1"/>
          </p:cNvSpPr>
          <p:nvPr/>
        </p:nvSpPr>
        <p:spPr bwMode="auto">
          <a:xfrm flipH="1">
            <a:off x="3990975" y="3878263"/>
            <a:ext cx="1317625" cy="377825"/>
          </a:xfrm>
          <a:prstGeom prst="line">
            <a:avLst/>
          </a:prstGeom>
          <a:noFill/>
          <a:ln w="28575">
            <a:solidFill>
              <a:srgbClr val="076EAD"/>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29"/>
          <p:cNvSpPr>
            <a:spLocks noChangeShapeType="1"/>
          </p:cNvSpPr>
          <p:nvPr/>
        </p:nvSpPr>
        <p:spPr bwMode="auto">
          <a:xfrm flipH="1">
            <a:off x="4097338" y="4816475"/>
            <a:ext cx="1651000" cy="17463"/>
          </a:xfrm>
          <a:prstGeom prst="line">
            <a:avLst/>
          </a:prstGeom>
          <a:noFill/>
          <a:ln w="28575">
            <a:solidFill>
              <a:srgbClr val="076EAD"/>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30"/>
          <p:cNvSpPr>
            <a:spLocks noChangeShapeType="1"/>
          </p:cNvSpPr>
          <p:nvPr/>
        </p:nvSpPr>
        <p:spPr bwMode="auto">
          <a:xfrm flipH="1" flipV="1">
            <a:off x="4256088" y="5238750"/>
            <a:ext cx="1549400" cy="490538"/>
          </a:xfrm>
          <a:prstGeom prst="line">
            <a:avLst/>
          </a:prstGeom>
          <a:noFill/>
          <a:ln w="28575">
            <a:solidFill>
              <a:srgbClr val="076EAD"/>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Rectangle 31"/>
          <p:cNvSpPr>
            <a:spLocks noChangeArrowheads="1"/>
          </p:cNvSpPr>
          <p:nvPr/>
        </p:nvSpPr>
        <p:spPr bwMode="auto">
          <a:xfrm>
            <a:off x="1735455" y="3032125"/>
            <a:ext cx="843153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a:solidFill>
                  <a:srgbClr val="076EAD"/>
                </a:solidFill>
                <a:latin typeface="微软雅黑" panose="020B0503020204020204" pitchFamily="34" charset="-122"/>
                <a:ea typeface="微软雅黑" panose="020B0503020204020204" pitchFamily="34" charset="-122"/>
              </a:rPr>
              <a:t>If you define a variable r, you should create a space in memory where you can store data.</a:t>
            </a:r>
            <a:r>
              <a:rPr lang="zh-CN" altLang="en-US">
                <a:solidFill>
                  <a:srgbClr val="076EAD"/>
                </a:solidFill>
                <a:latin typeface="微软雅黑" panose="020B0503020204020204" pitchFamily="34" charset="-122"/>
                <a:ea typeface="微软雅黑" panose="020B0503020204020204" pitchFamily="34" charset="-122"/>
              </a:rPr>
              <a:t> </a:t>
            </a:r>
            <a:endParaRPr lang="zh-CN" altLang="en-US">
              <a:solidFill>
                <a:srgbClr val="076EAD"/>
              </a:solidFill>
              <a:latin typeface="微软雅黑" panose="020B0503020204020204" pitchFamily="34" charset="-122"/>
              <a:ea typeface="微软雅黑" panose="020B0503020204020204" pitchFamily="34" charset="-122"/>
            </a:endParaRPr>
          </a:p>
        </p:txBody>
      </p:sp>
      <p:sp>
        <p:nvSpPr>
          <p:cNvPr id="34" name="Rectangle 32"/>
          <p:cNvSpPr>
            <a:spLocks noChangeArrowheads="1"/>
          </p:cNvSpPr>
          <p:nvPr/>
        </p:nvSpPr>
        <p:spPr bwMode="auto">
          <a:xfrm>
            <a:off x="1450975" y="2416175"/>
            <a:ext cx="36718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000" b="1" dirty="0">
                <a:solidFill>
                  <a:srgbClr val="216FBA"/>
                </a:solidFill>
                <a:latin typeface="长城特粗宋体" pitchFamily="49" charset="-122"/>
                <a:ea typeface="长城特粗宋体" pitchFamily="49" charset="-122"/>
              </a:rPr>
              <a:t>example：</a:t>
            </a:r>
            <a:endParaRPr lang="zh-CN" altLang="en-US" sz="2000" b="1" dirty="0">
              <a:solidFill>
                <a:srgbClr val="216FBA"/>
              </a:solidFill>
              <a:latin typeface="长城特粗宋体" pitchFamily="49" charset="-122"/>
              <a:ea typeface="长城特粗宋体" pitchFamily="49" charset="-122"/>
            </a:endParaRPr>
          </a:p>
        </p:txBody>
      </p:sp>
      <p:sp>
        <p:nvSpPr>
          <p:cNvPr id="35" name="Rectangle 11"/>
          <p:cNvSpPr>
            <a:spLocks noChangeArrowheads="1"/>
          </p:cNvSpPr>
          <p:nvPr/>
        </p:nvSpPr>
        <p:spPr bwMode="auto">
          <a:xfrm>
            <a:off x="1577975" y="2943225"/>
            <a:ext cx="8715375" cy="3365500"/>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20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2000"/>
                                        <p:tgtEl>
                                          <p:spTgt spid="34"/>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20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20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0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right)">
                                      <p:cBhvr>
                                        <p:cTn id="45" dur="2000"/>
                                        <p:tgtEl>
                                          <p:spTgt spid="27"/>
                                        </p:tgtEl>
                                      </p:cBhvr>
                                    </p:animEffect>
                                  </p:childTnLst>
                                </p:cTn>
                              </p:par>
                            </p:childTnLst>
                          </p:cTn>
                        </p:par>
                        <p:par>
                          <p:cTn id="46" fill="hold">
                            <p:stCondLst>
                              <p:cond delay="2000"/>
                            </p:stCondLst>
                            <p:childTnLst>
                              <p:par>
                                <p:cTn id="47" presetID="22" presetClass="entr" presetSubtype="2"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right)">
                                      <p:cBhvr>
                                        <p:cTn id="49" dur="20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right)">
                                      <p:cBhvr>
                                        <p:cTn id="54" dur="2000"/>
                                        <p:tgtEl>
                                          <p:spTgt spid="28"/>
                                        </p:tgtEl>
                                      </p:cBhvr>
                                    </p:animEffect>
                                  </p:childTnLst>
                                </p:cTn>
                              </p:par>
                            </p:childTnLst>
                          </p:cTn>
                        </p:par>
                        <p:par>
                          <p:cTn id="55" fill="hold">
                            <p:stCondLst>
                              <p:cond delay="2000"/>
                            </p:stCondLst>
                            <p:childTnLst>
                              <p:par>
                                <p:cTn id="56" presetID="22" presetClass="entr" presetSubtype="2"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right)">
                                      <p:cBhvr>
                                        <p:cTn id="58" dur="20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right)">
                                      <p:cBhvr>
                                        <p:cTn id="63" dur="2000"/>
                                        <p:tgtEl>
                                          <p:spTgt spid="29"/>
                                        </p:tgtEl>
                                      </p:cBhvr>
                                    </p:animEffect>
                                  </p:childTnLst>
                                </p:cTn>
                              </p:par>
                            </p:childTnLst>
                          </p:cTn>
                        </p:par>
                        <p:par>
                          <p:cTn id="64" fill="hold">
                            <p:stCondLst>
                              <p:cond delay="2000"/>
                            </p:stCondLst>
                            <p:childTnLst>
                              <p:par>
                                <p:cTn id="65" presetID="22" presetClass="entr" presetSubtype="2"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right)">
                                      <p:cBhvr>
                                        <p:cTn id="6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animBg="1"/>
      <p:bldP spid="22" grpId="0" bldLvl="0" animBg="1"/>
      <p:bldP spid="16" grpId="0" animBg="1"/>
      <p:bldP spid="26" grpId="0" animBg="1"/>
      <p:bldP spid="27" grpId="0" bldLvl="0" animBg="1"/>
      <p:bldP spid="28" grpId="0" bldLvl="0" animBg="1"/>
      <p:bldP spid="29" grpId="0" animBg="1"/>
      <p:bldP spid="30" grpId="0" animBg="1"/>
      <p:bldP spid="31" grpId="0" animBg="1"/>
      <p:bldP spid="32" grpId="0" animBg="1"/>
      <p:bldP spid="33" grpId="0" bldLvl="0" animBg="1"/>
      <p:bldP spid="34" grpId="0" bldLvl="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849122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and classification of variables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1"/>
          <p:cNvSpPr>
            <a:spLocks noChangeArrowheads="1"/>
          </p:cNvSpPr>
          <p:nvPr/>
        </p:nvSpPr>
        <p:spPr bwMode="auto">
          <a:xfrm>
            <a:off x="797615" y="1265836"/>
            <a:ext cx="9240837"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800" dirty="0">
                <a:solidFill>
                  <a:srgbClr val="076EAD"/>
                </a:solidFill>
                <a:latin typeface="微软雅黑" panose="020B0503020204020204" pitchFamily="34" charset="-122"/>
                <a:ea typeface="微软雅黑" panose="020B0503020204020204" pitchFamily="34" charset="-122"/>
              </a:rPr>
              <a:t>（</a:t>
            </a:r>
            <a:r>
              <a:rPr lang="en-US" altLang="zh-CN" sz="2800" dirty="0">
                <a:solidFill>
                  <a:srgbClr val="076EAD"/>
                </a:solidFill>
                <a:latin typeface="微软雅黑" panose="020B0503020204020204" pitchFamily="34" charset="-122"/>
                <a:ea typeface="微软雅黑" panose="020B0503020204020204" pitchFamily="34" charset="-122"/>
              </a:rPr>
              <a:t>1</a:t>
            </a:r>
            <a:r>
              <a:rPr lang="zh-CN" altLang="en-US" sz="2800" dirty="0">
                <a:solidFill>
                  <a:srgbClr val="076EAD"/>
                </a:solidFill>
                <a:latin typeface="微软雅黑" panose="020B0503020204020204" pitchFamily="34" charset="-122"/>
                <a:ea typeface="微软雅黑" panose="020B0503020204020204" pitchFamily="34" charset="-122"/>
              </a:rPr>
              <a:t>）Integer variables</a:t>
            </a:r>
            <a:r>
              <a:rPr lang="zh-CN" altLang="en-US" sz="2800" dirty="0"/>
              <a:t> </a:t>
            </a:r>
            <a:endParaRPr lang="zh-CN" altLang="en-US" sz="2800" dirty="0"/>
          </a:p>
        </p:txBody>
      </p:sp>
      <p:sp>
        <p:nvSpPr>
          <p:cNvPr id="23" name="Rectangle 11"/>
          <p:cNvSpPr>
            <a:spLocks noChangeArrowheads="1"/>
          </p:cNvSpPr>
          <p:nvPr/>
        </p:nvSpPr>
        <p:spPr bwMode="auto">
          <a:xfrm>
            <a:off x="790361" y="1984282"/>
            <a:ext cx="9240837"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800" dirty="0">
                <a:solidFill>
                  <a:srgbClr val="076EAD"/>
                </a:solidFill>
                <a:latin typeface="微软雅黑" panose="020B0503020204020204" pitchFamily="34" charset="-122"/>
                <a:ea typeface="微软雅黑" panose="020B0503020204020204" pitchFamily="34" charset="-122"/>
              </a:rPr>
              <a:t>（</a:t>
            </a:r>
            <a:r>
              <a:rPr lang="en-US" altLang="zh-CN" sz="2800" dirty="0">
                <a:solidFill>
                  <a:srgbClr val="076EAD"/>
                </a:solidFill>
                <a:latin typeface="微软雅黑" panose="020B0503020204020204" pitchFamily="34" charset="-122"/>
                <a:ea typeface="微软雅黑" panose="020B0503020204020204" pitchFamily="34" charset="-122"/>
              </a:rPr>
              <a:t>2</a:t>
            </a:r>
            <a:r>
              <a:rPr lang="zh-CN" altLang="en-US" sz="2800" dirty="0">
                <a:solidFill>
                  <a:srgbClr val="076EAD"/>
                </a:solidFill>
                <a:latin typeface="微软雅黑" panose="020B0503020204020204" pitchFamily="34" charset="-122"/>
                <a:ea typeface="微软雅黑" panose="020B0503020204020204" pitchFamily="34" charset="-122"/>
              </a:rPr>
              <a:t>）Real variables</a:t>
            </a:r>
            <a:r>
              <a:rPr lang="zh-CN" altLang="en-US" sz="2800" dirty="0"/>
              <a:t> </a:t>
            </a:r>
            <a:endParaRPr lang="zh-CN" altLang="en-US" sz="2800" dirty="0"/>
          </a:p>
        </p:txBody>
      </p:sp>
      <p:sp>
        <p:nvSpPr>
          <p:cNvPr id="24" name="Rectangle 11"/>
          <p:cNvSpPr>
            <a:spLocks noChangeArrowheads="1"/>
          </p:cNvSpPr>
          <p:nvPr/>
        </p:nvSpPr>
        <p:spPr bwMode="auto">
          <a:xfrm>
            <a:off x="797621" y="2775298"/>
            <a:ext cx="9240837"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800" dirty="0">
                <a:solidFill>
                  <a:srgbClr val="076EAD"/>
                </a:solidFill>
                <a:latin typeface="微软雅黑" panose="020B0503020204020204" pitchFamily="34" charset="-122"/>
                <a:ea typeface="微软雅黑" panose="020B0503020204020204" pitchFamily="34" charset="-122"/>
              </a:rPr>
              <a:t>（</a:t>
            </a:r>
            <a:r>
              <a:rPr lang="en-US" altLang="zh-CN" sz="2800" dirty="0">
                <a:solidFill>
                  <a:srgbClr val="076EAD"/>
                </a:solidFill>
                <a:latin typeface="微软雅黑" panose="020B0503020204020204" pitchFamily="34" charset="-122"/>
                <a:ea typeface="微软雅黑" panose="020B0503020204020204" pitchFamily="34" charset="-122"/>
              </a:rPr>
              <a:t>3</a:t>
            </a:r>
            <a:r>
              <a:rPr lang="zh-CN" altLang="en-US" sz="2800" dirty="0">
                <a:solidFill>
                  <a:srgbClr val="076EAD"/>
                </a:solidFill>
                <a:latin typeface="微软雅黑" panose="020B0503020204020204" pitchFamily="34" charset="-122"/>
                <a:ea typeface="微软雅黑" panose="020B0503020204020204" pitchFamily="34" charset="-122"/>
              </a:rPr>
              <a:t>）Character variable</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2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bldLvl="0" animBg="1"/>
      <p:bldP spid="24"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3723</Words>
  <Application>WPS 演示</Application>
  <PresentationFormat>宽屏</PresentationFormat>
  <Paragraphs>265</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Calibri Light</vt:lpstr>
      <vt:lpstr>微软雅黑</vt:lpstr>
      <vt:lpstr>长城特粗宋体</vt:lpstr>
      <vt:lpstr>Arial Unicode MS</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李刚</dc:creator>
  <cp:lastModifiedBy>未央歌</cp:lastModifiedBy>
  <cp:revision>488</cp:revision>
  <dcterms:created xsi:type="dcterms:W3CDTF">2014-07-14T07:34:00Z</dcterms:created>
  <dcterms:modified xsi:type="dcterms:W3CDTF">2022-04-21T06:13:12Z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