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1" r:id="rId5"/>
    <p:sldId id="260" r:id="rId6"/>
    <p:sldId id="293" r:id="rId7"/>
    <p:sldId id="310" r:id="rId8"/>
    <p:sldId id="284" r:id="rId9"/>
    <p:sldId id="296" r:id="rId10"/>
    <p:sldId id="311" r:id="rId11"/>
    <p:sldId id="292" r:id="rId1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14416E"/>
    <a:srgbClr val="FFFFFF"/>
    <a:srgbClr val="FF9900"/>
    <a:srgbClr val="1375B1"/>
    <a:srgbClr val="FFFF99"/>
    <a:srgbClr val="FFFF00"/>
    <a:srgbClr val="B2B2B2"/>
    <a:srgbClr val="3333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" y="144"/>
      </p:cViewPr>
      <p:guideLst>
        <p:guide orient="horz" pos="1164"/>
        <p:guide pos="728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FE5BE-B6A2-4E41-89DB-D63EC9EEA9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DDE5C-DFEC-4DEB-9A60-CFE5F71162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The priority of data type is shown in the figure，</a:t>
            </a:r>
            <a:r>
              <a:rPr lang="en-US" altLang="zh-CN"/>
              <a:t>char and short have  the lowest data  </a:t>
            </a:r>
            <a:r>
              <a:rPr lang="zh-CN" altLang="en-US">
                <a:sym typeface="+mn-ea"/>
              </a:rPr>
              <a:t>priority ，</a:t>
            </a:r>
            <a:r>
              <a:rPr lang="en-US" altLang="zh-CN">
                <a:sym typeface="+mn-ea"/>
              </a:rPr>
              <a:t>while double has the Highest priority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B9440-8D08-450B-BC7E-A7AF8D3B024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E9C1C-A4B5-4D23-A835-0EDCF37828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DFA0-E2EF-40AD-993C-DCB384E1FF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1DD25-0B70-4B2A-8ED2-D7B0B9FB4D5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AFE89-58A3-4B92-BF14-33232B4AD11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FD731-F003-4AAB-81CC-C2403F7181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928926" y="113587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  <a:endParaRPr lang="zh-CN" altLang="en-US" dirty="0">
              <a:solidFill>
                <a:srgbClr val="0573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EED86-8F33-43D3-987C-51F029D2AD2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6E929-56B4-462D-A901-E4692215C6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81F1E-6B01-4943-863C-81863E1685D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E1E69-1D4A-45C1-A4F3-441E60B6C3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4E9A5-19AD-4493-834A-503C8DB8BB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1177-860B-4CEB-926C-A82BB88DC9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758D8-2E49-4F64-8CAC-61615D59060A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49320-082F-460B-8A0C-9BDC66AC13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0F86A-0B3E-4617-BC91-6997101BC95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394F6-0430-42A5-8D59-9413B867BF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5315F-696E-45F4-A306-515851D2395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1ADE4-F725-45B1-8AA6-4DC065B881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BD33D-A795-4320-A044-D45C6D5372B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4D8EE-1867-47A9-853E-17FDE1F7C7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BE348-3E3E-4A6F-8E0D-C33C72CE039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107CA-EAC9-406D-AF61-2664330A3B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818C119-F569-4282-99D6-2C4EA17988C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412155-2B5C-4D77-9BFD-6BC5CDDE90B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399608" y="2581512"/>
            <a:ext cx="739278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7755"/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087755"/>
            <a:r>
              <a:rPr lang="zh-CN" altLang="en-US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type conversion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124226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98070" y="4352759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162" y="4339231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8282" y="135494"/>
              <a:ext cx="267982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BEIJING POLYTECHNIC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5" y="1168619"/>
            <a:ext cx="2127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目   录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19340" y="2979420"/>
            <a:ext cx="438277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Automatic type conversion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76330" y="30011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19495" y="4216183"/>
            <a:ext cx="466684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Cast type Conversion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76330" y="423814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13777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Automatic type conversion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6139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Automatic type conversion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5" name="Rectangle 10"/>
          <p:cNvSpPr>
            <a:spLocks noChangeArrowheads="1"/>
          </p:cNvSpPr>
          <p:nvPr/>
        </p:nvSpPr>
        <p:spPr bwMode="auto">
          <a:xfrm>
            <a:off x="1479550" y="1322388"/>
            <a:ext cx="1001141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Conversion rules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6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491490" y="1771015"/>
            <a:ext cx="10999470" cy="68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the types of calculation quantities involved are different, they will be converted to the same type  </a:t>
            </a:r>
            <a:r>
              <a:rPr lang="en-US" sz="160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first, and then the operation will be carried out.</a:t>
            </a:r>
            <a:endParaRPr sz="16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Rectangle 35"/>
          <p:cNvSpPr>
            <a:spLocks noChangeArrowheads="1"/>
          </p:cNvSpPr>
          <p:nvPr/>
        </p:nvSpPr>
        <p:spPr bwMode="auto">
          <a:xfrm>
            <a:off x="491490" y="2452370"/>
            <a:ext cx="11200130" cy="68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conversion is carried out in the direction of high data level to ensure that the accuracy is not reduced. </a:t>
            </a:r>
            <a:endParaRPr sz="16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For example, in the operation of int type and long type, convert the int to long type before operation.</a:t>
            </a:r>
            <a:endParaRPr sz="16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Rectangle 36"/>
          <p:cNvSpPr>
            <a:spLocks noChangeArrowheads="1"/>
          </p:cNvSpPr>
          <p:nvPr/>
        </p:nvSpPr>
        <p:spPr bwMode="auto">
          <a:xfrm>
            <a:off x="491490" y="3133725"/>
            <a:ext cx="10999470" cy="68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）All floating-point operations are carried out with double precision. Even expressions containing only float </a:t>
            </a:r>
            <a:r>
              <a:rPr lang="en-US" altLang="zh-CN" sz="160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 precision operations must be converted into double before operation.</a:t>
            </a:r>
            <a:endParaRPr lang="zh-CN" altLang="en-US" sz="16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Rectangle 37"/>
          <p:cNvSpPr>
            <a:spLocks noChangeArrowheads="1"/>
          </p:cNvSpPr>
          <p:nvPr/>
        </p:nvSpPr>
        <p:spPr bwMode="auto">
          <a:xfrm>
            <a:off x="491490" y="3922395"/>
            <a:ext cx="11663680" cy="38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char type and short type participate in the operation, they must first be converted to int type.</a:t>
            </a:r>
            <a:endParaRPr sz="16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Rectangle 38"/>
          <p:cNvSpPr>
            <a:spLocks noChangeArrowheads="1"/>
          </p:cNvSpPr>
          <p:nvPr/>
        </p:nvSpPr>
        <p:spPr bwMode="auto">
          <a:xfrm>
            <a:off x="491490" y="4477385"/>
            <a:ext cx="11663680" cy="681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）In the assignment operation, when the data types on both sides are different, the </a:t>
            </a:r>
            <a:r>
              <a:rPr lang="en-US" altLang="zh-CN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 </a:t>
            </a: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of the  assignment </a:t>
            </a:r>
            <a:r>
              <a:rPr lang="en-US" altLang="zh-CN" sz="160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lang="en-US" altLang="zh-CN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symbol </a:t>
            </a: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will be converted to the  left </a:t>
            </a:r>
            <a:r>
              <a:rPr lang="en-US" altLang="zh-CN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Rectangle 41"/>
          <p:cNvSpPr>
            <a:spLocks noChangeArrowheads="1"/>
          </p:cNvSpPr>
          <p:nvPr/>
        </p:nvSpPr>
        <p:spPr bwMode="auto">
          <a:xfrm>
            <a:off x="2878138" y="5825808"/>
            <a:ext cx="1149350" cy="501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char,short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23" name="Rectangle 42"/>
          <p:cNvSpPr>
            <a:spLocks noChangeArrowheads="1"/>
          </p:cNvSpPr>
          <p:nvPr/>
        </p:nvSpPr>
        <p:spPr bwMode="auto">
          <a:xfrm>
            <a:off x="4411663" y="5827395"/>
            <a:ext cx="576262" cy="500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int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24" name="Rectangle 43"/>
          <p:cNvSpPr>
            <a:spLocks noChangeArrowheads="1"/>
          </p:cNvSpPr>
          <p:nvPr/>
        </p:nvSpPr>
        <p:spPr bwMode="auto">
          <a:xfrm>
            <a:off x="5308600" y="5811520"/>
            <a:ext cx="1214438" cy="500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unsigned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25" name="Rectangle 44"/>
          <p:cNvSpPr>
            <a:spLocks noChangeArrowheads="1"/>
          </p:cNvSpPr>
          <p:nvPr/>
        </p:nvSpPr>
        <p:spPr bwMode="auto">
          <a:xfrm>
            <a:off x="6715125" y="5795645"/>
            <a:ext cx="768350" cy="500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long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126" name="Rectangle 45"/>
          <p:cNvSpPr>
            <a:spLocks noChangeArrowheads="1"/>
          </p:cNvSpPr>
          <p:nvPr/>
        </p:nvSpPr>
        <p:spPr bwMode="auto">
          <a:xfrm>
            <a:off x="7786688" y="5778183"/>
            <a:ext cx="960437" cy="501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double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127" name="Line 47"/>
          <p:cNvSpPr>
            <a:spLocks noChangeShapeType="1"/>
          </p:cNvSpPr>
          <p:nvPr/>
        </p:nvSpPr>
        <p:spPr bwMode="auto">
          <a:xfrm>
            <a:off x="3884613" y="6024245"/>
            <a:ext cx="5746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" name="Line 48"/>
          <p:cNvSpPr>
            <a:spLocks noChangeShapeType="1"/>
          </p:cNvSpPr>
          <p:nvPr/>
        </p:nvSpPr>
        <p:spPr bwMode="auto">
          <a:xfrm>
            <a:off x="4827588" y="6016308"/>
            <a:ext cx="5762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" name="Line 49"/>
          <p:cNvSpPr>
            <a:spLocks noChangeShapeType="1"/>
          </p:cNvSpPr>
          <p:nvPr/>
        </p:nvSpPr>
        <p:spPr bwMode="auto">
          <a:xfrm>
            <a:off x="6219825" y="6014720"/>
            <a:ext cx="5762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" name="Line 50"/>
          <p:cNvSpPr>
            <a:spLocks noChangeShapeType="1"/>
          </p:cNvSpPr>
          <p:nvPr/>
        </p:nvSpPr>
        <p:spPr bwMode="auto">
          <a:xfrm>
            <a:off x="7307263" y="5984558"/>
            <a:ext cx="5762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" name="Rectangle 52"/>
          <p:cNvSpPr>
            <a:spLocks noChangeArrowheads="1"/>
          </p:cNvSpPr>
          <p:nvPr/>
        </p:nvSpPr>
        <p:spPr bwMode="auto">
          <a:xfrm>
            <a:off x="3260725" y="5327333"/>
            <a:ext cx="958850" cy="500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低</a:t>
            </a: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133" name="Rectangle 53"/>
          <p:cNvSpPr>
            <a:spLocks noChangeArrowheads="1"/>
          </p:cNvSpPr>
          <p:nvPr/>
        </p:nvSpPr>
        <p:spPr bwMode="auto">
          <a:xfrm>
            <a:off x="7675563" y="5327333"/>
            <a:ext cx="958850" cy="500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>
                <a:latin typeface="Times New Roman" panose="02020603050405020304" pitchFamily="18" charset="0"/>
              </a:rPr>
              <a:t>高</a:t>
            </a: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134" name="AutoShape 54"/>
          <p:cNvSpPr>
            <a:spLocks noChangeArrowheads="1"/>
          </p:cNvSpPr>
          <p:nvPr/>
        </p:nvSpPr>
        <p:spPr bwMode="auto">
          <a:xfrm>
            <a:off x="5180013" y="5494020"/>
            <a:ext cx="768350" cy="166688"/>
          </a:xfrm>
          <a:prstGeom prst="rightArrow">
            <a:avLst>
              <a:gd name="adj1" fmla="val 50000"/>
              <a:gd name="adj2" fmla="val 115238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" name="Rectangle 45"/>
          <p:cNvSpPr>
            <a:spLocks noChangeArrowheads="1"/>
          </p:cNvSpPr>
          <p:nvPr/>
        </p:nvSpPr>
        <p:spPr bwMode="auto">
          <a:xfrm>
            <a:off x="6715125" y="6324283"/>
            <a:ext cx="665413" cy="501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float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131" name="Line 51"/>
          <p:cNvSpPr>
            <a:spLocks noChangeShapeType="1"/>
          </p:cNvSpPr>
          <p:nvPr/>
        </p:nvSpPr>
        <p:spPr bwMode="auto">
          <a:xfrm flipV="1">
            <a:off x="7291388" y="6103620"/>
            <a:ext cx="576262" cy="387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ldLvl="0" animBg="1"/>
      <p:bldP spid="116" grpId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670"/>
            <a:ext cx="7003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Automatic type conversion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5" name="faq-button_57638"/>
          <p:cNvSpPr>
            <a:spLocks noChangeAspect="1"/>
          </p:cNvSpPr>
          <p:nvPr/>
        </p:nvSpPr>
        <p:spPr bwMode="auto">
          <a:xfrm>
            <a:off x="420370" y="1006334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069975" y="1080135"/>
            <a:ext cx="5829300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000" b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Assuming that I is an integer variable, f is a float variable, D is a double variable, e is a long variable, and the expression is: 10 +'a '+ I * F-D / E, the running order of the expression is?</a:t>
            </a:r>
            <a:r>
              <a:rPr lang="zh-CN" altLang="en-US" sz="20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20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1420813" y="3630613"/>
            <a:ext cx="4884737" cy="2433637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1509713" y="3724275"/>
            <a:ext cx="47545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Step 1：</a:t>
            </a: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i*f </a:t>
            </a:r>
            <a:endParaRPr lang="en-US" altLang="zh-CN" sz="18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1511300" y="4183063"/>
            <a:ext cx="3724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Step </a:t>
            </a: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2</a:t>
            </a: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d/e </a:t>
            </a:r>
            <a:endParaRPr lang="en-US" altLang="zh-CN" sz="18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1512888" y="4627563"/>
            <a:ext cx="3463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Step </a:t>
            </a: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3</a:t>
            </a: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10+'a'</a:t>
            </a:r>
            <a:endParaRPr lang="en-US" altLang="zh-CN" sz="18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1514475" y="5057775"/>
            <a:ext cx="3463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Step 4</a:t>
            </a: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10+'a'+i*f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1516063" y="5502275"/>
            <a:ext cx="34639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Step 5</a:t>
            </a: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10+'a'+i*f-d/e </a:t>
            </a:r>
            <a:endParaRPr lang="en-US" altLang="zh-CN" sz="18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929438" y="4543425"/>
            <a:ext cx="501967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3725" y="4906963"/>
            <a:ext cx="5019675" cy="152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929438" y="456152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运行结果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6927850" y="858838"/>
            <a:ext cx="5033963" cy="319087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6927850" y="1212850"/>
            <a:ext cx="5034280" cy="34143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6942138" y="876935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语句编写</a:t>
            </a:r>
            <a:endParaRPr lang="zh-CN" altLang="en-US" sz="1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6942455" y="1263650"/>
            <a:ext cx="5020310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main()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{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  <a:sym typeface="+mn-ea"/>
              </a:rPr>
              <a:t>    int </a:t>
            </a:r>
            <a:r>
              <a:rPr lang="en-US" altLang="zh-CN" sz="16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en-US" altLang="zh-CN" sz="1600" dirty="0">
                <a:latin typeface="Arial" panose="020B0604020202020204" pitchFamily="34" charset="0"/>
                <a:sym typeface="+mn-ea"/>
              </a:rPr>
              <a:t>=2; 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  <a:sym typeface="+mn-ea"/>
              </a:rPr>
              <a:t>    float f=1.5;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  <a:sym typeface="+mn-ea"/>
              </a:rPr>
              <a:t>    double d=4.0;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  <a:sym typeface="+mn-ea"/>
              </a:rPr>
              <a:t>    long e=2;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    printf(“i*f=%f,i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转化为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float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类型参与运算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",i*f);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    printf(“d/e=%lf,e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转化为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double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类型参与运算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",d/e);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    printf("10+'a'=%d,'a'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转化为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int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类型参与运算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",10+'a');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    printf("10+'a'+i*f=%f,int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转化为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float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类型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",10+'a'+i*f); 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  <a:sym typeface="+mn-ea"/>
              </a:rPr>
              <a:t>    printf("10+'a'+i*f-d/e=%lf,float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转化为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double</a:t>
            </a:r>
            <a:r>
              <a:rPr lang="zh-CN" altLang="en-US" sz="1600">
                <a:latin typeface="Arial" panose="020B0604020202020204" pitchFamily="34" charset="0"/>
                <a:sym typeface="+mn-ea"/>
              </a:rPr>
              <a:t>类型</a:t>
            </a:r>
            <a:r>
              <a:rPr lang="en-US" altLang="zh-CN" sz="1600">
                <a:latin typeface="Arial" panose="020B0604020202020204" pitchFamily="34" charset="0"/>
                <a:sym typeface="+mn-ea"/>
              </a:rPr>
              <a:t>",10+'a'+i*f-d/e); </a:t>
            </a:r>
            <a:endParaRPr lang="en-US" altLang="zh-CN" sz="1600">
              <a:latin typeface="Arial" panose="020B0604020202020204" pitchFamily="34" charset="0"/>
              <a:sym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}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6983413" y="4949825"/>
            <a:ext cx="491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i*f=3.000000,i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转化为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float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类型参与运算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6956425" y="5208588"/>
            <a:ext cx="4875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d/e=2.000000,e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转化为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double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类型参与运算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9" name="Rectangle 52"/>
          <p:cNvSpPr>
            <a:spLocks noChangeArrowheads="1"/>
          </p:cNvSpPr>
          <p:nvPr/>
        </p:nvSpPr>
        <p:spPr bwMode="auto">
          <a:xfrm>
            <a:off x="6956425" y="5470525"/>
            <a:ext cx="4875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10+'a'=107,'a'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转化为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int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类型参与运算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0" name="Rectangle 52"/>
          <p:cNvSpPr>
            <a:spLocks noChangeArrowheads="1"/>
          </p:cNvSpPr>
          <p:nvPr/>
        </p:nvSpPr>
        <p:spPr bwMode="auto">
          <a:xfrm>
            <a:off x="6958013" y="5700713"/>
            <a:ext cx="4875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10+'a'+i*f=110.000000,int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转化为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float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类型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6973888" y="5945188"/>
            <a:ext cx="4875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10+'a'+i*f-d/e=108.000000,float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转化为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double</a:t>
            </a: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</a:rPr>
              <a:t>类型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animBg="1"/>
      <p:bldP spid="35" grpId="0" animBg="1"/>
      <p:bldP spid="36" grpId="0"/>
      <p:bldP spid="37" grpId="0" animBg="1"/>
      <p:bldP spid="38" grpId="0" bldLvl="0" animBg="1"/>
      <p:bldP spid="39" grpId="0"/>
      <p:bldP spid="40" grpId="0" bldLvl="0" animBg="1"/>
      <p:bldP spid="48" grpId="0"/>
      <p:bldP spid="49" grpId="0"/>
      <p:bldP spid="50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60508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Cast type Conversion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453"/>
            <a:ext cx="50901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Cast type Conversion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79550" y="1322388"/>
            <a:ext cx="1001141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General form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college-studying_73531"/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1666875" y="1989761"/>
            <a:ext cx="5205413" cy="42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specifier</a:t>
            </a:r>
            <a:r>
              <a:rPr lang="en-US" altLang="zh-CN" sz="1800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(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en-US" altLang="zh-CN" sz="1800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65" name="Rectangle 31"/>
          <p:cNvSpPr>
            <a:spLocks noChangeArrowheads="1"/>
          </p:cNvSpPr>
          <p:nvPr/>
        </p:nvSpPr>
        <p:spPr bwMode="auto">
          <a:xfrm>
            <a:off x="1265238" y="2380286"/>
            <a:ext cx="9240837" cy="430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例题：</a:t>
            </a:r>
            <a:endParaRPr lang="zh-CN" altLang="en-US" sz="20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1754505" y="2862580"/>
            <a:ext cx="8585200" cy="1551305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1685925" y="2956560"/>
            <a:ext cx="65170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(double)a   </a:t>
            </a:r>
            <a:r>
              <a:rPr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Cast variable a to type double</a:t>
            </a:r>
            <a:endParaRPr sz="18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68" name="Text Box 34"/>
          <p:cNvSpPr txBox="1">
            <a:spLocks noChangeArrowheads="1"/>
          </p:cNvSpPr>
          <p:nvPr/>
        </p:nvSpPr>
        <p:spPr bwMode="auto">
          <a:xfrm>
            <a:off x="1687830" y="3300730"/>
            <a:ext cx="70072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(int)(x+y)  </a:t>
            </a:r>
            <a:r>
              <a:rPr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Casts the value of X + y to an int class</a:t>
            </a:r>
            <a:endParaRPr sz="18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69" name="Text Box 35"/>
          <p:cNvSpPr txBox="1">
            <a:spLocks noChangeArrowheads="1"/>
          </p:cNvSpPr>
          <p:nvPr/>
        </p:nvSpPr>
        <p:spPr bwMode="auto">
          <a:xfrm>
            <a:off x="1675130" y="3645535"/>
            <a:ext cx="753237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(float)(5%3)</a:t>
            </a:r>
            <a:r>
              <a:rPr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Cast value of 5% 3 to float type</a:t>
            </a: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</a:t>
            </a:r>
            <a:endParaRPr lang="en-US" altLang="zh-CN" sz="18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70" name="Text Box 36"/>
          <p:cNvSpPr txBox="1">
            <a:spLocks noChangeArrowheads="1"/>
          </p:cNvSpPr>
          <p:nvPr/>
        </p:nvSpPr>
        <p:spPr bwMode="auto">
          <a:xfrm>
            <a:off x="1676400" y="3989705"/>
            <a:ext cx="93205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(float)x/y  </a:t>
            </a:r>
            <a:r>
              <a:rPr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Cast x into float type, and then participate in the operation</a:t>
            </a:r>
            <a:r>
              <a:rPr lang="zh-CN" altLang="en-US" sz="180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 </a:t>
            </a:r>
            <a:endParaRPr lang="en-US" altLang="zh-CN" sz="180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71" name="Rectangle 49"/>
          <p:cNvSpPr>
            <a:spLocks noChangeArrowheads="1"/>
          </p:cNvSpPr>
          <p:nvPr/>
        </p:nvSpPr>
        <p:spPr bwMode="auto">
          <a:xfrm>
            <a:off x="1362558" y="4558336"/>
            <a:ext cx="36718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Note</a:t>
            </a:r>
            <a:r>
              <a:rPr lang="zh-CN" altLang="en-US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endParaRPr lang="zh-CN" altLang="en-US" sz="20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72" name="Rectangle 50"/>
          <p:cNvSpPr>
            <a:spLocks noChangeArrowheads="1"/>
          </p:cNvSpPr>
          <p:nvPr/>
        </p:nvSpPr>
        <p:spPr bwMode="auto">
          <a:xfrm>
            <a:off x="1671955" y="4977130"/>
            <a:ext cx="8667115" cy="117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Expressions should be enclosed in parentheses.</a:t>
            </a:r>
            <a:endParaRPr lang="zh-CN" altLang="en-US" sz="1800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When you cast, you get an intermediate variable of the required type, and </a:t>
            </a:r>
            <a:r>
              <a:rPr lang="en-US" altLang="zh-CN" sz="18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type of the original variable has not changed。</a:t>
            </a:r>
            <a:endParaRPr lang="zh-CN" altLang="en-US" sz="1800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animBg="1"/>
      <p:bldP spid="64" grpId="0" bldLvl="0" animBg="1"/>
      <p:bldP spid="65" grpId="0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840105" y="153453"/>
            <a:ext cx="50901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Cast type Conversion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faq-button_57638"/>
          <p:cNvSpPr>
            <a:spLocks noChangeAspect="1"/>
          </p:cNvSpPr>
          <p:nvPr/>
        </p:nvSpPr>
        <p:spPr bwMode="auto">
          <a:xfrm>
            <a:off x="420370" y="1006334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070107" y="1080128"/>
            <a:ext cx="6275573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Cast example</a:t>
            </a:r>
            <a:endParaRPr lang="zh-CN" altLang="en-US" sz="24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1863725" y="4816475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1863725" y="5180013"/>
            <a:ext cx="3959225" cy="841375"/>
          </a:xfrm>
          <a:prstGeom prst="rect">
            <a:avLst/>
          </a:prstGeom>
          <a:solidFill>
            <a:schemeClr val="tx1"/>
          </a:solidFill>
          <a:ln w="127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1863725" y="480351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运行结果</a:t>
            </a:r>
            <a:endParaRPr lang="zh-CN" altLang="en-US" sz="1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1862138" y="1860550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1862138" y="2214563"/>
            <a:ext cx="3959225" cy="2189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1862138" y="184758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语句编写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1862138" y="2265363"/>
            <a:ext cx="3770312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main()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{</a:t>
            </a: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}</a:t>
            </a:r>
            <a:endParaRPr lang="zh-CN" altLang="en-US" sz="1600">
              <a:latin typeface="Arial" panose="020B0604020202020204" pitchFamily="34" charset="0"/>
            </a:endParaRPr>
          </a:p>
        </p:txBody>
      </p:sp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2163763" y="2795588"/>
            <a:ext cx="3519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float f;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29" name="Text Box 47"/>
          <p:cNvSpPr txBox="1">
            <a:spLocks noChangeArrowheads="1"/>
          </p:cNvSpPr>
          <p:nvPr/>
        </p:nvSpPr>
        <p:spPr bwMode="auto">
          <a:xfrm>
            <a:off x="2166938" y="3054350"/>
            <a:ext cx="3533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f=9.8;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30" name="Rectangle 52"/>
          <p:cNvSpPr>
            <a:spLocks noChangeArrowheads="1"/>
          </p:cNvSpPr>
          <p:nvPr/>
        </p:nvSpPr>
        <p:spPr bwMode="auto">
          <a:xfrm>
            <a:off x="1917700" y="5222875"/>
            <a:ext cx="2378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(int)f=9,f=9.8 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2168525" y="3279775"/>
            <a:ext cx="3621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latin typeface="Arial" panose="020B0604020202020204" pitchFamily="34" charset="0"/>
              </a:rPr>
              <a:t>printf("(int)f=%d,f=%f\n",(int)f,f); </a:t>
            </a:r>
            <a:endParaRPr lang="en-US" altLang="zh-CN" sz="1600">
              <a:latin typeface="Arial" panose="020B0604020202020204" pitchFamily="34" charset="0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7258050" y="29972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076EAD"/>
                </a:solidFill>
                <a:latin typeface="Arial" panose="020B0604020202020204" pitchFamily="34" charset="0"/>
              </a:rPr>
              <a:t>     f</a:t>
            </a:r>
            <a:endParaRPr lang="en-US" altLang="zh-CN" sz="1800">
              <a:solidFill>
                <a:srgbClr val="076EAD"/>
              </a:solidFill>
              <a:latin typeface="Arial" panose="020B0604020202020204" pitchFamily="34" charset="0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7231063" y="3363913"/>
            <a:ext cx="939800" cy="831850"/>
          </a:xfrm>
          <a:prstGeom prst="rect">
            <a:avLst/>
          </a:prstGeom>
          <a:noFill/>
          <a:ln w="9525">
            <a:solidFill>
              <a:srgbClr val="076EA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076EAD"/>
              </a:solidFill>
              <a:latin typeface="Arial" panose="020B0604020202020204" pitchFamily="34" charset="0"/>
            </a:endParaRP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7313613" y="3517900"/>
            <a:ext cx="774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76EAD"/>
                </a:solidFill>
                <a:latin typeface="Arial" panose="020B0604020202020204" pitchFamily="34" charset="0"/>
              </a:rPr>
              <a:t>9.8</a:t>
            </a:r>
            <a:endParaRPr lang="en-US" altLang="zh-CN" sz="2400">
              <a:solidFill>
                <a:srgbClr val="076EAD"/>
              </a:solidFill>
              <a:latin typeface="Arial" panose="020B0604020202020204" pitchFamily="34" charset="0"/>
            </a:endParaRPr>
          </a:p>
        </p:txBody>
      </p:sp>
      <p:cxnSp>
        <p:nvCxnSpPr>
          <p:cNvPr id="35" name="直接箭头连接符 34"/>
          <p:cNvCxnSpPr>
            <a:stCxn id="33" idx="3"/>
            <a:endCxn id="37" idx="1"/>
          </p:cNvCxnSpPr>
          <p:nvPr/>
        </p:nvCxnSpPr>
        <p:spPr>
          <a:xfrm>
            <a:off x="8170863" y="3779838"/>
            <a:ext cx="9874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9064625" y="3014663"/>
            <a:ext cx="1381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076EAD"/>
                </a:solidFill>
                <a:latin typeface="Arial" panose="020B0604020202020204" pitchFamily="34" charset="0"/>
              </a:rPr>
              <a:t>中间变量</a:t>
            </a:r>
            <a:endParaRPr lang="en-US" altLang="zh-CN" sz="1800">
              <a:solidFill>
                <a:srgbClr val="076EAD"/>
              </a:solidFill>
              <a:latin typeface="Arial" panose="020B0604020202020204" pitchFamily="34" charset="0"/>
            </a:endParaRP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9158288" y="3363913"/>
            <a:ext cx="947737" cy="831850"/>
          </a:xfrm>
          <a:prstGeom prst="rect">
            <a:avLst/>
          </a:prstGeom>
          <a:noFill/>
          <a:ln w="9525">
            <a:solidFill>
              <a:srgbClr val="076EA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076EAD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9361488" y="3522663"/>
            <a:ext cx="581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76EAD"/>
                </a:solidFill>
                <a:latin typeface="Arial" panose="020B0604020202020204" pitchFamily="34" charset="0"/>
              </a:rPr>
              <a:t>9</a:t>
            </a:r>
            <a:endParaRPr lang="en-US" altLang="zh-CN" sz="2400">
              <a:solidFill>
                <a:srgbClr val="076EAD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8235950" y="341630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076EAD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800">
                <a:solidFill>
                  <a:srgbClr val="076EAD"/>
                </a:solidFill>
                <a:latin typeface="Arial" panose="020B0604020202020204" pitchFamily="34" charset="0"/>
              </a:rPr>
              <a:t>int</a:t>
            </a:r>
            <a:r>
              <a:rPr lang="zh-CN" altLang="en-US" sz="1800">
                <a:solidFill>
                  <a:srgbClr val="076EAD"/>
                </a:solidFill>
                <a:latin typeface="Arial" panose="020B0604020202020204" pitchFamily="34" charset="0"/>
              </a:rPr>
              <a:t>）</a:t>
            </a:r>
            <a:endParaRPr lang="en-US" altLang="zh-CN" sz="1800">
              <a:solidFill>
                <a:srgbClr val="076EA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1" grpId="0" animBg="1"/>
      <p:bldP spid="22" grpId="0" animBg="1"/>
      <p:bldP spid="23" grpId="0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6" grpId="0"/>
      <p:bldP spid="37" grpId="0" animBg="1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/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2455</Words>
  <Application>WPS 演示</Application>
  <PresentationFormat>宽屏</PresentationFormat>
  <Paragraphs>155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微软雅黑</vt:lpstr>
      <vt:lpstr>Calibri</vt:lpstr>
      <vt:lpstr>Times New Roman</vt:lpstr>
      <vt:lpstr>长城特粗宋体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未央歌</cp:lastModifiedBy>
  <cp:revision>497</cp:revision>
  <dcterms:created xsi:type="dcterms:W3CDTF">2014-07-14T07:34:00Z</dcterms:created>
  <dcterms:modified xsi:type="dcterms:W3CDTF">2022-04-28T08:31:00Z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