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60" r:id="rId6"/>
    <p:sldId id="293" r:id="rId7"/>
    <p:sldId id="284" r:id="rId8"/>
    <p:sldId id="311" r:id="rId9"/>
    <p:sldId id="312" r:id="rId10"/>
    <p:sldId id="313" r:id="rId11"/>
    <p:sldId id="314" r:id="rId12"/>
    <p:sldId id="317" r:id="rId13"/>
    <p:sldId id="292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14416E"/>
    <a:srgbClr val="FFFFFF"/>
    <a:srgbClr val="FF9900"/>
    <a:srgbClr val="1375B1"/>
    <a:srgbClr val="FFFF99"/>
    <a:srgbClr val="FFFF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" y="144"/>
      </p:cViewPr>
      <p:guideLst>
        <p:guide orient="horz" pos="1115"/>
        <p:guide pos="73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E5BE-B6A2-4E41-89DB-D63EC9EEA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DE5C-DFEC-4DEB-9A60-CFE5F71162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parentheses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B9440-8D08-450B-BC7E-A7AF8D3B02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E9C1C-A4B5-4D23-A835-0EDCF37828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DFA0-E2EF-40AD-993C-DCB384E1FF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1DD25-0B70-4B2A-8ED2-D7B0B9FB4D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FE89-58A3-4B92-BF14-33232B4AD1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FD731-F003-4AAB-81CC-C2403F7181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EED86-8F33-43D3-987C-51F029D2AD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6E929-56B4-462D-A901-E4692215C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81F1E-6B01-4943-863C-81863E1685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E1E69-1D4A-45C1-A4F3-441E60B6C3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E9A5-19AD-4493-834A-503C8DB8BB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1177-860B-4CEB-926C-A82BB88DC9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58D8-2E49-4F64-8CAC-61615D5906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9320-082F-460B-8A0C-9BDC66AC13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F86A-0B3E-4617-BC91-6997101BC9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94F6-0430-42A5-8D59-9413B867BF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5315F-696E-45F4-A306-515851D2395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1ADE4-F725-45B1-8AA6-4DC065B881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D33D-A795-4320-A044-D45C6D5372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4D8EE-1867-47A9-853E-17FDE1F7C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BE348-3E3E-4A6F-8E0D-C33C72CE03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07CA-EAC9-406D-AF61-2664330A3B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18C119-F569-4282-99D6-2C4EA17988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12155-2B5C-4D77-9BFD-6BC5CDDE90B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99608" y="2784712"/>
            <a:ext cx="73927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755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 operators and expressions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BEIJING POLYTECHNIC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566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Arithmetic operators and expressions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479550" y="1322388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definition： 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482725" y="1905000"/>
            <a:ext cx="9960610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Arithmetic expression is an expression that connects arithmetic objects (also known as operands) with arithmetic operators and parentheses and conforms to C syntax rules. The arithmetic objects can be constants, variables, functions, etc.</a:t>
            </a:r>
            <a:endParaRPr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1468679" y="2865437"/>
            <a:ext cx="3671887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example：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1844675" y="3274695"/>
            <a:ext cx="8557895" cy="49212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1983105" y="3350895"/>
            <a:ext cx="72542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>
                <a:solidFill>
                  <a:srgbClr val="076EAD"/>
                </a:solidFill>
                <a:ea typeface="长城特粗宋体" pitchFamily="49" charset="-122"/>
              </a:rPr>
              <a:t>For example, a * B / c-1.5 + 'a' is a legal arithmetic expression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 </a:t>
            </a:r>
            <a:endParaRPr lang="en-US" altLang="zh-CN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1602542" y="3720184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1" name="warning_274496"/>
          <p:cNvSpPr>
            <a:spLocks noChangeAspect="1"/>
          </p:cNvSpPr>
          <p:nvPr/>
        </p:nvSpPr>
        <p:spPr bwMode="auto">
          <a:xfrm>
            <a:off x="954682" y="3720184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446213" y="4177276"/>
            <a:ext cx="6397625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）Priority and associativity of operators</a:t>
            </a:r>
            <a:r>
              <a:rPr lang="en-US" altLang="zh-CN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016635" y="4796155"/>
            <a:ext cx="10934065" cy="175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l"/>
            </a:pPr>
            <a:r>
              <a:rPr sz="16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The "priority" and "associativity" of each operator shall be executed according to the priority order of operators when evaluating the expression. For example, A-B * C is equivalent to a - (b * c).</a:t>
            </a:r>
            <a:endParaRPr sz="16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l"/>
            </a:pPr>
            <a:r>
              <a:rPr sz="16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If the priority level is the same, the specified "combination direction" shall be followed. For example, the expression: A-B + C combination is "from left to right", so it is equivalent to (a-b) + C.</a:t>
            </a:r>
            <a:endParaRPr sz="16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l"/>
            </a:pPr>
            <a:r>
              <a:rPr sz="16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complex expressions, parentheses "()" can be added to enforce the calculation order for clarity.</a:t>
            </a:r>
            <a:endParaRPr sz="16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897890" y="4796155"/>
            <a:ext cx="10996930" cy="193802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 bldLvl="0" animBg="1"/>
      <p:bldP spid="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5" y="1168619"/>
            <a:ext cx="2127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目   录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87565" y="2516505"/>
            <a:ext cx="4124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Basic arithmetic 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operator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44555" y="2538158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87720" y="3603447"/>
            <a:ext cx="466684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Self addition and self subtraction operator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44555" y="362540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87720" y="4690697"/>
            <a:ext cx="466684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Arithmetic operators and expressions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44555" y="471265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Basic arithmetic operator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Basic arithmetic operator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5" name="Rectangle 11"/>
          <p:cNvSpPr>
            <a:spLocks noChangeArrowheads="1"/>
          </p:cNvSpPr>
          <p:nvPr/>
        </p:nvSpPr>
        <p:spPr bwMode="auto">
          <a:xfrm>
            <a:off x="821690" y="1679575"/>
            <a:ext cx="7077075" cy="373316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6" name="Text Box 75"/>
          <p:cNvSpPr txBox="1">
            <a:spLocks noChangeArrowheads="1"/>
          </p:cNvSpPr>
          <p:nvPr/>
        </p:nvSpPr>
        <p:spPr bwMode="auto">
          <a:xfrm>
            <a:off x="840105" y="1621155"/>
            <a:ext cx="7334885" cy="42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Addition "+", or positive operator, such as 2+9=11，+6。</a:t>
            </a:r>
            <a:endParaRPr lang="zh-CN" altLang="en-US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（2）Subtraction "–", or negative value operator, </a:t>
            </a:r>
            <a:endParaRPr lang="zh-CN" altLang="en-US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    such as  9-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5=4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-5.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3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）multiplication </a:t>
            </a:r>
            <a:r>
              <a:rPr lang="zh-CN" altLang="en-US">
                <a:solidFill>
                  <a:srgbClr val="076EAD"/>
                </a:solidFill>
                <a:ea typeface="长城特粗宋体" pitchFamily="49" charset="-122"/>
              </a:rPr>
              <a:t>“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Symbol" panose="05050102010706020507" pitchFamily="18" charset="2"/>
              </a:rPr>
              <a:t></a:t>
            </a:r>
            <a:r>
              <a:rPr lang="zh-CN" altLang="en-US">
                <a:solidFill>
                  <a:srgbClr val="076EAD"/>
                </a:solidFill>
                <a:ea typeface="长城特粗宋体" pitchFamily="49" charset="-122"/>
              </a:rPr>
              <a:t>”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such as 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4*8=32.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4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）division </a:t>
            </a:r>
            <a:r>
              <a:rPr lang="zh-CN" altLang="en-US">
                <a:solidFill>
                  <a:srgbClr val="076EAD"/>
                </a:solidFill>
                <a:ea typeface="长城特粗宋体" pitchFamily="49" charset="-122"/>
              </a:rPr>
              <a:t>“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/</a:t>
            </a:r>
            <a:r>
              <a:rPr lang="en-US" altLang="zh-CN">
                <a:solidFill>
                  <a:srgbClr val="076EAD"/>
                </a:solidFill>
                <a:ea typeface="长城特粗宋体" pitchFamily="49" charset="-122"/>
              </a:rPr>
              <a:t>”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such as 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7/2=3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    The result of integer 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d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ivision is an integer, the    </a:t>
            </a:r>
            <a:r>
              <a:rPr lang="en-US" altLang="zh-CN">
                <a:noFill/>
                <a:latin typeface="长城特粗宋体" pitchFamily="49" charset="-122"/>
                <a:ea typeface="长城特粗宋体" pitchFamily="49" charset="-122"/>
              </a:rPr>
              <a:t>00000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decimal is rounded off, and only the quotient is taken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.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5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mod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  <a:r>
              <a:rPr lang="zh-CN" altLang="en-US">
                <a:solidFill>
                  <a:srgbClr val="076EAD"/>
                </a:solidFill>
                <a:ea typeface="长城特粗宋体" pitchFamily="49" charset="-122"/>
              </a:rPr>
              <a:t>“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%</a:t>
            </a:r>
            <a:r>
              <a:rPr lang="en-US" altLang="zh-CN">
                <a:solidFill>
                  <a:srgbClr val="076EAD"/>
                </a:solidFill>
                <a:ea typeface="长城特粗宋体" pitchFamily="49" charset="-122"/>
              </a:rPr>
              <a:t>”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b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oth sides are required to be integers, such  </a:t>
            </a:r>
            <a:r>
              <a:rPr lang="en-US" altLang="zh-CN">
                <a:noFill/>
                <a:latin typeface="长城特粗宋体" pitchFamily="49" charset="-122"/>
                <a:ea typeface="长城特粗宋体" pitchFamily="49" charset="-122"/>
              </a:rPr>
              <a:t>00000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as 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9%2=1.</a:t>
            </a:r>
            <a:endParaRPr lang="zh-CN" altLang="en-US">
              <a:solidFill>
                <a:srgbClr val="076EAD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37" name="Rectangle 80"/>
          <p:cNvSpPr>
            <a:spLocks noChangeArrowheads="1"/>
          </p:cNvSpPr>
          <p:nvPr/>
        </p:nvSpPr>
        <p:spPr bwMode="auto">
          <a:xfrm>
            <a:off x="938213" y="5493703"/>
            <a:ext cx="2171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b="1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、priority：</a:t>
            </a:r>
            <a:endParaRPr lang="zh-CN" altLang="en-US" b="1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38" name="Rectangle 81"/>
          <p:cNvSpPr>
            <a:spLocks noChangeArrowheads="1"/>
          </p:cNvSpPr>
          <p:nvPr/>
        </p:nvSpPr>
        <p:spPr bwMode="auto">
          <a:xfrm>
            <a:off x="928688" y="1174750"/>
            <a:ext cx="3671887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、classification：</a:t>
            </a:r>
            <a:endParaRPr lang="zh-CN" altLang="en-US" b="1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39" name="Rectangle 11"/>
          <p:cNvSpPr>
            <a:spLocks noChangeArrowheads="1"/>
          </p:cNvSpPr>
          <p:nvPr/>
        </p:nvSpPr>
        <p:spPr bwMode="auto">
          <a:xfrm>
            <a:off x="862013" y="5890578"/>
            <a:ext cx="6699250" cy="868362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0" name="Text Box 84"/>
          <p:cNvSpPr txBox="1">
            <a:spLocks noChangeArrowheads="1"/>
          </p:cNvSpPr>
          <p:nvPr/>
        </p:nvSpPr>
        <p:spPr bwMode="auto">
          <a:xfrm>
            <a:off x="1012825" y="6079490"/>
            <a:ext cx="6221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( )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 &gt;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 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Symbol" panose="05050102010706020507" pitchFamily="18" charset="2"/>
              </a:rPr>
              <a:t>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/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% 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&gt;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 +, </a:t>
            </a:r>
            <a:r>
              <a:rPr lang="en-US" altLang="zh-CN">
                <a:solidFill>
                  <a:srgbClr val="076EAD"/>
                </a:solidFill>
                <a:ea typeface="长城特粗宋体" pitchFamily="49" charset="-122"/>
              </a:rPr>
              <a:t>–</a:t>
            </a:r>
            <a:endParaRPr lang="en-US" altLang="zh-CN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41" name="Rectangle 33"/>
          <p:cNvSpPr>
            <a:spLocks noChangeArrowheads="1"/>
          </p:cNvSpPr>
          <p:nvPr/>
        </p:nvSpPr>
        <p:spPr bwMode="auto">
          <a:xfrm>
            <a:off x="7958138" y="428625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2" name="Rectangle 34"/>
          <p:cNvSpPr>
            <a:spLocks noChangeArrowheads="1"/>
          </p:cNvSpPr>
          <p:nvPr/>
        </p:nvSpPr>
        <p:spPr bwMode="auto">
          <a:xfrm>
            <a:off x="7958138" y="4649788"/>
            <a:ext cx="3959225" cy="100171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" name="Text Box 35"/>
          <p:cNvSpPr txBox="1">
            <a:spLocks noChangeArrowheads="1"/>
          </p:cNvSpPr>
          <p:nvPr/>
        </p:nvSpPr>
        <p:spPr bwMode="auto">
          <a:xfrm>
            <a:off x="7958138" y="429643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运行结果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Rectangle 37"/>
          <p:cNvSpPr>
            <a:spLocks noChangeArrowheads="1"/>
          </p:cNvSpPr>
          <p:nvPr/>
        </p:nvSpPr>
        <p:spPr bwMode="auto">
          <a:xfrm>
            <a:off x="7956550" y="130175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5" name="Rectangle 38"/>
          <p:cNvSpPr>
            <a:spLocks noChangeArrowheads="1"/>
          </p:cNvSpPr>
          <p:nvPr/>
        </p:nvSpPr>
        <p:spPr bwMode="auto">
          <a:xfrm>
            <a:off x="7956550" y="1655763"/>
            <a:ext cx="3959225" cy="2160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6" name="Text Box 39"/>
          <p:cNvSpPr txBox="1">
            <a:spLocks noChangeArrowheads="1"/>
          </p:cNvSpPr>
          <p:nvPr/>
        </p:nvSpPr>
        <p:spPr bwMode="auto">
          <a:xfrm>
            <a:off x="7956550" y="131193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语句编写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7" name="Text Box 40"/>
          <p:cNvSpPr txBox="1">
            <a:spLocks noChangeArrowheads="1"/>
          </p:cNvSpPr>
          <p:nvPr/>
        </p:nvSpPr>
        <p:spPr bwMode="auto">
          <a:xfrm>
            <a:off x="7956550" y="1706563"/>
            <a:ext cx="37703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main()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}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148" name="Text Box 41"/>
          <p:cNvSpPr txBox="1">
            <a:spLocks noChangeArrowheads="1"/>
          </p:cNvSpPr>
          <p:nvPr/>
        </p:nvSpPr>
        <p:spPr bwMode="auto">
          <a:xfrm>
            <a:off x="8272463" y="2236788"/>
            <a:ext cx="3519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printf("%d,%d\n",3+2,3-2);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49" name="Text Box 47"/>
          <p:cNvSpPr txBox="1">
            <a:spLocks noChangeArrowheads="1"/>
          </p:cNvSpPr>
          <p:nvPr/>
        </p:nvSpPr>
        <p:spPr bwMode="auto">
          <a:xfrm>
            <a:off x="8275638" y="2495550"/>
            <a:ext cx="3533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zh-CN" sz="1600">
                <a:latin typeface="Arial" panose="020B0604020202020204" pitchFamily="34" charset="0"/>
              </a:rPr>
              <a:t>printf("%d,%d,%f\n",3*2,3/2,3.0/2);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50" name="Text Box 48"/>
          <p:cNvSpPr txBox="1">
            <a:spLocks noChangeArrowheads="1"/>
          </p:cNvSpPr>
          <p:nvPr/>
        </p:nvSpPr>
        <p:spPr bwMode="auto">
          <a:xfrm>
            <a:off x="8275638" y="2784475"/>
            <a:ext cx="352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printf("%d\n",3%2);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51" name="Rectangle 52"/>
          <p:cNvSpPr>
            <a:spLocks noChangeArrowheads="1"/>
          </p:cNvSpPr>
          <p:nvPr/>
        </p:nvSpPr>
        <p:spPr bwMode="auto">
          <a:xfrm>
            <a:off x="8012113" y="4692650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 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2" name="Rectangle 52"/>
          <p:cNvSpPr>
            <a:spLocks noChangeArrowheads="1"/>
          </p:cNvSpPr>
          <p:nvPr/>
        </p:nvSpPr>
        <p:spPr bwMode="auto">
          <a:xfrm>
            <a:off x="8013700" y="4951413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1.500000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" name="Rectangle 52"/>
          <p:cNvSpPr>
            <a:spLocks noChangeArrowheads="1"/>
          </p:cNvSpPr>
          <p:nvPr/>
        </p:nvSpPr>
        <p:spPr bwMode="auto">
          <a:xfrm>
            <a:off x="8015288" y="5210175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1" grpId="0" animBg="1"/>
      <p:bldP spid="142" grpId="0" animBg="1"/>
      <p:bldP spid="143" grpId="0"/>
      <p:bldP spid="144" grpId="0" animBg="1"/>
      <p:bldP spid="145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60508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Self addition and self subtraction operator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84156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Self addition and self subtraction operator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937260" y="1736090"/>
            <a:ext cx="107664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、effect：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The action self increasing operation increases the value of a single variable by 1, and the self decreasing operation decreases the value of a single variable by 1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951475" y="2940002"/>
            <a:ext cx="3671887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、Operation rules：</a:t>
            </a:r>
            <a:endParaRPr lang="zh-CN" altLang="en-US" b="1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936625" y="3404870"/>
            <a:ext cx="10615930" cy="299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Pre operation: the operator is placed before the variable: + A and - A. first increase (or decrease) the value of the variable by 1, and then participate in other operations with the changed value, that is, increase or decrease first and then operation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Post operation: the operator is placed after the variable: a + +, a - -. The variable first participates in other operations, and then increases (or decreases) the value of the variable by 1, that is, operation first, and then increase or decrease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936625" y="3363595"/>
            <a:ext cx="10616565" cy="314452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8268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Self addition and self subtraction operator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faq-button_57638"/>
          <p:cNvSpPr>
            <a:spLocks noChangeAspect="1"/>
          </p:cNvSpPr>
          <p:nvPr/>
        </p:nvSpPr>
        <p:spPr bwMode="auto">
          <a:xfrm>
            <a:off x="420370" y="1006334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069975" y="1080135"/>
            <a:ext cx="71520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examples of arithmetic operators</a:t>
            </a:r>
            <a:endParaRPr lang="zh-CN" altLang="en-US"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8104188" y="1392238"/>
            <a:ext cx="3770312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main()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}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8105775" y="5348288"/>
            <a:ext cx="3959225" cy="319087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8105775" y="5711825"/>
            <a:ext cx="3959225" cy="1116013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8105775" y="5381625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运行结果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8104188" y="987425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8104505" y="1341755"/>
            <a:ext cx="3959225" cy="3898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8104188" y="102076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语句编写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8420100" y="1695450"/>
            <a:ext cx="3519488" cy="366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int i=3,j;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j=i++;   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printf("i=%d,j=%d\n",i,j);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j=++i;  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printf("i=%d,j=%d\n",i,j);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j=--i; 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printf("i=%d,j=%d\n",i,j);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j=i--; 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printf("i=%d,j=%d\n",i,j);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8159750" y="5754688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i=4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j=3  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8161338" y="5970588"/>
            <a:ext cx="237807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i=5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j=5  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8162925" y="6186488"/>
            <a:ext cx="237807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i=4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j=4  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8162925" y="6429375"/>
            <a:ext cx="237807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i=3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j=4  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070107" y="2010308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warning_274496"/>
          <p:cNvSpPr>
            <a:spLocks noChangeAspect="1"/>
          </p:cNvSpPr>
          <p:nvPr/>
        </p:nvSpPr>
        <p:spPr bwMode="auto">
          <a:xfrm>
            <a:off x="422247" y="2010308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91490" y="2707005"/>
            <a:ext cx="740791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 -- can only be used for variables, not constants or expressions. For example: (I + J) + + or 5 -- is illegal.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91490" y="3462655"/>
            <a:ext cx="7561580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combination direction of 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-- is "from right to left". For example: I = 4,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hen - I -- is equivalent to - (I --)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result is - 4,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value of I is 3.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82295" y="4672330"/>
            <a:ext cx="6979285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combination principle of operators is from left to right. For example, a + + + B is equivalent In (a + +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b, not a + (+ + b).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582295" y="5760085"/>
            <a:ext cx="7125335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 -- commonly used in loop statements to add (or subtract) 1 to the loop control variable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move the pointer up (or down) one position in the pointer variable.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1" grpId="0" bldLvl="0" animBg="1"/>
      <p:bldP spid="22" grpId="0" bldLvl="0" animBg="1"/>
      <p:bldP spid="26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6" grpId="0" bldLvl="0" animBg="1"/>
      <p:bldP spid="37" grpId="0" bldLvl="0" animBg="1"/>
      <p:bldP spid="38" grpId="0" bldLvl="0" animBg="1"/>
      <p:bldP spid="3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60508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Arithmetic operators and expressions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582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Arithmetic operators and expressions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479550" y="1322388"/>
            <a:ext cx="3671888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： 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482966" y="1905000"/>
            <a:ext cx="910113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算术表达式是用算术运算符和括号将运算对象（也称操作数）连接起来的、符合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语法规则的式子，其中运算对象可以是常量、变量、函数等。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1468679" y="2576512"/>
            <a:ext cx="36718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1844916" y="2986087"/>
            <a:ext cx="5799138" cy="49212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1983029" y="3062287"/>
            <a:ext cx="5510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a*b/c-1.5+</a:t>
            </a:r>
            <a:r>
              <a:rPr lang="en-US" altLang="zh-CN">
                <a:solidFill>
                  <a:srgbClr val="076EAD"/>
                </a:solidFill>
                <a:ea typeface="长城特粗宋体" pitchFamily="49" charset="-122"/>
              </a:rPr>
              <a:t>’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</a:t>
            </a:r>
            <a:r>
              <a:rPr lang="en-US" altLang="zh-CN">
                <a:solidFill>
                  <a:srgbClr val="076EAD"/>
                </a:solidFill>
                <a:ea typeface="长城特粗宋体" pitchFamily="49" charset="-122"/>
              </a:rPr>
              <a:t>’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是一个合法的算术表达式。 </a:t>
            </a:r>
            <a:endParaRPr lang="en-US" altLang="zh-CN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1602542" y="3720184"/>
            <a:ext cx="3671888" cy="4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注意说明：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1" name="warning_274496"/>
          <p:cNvSpPr>
            <a:spLocks noChangeAspect="1"/>
          </p:cNvSpPr>
          <p:nvPr/>
        </p:nvSpPr>
        <p:spPr bwMode="auto">
          <a:xfrm>
            <a:off x="954682" y="3720184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446213" y="4281448"/>
            <a:ext cx="60499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）与数学表达式的书写形式的区别：</a:t>
            </a:r>
            <a:endParaRPr lang="zh-CN" altLang="en-US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1952625" y="4900573"/>
            <a:ext cx="875823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语言算术表达式的乘号（*）不能省略。例如：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b</a:t>
            </a:r>
            <a:r>
              <a:rPr lang="en-US" altLang="zh-CN" baseline="300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-4ac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，应该写成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b*b-4*a*c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语言表达式中只能出现字符集允许的字符。例如：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πr2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应该写成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PI*r*r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语言算术表达式不允许有分子分母的形式。例如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(a+b)/(c+d)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不等于</a:t>
            </a: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a+b/c+d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语言算术表达式只使用圆括号改变运算的优先顺序（不能用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{}[]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06588" y="4802148"/>
            <a:ext cx="8848725" cy="191452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6" grpId="0"/>
      <p:bldP spid="47" grpId="0"/>
      <p:bldP spid="48" grpId="0" animBg="1"/>
      <p:bldP spid="49" grpId="0"/>
      <p:bldP spid="50" grpId="0"/>
      <p:bldP spid="52" grpId="0"/>
      <p:bldP spid="53" grpId="0"/>
      <p:bldP spid="5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3748</Words>
  <Application>WPS 演示</Application>
  <PresentationFormat>宽屏</PresentationFormat>
  <Paragraphs>179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</vt:lpstr>
      <vt:lpstr>Calibri</vt:lpstr>
      <vt:lpstr>长城特粗宋体</vt:lpstr>
      <vt:lpstr>Symbol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514</cp:revision>
  <dcterms:created xsi:type="dcterms:W3CDTF">2014-07-14T07:34:00Z</dcterms:created>
  <dcterms:modified xsi:type="dcterms:W3CDTF">2022-04-28T06:28:27Z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