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93" r:id="rId5"/>
    <p:sldId id="296" r:id="rId6"/>
    <p:sldId id="297" r:id="rId7"/>
    <p:sldId id="292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14416E"/>
    <a:srgbClr val="FFFFFF"/>
    <a:srgbClr val="FF9900"/>
    <a:srgbClr val="1375B1"/>
    <a:srgbClr val="FFFF99"/>
    <a:srgbClr val="FFFF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" y="144"/>
      </p:cViewPr>
      <p:guideLst>
        <p:guide orient="horz" pos="11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FE5BE-B6A2-4E41-89DB-D63EC9EEA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DDE5C-DFEC-4DEB-9A60-CFE5F71162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ym typeface="+mn-ea"/>
              </a:rPr>
              <a:t>where the value of (a = 3 * 5, a * 4) is 60, and the value of a has always been 15 in the comma expression. Finally, it is assigned 60 by the comma expression, and the value of a is finally 60.</a:t>
            </a:r>
            <a:endParaRPr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B9440-8D08-450B-BC7E-A7AF8D3B02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E9C1C-A4B5-4D23-A835-0EDCF37828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DFA0-E2EF-40AD-993C-DCB384E1FF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1DD25-0B70-4B2A-8ED2-D7B0B9FB4D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FE89-58A3-4B92-BF14-33232B4AD11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FD731-F003-4AAB-81CC-C2403F7181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EED86-8F33-43D3-987C-51F029D2AD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6E929-56B4-462D-A901-E4692215C6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81F1E-6B01-4943-863C-81863E1685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E1E69-1D4A-45C1-A4F3-441E60B6C3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E9A5-19AD-4493-834A-503C8DB8BB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1177-860B-4CEB-926C-A82BB88DC9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58D8-2E49-4F64-8CAC-61615D59060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9320-082F-460B-8A0C-9BDC66AC13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0F86A-0B3E-4617-BC91-6997101BC95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94F6-0430-42A5-8D59-9413B867BF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5315F-696E-45F4-A306-515851D2395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1ADE4-F725-45B1-8AA6-4DC065B881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D33D-A795-4320-A044-D45C6D5372B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4D8EE-1867-47A9-853E-17FDE1F7C7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BE348-3E3E-4A6F-8E0D-C33C72CE03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107CA-EAC9-406D-AF61-2664330A3B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18C119-F569-4282-99D6-2C4EA17988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412155-2B5C-4D77-9BFD-6BC5CDDE90B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99608" y="2859007"/>
            <a:ext cx="73927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755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 operators and expressions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BEIJING POLYTECHNIC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453"/>
            <a:ext cx="5090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Comma operators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1479550" y="1322388"/>
            <a:ext cx="1123061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college-studying_73531"/>
          <p:cNvSpPr>
            <a:spLocks noChangeAspect="1"/>
          </p:cNvSpPr>
          <p:nvPr/>
        </p:nvSpPr>
        <p:spPr bwMode="auto">
          <a:xfrm>
            <a:off x="792458" y="104467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926465" y="3357880"/>
            <a:ext cx="1085532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sz="2400" dirty="0"/>
              <a:t>The solution process starts with expression 1 and then expression 2. 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>
                <a:solidFill>
                  <a:srgbClr val="FF0000"/>
                </a:solidFill>
              </a:rPr>
              <a:t>The whole expression value is the value of expression 2</a:t>
            </a:r>
            <a:r>
              <a:rPr sz="2400" dirty="0"/>
              <a:t>. 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For example, the value of: (3 + 5, 6 + 8) is 14;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                      </a:t>
            </a:r>
            <a:r>
              <a:rPr lang="en-US" sz="2400" dirty="0"/>
              <a:t>t</a:t>
            </a:r>
            <a:r>
              <a:rPr sz="2400" dirty="0"/>
              <a:t>he value of a = (a = 3 * 5, a * 4) is 60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1580515" y="2519045"/>
            <a:ext cx="576262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（expression</a:t>
            </a:r>
            <a:r>
              <a:rPr lang="en-US" altLang="zh-CN" sz="24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1</a:t>
            </a:r>
            <a:r>
              <a:rPr lang="zh-CN" altLang="en-US" sz="24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，expression</a:t>
            </a:r>
            <a:r>
              <a:rPr lang="en-US" altLang="zh-CN" sz="24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zh-CN" altLang="en-US" sz="24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）</a:t>
            </a:r>
            <a:endParaRPr lang="zh-CN" altLang="en-US" sz="2400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1174115" y="1044575"/>
            <a:ext cx="11080115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ea typeface="长城特粗宋体" pitchFamily="49" charset="-122"/>
              </a:rPr>
              <a:t>Comma operator a","  connect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长城特粗宋体" pitchFamily="49" charset="-122"/>
              </a:rPr>
              <a:t>s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ea typeface="长城特粗宋体" pitchFamily="49" charset="-122"/>
              </a:rPr>
              <a:t> two or more expressions and calculate the expressions from left to right. </a:t>
            </a:r>
            <a:r>
              <a:rPr sz="2400" dirty="0">
                <a:solidFill>
                  <a:srgbClr val="FF0000"/>
                </a:solidFill>
                <a:ea typeface="长城特粗宋体" pitchFamily="49" charset="-122"/>
              </a:rPr>
              <a:t>The value of the whole expression is the value of the last expression</a:t>
            </a:r>
            <a:r>
              <a:rPr lang="en-US" sz="2400" dirty="0">
                <a:solidFill>
                  <a:srgbClr val="FF0000"/>
                </a:solidFill>
                <a:ea typeface="长城特粗宋体" pitchFamily="49" charset="-122"/>
              </a:rPr>
              <a:t>.</a:t>
            </a:r>
            <a:endParaRPr lang="en-US" sz="2400" dirty="0">
              <a:solidFill>
                <a:srgbClr val="FF0000"/>
              </a:solidFill>
              <a:ea typeface="长城特粗宋体" pitchFamily="49" charset="-122"/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1322524" y="5737422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</a:t>
            </a: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3" name="warning_274496"/>
          <p:cNvSpPr>
            <a:spLocks noChangeAspect="1"/>
          </p:cNvSpPr>
          <p:nvPr/>
        </p:nvSpPr>
        <p:spPr bwMode="auto">
          <a:xfrm>
            <a:off x="691515" y="5637213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Rectangle 33"/>
          <p:cNvSpPr>
            <a:spLocks noChangeArrowheads="1"/>
          </p:cNvSpPr>
          <p:nvPr/>
        </p:nvSpPr>
        <p:spPr bwMode="auto">
          <a:xfrm>
            <a:off x="1322705" y="6234430"/>
            <a:ext cx="8759190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comma operator is a special operator with the lowest priority</a:t>
            </a:r>
            <a:endParaRPr lang="zh-CN" altLang="en-US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9" grpId="0" bldLvl="0" animBg="1"/>
      <p:bldP spid="70" grpId="0" bldLvl="0" animBg="1"/>
      <p:bldP spid="71" grpId="0" bldLvl="0" animBg="1"/>
      <p:bldP spid="72" grpId="0" bldLvl="0" animBg="1"/>
      <p:bldP spid="7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453"/>
            <a:ext cx="5090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Comma operators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388"/>
            <a:ext cx="100114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1479550" y="2144078"/>
            <a:ext cx="6561138" cy="63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printf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(</a:t>
            </a:r>
            <a:r>
              <a:rPr lang="en-US" altLang="zh-CN" sz="32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^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%</a:t>
            </a:r>
            <a:r>
              <a:rPr lang="en-US" altLang="zh-CN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d,%d,%d</a:t>
            </a:r>
            <a:r>
              <a:rPr lang="en-US" altLang="zh-CN" sz="32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^,(</a:t>
            </a:r>
            <a:r>
              <a:rPr lang="en-US" altLang="zh-CN" sz="3200" dirty="0" err="1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a,b,c</a:t>
            </a:r>
            <a:r>
              <a:rPr lang="en-US" altLang="zh-CN" sz="32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),</a:t>
            </a:r>
            <a:r>
              <a:rPr lang="en-US" altLang="zh-CN" sz="3200" dirty="0" err="1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b,c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);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1479550" y="3587773"/>
            <a:ext cx="7804299" cy="127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a,b,c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</a:t>
            </a:r>
            <a:r>
              <a:rPr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a comma expression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output </a:t>
            </a:r>
            <a:r>
              <a:rPr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C value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52" grpId="0"/>
      <p:bldP spid="5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55" y="856615"/>
            <a:ext cx="1066165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Expression description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expression 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expression 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expression </a:t>
            </a:r>
            <a:r>
              <a:rPr lang="en-US" altLang="zh-CN" sz="2400" dirty="0"/>
              <a:t>3 </a:t>
            </a:r>
            <a:r>
              <a:rPr lang="zh-CN" altLang="en-US" sz="2400" dirty="0"/>
              <a:t>，</a:t>
            </a:r>
            <a:r>
              <a:rPr lang="en-US" altLang="zh-CN" sz="2400" dirty="0"/>
              <a:t>...... 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expression </a:t>
            </a:r>
            <a:r>
              <a:rPr lang="en-US" altLang="zh-CN" sz="2400" dirty="0"/>
              <a:t>n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Essentials of comma expression：</a:t>
            </a:r>
            <a:endParaRPr lang="zh-CN" altLang="en-US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(1) </a:t>
            </a:r>
            <a:r>
              <a:rPr lang="zh-CN" altLang="en-US" sz="2400" dirty="0"/>
              <a:t>The operation process of comma expression is to evaluate the expression </a:t>
            </a:r>
            <a:r>
              <a:rPr lang="en-US" altLang="zh-CN" sz="2400" dirty="0"/>
              <a:t>l</a:t>
            </a:r>
            <a:r>
              <a:rPr lang="zh-CN" altLang="en-US" sz="2400" dirty="0"/>
              <a:t>eft to right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(2) </a:t>
            </a:r>
            <a:r>
              <a:rPr sz="2400" dirty="0"/>
              <a:t>Comma expression</a:t>
            </a:r>
            <a:r>
              <a:rPr lang="en-US" sz="2400" dirty="0"/>
              <a:t>'</a:t>
            </a:r>
            <a:r>
              <a:rPr sz="2400" dirty="0"/>
              <a:t>s value </a:t>
            </a:r>
            <a:r>
              <a:rPr lang="en-US" sz="2400" dirty="0"/>
              <a:t>is</a:t>
            </a:r>
            <a:r>
              <a:rPr sz="2400" dirty="0"/>
              <a:t> the last expression (that is, expression n)</a:t>
            </a:r>
            <a:r>
              <a:rPr lang="en-US" sz="2400" dirty="0"/>
              <a:t>;</a:t>
            </a:r>
            <a:endParaRPr lang="zh-CN" altLang="en-US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(3) </a:t>
            </a:r>
            <a:r>
              <a:rPr lang="zh-CN" altLang="en-US" sz="2400" dirty="0"/>
              <a:t>The comma operator has the lowest priority among all operators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演示</Application>
  <PresentationFormat>宽屏</PresentationFormat>
  <Paragraphs>41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微软雅黑</vt:lpstr>
      <vt:lpstr>长城特粗宋体</vt:lpstr>
      <vt:lpstr>Arial Unicode MS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488</cp:revision>
  <dcterms:created xsi:type="dcterms:W3CDTF">2014-07-14T07:34:00Z</dcterms:created>
  <dcterms:modified xsi:type="dcterms:W3CDTF">2022-04-28T06:29:58Z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