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60" r:id="rId6"/>
    <p:sldId id="293" r:id="rId7"/>
    <p:sldId id="284" r:id="rId8"/>
    <p:sldId id="296" r:id="rId9"/>
    <p:sldId id="309" r:id="rId10"/>
    <p:sldId id="308" r:id="rId11"/>
    <p:sldId id="310" r:id="rId12"/>
    <p:sldId id="292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14416E"/>
    <a:srgbClr val="FFFFFF"/>
    <a:srgbClr val="FF9900"/>
    <a:srgbClr val="1375B1"/>
    <a:srgbClr val="FFFF99"/>
    <a:srgbClr val="FFFF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" y="144"/>
      </p:cViewPr>
      <p:guideLst>
        <p:guide orient="horz" pos="1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FE5BE-B6A2-4E41-89DB-D63EC9EEA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DDE5C-DFEC-4DEB-9A60-CFE5F71162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x=5       </a:t>
            </a:r>
            <a:r>
              <a:rPr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The value of the assignment expression x = 5 is 5, and the value  of X is also 5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x=7%2+(y=5) </a:t>
            </a:r>
            <a:r>
              <a:rPr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The value of the assignment expression is 6, the value of X is 6, and the value of Y is 5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a=(b=6)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或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a=b=6  </a:t>
            </a:r>
            <a:r>
              <a:rPr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The value of the assignment expression is 6, and the values of a and B are 6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。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a+=a*(a=5)	</a:t>
            </a:r>
            <a:r>
              <a:rPr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  <a:sym typeface="+mn-ea"/>
              </a:rPr>
              <a:t>Equivalent to a = 5 + 5 * 5, the value of the assignment expression is 30, and the value of a is finally 30.</a:t>
            </a:r>
            <a:endParaRPr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assignment statement is not an expression, which can be used in other statements or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tatements can only be used as a single expression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During assignment operation, when the data types on both sides of the assignment operator are different, the system will automatically carry out type conversion. The conversion principle is: first convert the expression type on the right side of the assignment number to the type of variable on the left, and then assign the value.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B9440-8D08-450B-BC7E-A7AF8D3B02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E9C1C-A4B5-4D23-A835-0EDCF37828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DFA0-E2EF-40AD-993C-DCB384E1FF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1DD25-0B70-4B2A-8ED2-D7B0B9FB4D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FE89-58A3-4B92-BF14-33232B4AD11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FD731-F003-4AAB-81CC-C2403F7181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EED86-8F33-43D3-987C-51F029D2AD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6E929-56B4-462D-A901-E4692215C6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81F1E-6B01-4943-863C-81863E1685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E1E69-1D4A-45C1-A4F3-441E60B6C3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E9A5-19AD-4493-834A-503C8DB8BB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1177-860B-4CEB-926C-A82BB88DC9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58D8-2E49-4F64-8CAC-61615D59060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9320-082F-460B-8A0C-9BDC66AC13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0F86A-0B3E-4617-BC91-6997101BC95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94F6-0430-42A5-8D59-9413B867BF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5315F-696E-45F4-A306-515851D2395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1ADE4-F725-45B1-8AA6-4DC065B881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D33D-A795-4320-A044-D45C6D5372B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4D8EE-1867-47A9-853E-17FDE1F7C7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BE348-3E3E-4A6F-8E0D-C33C72CE03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107CA-EAC9-406D-AF61-2664330A3B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18C119-F569-4282-99D6-2C4EA17988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412155-2B5C-4D77-9BFD-6BC5CDDE90B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99608" y="2770742"/>
            <a:ext cx="73927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755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Assignment operators and expressions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BEIJING POLYTECHNIC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76770" y="1168400"/>
            <a:ext cx="3277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19495" y="2725233"/>
            <a:ext cx="4131917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imple assignment operator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76330" y="27471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19495" y="3708183"/>
            <a:ext cx="466684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compound assignment operators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76330" y="373014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56145" y="4854575"/>
            <a:ext cx="49930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ssignment expression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76330" y="4853428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13777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Simple assignment operator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67163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Simple assignment operator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1479550" y="1322388"/>
            <a:ext cx="112306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Assignment Operators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1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8" name="Rectangle 11"/>
          <p:cNvSpPr>
            <a:spLocks noChangeArrowheads="1"/>
          </p:cNvSpPr>
          <p:nvPr/>
        </p:nvSpPr>
        <p:spPr bwMode="auto">
          <a:xfrm>
            <a:off x="1532890" y="3018790"/>
            <a:ext cx="9607550" cy="117602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1631315" y="3044190"/>
            <a:ext cx="9305290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x=12;  </a:t>
            </a:r>
            <a:r>
              <a:rPr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The function is to perform an assignment operation and assign 12 to the variable x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a=5+x; </a:t>
            </a:r>
            <a:r>
              <a:rPr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The function is to assign the value of expression 5 + X to variable a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1479550" y="2514282"/>
            <a:ext cx="367188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example：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1490345" y="1880235"/>
            <a:ext cx="953452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ea typeface="长城特粗宋体" pitchFamily="49" charset="-122"/>
              </a:rPr>
              <a:t>The symbol "=" is an assignment operator, which is used to assign the value of the expression on the right  to the variable on the left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1549241" y="4061779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3" name="warning_274496"/>
          <p:cNvSpPr>
            <a:spLocks noChangeAspect="1"/>
          </p:cNvSpPr>
          <p:nvPr/>
        </p:nvSpPr>
        <p:spPr bwMode="auto">
          <a:xfrm>
            <a:off x="907973" y="4033266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Rectangle 33"/>
          <p:cNvSpPr>
            <a:spLocks noChangeArrowheads="1"/>
          </p:cNvSpPr>
          <p:nvPr/>
        </p:nvSpPr>
        <p:spPr bwMode="auto">
          <a:xfrm>
            <a:off x="1346835" y="4975860"/>
            <a:ext cx="1032319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the left of the assignment number "=" can only be variables, not constants or expressions. For example, it cannot be written as: 2 = x; </a:t>
            </a:r>
            <a:r>
              <a:rPr lang="en-US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x + y = a + B;</a:t>
            </a:r>
            <a:endParaRPr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1" grpId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42300" y="3101092"/>
            <a:ext cx="60508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compound assignment operators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7444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compound assignment operators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388"/>
            <a:ext cx="100114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compound assignment operators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1679575" y="3083560"/>
            <a:ext cx="6262688" cy="506413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1778000" y="3108960"/>
            <a:ext cx="58404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+=,-=,*=,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／</a:t>
            </a: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=,%=,&lt;&lt;=,&gt;&gt;=,&amp;=,^=,|=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1514475" y="2553970"/>
            <a:ext cx="367188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example：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315595" y="2061845"/>
            <a:ext cx="11753215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ea typeface="长城特粗宋体" pitchFamily="49" charset="-122"/>
              </a:rPr>
              <a:t>Adding other binomial operators before the assignment character "=" can form a composite assignment character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长城特粗宋体" pitchFamily="49" charset="-122"/>
                <a:ea typeface="长城特粗宋体" pitchFamily="49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1520825" y="3697923"/>
            <a:ext cx="367188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general form：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407035" y="4087495"/>
            <a:ext cx="4570730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r>
              <a:rPr>
                <a:solidFill>
                  <a:schemeClr val="accent2">
                    <a:lumMod val="75000"/>
                  </a:schemeClr>
                </a:solidFill>
              </a:rPr>
              <a:t> compound assignor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</a:rPr>
              <a:t> = expression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6263005" y="4055110"/>
            <a:ext cx="5150485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= variable </a:t>
            </a:r>
            <a:r>
              <a:rPr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expression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AutoShape 20"/>
          <p:cNvSpPr>
            <a:spLocks noChangeArrowheads="1"/>
          </p:cNvSpPr>
          <p:nvPr/>
        </p:nvSpPr>
        <p:spPr bwMode="auto">
          <a:xfrm>
            <a:off x="5151438" y="4175760"/>
            <a:ext cx="769937" cy="247650"/>
          </a:xfrm>
          <a:prstGeom prst="leftRightArrow">
            <a:avLst>
              <a:gd name="adj1" fmla="val 50000"/>
              <a:gd name="adj2" fmla="val 62179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76EAD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1681163" y="5061585"/>
            <a:ext cx="4754562" cy="1274763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1779588" y="5086985"/>
            <a:ext cx="4257675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a+=5       </a:t>
            </a:r>
            <a:r>
              <a:rPr lang="zh-CN" altLang="pt-BR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Equivalent to</a:t>
            </a:r>
            <a:r>
              <a:rPr lang="zh-CN" altLang="pt-BR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  <a:r>
              <a:rPr lang="pt-BR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a=a+5 </a:t>
            </a:r>
            <a:endParaRPr lang="pt-BR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pt-BR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x*=y+7     </a:t>
            </a:r>
            <a:r>
              <a:rPr lang="zh-CN" altLang="pt-BR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Equivalent to</a:t>
            </a:r>
            <a:r>
              <a:rPr lang="zh-CN" altLang="pt-BR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  <a:r>
              <a:rPr lang="pt-BR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x=x*(y+7) </a:t>
            </a:r>
            <a:endParaRPr lang="pt-BR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pt-BR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r%=p       </a:t>
            </a:r>
            <a:r>
              <a:rPr lang="zh-CN" altLang="pt-BR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Equivalent to</a:t>
            </a:r>
            <a:r>
              <a:rPr lang="zh-CN" altLang="pt-BR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  <a:r>
              <a:rPr lang="pt-BR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r=r%p 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1516063" y="4556760"/>
            <a:ext cx="3671887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example：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animBg="1"/>
      <p:bldP spid="57" grpId="0" animBg="1"/>
      <p:bldP spid="58" grpId="0" bldLvl="0" animBg="1"/>
      <p:bldP spid="5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3840" y="2932817"/>
            <a:ext cx="60508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assignment expression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453"/>
            <a:ext cx="5090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assignment expression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1557338" y="1322388"/>
            <a:ext cx="100114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definition： 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1" name="college-studying_73531"/>
          <p:cNvSpPr>
            <a:spLocks noChangeAspect="1"/>
          </p:cNvSpPr>
          <p:nvPr/>
        </p:nvSpPr>
        <p:spPr bwMode="auto">
          <a:xfrm>
            <a:off x="885187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960755" y="1978025"/>
            <a:ext cx="10270490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Expressions consisting of assignment operators are called assignment expressions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.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1982788" y="3217228"/>
            <a:ext cx="3671887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for example</a:t>
            </a: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1938655" y="3641090"/>
            <a:ext cx="4871085" cy="168783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2384425" y="3719830"/>
            <a:ext cx="3466465" cy="15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x=5       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x=7%2+(y=5) </a:t>
            </a:r>
            <a:endParaRPr lang="en-US" altLang="zh-CN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a=(b=6)</a:t>
            </a:r>
            <a:r>
              <a:rPr lang="zh-CN" altLang="en-US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或</a:t>
            </a: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a=b=6  </a:t>
            </a:r>
            <a:endParaRPr lang="zh-CN" altLang="en-US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a+=a*(a=5)	</a:t>
            </a:r>
            <a:endParaRPr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1577975" y="2281873"/>
            <a:ext cx="3671888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General form：</a:t>
            </a:r>
            <a:endParaRPr lang="zh-CN" altLang="en-US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1982788" y="2669223"/>
            <a:ext cx="2886075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= expression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8" name="repair-tools-cross_28480"/>
          <p:cNvSpPr>
            <a:spLocks noChangeAspect="1"/>
          </p:cNvSpPr>
          <p:nvPr/>
        </p:nvSpPr>
        <p:spPr bwMode="auto">
          <a:xfrm>
            <a:off x="972816" y="5485878"/>
            <a:ext cx="419104" cy="383367"/>
          </a:xfrm>
          <a:custGeom>
            <a:avLst/>
            <a:gdLst>
              <a:gd name="connsiteX0" fmla="*/ 253821 w 609124"/>
              <a:gd name="connsiteY0" fmla="*/ 346713 h 557185"/>
              <a:gd name="connsiteX1" fmla="*/ 83547 w 609124"/>
              <a:gd name="connsiteY1" fmla="*/ 517834 h 557185"/>
              <a:gd name="connsiteX2" fmla="*/ 83547 w 609124"/>
              <a:gd name="connsiteY2" fmla="*/ 524901 h 557185"/>
              <a:gd name="connsiteX3" fmla="*/ 87016 w 609124"/>
              <a:gd name="connsiteY3" fmla="*/ 526425 h 557185"/>
              <a:gd name="connsiteX4" fmla="*/ 90485 w 609124"/>
              <a:gd name="connsiteY4" fmla="*/ 524901 h 557185"/>
              <a:gd name="connsiteX5" fmla="*/ 260899 w 609124"/>
              <a:gd name="connsiteY5" fmla="*/ 353779 h 557185"/>
              <a:gd name="connsiteX6" fmla="*/ 260899 w 609124"/>
              <a:gd name="connsiteY6" fmla="*/ 346713 h 557185"/>
              <a:gd name="connsiteX7" fmla="*/ 253821 w 609124"/>
              <a:gd name="connsiteY7" fmla="*/ 346713 h 557185"/>
              <a:gd name="connsiteX8" fmla="*/ 229675 w 609124"/>
              <a:gd name="connsiteY8" fmla="*/ 330640 h 557185"/>
              <a:gd name="connsiteX9" fmla="*/ 57457 w 609124"/>
              <a:gd name="connsiteY9" fmla="*/ 498020 h 557185"/>
              <a:gd name="connsiteX10" fmla="*/ 57318 w 609124"/>
              <a:gd name="connsiteY10" fmla="*/ 504948 h 557185"/>
              <a:gd name="connsiteX11" fmla="*/ 60927 w 609124"/>
              <a:gd name="connsiteY11" fmla="*/ 506472 h 557185"/>
              <a:gd name="connsiteX12" fmla="*/ 64396 w 609124"/>
              <a:gd name="connsiteY12" fmla="*/ 505087 h 557185"/>
              <a:gd name="connsiteX13" fmla="*/ 236614 w 609124"/>
              <a:gd name="connsiteY13" fmla="*/ 337706 h 557185"/>
              <a:gd name="connsiteX14" fmla="*/ 236752 w 609124"/>
              <a:gd name="connsiteY14" fmla="*/ 330640 h 557185"/>
              <a:gd name="connsiteX15" fmla="*/ 229675 w 609124"/>
              <a:gd name="connsiteY15" fmla="*/ 330640 h 557185"/>
              <a:gd name="connsiteX16" fmla="*/ 214132 w 609124"/>
              <a:gd name="connsiteY16" fmla="*/ 313874 h 557185"/>
              <a:gd name="connsiteX17" fmla="*/ 31507 w 609124"/>
              <a:gd name="connsiteY17" fmla="*/ 471694 h 557185"/>
              <a:gd name="connsiteX18" fmla="*/ 31090 w 609124"/>
              <a:gd name="connsiteY18" fmla="*/ 478760 h 557185"/>
              <a:gd name="connsiteX19" fmla="*/ 34837 w 609124"/>
              <a:gd name="connsiteY19" fmla="*/ 480423 h 557185"/>
              <a:gd name="connsiteX20" fmla="*/ 38029 w 609124"/>
              <a:gd name="connsiteY20" fmla="*/ 479176 h 557185"/>
              <a:gd name="connsiteX21" fmla="*/ 220655 w 609124"/>
              <a:gd name="connsiteY21" fmla="*/ 321356 h 557185"/>
              <a:gd name="connsiteX22" fmla="*/ 221071 w 609124"/>
              <a:gd name="connsiteY22" fmla="*/ 314428 h 557185"/>
              <a:gd name="connsiteX23" fmla="*/ 214132 w 609124"/>
              <a:gd name="connsiteY23" fmla="*/ 313874 h 557185"/>
              <a:gd name="connsiteX24" fmla="*/ 46633 w 609124"/>
              <a:gd name="connsiteY24" fmla="*/ 165051 h 557185"/>
              <a:gd name="connsiteX25" fmla="*/ 53847 w 609124"/>
              <a:gd name="connsiteY25" fmla="*/ 167545 h 557185"/>
              <a:gd name="connsiteX26" fmla="*/ 118502 w 609124"/>
              <a:gd name="connsiteY26" fmla="*/ 224644 h 557185"/>
              <a:gd name="connsiteX27" fmla="*/ 119612 w 609124"/>
              <a:gd name="connsiteY27" fmla="*/ 238365 h 557185"/>
              <a:gd name="connsiteX28" fmla="*/ 84787 w 609124"/>
              <a:gd name="connsiteY28" fmla="*/ 280635 h 557185"/>
              <a:gd name="connsiteX29" fmla="*/ 77989 w 609124"/>
              <a:gd name="connsiteY29" fmla="*/ 284238 h 557185"/>
              <a:gd name="connsiteX30" fmla="*/ 77018 w 609124"/>
              <a:gd name="connsiteY30" fmla="*/ 284238 h 557185"/>
              <a:gd name="connsiteX31" fmla="*/ 70635 w 609124"/>
              <a:gd name="connsiteY31" fmla="*/ 281882 h 557185"/>
              <a:gd name="connsiteX32" fmla="*/ 3483 w 609124"/>
              <a:gd name="connsiteY32" fmla="*/ 224783 h 557185"/>
              <a:gd name="connsiteX33" fmla="*/ 15 w 609124"/>
              <a:gd name="connsiteY33" fmla="*/ 217853 h 557185"/>
              <a:gd name="connsiteX34" fmla="*/ 2512 w 609124"/>
              <a:gd name="connsiteY34" fmla="*/ 210647 h 557185"/>
              <a:gd name="connsiteX35" fmla="*/ 39834 w 609124"/>
              <a:gd name="connsiteY35" fmla="*/ 168377 h 557185"/>
              <a:gd name="connsiteX36" fmla="*/ 46633 w 609124"/>
              <a:gd name="connsiteY36" fmla="*/ 165051 h 557185"/>
              <a:gd name="connsiteX37" fmla="*/ 549131 w 609124"/>
              <a:gd name="connsiteY37" fmla="*/ 12507 h 557185"/>
              <a:gd name="connsiteX38" fmla="*/ 561482 w 609124"/>
              <a:gd name="connsiteY38" fmla="*/ 12507 h 557185"/>
              <a:gd name="connsiteX39" fmla="*/ 581049 w 609124"/>
              <a:gd name="connsiteY39" fmla="*/ 28164 h 557185"/>
              <a:gd name="connsiteX40" fmla="*/ 584657 w 609124"/>
              <a:gd name="connsiteY40" fmla="*/ 34953 h 557185"/>
              <a:gd name="connsiteX41" fmla="*/ 582298 w 609124"/>
              <a:gd name="connsiteY41" fmla="*/ 42297 h 557185"/>
              <a:gd name="connsiteX42" fmla="*/ 529842 w 609124"/>
              <a:gd name="connsiteY42" fmla="*/ 104510 h 557185"/>
              <a:gd name="connsiteX43" fmla="*/ 522625 w 609124"/>
              <a:gd name="connsiteY43" fmla="*/ 107974 h 557185"/>
              <a:gd name="connsiteX44" fmla="*/ 522209 w 609124"/>
              <a:gd name="connsiteY44" fmla="*/ 107974 h 557185"/>
              <a:gd name="connsiteX45" fmla="*/ 515132 w 609124"/>
              <a:gd name="connsiteY45" fmla="*/ 105065 h 557185"/>
              <a:gd name="connsiteX46" fmla="*/ 508054 w 609124"/>
              <a:gd name="connsiteY46" fmla="*/ 97998 h 557185"/>
              <a:gd name="connsiteX47" fmla="*/ 365395 w 609124"/>
              <a:gd name="connsiteY47" fmla="*/ 229630 h 557185"/>
              <a:gd name="connsiteX48" fmla="*/ 434643 w 609124"/>
              <a:gd name="connsiteY48" fmla="*/ 297108 h 557185"/>
              <a:gd name="connsiteX49" fmla="*/ 604640 w 609124"/>
              <a:gd name="connsiteY49" fmla="*/ 459916 h 557185"/>
              <a:gd name="connsiteX50" fmla="*/ 606861 w 609124"/>
              <a:gd name="connsiteY50" fmla="*/ 463103 h 557185"/>
              <a:gd name="connsiteX51" fmla="*/ 580910 w 609124"/>
              <a:gd name="connsiteY51" fmla="*/ 529196 h 557185"/>
              <a:gd name="connsiteX52" fmla="*/ 526789 w 609124"/>
              <a:gd name="connsiteY52" fmla="*/ 557185 h 557185"/>
              <a:gd name="connsiteX53" fmla="*/ 512217 w 609124"/>
              <a:gd name="connsiteY53" fmla="*/ 553582 h 557185"/>
              <a:gd name="connsiteX54" fmla="*/ 509997 w 609124"/>
              <a:gd name="connsiteY54" fmla="*/ 551781 h 557185"/>
              <a:gd name="connsiteX55" fmla="*/ 281021 w 609124"/>
              <a:gd name="connsiteY55" fmla="*/ 307500 h 557185"/>
              <a:gd name="connsiteX56" fmla="*/ 274915 w 609124"/>
              <a:gd name="connsiteY56" fmla="*/ 313181 h 557185"/>
              <a:gd name="connsiteX57" fmla="*/ 299478 w 609124"/>
              <a:gd name="connsiteY57" fmla="*/ 337984 h 557185"/>
              <a:gd name="connsiteX58" fmla="*/ 299478 w 609124"/>
              <a:gd name="connsiteY58" fmla="*/ 351978 h 557185"/>
              <a:gd name="connsiteX59" fmla="*/ 98950 w 609124"/>
              <a:gd name="connsiteY59" fmla="*/ 552058 h 557185"/>
              <a:gd name="connsiteX60" fmla="*/ 96869 w 609124"/>
              <a:gd name="connsiteY60" fmla="*/ 553582 h 557185"/>
              <a:gd name="connsiteX61" fmla="*/ 82298 w 609124"/>
              <a:gd name="connsiteY61" fmla="*/ 557185 h 557185"/>
              <a:gd name="connsiteX62" fmla="*/ 28315 w 609124"/>
              <a:gd name="connsiteY62" fmla="*/ 529196 h 557185"/>
              <a:gd name="connsiteX63" fmla="*/ 2364 w 609124"/>
              <a:gd name="connsiteY63" fmla="*/ 463103 h 557185"/>
              <a:gd name="connsiteX64" fmla="*/ 5001 w 609124"/>
              <a:gd name="connsiteY64" fmla="*/ 459500 h 557185"/>
              <a:gd name="connsiteX65" fmla="*/ 222320 w 609124"/>
              <a:gd name="connsiteY65" fmla="*/ 272999 h 557185"/>
              <a:gd name="connsiteX66" fmla="*/ 235920 w 609124"/>
              <a:gd name="connsiteY66" fmla="*/ 273553 h 557185"/>
              <a:gd name="connsiteX67" fmla="*/ 261038 w 609124"/>
              <a:gd name="connsiteY67" fmla="*/ 298910 h 557185"/>
              <a:gd name="connsiteX68" fmla="*/ 267560 w 609124"/>
              <a:gd name="connsiteY68" fmla="*/ 292952 h 557185"/>
              <a:gd name="connsiteX69" fmla="*/ 215936 w 609124"/>
              <a:gd name="connsiteY69" fmla="*/ 237943 h 557185"/>
              <a:gd name="connsiteX70" fmla="*/ 213300 w 609124"/>
              <a:gd name="connsiteY70" fmla="*/ 230600 h 557185"/>
              <a:gd name="connsiteX71" fmla="*/ 216630 w 609124"/>
              <a:gd name="connsiteY71" fmla="*/ 223672 h 557185"/>
              <a:gd name="connsiteX72" fmla="*/ 285045 w 609124"/>
              <a:gd name="connsiteY72" fmla="*/ 164091 h 557185"/>
              <a:gd name="connsiteX73" fmla="*/ 298506 w 609124"/>
              <a:gd name="connsiteY73" fmla="*/ 164368 h 557185"/>
              <a:gd name="connsiteX74" fmla="*/ 351102 w 609124"/>
              <a:gd name="connsiteY74" fmla="*/ 215774 h 557185"/>
              <a:gd name="connsiteX75" fmla="*/ 493899 w 609124"/>
              <a:gd name="connsiteY75" fmla="*/ 84004 h 557185"/>
              <a:gd name="connsiteX76" fmla="*/ 486544 w 609124"/>
              <a:gd name="connsiteY76" fmla="*/ 76521 h 557185"/>
              <a:gd name="connsiteX77" fmla="*/ 483630 w 609124"/>
              <a:gd name="connsiteY77" fmla="*/ 69039 h 557185"/>
              <a:gd name="connsiteX78" fmla="*/ 487377 w 609124"/>
              <a:gd name="connsiteY78" fmla="*/ 61834 h 557185"/>
              <a:gd name="connsiteX79" fmla="*/ 270647 w 609124"/>
              <a:gd name="connsiteY79" fmla="*/ 0 h 557185"/>
              <a:gd name="connsiteX80" fmla="*/ 367239 w 609124"/>
              <a:gd name="connsiteY80" fmla="*/ 36036 h 557185"/>
              <a:gd name="connsiteX81" fmla="*/ 369875 w 609124"/>
              <a:gd name="connsiteY81" fmla="*/ 46846 h 557185"/>
              <a:gd name="connsiteX82" fmla="*/ 360716 w 609124"/>
              <a:gd name="connsiteY82" fmla="*/ 53360 h 557185"/>
              <a:gd name="connsiteX83" fmla="*/ 348226 w 609124"/>
              <a:gd name="connsiteY83" fmla="*/ 53360 h 557185"/>
              <a:gd name="connsiteX84" fmla="*/ 344062 w 609124"/>
              <a:gd name="connsiteY84" fmla="*/ 53360 h 557185"/>
              <a:gd name="connsiteX85" fmla="*/ 249969 w 609124"/>
              <a:gd name="connsiteY85" fmla="*/ 100761 h 557185"/>
              <a:gd name="connsiteX86" fmla="*/ 274950 w 609124"/>
              <a:gd name="connsiteY86" fmla="*/ 150795 h 557185"/>
              <a:gd name="connsiteX87" fmla="*/ 272868 w 609124"/>
              <a:gd name="connsiteY87" fmla="*/ 162576 h 557185"/>
              <a:gd name="connsiteX88" fmla="*/ 213192 w 609124"/>
              <a:gd name="connsiteY88" fmla="*/ 217183 h 557185"/>
              <a:gd name="connsiteX89" fmla="*/ 206392 w 609124"/>
              <a:gd name="connsiteY89" fmla="*/ 219817 h 557185"/>
              <a:gd name="connsiteX90" fmla="*/ 200702 w 609124"/>
              <a:gd name="connsiteY90" fmla="*/ 218015 h 557185"/>
              <a:gd name="connsiteX91" fmla="*/ 160733 w 609124"/>
              <a:gd name="connsiteY91" fmla="*/ 204848 h 557185"/>
              <a:gd name="connsiteX92" fmla="*/ 135892 w 609124"/>
              <a:gd name="connsiteY92" fmla="*/ 213996 h 557185"/>
              <a:gd name="connsiteX93" fmla="*/ 128814 w 609124"/>
              <a:gd name="connsiteY93" fmla="*/ 219401 h 557185"/>
              <a:gd name="connsiteX94" fmla="*/ 120348 w 609124"/>
              <a:gd name="connsiteY94" fmla="*/ 217322 h 557185"/>
              <a:gd name="connsiteX95" fmla="*/ 58175 w 609124"/>
              <a:gd name="connsiteY95" fmla="*/ 162714 h 557185"/>
              <a:gd name="connsiteX96" fmla="*/ 54705 w 609124"/>
              <a:gd name="connsiteY96" fmla="*/ 155507 h 557185"/>
              <a:gd name="connsiteX97" fmla="*/ 57619 w 609124"/>
              <a:gd name="connsiteY97" fmla="*/ 148162 h 557185"/>
              <a:gd name="connsiteX98" fmla="*/ 100503 w 609124"/>
              <a:gd name="connsiteY98" fmla="*/ 83852 h 557185"/>
              <a:gd name="connsiteX99" fmla="*/ 270647 w 609124"/>
              <a:gd name="connsiteY99" fmla="*/ 0 h 55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9124" h="557185">
                <a:moveTo>
                  <a:pt x="253821" y="346713"/>
                </a:moveTo>
                <a:lnTo>
                  <a:pt x="83547" y="517834"/>
                </a:lnTo>
                <a:cubicBezTo>
                  <a:pt x="81604" y="519774"/>
                  <a:pt x="81604" y="522961"/>
                  <a:pt x="83547" y="524901"/>
                </a:cubicBezTo>
                <a:cubicBezTo>
                  <a:pt x="84518" y="525870"/>
                  <a:pt x="85767" y="526425"/>
                  <a:pt x="87016" y="526425"/>
                </a:cubicBezTo>
                <a:cubicBezTo>
                  <a:pt x="88265" y="526425"/>
                  <a:pt x="89514" y="525870"/>
                  <a:pt x="90485" y="524901"/>
                </a:cubicBezTo>
                <a:lnTo>
                  <a:pt x="260899" y="353779"/>
                </a:lnTo>
                <a:cubicBezTo>
                  <a:pt x="262842" y="351840"/>
                  <a:pt x="262842" y="348653"/>
                  <a:pt x="260899" y="346713"/>
                </a:cubicBezTo>
                <a:cubicBezTo>
                  <a:pt x="258956" y="344773"/>
                  <a:pt x="255764" y="344773"/>
                  <a:pt x="253821" y="346713"/>
                </a:cubicBezTo>
                <a:close/>
                <a:moveTo>
                  <a:pt x="229675" y="330640"/>
                </a:moveTo>
                <a:lnTo>
                  <a:pt x="57457" y="498020"/>
                </a:lnTo>
                <a:cubicBezTo>
                  <a:pt x="55514" y="499960"/>
                  <a:pt x="55514" y="503008"/>
                  <a:pt x="57318" y="504948"/>
                </a:cubicBezTo>
                <a:cubicBezTo>
                  <a:pt x="58290" y="506056"/>
                  <a:pt x="59678" y="506472"/>
                  <a:pt x="60927" y="506472"/>
                </a:cubicBezTo>
                <a:cubicBezTo>
                  <a:pt x="62176" y="506472"/>
                  <a:pt x="63424" y="506056"/>
                  <a:pt x="64396" y="505087"/>
                </a:cubicBezTo>
                <a:lnTo>
                  <a:pt x="236614" y="337706"/>
                </a:lnTo>
                <a:cubicBezTo>
                  <a:pt x="238556" y="335767"/>
                  <a:pt x="238556" y="332718"/>
                  <a:pt x="236752" y="330640"/>
                </a:cubicBezTo>
                <a:cubicBezTo>
                  <a:pt x="234810" y="328700"/>
                  <a:pt x="231618" y="328700"/>
                  <a:pt x="229675" y="330640"/>
                </a:cubicBezTo>
                <a:close/>
                <a:moveTo>
                  <a:pt x="214132" y="313874"/>
                </a:moveTo>
                <a:lnTo>
                  <a:pt x="31507" y="471694"/>
                </a:lnTo>
                <a:cubicBezTo>
                  <a:pt x="29425" y="473495"/>
                  <a:pt x="29286" y="476682"/>
                  <a:pt x="31090" y="478760"/>
                </a:cubicBezTo>
                <a:cubicBezTo>
                  <a:pt x="32062" y="479869"/>
                  <a:pt x="33449" y="480423"/>
                  <a:pt x="34837" y="480423"/>
                </a:cubicBezTo>
                <a:cubicBezTo>
                  <a:pt x="35947" y="480423"/>
                  <a:pt x="37058" y="480007"/>
                  <a:pt x="38029" y="479176"/>
                </a:cubicBezTo>
                <a:lnTo>
                  <a:pt x="220655" y="321356"/>
                </a:lnTo>
                <a:cubicBezTo>
                  <a:pt x="222736" y="319555"/>
                  <a:pt x="222875" y="316368"/>
                  <a:pt x="221071" y="314428"/>
                </a:cubicBezTo>
                <a:cubicBezTo>
                  <a:pt x="219267" y="312350"/>
                  <a:pt x="216214" y="312073"/>
                  <a:pt x="214132" y="313874"/>
                </a:cubicBezTo>
                <a:close/>
                <a:moveTo>
                  <a:pt x="46633" y="165051"/>
                </a:moveTo>
                <a:cubicBezTo>
                  <a:pt x="49269" y="164912"/>
                  <a:pt x="51905" y="165744"/>
                  <a:pt x="53847" y="167545"/>
                </a:cubicBezTo>
                <a:lnTo>
                  <a:pt x="118502" y="224644"/>
                </a:lnTo>
                <a:cubicBezTo>
                  <a:pt x="122526" y="228248"/>
                  <a:pt x="122942" y="234346"/>
                  <a:pt x="119612" y="238365"/>
                </a:cubicBezTo>
                <a:lnTo>
                  <a:pt x="84787" y="280635"/>
                </a:lnTo>
                <a:cubicBezTo>
                  <a:pt x="83122" y="282714"/>
                  <a:pt x="80625" y="283961"/>
                  <a:pt x="77989" y="284238"/>
                </a:cubicBezTo>
                <a:cubicBezTo>
                  <a:pt x="77711" y="284238"/>
                  <a:pt x="77295" y="284238"/>
                  <a:pt x="77018" y="284238"/>
                </a:cubicBezTo>
                <a:cubicBezTo>
                  <a:pt x="74659" y="284238"/>
                  <a:pt x="72439" y="283406"/>
                  <a:pt x="70635" y="281882"/>
                </a:cubicBezTo>
                <a:lnTo>
                  <a:pt x="3483" y="224783"/>
                </a:lnTo>
                <a:cubicBezTo>
                  <a:pt x="1541" y="222981"/>
                  <a:pt x="292" y="220625"/>
                  <a:pt x="15" y="217853"/>
                </a:cubicBezTo>
                <a:cubicBezTo>
                  <a:pt x="-124" y="215220"/>
                  <a:pt x="708" y="212587"/>
                  <a:pt x="2512" y="210647"/>
                </a:cubicBezTo>
                <a:lnTo>
                  <a:pt x="39834" y="168377"/>
                </a:lnTo>
                <a:cubicBezTo>
                  <a:pt x="41499" y="166436"/>
                  <a:pt x="43997" y="165189"/>
                  <a:pt x="46633" y="165051"/>
                </a:cubicBezTo>
                <a:close/>
                <a:moveTo>
                  <a:pt x="549131" y="12507"/>
                </a:moveTo>
                <a:cubicBezTo>
                  <a:pt x="552739" y="9597"/>
                  <a:pt x="557874" y="9597"/>
                  <a:pt x="561482" y="12507"/>
                </a:cubicBezTo>
                <a:lnTo>
                  <a:pt x="581049" y="28164"/>
                </a:lnTo>
                <a:cubicBezTo>
                  <a:pt x="583131" y="29827"/>
                  <a:pt x="584379" y="32321"/>
                  <a:pt x="584657" y="34953"/>
                </a:cubicBezTo>
                <a:cubicBezTo>
                  <a:pt x="584935" y="37586"/>
                  <a:pt x="584102" y="40357"/>
                  <a:pt x="582298" y="42297"/>
                </a:cubicBezTo>
                <a:lnTo>
                  <a:pt x="529842" y="104510"/>
                </a:lnTo>
                <a:cubicBezTo>
                  <a:pt x="528038" y="106589"/>
                  <a:pt x="525401" y="107974"/>
                  <a:pt x="522625" y="107974"/>
                </a:cubicBezTo>
                <a:cubicBezTo>
                  <a:pt x="522487" y="107974"/>
                  <a:pt x="522348" y="107974"/>
                  <a:pt x="522209" y="107974"/>
                </a:cubicBezTo>
                <a:cubicBezTo>
                  <a:pt x="519572" y="107974"/>
                  <a:pt x="517074" y="107004"/>
                  <a:pt x="515132" y="105065"/>
                </a:cubicBezTo>
                <a:lnTo>
                  <a:pt x="508054" y="97998"/>
                </a:lnTo>
                <a:lnTo>
                  <a:pt x="365395" y="229630"/>
                </a:lnTo>
                <a:lnTo>
                  <a:pt x="434643" y="297108"/>
                </a:lnTo>
                <a:lnTo>
                  <a:pt x="604640" y="459916"/>
                </a:lnTo>
                <a:cubicBezTo>
                  <a:pt x="605612" y="460747"/>
                  <a:pt x="606306" y="461856"/>
                  <a:pt x="606861" y="463103"/>
                </a:cubicBezTo>
                <a:cubicBezTo>
                  <a:pt x="614077" y="479869"/>
                  <a:pt x="603669" y="506472"/>
                  <a:pt x="580910" y="529196"/>
                </a:cubicBezTo>
                <a:cubicBezTo>
                  <a:pt x="563563" y="546516"/>
                  <a:pt x="542886" y="557185"/>
                  <a:pt x="526789" y="557185"/>
                </a:cubicBezTo>
                <a:cubicBezTo>
                  <a:pt x="521376" y="557185"/>
                  <a:pt x="516381" y="556076"/>
                  <a:pt x="512217" y="553582"/>
                </a:cubicBezTo>
                <a:cubicBezTo>
                  <a:pt x="511385" y="553167"/>
                  <a:pt x="510691" y="552474"/>
                  <a:pt x="509997" y="551781"/>
                </a:cubicBezTo>
                <a:lnTo>
                  <a:pt x="281021" y="307500"/>
                </a:lnTo>
                <a:lnTo>
                  <a:pt x="274915" y="313181"/>
                </a:lnTo>
                <a:lnTo>
                  <a:pt x="299478" y="337984"/>
                </a:lnTo>
                <a:cubicBezTo>
                  <a:pt x="303364" y="341863"/>
                  <a:pt x="303364" y="348098"/>
                  <a:pt x="299478" y="351978"/>
                </a:cubicBezTo>
                <a:lnTo>
                  <a:pt x="98950" y="552058"/>
                </a:lnTo>
                <a:cubicBezTo>
                  <a:pt x="98395" y="552612"/>
                  <a:pt x="97701" y="553167"/>
                  <a:pt x="96869" y="553582"/>
                </a:cubicBezTo>
                <a:cubicBezTo>
                  <a:pt x="92706" y="555938"/>
                  <a:pt x="87849" y="557185"/>
                  <a:pt x="82298" y="557185"/>
                </a:cubicBezTo>
                <a:cubicBezTo>
                  <a:pt x="66339" y="557185"/>
                  <a:pt x="45523" y="546516"/>
                  <a:pt x="28315" y="529196"/>
                </a:cubicBezTo>
                <a:cubicBezTo>
                  <a:pt x="5556" y="506472"/>
                  <a:pt x="-4852" y="479869"/>
                  <a:pt x="2364" y="463103"/>
                </a:cubicBezTo>
                <a:cubicBezTo>
                  <a:pt x="2919" y="461717"/>
                  <a:pt x="3891" y="460470"/>
                  <a:pt x="5001" y="459500"/>
                </a:cubicBezTo>
                <a:lnTo>
                  <a:pt x="222320" y="272999"/>
                </a:lnTo>
                <a:cubicBezTo>
                  <a:pt x="226206" y="269674"/>
                  <a:pt x="232173" y="269951"/>
                  <a:pt x="235920" y="273553"/>
                </a:cubicBezTo>
                <a:lnTo>
                  <a:pt x="261038" y="298910"/>
                </a:lnTo>
                <a:lnTo>
                  <a:pt x="267560" y="292952"/>
                </a:lnTo>
                <a:lnTo>
                  <a:pt x="215936" y="237943"/>
                </a:lnTo>
                <a:cubicBezTo>
                  <a:pt x="214132" y="235865"/>
                  <a:pt x="213161" y="233371"/>
                  <a:pt x="213300" y="230600"/>
                </a:cubicBezTo>
                <a:cubicBezTo>
                  <a:pt x="213438" y="227967"/>
                  <a:pt x="214549" y="225334"/>
                  <a:pt x="216630" y="223672"/>
                </a:cubicBezTo>
                <a:lnTo>
                  <a:pt x="285045" y="164091"/>
                </a:lnTo>
                <a:cubicBezTo>
                  <a:pt x="288931" y="160627"/>
                  <a:pt x="294760" y="160766"/>
                  <a:pt x="298506" y="164368"/>
                </a:cubicBezTo>
                <a:lnTo>
                  <a:pt x="351102" y="215774"/>
                </a:lnTo>
                <a:lnTo>
                  <a:pt x="493899" y="84004"/>
                </a:lnTo>
                <a:lnTo>
                  <a:pt x="486544" y="76521"/>
                </a:lnTo>
                <a:cubicBezTo>
                  <a:pt x="484601" y="74582"/>
                  <a:pt x="483491" y="71810"/>
                  <a:pt x="483630" y="69039"/>
                </a:cubicBezTo>
                <a:cubicBezTo>
                  <a:pt x="483769" y="66129"/>
                  <a:pt x="485157" y="63497"/>
                  <a:pt x="487377" y="61834"/>
                </a:cubicBezTo>
                <a:close/>
                <a:moveTo>
                  <a:pt x="270647" y="0"/>
                </a:moveTo>
                <a:cubicBezTo>
                  <a:pt x="308673" y="0"/>
                  <a:pt x="341148" y="12197"/>
                  <a:pt x="367239" y="36036"/>
                </a:cubicBezTo>
                <a:cubicBezTo>
                  <a:pt x="370292" y="38808"/>
                  <a:pt x="371402" y="43104"/>
                  <a:pt x="369875" y="46846"/>
                </a:cubicBezTo>
                <a:cubicBezTo>
                  <a:pt x="368349" y="50727"/>
                  <a:pt x="364741" y="53222"/>
                  <a:pt x="360716" y="53360"/>
                </a:cubicBezTo>
                <a:lnTo>
                  <a:pt x="348226" y="53360"/>
                </a:lnTo>
                <a:cubicBezTo>
                  <a:pt x="347393" y="53360"/>
                  <a:pt x="346144" y="53360"/>
                  <a:pt x="344062" y="53360"/>
                </a:cubicBezTo>
                <a:cubicBezTo>
                  <a:pt x="328241" y="53360"/>
                  <a:pt x="276060" y="56825"/>
                  <a:pt x="249969" y="100761"/>
                </a:cubicBezTo>
                <a:lnTo>
                  <a:pt x="274950" y="150795"/>
                </a:lnTo>
                <a:cubicBezTo>
                  <a:pt x="277031" y="154676"/>
                  <a:pt x="276060" y="159527"/>
                  <a:pt x="272868" y="162576"/>
                </a:cubicBezTo>
                <a:lnTo>
                  <a:pt x="213192" y="217183"/>
                </a:lnTo>
                <a:cubicBezTo>
                  <a:pt x="211249" y="218847"/>
                  <a:pt x="208890" y="219817"/>
                  <a:pt x="206392" y="219817"/>
                </a:cubicBezTo>
                <a:cubicBezTo>
                  <a:pt x="204449" y="219817"/>
                  <a:pt x="202367" y="219124"/>
                  <a:pt x="200702" y="218015"/>
                </a:cubicBezTo>
                <a:cubicBezTo>
                  <a:pt x="200563" y="217876"/>
                  <a:pt x="184881" y="207066"/>
                  <a:pt x="160733" y="204848"/>
                </a:cubicBezTo>
                <a:cubicBezTo>
                  <a:pt x="141998" y="203185"/>
                  <a:pt x="136447" y="212887"/>
                  <a:pt x="135892" y="213996"/>
                </a:cubicBezTo>
                <a:cubicBezTo>
                  <a:pt x="134504" y="216768"/>
                  <a:pt x="131867" y="218847"/>
                  <a:pt x="128814" y="219401"/>
                </a:cubicBezTo>
                <a:cubicBezTo>
                  <a:pt x="125761" y="220094"/>
                  <a:pt x="122569" y="219401"/>
                  <a:pt x="120348" y="217322"/>
                </a:cubicBezTo>
                <a:lnTo>
                  <a:pt x="58175" y="162714"/>
                </a:lnTo>
                <a:cubicBezTo>
                  <a:pt x="56093" y="160774"/>
                  <a:pt x="54844" y="158279"/>
                  <a:pt x="54705" y="155507"/>
                </a:cubicBezTo>
                <a:cubicBezTo>
                  <a:pt x="54705" y="152735"/>
                  <a:pt x="55676" y="150102"/>
                  <a:pt x="57619" y="148162"/>
                </a:cubicBezTo>
                <a:cubicBezTo>
                  <a:pt x="57897" y="147884"/>
                  <a:pt x="81628" y="123907"/>
                  <a:pt x="100503" y="83852"/>
                </a:cubicBezTo>
                <a:cubicBezTo>
                  <a:pt x="116324" y="50173"/>
                  <a:pt x="194873" y="0"/>
                  <a:pt x="270647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1391920" y="5578158"/>
            <a:ext cx="100114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function：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0" name="Rectangle 31"/>
          <p:cNvSpPr>
            <a:spLocks noChangeArrowheads="1"/>
          </p:cNvSpPr>
          <p:nvPr/>
        </p:nvSpPr>
        <p:spPr bwMode="auto">
          <a:xfrm>
            <a:off x="884555" y="5974715"/>
            <a:ext cx="1068451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function of the assignment expression is to calculate the value of the expression and assign it to the variable on the left</a:t>
            </a:r>
            <a:r>
              <a:rPr lang="en-US" altLang="zh-CN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animBg="1"/>
      <p:bldP spid="59" grpId="0" bldLvl="0" animBg="1"/>
      <p:bldP spid="6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453"/>
            <a:ext cx="5090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Assignment expression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4" name="faq-button_57638"/>
          <p:cNvSpPr>
            <a:spLocks noChangeAspect="1"/>
          </p:cNvSpPr>
          <p:nvPr/>
        </p:nvSpPr>
        <p:spPr bwMode="auto">
          <a:xfrm>
            <a:off x="708025" y="1260334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1314450" y="1040590"/>
            <a:ext cx="11010133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 example of assignment statement。 </a:t>
            </a:r>
            <a:endParaRPr lang="zh-CN" altLang="en-US"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7786688" y="467995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7786688" y="5043488"/>
            <a:ext cx="3959225" cy="57943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7786688" y="470312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运行结果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7785100" y="146050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7785100" y="1814513"/>
            <a:ext cx="3959225" cy="26844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7785100" y="148367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语句编写</a:t>
            </a: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7785100" y="1865313"/>
            <a:ext cx="3205163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main()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{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}</a:t>
            </a: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8188325" y="2389188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float r,pi,s;</a:t>
            </a:r>
            <a:r>
              <a:rPr lang="en-US" altLang="zh-CN" sz="1400">
                <a:latin typeface="Arial" panose="020B0604020202020204" pitchFamily="34" charset="0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8191500" y="2928938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zh-CN" sz="1600">
                <a:latin typeface="Arial" panose="020B0604020202020204" pitchFamily="34" charset="0"/>
              </a:rPr>
              <a:t>pi=3.14; </a:t>
            </a:r>
            <a:r>
              <a:rPr lang="en-US" altLang="zh-CN" sz="1600">
                <a:latin typeface="Arial" panose="020B0604020202020204" pitchFamily="34" charset="0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8189913" y="2657475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zh-CN" sz="1600"/>
              <a:t>r=1.5; </a:t>
            </a:r>
            <a:endParaRPr lang="en-US" altLang="zh-CN" sz="1600"/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7735888" y="5083175"/>
            <a:ext cx="3527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</a:rPr>
              <a:t> s=7.065000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8201025" y="3500438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zh-CN" sz="1600">
                <a:latin typeface="Arial" panose="020B0604020202020204" pitchFamily="34" charset="0"/>
              </a:rPr>
              <a:t>printf(“s=%f\n",s); </a:t>
            </a:r>
            <a:r>
              <a:rPr lang="en-US" altLang="zh-CN" sz="1600">
                <a:latin typeface="Arial" panose="020B0604020202020204" pitchFamily="34" charset="0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8199438" y="3225800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zh-CN" sz="1600">
                <a:latin typeface="Arial" panose="020B0604020202020204" pitchFamily="34" charset="0"/>
              </a:rPr>
              <a:t>s=pi*r*r; </a:t>
            </a:r>
            <a:r>
              <a:rPr lang="en-US" altLang="zh-CN" sz="1600">
                <a:latin typeface="Arial" panose="020B0604020202020204" pitchFamily="34" charset="0"/>
              </a:rPr>
              <a:t>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1479550" y="1721889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Note：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9" name="warning_274496"/>
          <p:cNvSpPr>
            <a:spLocks noChangeAspect="1"/>
          </p:cNvSpPr>
          <p:nvPr/>
        </p:nvSpPr>
        <p:spPr bwMode="auto">
          <a:xfrm>
            <a:off x="831690" y="1721889"/>
            <a:ext cx="482760" cy="525829"/>
          </a:xfrm>
          <a:custGeom>
            <a:avLst/>
            <a:gdLst>
              <a:gd name="connsiteX0" fmla="*/ 278448 w 557028"/>
              <a:gd name="connsiteY0" fmla="*/ 455006 h 606722"/>
              <a:gd name="connsiteX1" fmla="*/ 316447 w 557028"/>
              <a:gd name="connsiteY1" fmla="*/ 492979 h 606722"/>
              <a:gd name="connsiteX2" fmla="*/ 278448 w 557028"/>
              <a:gd name="connsiteY2" fmla="*/ 530864 h 606722"/>
              <a:gd name="connsiteX3" fmla="*/ 240448 w 557028"/>
              <a:gd name="connsiteY3" fmla="*/ 492979 h 606722"/>
              <a:gd name="connsiteX4" fmla="*/ 278448 w 557028"/>
              <a:gd name="connsiteY4" fmla="*/ 455006 h 606722"/>
              <a:gd name="connsiteX5" fmla="*/ 278448 w 557028"/>
              <a:gd name="connsiteY5" fmla="*/ 152322 h 606722"/>
              <a:gd name="connsiteX6" fmla="*/ 313345 w 557028"/>
              <a:gd name="connsiteY6" fmla="*/ 167056 h 606722"/>
              <a:gd name="connsiteX7" fmla="*/ 325274 w 557028"/>
              <a:gd name="connsiteY7" fmla="*/ 203323 h 606722"/>
              <a:gd name="connsiteX8" fmla="*/ 303731 w 557028"/>
              <a:gd name="connsiteY8" fmla="*/ 418436 h 606722"/>
              <a:gd name="connsiteX9" fmla="*/ 291089 w 557028"/>
              <a:gd name="connsiteY9" fmla="*/ 429814 h 606722"/>
              <a:gd name="connsiteX10" fmla="*/ 265807 w 557028"/>
              <a:gd name="connsiteY10" fmla="*/ 429814 h 606722"/>
              <a:gd name="connsiteX11" fmla="*/ 253166 w 557028"/>
              <a:gd name="connsiteY11" fmla="*/ 418436 h 606722"/>
              <a:gd name="connsiteX12" fmla="*/ 231623 w 557028"/>
              <a:gd name="connsiteY12" fmla="*/ 203323 h 606722"/>
              <a:gd name="connsiteX13" fmla="*/ 243552 w 557028"/>
              <a:gd name="connsiteY13" fmla="*/ 167056 h 606722"/>
              <a:gd name="connsiteX14" fmla="*/ 278448 w 557028"/>
              <a:gd name="connsiteY14" fmla="*/ 152322 h 606722"/>
              <a:gd name="connsiteX15" fmla="*/ 278483 w 557028"/>
              <a:gd name="connsiteY15" fmla="*/ 25239 h 606722"/>
              <a:gd name="connsiteX16" fmla="*/ 222943 w 557028"/>
              <a:gd name="connsiteY16" fmla="*/ 58210 h 606722"/>
              <a:gd name="connsiteX17" fmla="*/ 33626 w 557028"/>
              <a:gd name="connsiteY17" fmla="*/ 487013 h 606722"/>
              <a:gd name="connsiteX18" fmla="*/ 34249 w 557028"/>
              <a:gd name="connsiteY18" fmla="*/ 550467 h 606722"/>
              <a:gd name="connsiteX19" fmla="*/ 88721 w 557028"/>
              <a:gd name="connsiteY19" fmla="*/ 581394 h 606722"/>
              <a:gd name="connsiteX20" fmla="*/ 468245 w 557028"/>
              <a:gd name="connsiteY20" fmla="*/ 581394 h 606722"/>
              <a:gd name="connsiteX21" fmla="*/ 522717 w 557028"/>
              <a:gd name="connsiteY21" fmla="*/ 550467 h 606722"/>
              <a:gd name="connsiteX22" fmla="*/ 523785 w 557028"/>
              <a:gd name="connsiteY22" fmla="*/ 487990 h 606722"/>
              <a:gd name="connsiteX23" fmla="*/ 333578 w 557028"/>
              <a:gd name="connsiteY23" fmla="*/ 57322 h 606722"/>
              <a:gd name="connsiteX24" fmla="*/ 278483 w 557028"/>
              <a:gd name="connsiteY24" fmla="*/ 25239 h 606722"/>
              <a:gd name="connsiteX25" fmla="*/ 278483 w 557028"/>
              <a:gd name="connsiteY25" fmla="*/ 0 h 606722"/>
              <a:gd name="connsiteX26" fmla="*/ 356275 w 557028"/>
              <a:gd name="connsiteY26" fmla="*/ 46124 h 606722"/>
              <a:gd name="connsiteX27" fmla="*/ 546482 w 557028"/>
              <a:gd name="connsiteY27" fmla="*/ 476793 h 606722"/>
              <a:gd name="connsiteX28" fmla="*/ 544435 w 557028"/>
              <a:gd name="connsiteY28" fmla="*/ 563353 h 606722"/>
              <a:gd name="connsiteX29" fmla="*/ 468245 w 557028"/>
              <a:gd name="connsiteY29" fmla="*/ 606722 h 606722"/>
              <a:gd name="connsiteX30" fmla="*/ 88721 w 557028"/>
              <a:gd name="connsiteY30" fmla="*/ 606722 h 606722"/>
              <a:gd name="connsiteX31" fmla="*/ 12531 w 557028"/>
              <a:gd name="connsiteY31" fmla="*/ 563353 h 606722"/>
              <a:gd name="connsiteX32" fmla="*/ 10929 w 557028"/>
              <a:gd name="connsiteY32" fmla="*/ 475815 h 606722"/>
              <a:gd name="connsiteX33" fmla="*/ 200246 w 557028"/>
              <a:gd name="connsiteY33" fmla="*/ 47013 h 606722"/>
              <a:gd name="connsiteX34" fmla="*/ 278483 w 557028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7028" h="606722">
                <a:moveTo>
                  <a:pt x="278448" y="455006"/>
                </a:moveTo>
                <a:cubicBezTo>
                  <a:pt x="299450" y="455006"/>
                  <a:pt x="316447" y="471992"/>
                  <a:pt x="316447" y="492979"/>
                </a:cubicBezTo>
                <a:cubicBezTo>
                  <a:pt x="316447" y="513878"/>
                  <a:pt x="299361" y="530864"/>
                  <a:pt x="278448" y="530864"/>
                </a:cubicBezTo>
                <a:cubicBezTo>
                  <a:pt x="257446" y="530864"/>
                  <a:pt x="240448" y="513878"/>
                  <a:pt x="240448" y="492979"/>
                </a:cubicBezTo>
                <a:cubicBezTo>
                  <a:pt x="240448" y="471992"/>
                  <a:pt x="257446" y="455006"/>
                  <a:pt x="278448" y="455006"/>
                </a:cubicBezTo>
                <a:close/>
                <a:moveTo>
                  <a:pt x="278448" y="152322"/>
                </a:moveTo>
                <a:cubicBezTo>
                  <a:pt x="291446" y="152322"/>
                  <a:pt x="304443" y="157234"/>
                  <a:pt x="313345" y="167056"/>
                </a:cubicBezTo>
                <a:cubicBezTo>
                  <a:pt x="322247" y="176922"/>
                  <a:pt x="326609" y="190078"/>
                  <a:pt x="325274" y="203323"/>
                </a:cubicBezTo>
                <a:lnTo>
                  <a:pt x="303731" y="418436"/>
                </a:lnTo>
                <a:cubicBezTo>
                  <a:pt x="303107" y="424836"/>
                  <a:pt x="297588" y="429814"/>
                  <a:pt x="291089" y="429814"/>
                </a:cubicBezTo>
                <a:lnTo>
                  <a:pt x="265807" y="429814"/>
                </a:lnTo>
                <a:cubicBezTo>
                  <a:pt x="259308" y="429814"/>
                  <a:pt x="253789" y="424836"/>
                  <a:pt x="253166" y="418436"/>
                </a:cubicBezTo>
                <a:lnTo>
                  <a:pt x="231623" y="203323"/>
                </a:lnTo>
                <a:cubicBezTo>
                  <a:pt x="230287" y="190078"/>
                  <a:pt x="234649" y="176922"/>
                  <a:pt x="243552" y="167056"/>
                </a:cubicBezTo>
                <a:cubicBezTo>
                  <a:pt x="252454" y="157234"/>
                  <a:pt x="265451" y="152322"/>
                  <a:pt x="278448" y="152322"/>
                </a:cubicBezTo>
                <a:close/>
                <a:moveTo>
                  <a:pt x="278483" y="25239"/>
                </a:moveTo>
                <a:cubicBezTo>
                  <a:pt x="254985" y="25239"/>
                  <a:pt x="234158" y="37592"/>
                  <a:pt x="222943" y="58210"/>
                </a:cubicBezTo>
                <a:lnTo>
                  <a:pt x="33626" y="487013"/>
                </a:lnTo>
                <a:cubicBezTo>
                  <a:pt x="22322" y="507720"/>
                  <a:pt x="22767" y="531093"/>
                  <a:pt x="34249" y="550467"/>
                </a:cubicBezTo>
                <a:cubicBezTo>
                  <a:pt x="45819" y="569841"/>
                  <a:pt x="66202" y="581394"/>
                  <a:pt x="88721" y="581394"/>
                </a:cubicBezTo>
                <a:lnTo>
                  <a:pt x="468245" y="581394"/>
                </a:lnTo>
                <a:cubicBezTo>
                  <a:pt x="490853" y="581394"/>
                  <a:pt x="511147" y="569841"/>
                  <a:pt x="522717" y="550467"/>
                </a:cubicBezTo>
                <a:cubicBezTo>
                  <a:pt x="534199" y="531093"/>
                  <a:pt x="534644" y="507720"/>
                  <a:pt x="523785" y="487990"/>
                </a:cubicBezTo>
                <a:lnTo>
                  <a:pt x="333578" y="57322"/>
                </a:lnTo>
                <a:cubicBezTo>
                  <a:pt x="322809" y="37592"/>
                  <a:pt x="301981" y="25239"/>
                  <a:pt x="278483" y="25239"/>
                </a:cubicBezTo>
                <a:close/>
                <a:moveTo>
                  <a:pt x="278483" y="0"/>
                </a:moveTo>
                <a:cubicBezTo>
                  <a:pt x="311416" y="0"/>
                  <a:pt x="340521" y="17241"/>
                  <a:pt x="356275" y="46124"/>
                </a:cubicBezTo>
                <a:lnTo>
                  <a:pt x="546482" y="476793"/>
                </a:lnTo>
                <a:cubicBezTo>
                  <a:pt x="561168" y="503543"/>
                  <a:pt x="560545" y="536247"/>
                  <a:pt x="544435" y="563353"/>
                </a:cubicBezTo>
                <a:cubicBezTo>
                  <a:pt x="528325" y="590459"/>
                  <a:pt x="499843" y="606722"/>
                  <a:pt x="468245" y="606722"/>
                </a:cubicBezTo>
                <a:lnTo>
                  <a:pt x="88721" y="606722"/>
                </a:lnTo>
                <a:cubicBezTo>
                  <a:pt x="57123" y="606722"/>
                  <a:pt x="28641" y="590459"/>
                  <a:pt x="12531" y="563353"/>
                </a:cubicBezTo>
                <a:cubicBezTo>
                  <a:pt x="-3579" y="536247"/>
                  <a:pt x="-4202" y="503543"/>
                  <a:pt x="10929" y="475815"/>
                </a:cubicBezTo>
                <a:lnTo>
                  <a:pt x="200246" y="47013"/>
                </a:lnTo>
                <a:cubicBezTo>
                  <a:pt x="216445" y="17241"/>
                  <a:pt x="245551" y="0"/>
                  <a:pt x="2784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491490" y="2282190"/>
            <a:ext cx="729551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assignment expression plus a semicolon can form an assignment statement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= expression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37"/>
          <p:cNvSpPr>
            <a:spLocks noChangeArrowheads="1"/>
          </p:cNvSpPr>
          <p:nvPr/>
        </p:nvSpPr>
        <p:spPr bwMode="auto">
          <a:xfrm>
            <a:off x="517525" y="3265805"/>
            <a:ext cx="7235825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assignment statement is not an expression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38"/>
          <p:cNvSpPr>
            <a:spLocks noChangeArrowheads="1"/>
          </p:cNvSpPr>
          <p:nvPr/>
        </p:nvSpPr>
        <p:spPr bwMode="auto">
          <a:xfrm>
            <a:off x="510540" y="3956050"/>
            <a:ext cx="724281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can be assigned values while defining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lso called variable initialization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example: int x = 5;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517525" y="4928235"/>
            <a:ext cx="7153275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During assignment operation, when the data types on both sides of the assignment operator are different, the system will automatically carry out type conversion.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1" grpId="0" animBg="1"/>
      <p:bldP spid="22" grpId="0" animBg="1"/>
      <p:bldP spid="23" grpId="0"/>
      <p:bldP spid="26" grpId="0" animBg="1"/>
      <p:bldP spid="27" grpId="0" animBg="1"/>
      <p:bldP spid="37" grpId="0"/>
      <p:bldP spid="38" grpId="0"/>
      <p:bldP spid="39" grpId="0"/>
      <p:bldP spid="40" grpId="0"/>
      <p:bldP spid="41" grpId="0"/>
      <p:bldP spid="42" grpId="0"/>
      <p:bldP spid="46" grpId="0"/>
      <p:bldP spid="47" grpId="0"/>
      <p:bldP spid="48" grpId="0" bldLvl="0" animBg="1"/>
      <p:bldP spid="51" grpId="0" bldLvl="0" animBg="1"/>
      <p:bldP spid="52" grpId="0" bldLvl="0" animBg="1"/>
      <p:bldP spid="53" grpId="0" bldLvl="0" animBg="1"/>
      <p:bldP spid="54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2126</Words>
  <Application>WPS 演示</Application>
  <PresentationFormat>宽屏</PresentationFormat>
  <Paragraphs>136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微软雅黑</vt:lpstr>
      <vt:lpstr>Calibri</vt:lpstr>
      <vt:lpstr>长城特粗宋体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489</cp:revision>
  <dcterms:created xsi:type="dcterms:W3CDTF">2014-07-14T07:34:00Z</dcterms:created>
  <dcterms:modified xsi:type="dcterms:W3CDTF">2022-04-28T06:27:17Z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