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81" r:id="rId5"/>
    <p:sldId id="260" r:id="rId6"/>
    <p:sldId id="282" r:id="rId7"/>
    <p:sldId id="284" r:id="rId8"/>
    <p:sldId id="283" r:id="rId9"/>
    <p:sldId id="286" r:id="rId10"/>
    <p:sldId id="285" r:id="rId11"/>
    <p:sldId id="287" r:id="rId12"/>
    <p:sldId id="288" r:id="rId13"/>
    <p:sldId id="289" r:id="rId14"/>
    <p:sldId id="290" r:id="rId15"/>
    <p:sldId id="262" r:id="rId1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216FBA"/>
    <a:srgbClr val="88C6E9"/>
    <a:srgbClr val="FFF4E7"/>
    <a:srgbClr val="FFFF99"/>
    <a:srgbClr val="FFFF00"/>
    <a:srgbClr val="FF9900"/>
    <a:srgbClr val="B2B2B2"/>
    <a:srgbClr val="3333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4660"/>
  </p:normalViewPr>
  <p:slideViewPr>
    <p:cSldViewPr snapToGrid="0">
      <p:cViewPr varScale="1">
        <p:scale>
          <a:sx n="91" d="100"/>
          <a:sy n="91" d="100"/>
        </p:scale>
        <p:origin x="84" y="99"/>
      </p:cViewPr>
      <p:guideLst>
        <p:guide orient="horz" pos="252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4A2CD6-FEDA-43EC-A6F4-A479B073A60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725C2-05A8-44B5-B434-D7EE8969E31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54A80E-FF5C-44D1-BA54-1190B0F0D5D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D287945-C995-4048-92FA-749FA9377B7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BA4F48B-EA3C-4137-8302-D4AE0D189A25}"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C85393D-0E62-48BB-B1DF-ADC60B9193B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CE888DA-108A-4689-9FDC-46EE8B289B6E}"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92350E9-E934-4A7E-B498-0AB8C2D70AF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6D7A845-E036-4686-BE08-A0C545F65306}"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55"/>
            <a:ext cx="12192000" cy="6895323"/>
          </a:xfrm>
          <a:prstGeom prst="rect">
            <a:avLst/>
          </a:prstGeom>
        </p:spPr>
      </p:pic>
      <p:sp>
        <p:nvSpPr>
          <p:cNvPr id="5" name="文本框 4"/>
          <p:cNvSpPr txBox="1"/>
          <p:nvPr userDrawn="1"/>
        </p:nvSpPr>
        <p:spPr>
          <a:xfrm>
            <a:off x="8928926" y="113587"/>
            <a:ext cx="2741733" cy="368300"/>
          </a:xfrm>
          <a:prstGeom prst="rect">
            <a:avLst/>
          </a:prstGeom>
          <a:noFill/>
        </p:spPr>
        <p:txBody>
          <a:bodyPr wrap="square" rtlCol="0">
            <a:spAutoFit/>
          </a:bodyPr>
          <a:lstStyle/>
          <a:p>
            <a:pPr algn="r"/>
            <a:r>
              <a:rPr lang="en-US" altLang="zh-CN" dirty="0">
                <a:solidFill>
                  <a:schemeClr val="bg1"/>
                </a:solidFill>
                <a:latin typeface="微软雅黑" panose="020B0503020204020204" pitchFamily="34" charset="-122"/>
                <a:ea typeface="微软雅黑" panose="020B0503020204020204" pitchFamily="34" charset="-122"/>
              </a:rPr>
              <a:t>C</a:t>
            </a:r>
            <a:r>
              <a:rPr lang="zh-CN" altLang="en-US" dirty="0">
                <a:solidFill>
                  <a:schemeClr val="bg1"/>
                </a:solidFill>
                <a:latin typeface="微软雅黑" panose="020B0503020204020204" pitchFamily="34" charset="-122"/>
                <a:ea typeface="微软雅黑" panose="020B0503020204020204" pitchFamily="34" charset="-122"/>
              </a:rPr>
              <a:t> </a:t>
            </a:r>
            <a:r>
              <a:rPr lang="en-US" altLang="zh-CN" dirty="0">
                <a:solidFill>
                  <a:schemeClr val="bg1"/>
                </a:solidFill>
                <a:latin typeface="微软雅黑" panose="020B0503020204020204" pitchFamily="34" charset="-122"/>
                <a:ea typeface="微软雅黑" panose="020B0503020204020204" pitchFamily="34" charset="-122"/>
              </a:rPr>
              <a:t>Programming</a:t>
            </a:r>
            <a:endParaRPr lang="en-US" altLang="zh-CN"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11149318" y="-2680"/>
            <a:ext cx="1042682" cy="56386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49318" y="7843"/>
            <a:ext cx="1042682" cy="563862"/>
          </a:xfrm>
          <a:prstGeom prst="rect">
            <a:avLst/>
          </a:prstGeom>
        </p:spPr>
      </p:pic>
      <p:sp>
        <p:nvSpPr>
          <p:cNvPr id="7" name="文本框 6"/>
          <p:cNvSpPr txBox="1"/>
          <p:nvPr userDrawn="1"/>
        </p:nvSpPr>
        <p:spPr>
          <a:xfrm>
            <a:off x="8928926" y="124110"/>
            <a:ext cx="2741733" cy="368300"/>
          </a:xfrm>
          <a:prstGeom prst="rect">
            <a:avLst/>
          </a:prstGeom>
          <a:noFill/>
        </p:spPr>
        <p:txBody>
          <a:bodyPr wrap="square" rtlCol="0">
            <a:spAutoFit/>
          </a:bodyPr>
          <a:lstStyle/>
          <a:p>
            <a:pPr algn="r"/>
            <a:r>
              <a:rPr lang="en-US" altLang="zh-CN" dirty="0">
                <a:solidFill>
                  <a:srgbClr val="0573C2"/>
                </a:solidFill>
                <a:latin typeface="微软雅黑" panose="020B0503020204020204" pitchFamily="34" charset="-122"/>
                <a:ea typeface="微软雅黑" panose="020B0503020204020204" pitchFamily="34" charset="-122"/>
              </a:rPr>
              <a:t>C</a:t>
            </a:r>
            <a:r>
              <a:rPr lang="zh-CN" altLang="en-US" dirty="0">
                <a:solidFill>
                  <a:srgbClr val="0573C2"/>
                </a:solidFill>
                <a:latin typeface="微软雅黑" panose="020B0503020204020204" pitchFamily="34" charset="-122"/>
                <a:ea typeface="微软雅黑" panose="020B0503020204020204" pitchFamily="34" charset="-122"/>
              </a:rPr>
              <a:t> </a:t>
            </a:r>
            <a:r>
              <a:rPr lang="en-US" altLang="zh-CN" dirty="0">
                <a:solidFill>
                  <a:srgbClr val="0573C2"/>
                </a:solidFill>
                <a:latin typeface="微软雅黑" panose="020B0503020204020204" pitchFamily="34" charset="-122"/>
                <a:ea typeface="微软雅黑" panose="020B0503020204020204" pitchFamily="34" charset="-122"/>
              </a:rPr>
              <a:t>Programming</a:t>
            </a:r>
            <a:endParaRPr lang="en-US" altLang="zh-CN" dirty="0">
              <a:solidFill>
                <a:srgbClr val="0573C2"/>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35A3A1C-A363-4509-9926-BBEA0829D36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A6EABBC-5DCE-4CFD-A493-13F073E78563}"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672A6A24-CD5D-4747-B78C-EFE91337C2A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F90E743-20D8-4046-A6FB-E578E2883DD3}"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0E1EBB1-BEC0-4382-978D-5BD0C58B8EEE}"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4B15673-2E4D-47F1-A33F-911EFD2E31F3}"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F65A9F3-5FB2-4C0C-8EFA-4F70059819FB}"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13EFA87-E440-4374-AB61-C33BC6DBDDC5}"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3BE9276-E977-4281-B66E-3E091951C73E}"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E939B46-2A7E-4528-8235-88295E7DE219}"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623090A-AF9C-4A19-8105-575ADC39535C}"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E1E4780-F9A0-4A26-869C-F19E0EEB2287}"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63695E23-84BE-48D8-9C62-36AACB68AC7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EDAD3A8-8AB3-4EBF-998F-E54C4F3B3FA6}"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2501159B-EDB9-4FB4-8F83-9B4362C51867}"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D6443F7-BE31-4273-8A84-BCD20A9FE0D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102A4F83-4E47-4CEB-BB53-C44D088EFE8E}"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2B577B54-D940-4915-BB3C-D1D2955C5C2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2.xml"/><Relationship Id="rId5" Type="http://schemas.microsoft.com/office/2007/relationships/hdphoto" Target="../media/image7.wdp"/><Relationship Id="rId4" Type="http://schemas.openxmlformats.org/officeDocument/2006/relationships/image" Target="../media/image6.png"/><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microsoft.com/office/2007/relationships/hdphoto" Target="../media/image7.wdp"/><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microsoft.com/office/2007/relationships/hdphoto" Target="../media/image5.wdp"/><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microsoft.com/office/2007/relationships/hdphoto" Target="../media/image5.wdp"/><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microsoft.com/office/2007/relationships/hdphoto" Target="../media/image5.wdp"/><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07920" y="3099435"/>
            <a:ext cx="8037195" cy="829945"/>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Format output function</a:t>
            </a:r>
            <a:endParaRPr lang="zh-CN" altLang="en-US" sz="4800" b="1"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 name="菱形 6"/>
          <p:cNvSpPr/>
          <p:nvPr/>
        </p:nvSpPr>
        <p:spPr>
          <a:xfrm>
            <a:off x="5889038" y="4124226"/>
            <a:ext cx="495434" cy="456114"/>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cxnSp>
        <p:nvCxnSpPr>
          <p:cNvPr id="27" name="直接连接符 26"/>
          <p:cNvCxnSpPr/>
          <p:nvPr/>
        </p:nvCxnSpPr>
        <p:spPr>
          <a:xfrm flipH="1">
            <a:off x="6898070" y="4352759"/>
            <a:ext cx="2057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1"/>
          <a:stretch>
            <a:fillRect/>
          </a:stretch>
        </p:blipFill>
        <p:spPr>
          <a:xfrm>
            <a:off x="3401162" y="4339231"/>
            <a:ext cx="2078916" cy="36579"/>
          </a:xfrm>
          <a:prstGeom prst="rect">
            <a:avLst/>
          </a:prstGeom>
        </p:spPr>
      </p:pic>
      <p:pic>
        <p:nvPicPr>
          <p:cNvPr id="3" name="图片 2"/>
          <p:cNvPicPr>
            <a:picLocks noChangeAspect="1"/>
          </p:cNvPicPr>
          <p:nvPr/>
        </p:nvPicPr>
        <p:blipFill rotWithShape="1">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t="6897" b="6897"/>
          <a:stretch>
            <a:fillRect/>
          </a:stretch>
        </p:blipFill>
        <p:spPr>
          <a:xfrm>
            <a:off x="5069955" y="862019"/>
            <a:ext cx="2133600" cy="2133600"/>
          </a:xfrm>
          <a:prstGeom prst="ellipse">
            <a:avLst/>
          </a:prstGeom>
        </p:spPr>
      </p:pic>
      <p:grpSp>
        <p:nvGrpSpPr>
          <p:cNvPr id="10" name="组合 9"/>
          <p:cNvGrpSpPr/>
          <p:nvPr/>
        </p:nvGrpSpPr>
        <p:grpSpPr>
          <a:xfrm>
            <a:off x="78282" y="52718"/>
            <a:ext cx="3113202" cy="534884"/>
            <a:chOff x="78282" y="52718"/>
            <a:chExt cx="3113202" cy="534884"/>
          </a:xfrm>
        </p:grpSpPr>
        <p:pic>
          <p:nvPicPr>
            <p:cNvPr id="11" name="图片 10"/>
            <p:cNvPicPr>
              <a:picLocks noChangeAspect="1"/>
            </p:cNvPicPr>
            <p:nvPr/>
          </p:nvPicPr>
          <p:blipFill>
            <a:blip r:embed="rId4">
              <a:extLst>
                <a:ext uri="{BEBA8EAE-BF5A-486C-A8C5-ECC9F3942E4B}">
                  <a14:imgProps xmlns:a14="http://schemas.microsoft.com/office/drawing/2010/main">
                    <a14:imgLayer r:embed="rId5">
                      <a14:imgEffect>
                        <a14:backgroundRemoval t="1700" b="98584" l="5046" r="89679"/>
                      </a14:imgEffect>
                    </a14:imgLayer>
                  </a14:imgProps>
                </a:ext>
              </a:extLst>
            </a:blip>
            <a:stretch>
              <a:fillRect/>
            </a:stretch>
          </p:blipFill>
          <p:spPr>
            <a:xfrm>
              <a:off x="2530834" y="52718"/>
              <a:ext cx="660650" cy="534884"/>
            </a:xfrm>
            <a:prstGeom prst="rect">
              <a:avLst/>
            </a:prstGeom>
          </p:spPr>
        </p:pic>
        <p:sp>
          <p:nvSpPr>
            <p:cNvPr id="12" name="文本框 11"/>
            <p:cNvSpPr txBox="1"/>
            <p:nvPr/>
          </p:nvSpPr>
          <p:spPr>
            <a:xfrm>
              <a:off x="78282" y="135494"/>
              <a:ext cx="2679827" cy="369332"/>
            </a:xfrm>
            <a:prstGeom prst="rect">
              <a:avLst/>
            </a:prstGeom>
            <a:noFill/>
          </p:spPr>
          <p:txBody>
            <a:bodyPr wrap="square" rtlCol="0">
              <a:spAutoFit/>
            </a:bodyPr>
            <a:lstStyle/>
            <a:p>
              <a:pPr eaLnBrk="0" fontAlgn="base" hangingPunct="0">
                <a:spcBef>
                  <a:spcPct val="0"/>
                </a:spcBef>
                <a:spcAft>
                  <a:spcPct val="0"/>
                </a:spcAft>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北京电子科技职业学院</a:t>
              </a:r>
              <a:endParaRPr lang="zh-CN" altLang="en-US"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7350760"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3.</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printf function considerations</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7" name="Rectangle 10"/>
          <p:cNvSpPr>
            <a:spLocks noChangeArrowheads="1"/>
          </p:cNvSpPr>
          <p:nvPr/>
        </p:nvSpPr>
        <p:spPr bwMode="auto">
          <a:xfrm>
            <a:off x="1479550" y="1322388"/>
            <a:ext cx="3671888"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Note</a:t>
            </a:r>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5" name="warning_274496"/>
          <p:cNvSpPr>
            <a:spLocks noChangeAspect="1"/>
          </p:cNvSpPr>
          <p:nvPr/>
        </p:nvSpPr>
        <p:spPr bwMode="auto">
          <a:xfrm>
            <a:off x="831690" y="1322388"/>
            <a:ext cx="482760" cy="525829"/>
          </a:xfrm>
          <a:custGeom>
            <a:avLst/>
            <a:gdLst>
              <a:gd name="connsiteX0" fmla="*/ 278448 w 557028"/>
              <a:gd name="connsiteY0" fmla="*/ 455006 h 606722"/>
              <a:gd name="connsiteX1" fmla="*/ 316447 w 557028"/>
              <a:gd name="connsiteY1" fmla="*/ 492979 h 606722"/>
              <a:gd name="connsiteX2" fmla="*/ 278448 w 557028"/>
              <a:gd name="connsiteY2" fmla="*/ 530864 h 606722"/>
              <a:gd name="connsiteX3" fmla="*/ 240448 w 557028"/>
              <a:gd name="connsiteY3" fmla="*/ 492979 h 606722"/>
              <a:gd name="connsiteX4" fmla="*/ 278448 w 557028"/>
              <a:gd name="connsiteY4" fmla="*/ 455006 h 606722"/>
              <a:gd name="connsiteX5" fmla="*/ 278448 w 557028"/>
              <a:gd name="connsiteY5" fmla="*/ 152322 h 606722"/>
              <a:gd name="connsiteX6" fmla="*/ 313345 w 557028"/>
              <a:gd name="connsiteY6" fmla="*/ 167056 h 606722"/>
              <a:gd name="connsiteX7" fmla="*/ 325274 w 557028"/>
              <a:gd name="connsiteY7" fmla="*/ 203323 h 606722"/>
              <a:gd name="connsiteX8" fmla="*/ 303731 w 557028"/>
              <a:gd name="connsiteY8" fmla="*/ 418436 h 606722"/>
              <a:gd name="connsiteX9" fmla="*/ 291089 w 557028"/>
              <a:gd name="connsiteY9" fmla="*/ 429814 h 606722"/>
              <a:gd name="connsiteX10" fmla="*/ 265807 w 557028"/>
              <a:gd name="connsiteY10" fmla="*/ 429814 h 606722"/>
              <a:gd name="connsiteX11" fmla="*/ 253166 w 557028"/>
              <a:gd name="connsiteY11" fmla="*/ 418436 h 606722"/>
              <a:gd name="connsiteX12" fmla="*/ 231623 w 557028"/>
              <a:gd name="connsiteY12" fmla="*/ 203323 h 606722"/>
              <a:gd name="connsiteX13" fmla="*/ 243552 w 557028"/>
              <a:gd name="connsiteY13" fmla="*/ 167056 h 606722"/>
              <a:gd name="connsiteX14" fmla="*/ 278448 w 557028"/>
              <a:gd name="connsiteY14" fmla="*/ 152322 h 606722"/>
              <a:gd name="connsiteX15" fmla="*/ 278483 w 557028"/>
              <a:gd name="connsiteY15" fmla="*/ 25239 h 606722"/>
              <a:gd name="connsiteX16" fmla="*/ 222943 w 557028"/>
              <a:gd name="connsiteY16" fmla="*/ 58210 h 606722"/>
              <a:gd name="connsiteX17" fmla="*/ 33626 w 557028"/>
              <a:gd name="connsiteY17" fmla="*/ 487013 h 606722"/>
              <a:gd name="connsiteX18" fmla="*/ 34249 w 557028"/>
              <a:gd name="connsiteY18" fmla="*/ 550467 h 606722"/>
              <a:gd name="connsiteX19" fmla="*/ 88721 w 557028"/>
              <a:gd name="connsiteY19" fmla="*/ 581394 h 606722"/>
              <a:gd name="connsiteX20" fmla="*/ 468245 w 557028"/>
              <a:gd name="connsiteY20" fmla="*/ 581394 h 606722"/>
              <a:gd name="connsiteX21" fmla="*/ 522717 w 557028"/>
              <a:gd name="connsiteY21" fmla="*/ 550467 h 606722"/>
              <a:gd name="connsiteX22" fmla="*/ 523785 w 557028"/>
              <a:gd name="connsiteY22" fmla="*/ 487990 h 606722"/>
              <a:gd name="connsiteX23" fmla="*/ 333578 w 557028"/>
              <a:gd name="connsiteY23" fmla="*/ 57322 h 606722"/>
              <a:gd name="connsiteX24" fmla="*/ 278483 w 557028"/>
              <a:gd name="connsiteY24" fmla="*/ 25239 h 606722"/>
              <a:gd name="connsiteX25" fmla="*/ 278483 w 557028"/>
              <a:gd name="connsiteY25" fmla="*/ 0 h 606722"/>
              <a:gd name="connsiteX26" fmla="*/ 356275 w 557028"/>
              <a:gd name="connsiteY26" fmla="*/ 46124 h 606722"/>
              <a:gd name="connsiteX27" fmla="*/ 546482 w 557028"/>
              <a:gd name="connsiteY27" fmla="*/ 476793 h 606722"/>
              <a:gd name="connsiteX28" fmla="*/ 544435 w 557028"/>
              <a:gd name="connsiteY28" fmla="*/ 563353 h 606722"/>
              <a:gd name="connsiteX29" fmla="*/ 468245 w 557028"/>
              <a:gd name="connsiteY29" fmla="*/ 606722 h 606722"/>
              <a:gd name="connsiteX30" fmla="*/ 88721 w 557028"/>
              <a:gd name="connsiteY30" fmla="*/ 606722 h 606722"/>
              <a:gd name="connsiteX31" fmla="*/ 12531 w 557028"/>
              <a:gd name="connsiteY31" fmla="*/ 563353 h 606722"/>
              <a:gd name="connsiteX32" fmla="*/ 10929 w 557028"/>
              <a:gd name="connsiteY32" fmla="*/ 475815 h 606722"/>
              <a:gd name="connsiteX33" fmla="*/ 200246 w 557028"/>
              <a:gd name="connsiteY33" fmla="*/ 47013 h 606722"/>
              <a:gd name="connsiteX34" fmla="*/ 278483 w 557028"/>
              <a:gd name="connsiteY3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57028" h="606722">
                <a:moveTo>
                  <a:pt x="278448" y="455006"/>
                </a:moveTo>
                <a:cubicBezTo>
                  <a:pt x="299450" y="455006"/>
                  <a:pt x="316447" y="471992"/>
                  <a:pt x="316447" y="492979"/>
                </a:cubicBezTo>
                <a:cubicBezTo>
                  <a:pt x="316447" y="513878"/>
                  <a:pt x="299361" y="530864"/>
                  <a:pt x="278448" y="530864"/>
                </a:cubicBezTo>
                <a:cubicBezTo>
                  <a:pt x="257446" y="530864"/>
                  <a:pt x="240448" y="513878"/>
                  <a:pt x="240448" y="492979"/>
                </a:cubicBezTo>
                <a:cubicBezTo>
                  <a:pt x="240448" y="471992"/>
                  <a:pt x="257446" y="455006"/>
                  <a:pt x="278448" y="455006"/>
                </a:cubicBezTo>
                <a:close/>
                <a:moveTo>
                  <a:pt x="278448" y="152322"/>
                </a:moveTo>
                <a:cubicBezTo>
                  <a:pt x="291446" y="152322"/>
                  <a:pt x="304443" y="157234"/>
                  <a:pt x="313345" y="167056"/>
                </a:cubicBezTo>
                <a:cubicBezTo>
                  <a:pt x="322247" y="176922"/>
                  <a:pt x="326609" y="190078"/>
                  <a:pt x="325274" y="203323"/>
                </a:cubicBezTo>
                <a:lnTo>
                  <a:pt x="303731" y="418436"/>
                </a:lnTo>
                <a:cubicBezTo>
                  <a:pt x="303107" y="424836"/>
                  <a:pt x="297588" y="429814"/>
                  <a:pt x="291089" y="429814"/>
                </a:cubicBezTo>
                <a:lnTo>
                  <a:pt x="265807" y="429814"/>
                </a:lnTo>
                <a:cubicBezTo>
                  <a:pt x="259308" y="429814"/>
                  <a:pt x="253789" y="424836"/>
                  <a:pt x="253166" y="418436"/>
                </a:cubicBezTo>
                <a:lnTo>
                  <a:pt x="231623" y="203323"/>
                </a:lnTo>
                <a:cubicBezTo>
                  <a:pt x="230287" y="190078"/>
                  <a:pt x="234649" y="176922"/>
                  <a:pt x="243552" y="167056"/>
                </a:cubicBezTo>
                <a:cubicBezTo>
                  <a:pt x="252454" y="157234"/>
                  <a:pt x="265451" y="152322"/>
                  <a:pt x="278448" y="152322"/>
                </a:cubicBezTo>
                <a:close/>
                <a:moveTo>
                  <a:pt x="278483" y="25239"/>
                </a:moveTo>
                <a:cubicBezTo>
                  <a:pt x="254985" y="25239"/>
                  <a:pt x="234158" y="37592"/>
                  <a:pt x="222943" y="58210"/>
                </a:cubicBezTo>
                <a:lnTo>
                  <a:pt x="33626" y="487013"/>
                </a:lnTo>
                <a:cubicBezTo>
                  <a:pt x="22322" y="507720"/>
                  <a:pt x="22767" y="531093"/>
                  <a:pt x="34249" y="550467"/>
                </a:cubicBezTo>
                <a:cubicBezTo>
                  <a:pt x="45819" y="569841"/>
                  <a:pt x="66202" y="581394"/>
                  <a:pt x="88721" y="581394"/>
                </a:cubicBezTo>
                <a:lnTo>
                  <a:pt x="468245" y="581394"/>
                </a:lnTo>
                <a:cubicBezTo>
                  <a:pt x="490853" y="581394"/>
                  <a:pt x="511147" y="569841"/>
                  <a:pt x="522717" y="550467"/>
                </a:cubicBezTo>
                <a:cubicBezTo>
                  <a:pt x="534199" y="531093"/>
                  <a:pt x="534644" y="507720"/>
                  <a:pt x="523785" y="487990"/>
                </a:cubicBezTo>
                <a:lnTo>
                  <a:pt x="333578" y="57322"/>
                </a:lnTo>
                <a:cubicBezTo>
                  <a:pt x="322809" y="37592"/>
                  <a:pt x="301981" y="25239"/>
                  <a:pt x="278483" y="25239"/>
                </a:cubicBezTo>
                <a:close/>
                <a:moveTo>
                  <a:pt x="278483" y="0"/>
                </a:moveTo>
                <a:cubicBezTo>
                  <a:pt x="311416" y="0"/>
                  <a:pt x="340521" y="17241"/>
                  <a:pt x="356275" y="46124"/>
                </a:cubicBezTo>
                <a:lnTo>
                  <a:pt x="546482" y="476793"/>
                </a:lnTo>
                <a:cubicBezTo>
                  <a:pt x="561168" y="503543"/>
                  <a:pt x="560545" y="536247"/>
                  <a:pt x="544435" y="563353"/>
                </a:cubicBezTo>
                <a:cubicBezTo>
                  <a:pt x="528325" y="590459"/>
                  <a:pt x="499843" y="606722"/>
                  <a:pt x="468245" y="606722"/>
                </a:cubicBezTo>
                <a:lnTo>
                  <a:pt x="88721" y="606722"/>
                </a:lnTo>
                <a:cubicBezTo>
                  <a:pt x="57123" y="606722"/>
                  <a:pt x="28641" y="590459"/>
                  <a:pt x="12531" y="563353"/>
                </a:cubicBezTo>
                <a:cubicBezTo>
                  <a:pt x="-3579" y="536247"/>
                  <a:pt x="-4202" y="503543"/>
                  <a:pt x="10929" y="475815"/>
                </a:cubicBezTo>
                <a:lnTo>
                  <a:pt x="200246" y="47013"/>
                </a:lnTo>
                <a:cubicBezTo>
                  <a:pt x="216445" y="17241"/>
                  <a:pt x="245551" y="0"/>
                  <a:pt x="278483" y="0"/>
                </a:cubicBezTo>
                <a:close/>
              </a:path>
            </a:pathLst>
          </a:custGeom>
          <a:solidFill>
            <a:schemeClr val="accent1"/>
          </a:solidFill>
          <a:ln>
            <a:noFill/>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Rectangle 11"/>
          <p:cNvSpPr>
            <a:spLocks noChangeArrowheads="1"/>
          </p:cNvSpPr>
          <p:nvPr/>
        </p:nvSpPr>
        <p:spPr bwMode="auto">
          <a:xfrm>
            <a:off x="491490" y="2113280"/>
            <a:ext cx="7209790" cy="2861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buFont typeface="Wingdings" panose="05000000000000000000" pitchFamily="2" charset="2"/>
              <a:buNone/>
            </a:pPr>
            <a:r>
              <a:rPr lang="zh-CN" altLang="en-US" sz="2000"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sz="20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3</a:t>
            </a:r>
            <a:r>
              <a:rPr lang="zh-CN" altLang="en-US" sz="20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sz="20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Modifier m (positive integer)</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：Specifies the width of the output item. When the specified width is less than the actual width, it is output according to the actual width. When the specified width is greater than the actual width, it is supplemented with a space in front。</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Font typeface="Wingdings" panose="05000000000000000000" pitchFamily="2" charset="2"/>
              <a:buNone/>
            </a:pP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6" name="Rectangle 33"/>
          <p:cNvSpPr>
            <a:spLocks noChangeArrowheads="1"/>
          </p:cNvSpPr>
          <p:nvPr/>
        </p:nvSpPr>
        <p:spPr bwMode="auto">
          <a:xfrm>
            <a:off x="7786688" y="4287838"/>
            <a:ext cx="3959225" cy="319087"/>
          </a:xfrm>
          <a:prstGeom prst="rect">
            <a:avLst/>
          </a:prstGeom>
          <a:solidFill>
            <a:srgbClr val="216FBA"/>
          </a:solidFill>
          <a:ln w="9525">
            <a:solidFill>
              <a:srgbClr val="216FBA"/>
            </a:solidFill>
            <a:miter lim="800000"/>
          </a:ln>
        </p:spPr>
        <p:txBody>
          <a:bodyPr wrap="none" anchor="ct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7" name="Rectangle 34"/>
          <p:cNvSpPr>
            <a:spLocks noChangeArrowheads="1"/>
          </p:cNvSpPr>
          <p:nvPr/>
        </p:nvSpPr>
        <p:spPr bwMode="auto">
          <a:xfrm>
            <a:off x="7786688" y="4651375"/>
            <a:ext cx="3959225" cy="841375"/>
          </a:xfrm>
          <a:prstGeom prst="rect">
            <a:avLst/>
          </a:prstGeom>
          <a:solidFill>
            <a:schemeClr val="tx1"/>
          </a:solidFill>
          <a:ln w="12700">
            <a:solidFill>
              <a:srgbClr val="216FBA"/>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8" name="Text Box 35"/>
          <p:cNvSpPr txBox="1">
            <a:spLocks noChangeArrowheads="1"/>
          </p:cNvSpPr>
          <p:nvPr/>
        </p:nvSpPr>
        <p:spPr bwMode="auto">
          <a:xfrm>
            <a:off x="7786688" y="4321175"/>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运行结果</a:t>
            </a:r>
            <a:endParaRPr lang="zh-CN" altLang="en-US" sz="1400" b="1">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9" name="Rectangle 37"/>
          <p:cNvSpPr>
            <a:spLocks noChangeArrowheads="1"/>
          </p:cNvSpPr>
          <p:nvPr/>
        </p:nvSpPr>
        <p:spPr bwMode="auto">
          <a:xfrm>
            <a:off x="7785100" y="1460500"/>
            <a:ext cx="3959225" cy="319088"/>
          </a:xfrm>
          <a:prstGeom prst="rect">
            <a:avLst/>
          </a:prstGeom>
          <a:solidFill>
            <a:srgbClr val="216FBA"/>
          </a:solidFill>
          <a:ln w="9525">
            <a:solidFill>
              <a:srgbClr val="216FBA"/>
            </a:solidFill>
            <a:miter lim="800000"/>
          </a:ln>
        </p:spPr>
        <p:txBody>
          <a:bodyPr wrap="none" anchor="ct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0" name="Rectangle 38"/>
          <p:cNvSpPr>
            <a:spLocks noChangeArrowheads="1"/>
          </p:cNvSpPr>
          <p:nvPr/>
        </p:nvSpPr>
        <p:spPr bwMode="auto">
          <a:xfrm>
            <a:off x="7785100" y="1814513"/>
            <a:ext cx="3959225" cy="2205037"/>
          </a:xfrm>
          <a:prstGeom prst="rect">
            <a:avLst/>
          </a:prstGeom>
          <a:noFill/>
          <a:ln w="9525">
            <a:solidFill>
              <a:srgbClr val="216FBA"/>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1" name="Text Box 39"/>
          <p:cNvSpPr txBox="1">
            <a:spLocks noChangeArrowheads="1"/>
          </p:cNvSpPr>
          <p:nvPr/>
        </p:nvSpPr>
        <p:spPr bwMode="auto">
          <a:xfrm>
            <a:off x="7785100" y="1493838"/>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语句编写</a:t>
            </a:r>
            <a:endParaRPr lang="zh-CN" altLang="en-US" sz="1400" b="1">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2" name="Text Box 40"/>
          <p:cNvSpPr txBox="1">
            <a:spLocks noChangeArrowheads="1"/>
          </p:cNvSpPr>
          <p:nvPr/>
        </p:nvSpPr>
        <p:spPr bwMode="auto">
          <a:xfrm>
            <a:off x="7785100" y="1865313"/>
            <a:ext cx="3205163"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rPr>
              <a:t>main()</a:t>
            </a:r>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a:p>
            <a:pPr eaLnBrk="1" hangingPunct="1"/>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a:p>
            <a:pPr eaLnBrk="1" hangingPunct="1"/>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a:p>
            <a:pPr eaLnBrk="1" hangingPunct="1"/>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a:p>
            <a:pPr eaLnBrk="1" hangingPunct="1"/>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3" name="Text Box 41"/>
          <p:cNvSpPr txBox="1">
            <a:spLocks noChangeArrowheads="1"/>
          </p:cNvSpPr>
          <p:nvPr/>
        </p:nvSpPr>
        <p:spPr bwMode="auto">
          <a:xfrm>
            <a:off x="8188325" y="2389188"/>
            <a:ext cx="2808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rPr>
              <a:t>int a,b; </a:t>
            </a:r>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4" name="Text Box 51"/>
          <p:cNvSpPr txBox="1">
            <a:spLocks noChangeArrowheads="1"/>
          </p:cNvSpPr>
          <p:nvPr/>
        </p:nvSpPr>
        <p:spPr bwMode="auto">
          <a:xfrm>
            <a:off x="8191500" y="2957513"/>
            <a:ext cx="3113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rPr>
              <a:t>printf("%4d,%4d\n",a,b);</a:t>
            </a:r>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5" name="Rectangle 21"/>
          <p:cNvSpPr>
            <a:spLocks noChangeArrowheads="1"/>
          </p:cNvSpPr>
          <p:nvPr/>
        </p:nvSpPr>
        <p:spPr bwMode="auto">
          <a:xfrm>
            <a:off x="582930" y="4705350"/>
            <a:ext cx="686308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buFont typeface="Wingdings" panose="05000000000000000000" pitchFamily="2" charset="2"/>
              <a:buNone/>
            </a:pPr>
            <a:r>
              <a:rPr lang="zh-CN" altLang="en-US" sz="20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sz="20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4</a:t>
            </a:r>
            <a:r>
              <a:rPr lang="zh-CN" altLang="en-US" sz="20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sz="20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Modifier N (positive integer)</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Specify the number of decimal places (rounding) of the output real data. The system default is 6.</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6" name="Text Box 22"/>
          <p:cNvSpPr txBox="1">
            <a:spLocks noChangeArrowheads="1"/>
          </p:cNvSpPr>
          <p:nvPr/>
        </p:nvSpPr>
        <p:spPr bwMode="auto">
          <a:xfrm>
            <a:off x="8189913" y="2657475"/>
            <a:ext cx="28082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rPr>
              <a:t>a=123,b=12345;</a:t>
            </a:r>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7" name="Text Box 24"/>
          <p:cNvSpPr txBox="1">
            <a:spLocks noChangeArrowheads="1"/>
          </p:cNvSpPr>
          <p:nvPr/>
        </p:nvSpPr>
        <p:spPr bwMode="auto">
          <a:xfrm>
            <a:off x="7850188" y="4705350"/>
            <a:ext cx="1320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solidFill>
                  <a:schemeClr val="bg1"/>
                </a:solidFill>
                <a:sym typeface="Wingdings 3" panose="05040102010807070707" pitchFamily="18" charset="2"/>
              </a:rPr>
              <a:t></a:t>
            </a:r>
            <a:r>
              <a:rPr lang="en-US" altLang="zh-CN" sz="1600"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123,12345</a:t>
            </a:r>
            <a:r>
              <a:rPr lang="en-US" altLang="zh-CN" dirty="0">
                <a:latin typeface="微软雅黑" panose="020B0503020204020204" pitchFamily="34" charset="-122"/>
                <a:ea typeface="微软雅黑" panose="020B0503020204020204" pitchFamily="34" charset="-122"/>
                <a:cs typeface="+mn-ea"/>
                <a:sym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8" name="Text Box 27"/>
          <p:cNvSpPr txBox="1">
            <a:spLocks noChangeArrowheads="1"/>
          </p:cNvSpPr>
          <p:nvPr/>
        </p:nvSpPr>
        <p:spPr bwMode="auto">
          <a:xfrm>
            <a:off x="8185150" y="2736850"/>
            <a:ext cx="3022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rPr>
              <a:t>printf("%.1f,%.2f,%.6f\n",x,x,x);</a:t>
            </a:r>
            <a:r>
              <a:rPr lang="en-US" altLang="zh-CN" sz="1400">
                <a:latin typeface="微软雅黑" panose="020B0503020204020204" pitchFamily="34" charset="-122"/>
                <a:ea typeface="微软雅黑" panose="020B0503020204020204" pitchFamily="34" charset="-122"/>
                <a:cs typeface="+mn-ea"/>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rPr>
              <a:t> </a:t>
            </a:r>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9" name="Text Box 28"/>
          <p:cNvSpPr txBox="1">
            <a:spLocks noChangeArrowheads="1"/>
          </p:cNvSpPr>
          <p:nvPr/>
        </p:nvSpPr>
        <p:spPr bwMode="auto">
          <a:xfrm>
            <a:off x="8189913" y="2414588"/>
            <a:ext cx="28082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rPr>
              <a:t>float x=123.44; </a:t>
            </a:r>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0" name="Text Box 29"/>
          <p:cNvSpPr txBox="1">
            <a:spLocks noChangeArrowheads="1"/>
          </p:cNvSpPr>
          <p:nvPr/>
        </p:nvSpPr>
        <p:spPr bwMode="auto">
          <a:xfrm>
            <a:off x="7834313" y="4710113"/>
            <a:ext cx="2989262"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123.4,123.44,123.440002 </a:t>
            </a:r>
            <a:endParaRPr lang="en-US" altLang="zh-CN" sz="1600"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eaLnBrk="1" hangingPunct="1"/>
            <a:endParaRPr lang="en-US" altLang="zh-CN" dirty="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20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left)">
                                      <p:cBhvr>
                                        <p:cTn id="18" dur="2000"/>
                                        <p:tgtEl>
                                          <p:spTgt spid="44"/>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box(in)">
                                      <p:cBhvr>
                                        <p:cTn id="23" dur="500"/>
                                        <p:tgtEl>
                                          <p:spTgt spid="49"/>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box(in)">
                                      <p:cBhvr>
                                        <p:cTn id="26" dur="500"/>
                                        <p:tgtEl>
                                          <p:spTgt spid="51"/>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box(in)">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wipe(left)">
                                      <p:cBhvr>
                                        <p:cTn id="34" dur="2000"/>
                                        <p:tgtEl>
                                          <p:spTgt spid="5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2000"/>
                                        <p:tgtEl>
                                          <p:spTgt spid="5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ipe(left)">
                                      <p:cBhvr>
                                        <p:cTn id="40" dur="2000"/>
                                        <p:tgtEl>
                                          <p:spTgt spid="5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left)">
                                      <p:cBhvr>
                                        <p:cTn id="43" dur="2000"/>
                                        <p:tgtEl>
                                          <p:spTgt spid="54"/>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box(in)">
                                      <p:cBhvr>
                                        <p:cTn id="48" dur="500"/>
                                        <p:tgtEl>
                                          <p:spTgt spid="46"/>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box(in)">
                                      <p:cBhvr>
                                        <p:cTn id="51" dur="500"/>
                                        <p:tgtEl>
                                          <p:spTgt spid="48"/>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box(in)">
                                      <p:cBhvr>
                                        <p:cTn id="54" dur="500"/>
                                        <p:tgtEl>
                                          <p:spTgt spid="4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wipe(left)">
                                      <p:cBhvr>
                                        <p:cTn id="59" dur="2000"/>
                                        <p:tgtEl>
                                          <p:spTgt spid="5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wipe(left)">
                                      <p:cBhvr>
                                        <p:cTn id="64" dur="2000"/>
                                        <p:tgtEl>
                                          <p:spTgt spid="5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2000"/>
                                        <p:tgtEl>
                                          <p:spTgt spid="54"/>
                                        </p:tgtEl>
                                      </p:cBhvr>
                                    </p:animEffect>
                                    <p:set>
                                      <p:cBhvr>
                                        <p:cTn id="69" dur="1" fill="hold">
                                          <p:stCondLst>
                                            <p:cond delay="1999"/>
                                          </p:stCondLst>
                                        </p:cTn>
                                        <p:tgtEl>
                                          <p:spTgt spid="54"/>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56"/>
                                        </p:tgtEl>
                                      </p:cBhvr>
                                    </p:animEffect>
                                    <p:set>
                                      <p:cBhvr>
                                        <p:cTn id="72" dur="1" fill="hold">
                                          <p:stCondLst>
                                            <p:cond delay="1999"/>
                                          </p:stCondLst>
                                        </p:cTn>
                                        <p:tgtEl>
                                          <p:spTgt spid="56"/>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53"/>
                                        </p:tgtEl>
                                      </p:cBhvr>
                                    </p:animEffect>
                                    <p:set>
                                      <p:cBhvr>
                                        <p:cTn id="75" dur="1" fill="hold">
                                          <p:stCondLst>
                                            <p:cond delay="1999"/>
                                          </p:stCondLst>
                                        </p:cTn>
                                        <p:tgtEl>
                                          <p:spTgt spid="53"/>
                                        </p:tgtEl>
                                        <p:attrNameLst>
                                          <p:attrName>style.visibility</p:attrName>
                                        </p:attrNameLst>
                                      </p:cBhvr>
                                      <p:to>
                                        <p:strVal val="hidden"/>
                                      </p:to>
                                    </p:set>
                                  </p:childTnLst>
                                </p:cTn>
                              </p:par>
                            </p:childTnLst>
                          </p:cTn>
                        </p:par>
                        <p:par>
                          <p:cTn id="76" fill="hold">
                            <p:stCondLst>
                              <p:cond delay="2000"/>
                            </p:stCondLst>
                            <p:childTnLst>
                              <p:par>
                                <p:cTn id="77" presetID="10" presetClass="entr" presetSubtype="0" fill="hold" grpId="0" nodeType="after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fade">
                                      <p:cBhvr>
                                        <p:cTn id="79" dur="2000"/>
                                        <p:tgtEl>
                                          <p:spTgt spid="5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fade">
                                      <p:cBhvr>
                                        <p:cTn id="82" dur="2000"/>
                                        <p:tgtEl>
                                          <p:spTgt spid="5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1000"/>
                                        <p:tgtEl>
                                          <p:spTgt spid="57"/>
                                        </p:tgtEl>
                                      </p:cBhvr>
                                    </p:animEffect>
                                    <p:set>
                                      <p:cBhvr>
                                        <p:cTn id="87" dur="1" fill="hold">
                                          <p:stCondLst>
                                            <p:cond delay="999"/>
                                          </p:stCondLst>
                                        </p:cTn>
                                        <p:tgtEl>
                                          <p:spTgt spid="57"/>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60"/>
                                        </p:tgtEl>
                                        <p:attrNameLst>
                                          <p:attrName>style.visibility</p:attrName>
                                        </p:attrNameLst>
                                      </p:cBhvr>
                                      <p:to>
                                        <p:strVal val="visible"/>
                                      </p:to>
                                    </p:set>
                                    <p:animEffect transition="in" filter="wipe(left)">
                                      <p:cBhvr>
                                        <p:cTn id="92"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44" grpId="0" bldLvl="0" animBg="1"/>
      <p:bldP spid="46" grpId="0" animBg="1"/>
      <p:bldP spid="47" grpId="0" animBg="1"/>
      <p:bldP spid="48" grpId="0"/>
      <p:bldP spid="49" grpId="0" animBg="1"/>
      <p:bldP spid="50" grpId="0" animBg="1"/>
      <p:bldP spid="51" grpId="0"/>
      <p:bldP spid="52" grpId="0"/>
      <p:bldP spid="53" grpId="0"/>
      <p:bldP spid="53" grpId="1"/>
      <p:bldP spid="54" grpId="0"/>
      <p:bldP spid="54" grpId="1"/>
      <p:bldP spid="55" grpId="0" bldLvl="0" animBg="1"/>
      <p:bldP spid="56" grpId="0"/>
      <p:bldP spid="56" grpId="1"/>
      <p:bldP spid="57" grpId="0"/>
      <p:bldP spid="57" grpId="1"/>
      <p:bldP spid="58" grpId="0"/>
      <p:bldP spid="59" grpId="0"/>
      <p:bldP spid="6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7010400"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3.</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printf function considerations</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7" name="Rectangle 10"/>
          <p:cNvSpPr>
            <a:spLocks noChangeArrowheads="1"/>
          </p:cNvSpPr>
          <p:nvPr/>
        </p:nvSpPr>
        <p:spPr bwMode="auto">
          <a:xfrm>
            <a:off x="1479550" y="1322388"/>
            <a:ext cx="3671888" cy="497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注意说明：</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5" name="warning_274496"/>
          <p:cNvSpPr>
            <a:spLocks noChangeAspect="1"/>
          </p:cNvSpPr>
          <p:nvPr/>
        </p:nvSpPr>
        <p:spPr bwMode="auto">
          <a:xfrm>
            <a:off x="831690" y="1322388"/>
            <a:ext cx="482760" cy="525829"/>
          </a:xfrm>
          <a:custGeom>
            <a:avLst/>
            <a:gdLst>
              <a:gd name="connsiteX0" fmla="*/ 278448 w 557028"/>
              <a:gd name="connsiteY0" fmla="*/ 455006 h 606722"/>
              <a:gd name="connsiteX1" fmla="*/ 316447 w 557028"/>
              <a:gd name="connsiteY1" fmla="*/ 492979 h 606722"/>
              <a:gd name="connsiteX2" fmla="*/ 278448 w 557028"/>
              <a:gd name="connsiteY2" fmla="*/ 530864 h 606722"/>
              <a:gd name="connsiteX3" fmla="*/ 240448 w 557028"/>
              <a:gd name="connsiteY3" fmla="*/ 492979 h 606722"/>
              <a:gd name="connsiteX4" fmla="*/ 278448 w 557028"/>
              <a:gd name="connsiteY4" fmla="*/ 455006 h 606722"/>
              <a:gd name="connsiteX5" fmla="*/ 278448 w 557028"/>
              <a:gd name="connsiteY5" fmla="*/ 152322 h 606722"/>
              <a:gd name="connsiteX6" fmla="*/ 313345 w 557028"/>
              <a:gd name="connsiteY6" fmla="*/ 167056 h 606722"/>
              <a:gd name="connsiteX7" fmla="*/ 325274 w 557028"/>
              <a:gd name="connsiteY7" fmla="*/ 203323 h 606722"/>
              <a:gd name="connsiteX8" fmla="*/ 303731 w 557028"/>
              <a:gd name="connsiteY8" fmla="*/ 418436 h 606722"/>
              <a:gd name="connsiteX9" fmla="*/ 291089 w 557028"/>
              <a:gd name="connsiteY9" fmla="*/ 429814 h 606722"/>
              <a:gd name="connsiteX10" fmla="*/ 265807 w 557028"/>
              <a:gd name="connsiteY10" fmla="*/ 429814 h 606722"/>
              <a:gd name="connsiteX11" fmla="*/ 253166 w 557028"/>
              <a:gd name="connsiteY11" fmla="*/ 418436 h 606722"/>
              <a:gd name="connsiteX12" fmla="*/ 231623 w 557028"/>
              <a:gd name="connsiteY12" fmla="*/ 203323 h 606722"/>
              <a:gd name="connsiteX13" fmla="*/ 243552 w 557028"/>
              <a:gd name="connsiteY13" fmla="*/ 167056 h 606722"/>
              <a:gd name="connsiteX14" fmla="*/ 278448 w 557028"/>
              <a:gd name="connsiteY14" fmla="*/ 152322 h 606722"/>
              <a:gd name="connsiteX15" fmla="*/ 278483 w 557028"/>
              <a:gd name="connsiteY15" fmla="*/ 25239 h 606722"/>
              <a:gd name="connsiteX16" fmla="*/ 222943 w 557028"/>
              <a:gd name="connsiteY16" fmla="*/ 58210 h 606722"/>
              <a:gd name="connsiteX17" fmla="*/ 33626 w 557028"/>
              <a:gd name="connsiteY17" fmla="*/ 487013 h 606722"/>
              <a:gd name="connsiteX18" fmla="*/ 34249 w 557028"/>
              <a:gd name="connsiteY18" fmla="*/ 550467 h 606722"/>
              <a:gd name="connsiteX19" fmla="*/ 88721 w 557028"/>
              <a:gd name="connsiteY19" fmla="*/ 581394 h 606722"/>
              <a:gd name="connsiteX20" fmla="*/ 468245 w 557028"/>
              <a:gd name="connsiteY20" fmla="*/ 581394 h 606722"/>
              <a:gd name="connsiteX21" fmla="*/ 522717 w 557028"/>
              <a:gd name="connsiteY21" fmla="*/ 550467 h 606722"/>
              <a:gd name="connsiteX22" fmla="*/ 523785 w 557028"/>
              <a:gd name="connsiteY22" fmla="*/ 487990 h 606722"/>
              <a:gd name="connsiteX23" fmla="*/ 333578 w 557028"/>
              <a:gd name="connsiteY23" fmla="*/ 57322 h 606722"/>
              <a:gd name="connsiteX24" fmla="*/ 278483 w 557028"/>
              <a:gd name="connsiteY24" fmla="*/ 25239 h 606722"/>
              <a:gd name="connsiteX25" fmla="*/ 278483 w 557028"/>
              <a:gd name="connsiteY25" fmla="*/ 0 h 606722"/>
              <a:gd name="connsiteX26" fmla="*/ 356275 w 557028"/>
              <a:gd name="connsiteY26" fmla="*/ 46124 h 606722"/>
              <a:gd name="connsiteX27" fmla="*/ 546482 w 557028"/>
              <a:gd name="connsiteY27" fmla="*/ 476793 h 606722"/>
              <a:gd name="connsiteX28" fmla="*/ 544435 w 557028"/>
              <a:gd name="connsiteY28" fmla="*/ 563353 h 606722"/>
              <a:gd name="connsiteX29" fmla="*/ 468245 w 557028"/>
              <a:gd name="connsiteY29" fmla="*/ 606722 h 606722"/>
              <a:gd name="connsiteX30" fmla="*/ 88721 w 557028"/>
              <a:gd name="connsiteY30" fmla="*/ 606722 h 606722"/>
              <a:gd name="connsiteX31" fmla="*/ 12531 w 557028"/>
              <a:gd name="connsiteY31" fmla="*/ 563353 h 606722"/>
              <a:gd name="connsiteX32" fmla="*/ 10929 w 557028"/>
              <a:gd name="connsiteY32" fmla="*/ 475815 h 606722"/>
              <a:gd name="connsiteX33" fmla="*/ 200246 w 557028"/>
              <a:gd name="connsiteY33" fmla="*/ 47013 h 606722"/>
              <a:gd name="connsiteX34" fmla="*/ 278483 w 557028"/>
              <a:gd name="connsiteY3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57028" h="606722">
                <a:moveTo>
                  <a:pt x="278448" y="455006"/>
                </a:moveTo>
                <a:cubicBezTo>
                  <a:pt x="299450" y="455006"/>
                  <a:pt x="316447" y="471992"/>
                  <a:pt x="316447" y="492979"/>
                </a:cubicBezTo>
                <a:cubicBezTo>
                  <a:pt x="316447" y="513878"/>
                  <a:pt x="299361" y="530864"/>
                  <a:pt x="278448" y="530864"/>
                </a:cubicBezTo>
                <a:cubicBezTo>
                  <a:pt x="257446" y="530864"/>
                  <a:pt x="240448" y="513878"/>
                  <a:pt x="240448" y="492979"/>
                </a:cubicBezTo>
                <a:cubicBezTo>
                  <a:pt x="240448" y="471992"/>
                  <a:pt x="257446" y="455006"/>
                  <a:pt x="278448" y="455006"/>
                </a:cubicBezTo>
                <a:close/>
                <a:moveTo>
                  <a:pt x="278448" y="152322"/>
                </a:moveTo>
                <a:cubicBezTo>
                  <a:pt x="291446" y="152322"/>
                  <a:pt x="304443" y="157234"/>
                  <a:pt x="313345" y="167056"/>
                </a:cubicBezTo>
                <a:cubicBezTo>
                  <a:pt x="322247" y="176922"/>
                  <a:pt x="326609" y="190078"/>
                  <a:pt x="325274" y="203323"/>
                </a:cubicBezTo>
                <a:lnTo>
                  <a:pt x="303731" y="418436"/>
                </a:lnTo>
                <a:cubicBezTo>
                  <a:pt x="303107" y="424836"/>
                  <a:pt x="297588" y="429814"/>
                  <a:pt x="291089" y="429814"/>
                </a:cubicBezTo>
                <a:lnTo>
                  <a:pt x="265807" y="429814"/>
                </a:lnTo>
                <a:cubicBezTo>
                  <a:pt x="259308" y="429814"/>
                  <a:pt x="253789" y="424836"/>
                  <a:pt x="253166" y="418436"/>
                </a:cubicBezTo>
                <a:lnTo>
                  <a:pt x="231623" y="203323"/>
                </a:lnTo>
                <a:cubicBezTo>
                  <a:pt x="230287" y="190078"/>
                  <a:pt x="234649" y="176922"/>
                  <a:pt x="243552" y="167056"/>
                </a:cubicBezTo>
                <a:cubicBezTo>
                  <a:pt x="252454" y="157234"/>
                  <a:pt x="265451" y="152322"/>
                  <a:pt x="278448" y="152322"/>
                </a:cubicBezTo>
                <a:close/>
                <a:moveTo>
                  <a:pt x="278483" y="25239"/>
                </a:moveTo>
                <a:cubicBezTo>
                  <a:pt x="254985" y="25239"/>
                  <a:pt x="234158" y="37592"/>
                  <a:pt x="222943" y="58210"/>
                </a:cubicBezTo>
                <a:lnTo>
                  <a:pt x="33626" y="487013"/>
                </a:lnTo>
                <a:cubicBezTo>
                  <a:pt x="22322" y="507720"/>
                  <a:pt x="22767" y="531093"/>
                  <a:pt x="34249" y="550467"/>
                </a:cubicBezTo>
                <a:cubicBezTo>
                  <a:pt x="45819" y="569841"/>
                  <a:pt x="66202" y="581394"/>
                  <a:pt x="88721" y="581394"/>
                </a:cubicBezTo>
                <a:lnTo>
                  <a:pt x="468245" y="581394"/>
                </a:lnTo>
                <a:cubicBezTo>
                  <a:pt x="490853" y="581394"/>
                  <a:pt x="511147" y="569841"/>
                  <a:pt x="522717" y="550467"/>
                </a:cubicBezTo>
                <a:cubicBezTo>
                  <a:pt x="534199" y="531093"/>
                  <a:pt x="534644" y="507720"/>
                  <a:pt x="523785" y="487990"/>
                </a:cubicBezTo>
                <a:lnTo>
                  <a:pt x="333578" y="57322"/>
                </a:lnTo>
                <a:cubicBezTo>
                  <a:pt x="322809" y="37592"/>
                  <a:pt x="301981" y="25239"/>
                  <a:pt x="278483" y="25239"/>
                </a:cubicBezTo>
                <a:close/>
                <a:moveTo>
                  <a:pt x="278483" y="0"/>
                </a:moveTo>
                <a:cubicBezTo>
                  <a:pt x="311416" y="0"/>
                  <a:pt x="340521" y="17241"/>
                  <a:pt x="356275" y="46124"/>
                </a:cubicBezTo>
                <a:lnTo>
                  <a:pt x="546482" y="476793"/>
                </a:lnTo>
                <a:cubicBezTo>
                  <a:pt x="561168" y="503543"/>
                  <a:pt x="560545" y="536247"/>
                  <a:pt x="544435" y="563353"/>
                </a:cubicBezTo>
                <a:cubicBezTo>
                  <a:pt x="528325" y="590459"/>
                  <a:pt x="499843" y="606722"/>
                  <a:pt x="468245" y="606722"/>
                </a:cubicBezTo>
                <a:lnTo>
                  <a:pt x="88721" y="606722"/>
                </a:lnTo>
                <a:cubicBezTo>
                  <a:pt x="57123" y="606722"/>
                  <a:pt x="28641" y="590459"/>
                  <a:pt x="12531" y="563353"/>
                </a:cubicBezTo>
                <a:cubicBezTo>
                  <a:pt x="-3579" y="536247"/>
                  <a:pt x="-4202" y="503543"/>
                  <a:pt x="10929" y="475815"/>
                </a:cubicBezTo>
                <a:lnTo>
                  <a:pt x="200246" y="47013"/>
                </a:lnTo>
                <a:cubicBezTo>
                  <a:pt x="216445" y="17241"/>
                  <a:pt x="245551" y="0"/>
                  <a:pt x="278483" y="0"/>
                </a:cubicBezTo>
                <a:close/>
              </a:path>
            </a:pathLst>
          </a:custGeom>
          <a:solidFill>
            <a:schemeClr val="accent1"/>
          </a:solidFill>
          <a:ln>
            <a:noFill/>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Rectangle 11"/>
          <p:cNvSpPr>
            <a:spLocks noChangeArrowheads="1"/>
          </p:cNvSpPr>
          <p:nvPr/>
        </p:nvSpPr>
        <p:spPr bwMode="auto">
          <a:xfrm>
            <a:off x="864161" y="2389188"/>
            <a:ext cx="6081713" cy="797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Font typeface="Wingdings" panose="05000000000000000000" pitchFamily="2" charset="2"/>
              <a:buNone/>
            </a:pPr>
            <a:r>
              <a:rPr lang="zh-CN" altLang="en-US" sz="2000" b="1" dirty="0">
                <a:solidFill>
                  <a:srgbClr val="076EAD"/>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sz="2000" b="1" dirty="0">
                <a:solidFill>
                  <a:srgbClr val="076EAD"/>
                </a:solidFill>
                <a:latin typeface="微软雅黑" panose="020B0503020204020204" pitchFamily="34" charset="-122"/>
                <a:ea typeface="微软雅黑" panose="020B0503020204020204" pitchFamily="34" charset="-122"/>
                <a:cs typeface="+mn-ea"/>
                <a:sym typeface="微软雅黑" panose="020B0503020204020204" pitchFamily="34" charset="-122"/>
              </a:rPr>
              <a:t>5</a:t>
            </a:r>
            <a:r>
              <a:rPr lang="zh-CN" altLang="en-US" sz="2000" b="1" dirty="0">
                <a:solidFill>
                  <a:srgbClr val="076EAD"/>
                </a:solidFill>
                <a:latin typeface="微软雅黑" panose="020B0503020204020204" pitchFamily="34" charset="-122"/>
                <a:ea typeface="微软雅黑" panose="020B0503020204020204" pitchFamily="34" charset="-122"/>
                <a:cs typeface="+mn-ea"/>
                <a:sym typeface="微软雅黑" panose="020B0503020204020204" pitchFamily="34" charset="-122"/>
              </a:rPr>
              <a:t>）修饰符</a:t>
            </a:r>
            <a:r>
              <a:rPr lang="en-US" altLang="zh-CN" sz="2000" b="1" dirty="0">
                <a:solidFill>
                  <a:srgbClr val="076EAD"/>
                </a:solidFill>
                <a:latin typeface="微软雅黑" panose="020B0503020204020204" pitchFamily="34" charset="-122"/>
                <a:ea typeface="微软雅黑" panose="020B0503020204020204" pitchFamily="34" charset="-122"/>
                <a:cs typeface="+mn-ea"/>
                <a:sym typeface="微软雅黑" panose="020B0503020204020204" pitchFamily="34" charset="-122"/>
              </a:rPr>
              <a:t>0</a:t>
            </a:r>
            <a:r>
              <a:rPr lang="zh-CN" altLang="en-US" sz="2000" b="1" dirty="0">
                <a:solidFill>
                  <a:srgbClr val="076EAD"/>
                </a:solidFill>
                <a:latin typeface="微软雅黑" panose="020B0503020204020204" pitchFamily="34" charset="-122"/>
                <a:ea typeface="微软雅黑" panose="020B0503020204020204" pitchFamily="34" charset="-122"/>
                <a:cs typeface="+mn-ea"/>
                <a:sym typeface="微软雅黑" panose="020B0503020204020204" pitchFamily="34" charset="-122"/>
              </a:rPr>
              <a:t>（数字）</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：指定数字前的空格用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0</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填补。</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20000"/>
              </a:lnSpc>
              <a:buFont typeface="Wingdings" panose="05000000000000000000" pitchFamily="2" charset="2"/>
              <a:buNone/>
            </a:pPr>
            <a:endParaRPr lang="zh-CN" altLang="en-US" sz="2000" dirty="0">
              <a:solidFill>
                <a:srgbClr val="076EAD"/>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4" name="Rectangle 33"/>
          <p:cNvSpPr>
            <a:spLocks noChangeArrowheads="1"/>
          </p:cNvSpPr>
          <p:nvPr/>
        </p:nvSpPr>
        <p:spPr bwMode="auto">
          <a:xfrm>
            <a:off x="7786688" y="4287838"/>
            <a:ext cx="3959225" cy="319087"/>
          </a:xfrm>
          <a:prstGeom prst="rect">
            <a:avLst/>
          </a:prstGeom>
          <a:solidFill>
            <a:srgbClr val="216FBA"/>
          </a:solidFill>
          <a:ln w="9525">
            <a:solidFill>
              <a:srgbClr val="216FBA"/>
            </a:solidFill>
            <a:miter lim="800000"/>
          </a:ln>
        </p:spPr>
        <p:txBody>
          <a:bodyPr wrap="none" anchor="ct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5" name="Rectangle 34"/>
          <p:cNvSpPr>
            <a:spLocks noChangeArrowheads="1"/>
          </p:cNvSpPr>
          <p:nvPr/>
        </p:nvSpPr>
        <p:spPr bwMode="auto">
          <a:xfrm>
            <a:off x="7786688" y="4651375"/>
            <a:ext cx="3959225" cy="841375"/>
          </a:xfrm>
          <a:prstGeom prst="rect">
            <a:avLst/>
          </a:prstGeom>
          <a:solidFill>
            <a:schemeClr val="tx1"/>
          </a:solidFill>
          <a:ln w="12700">
            <a:solidFill>
              <a:srgbClr val="216FBA"/>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6" name="Text Box 35"/>
          <p:cNvSpPr txBox="1">
            <a:spLocks noChangeArrowheads="1"/>
          </p:cNvSpPr>
          <p:nvPr/>
        </p:nvSpPr>
        <p:spPr bwMode="auto">
          <a:xfrm>
            <a:off x="7786688" y="4321175"/>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运行结果</a:t>
            </a:r>
            <a:endParaRPr lang="zh-CN" altLang="en-US" sz="1400" b="1">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7" name="Rectangle 37"/>
          <p:cNvSpPr>
            <a:spLocks noChangeArrowheads="1"/>
          </p:cNvSpPr>
          <p:nvPr/>
        </p:nvSpPr>
        <p:spPr bwMode="auto">
          <a:xfrm>
            <a:off x="7785100" y="1460500"/>
            <a:ext cx="3959225" cy="319088"/>
          </a:xfrm>
          <a:prstGeom prst="rect">
            <a:avLst/>
          </a:prstGeom>
          <a:solidFill>
            <a:srgbClr val="216FBA"/>
          </a:solidFill>
          <a:ln w="9525">
            <a:solidFill>
              <a:srgbClr val="216FBA"/>
            </a:solidFill>
            <a:miter lim="800000"/>
          </a:ln>
        </p:spPr>
        <p:txBody>
          <a:bodyPr wrap="none" anchor="ct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8" name="Rectangle 38"/>
          <p:cNvSpPr>
            <a:spLocks noChangeArrowheads="1"/>
          </p:cNvSpPr>
          <p:nvPr/>
        </p:nvSpPr>
        <p:spPr bwMode="auto">
          <a:xfrm>
            <a:off x="7785100" y="1814513"/>
            <a:ext cx="3959225" cy="2205037"/>
          </a:xfrm>
          <a:prstGeom prst="rect">
            <a:avLst/>
          </a:prstGeom>
          <a:noFill/>
          <a:ln w="9525">
            <a:solidFill>
              <a:srgbClr val="216FBA"/>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9" name="Text Box 39"/>
          <p:cNvSpPr txBox="1">
            <a:spLocks noChangeArrowheads="1"/>
          </p:cNvSpPr>
          <p:nvPr/>
        </p:nvSpPr>
        <p:spPr bwMode="auto">
          <a:xfrm>
            <a:off x="7785100" y="1493838"/>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语句编写</a:t>
            </a:r>
            <a:endParaRPr lang="zh-CN" altLang="en-US" sz="1400" b="1">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0" name="Text Box 40"/>
          <p:cNvSpPr txBox="1">
            <a:spLocks noChangeArrowheads="1"/>
          </p:cNvSpPr>
          <p:nvPr/>
        </p:nvSpPr>
        <p:spPr bwMode="auto">
          <a:xfrm>
            <a:off x="7785100" y="1865313"/>
            <a:ext cx="3205163"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rPr>
              <a:t>main()</a:t>
            </a:r>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a:p>
            <a:pPr eaLnBrk="1" hangingPunct="1"/>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a:p>
            <a:pPr eaLnBrk="1" hangingPunct="1"/>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a:p>
            <a:pPr eaLnBrk="1" hangingPunct="1"/>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a:p>
            <a:pPr eaLnBrk="1" hangingPunct="1"/>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1" name="Text Box 41"/>
          <p:cNvSpPr txBox="1">
            <a:spLocks noChangeArrowheads="1"/>
          </p:cNvSpPr>
          <p:nvPr/>
        </p:nvSpPr>
        <p:spPr bwMode="auto">
          <a:xfrm>
            <a:off x="8188325" y="2389188"/>
            <a:ext cx="2808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rPr>
              <a:t>int a=123; </a:t>
            </a:r>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2" name="Text Box 51"/>
          <p:cNvSpPr txBox="1">
            <a:spLocks noChangeArrowheads="1"/>
          </p:cNvSpPr>
          <p:nvPr/>
        </p:nvSpPr>
        <p:spPr bwMode="auto">
          <a:xfrm>
            <a:off x="8191500" y="2728913"/>
            <a:ext cx="3113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rPr>
              <a:t>printf("%04d\n",a);</a:t>
            </a:r>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3" name="Rectangle 21"/>
          <p:cNvSpPr>
            <a:spLocks noChangeArrowheads="1"/>
          </p:cNvSpPr>
          <p:nvPr/>
        </p:nvSpPr>
        <p:spPr bwMode="auto">
          <a:xfrm>
            <a:off x="864161" y="3208185"/>
            <a:ext cx="6425640" cy="797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Font typeface="Wingdings" panose="05000000000000000000" pitchFamily="2" charset="2"/>
              <a:buNone/>
            </a:pPr>
            <a:r>
              <a:rPr lang="zh-CN" altLang="en-US" sz="2000" b="1" dirty="0">
                <a:solidFill>
                  <a:srgbClr val="076EAD"/>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sz="2000" b="1" dirty="0">
                <a:solidFill>
                  <a:srgbClr val="076EAD"/>
                </a:solidFill>
                <a:latin typeface="微软雅黑" panose="020B0503020204020204" pitchFamily="34" charset="-122"/>
                <a:ea typeface="微软雅黑" panose="020B0503020204020204" pitchFamily="34" charset="-122"/>
                <a:cs typeface="+mn-ea"/>
                <a:sym typeface="微软雅黑" panose="020B0503020204020204" pitchFamily="34" charset="-122"/>
              </a:rPr>
              <a:t>6</a:t>
            </a:r>
            <a:r>
              <a:rPr lang="zh-CN" altLang="en-US" sz="2000" b="1" dirty="0">
                <a:solidFill>
                  <a:srgbClr val="076EAD"/>
                </a:solidFill>
                <a:latin typeface="微软雅黑" panose="020B0503020204020204" pitchFamily="34" charset="-122"/>
                <a:ea typeface="微软雅黑" panose="020B0503020204020204" pitchFamily="34" charset="-122"/>
                <a:cs typeface="+mn-ea"/>
                <a:sym typeface="微软雅黑" panose="020B0503020204020204" pitchFamily="34" charset="-122"/>
              </a:rPr>
              <a:t>）修饰符－</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：指定输出项的对齐方式，表示左对齐 。</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20000"/>
              </a:lnSpc>
              <a:buFont typeface="Wingdings" panose="05000000000000000000" pitchFamily="2" charset="2"/>
              <a:buNone/>
            </a:pPr>
            <a:endParaRPr lang="zh-CN" altLang="en-US" sz="2000" dirty="0">
              <a:solidFill>
                <a:srgbClr val="076EAD"/>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4" name="Text Box 23"/>
          <p:cNvSpPr txBox="1">
            <a:spLocks noChangeArrowheads="1"/>
          </p:cNvSpPr>
          <p:nvPr/>
        </p:nvSpPr>
        <p:spPr bwMode="auto">
          <a:xfrm>
            <a:off x="7850188" y="4705350"/>
            <a:ext cx="1320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0123</a:t>
            </a:r>
            <a:endParaRPr lang="en-US" altLang="zh-CN">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5" name="Text Box 26"/>
          <p:cNvSpPr txBox="1">
            <a:spLocks noChangeArrowheads="1"/>
          </p:cNvSpPr>
          <p:nvPr/>
        </p:nvSpPr>
        <p:spPr bwMode="auto">
          <a:xfrm>
            <a:off x="7850188" y="4697505"/>
            <a:ext cx="2989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123</a:t>
            </a:r>
            <a:r>
              <a:rPr lang="en-US" altLang="zh-CN" sz="1600" dirty="0">
                <a:solidFill>
                  <a:schemeClr val="bg1"/>
                </a:solidFill>
                <a:sym typeface="Wingdings 3" panose="05040102010807070707" pitchFamily="18" charset="2"/>
              </a:rPr>
              <a:t> </a:t>
            </a:r>
            <a:endParaRPr lang="en-US" altLang="zh-CN" sz="1600"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6" name="Text Box 51"/>
          <p:cNvSpPr txBox="1">
            <a:spLocks noChangeArrowheads="1"/>
          </p:cNvSpPr>
          <p:nvPr/>
        </p:nvSpPr>
        <p:spPr bwMode="auto">
          <a:xfrm>
            <a:off x="8189913" y="2735263"/>
            <a:ext cx="3113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rPr>
              <a:t>printf("%-4d\n",a);</a:t>
            </a:r>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20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20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ox(in)">
                                      <p:cBhvr>
                                        <p:cTn id="23" dur="500"/>
                                        <p:tgtEl>
                                          <p:spTgt spid="27"/>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box(in)">
                                      <p:cBhvr>
                                        <p:cTn id="26" dur="500"/>
                                        <p:tgtEl>
                                          <p:spTgt spid="29"/>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box(in)">
                                      <p:cBhvr>
                                        <p:cTn id="29" dur="500"/>
                                        <p:tgtEl>
                                          <p:spTgt spid="2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2000"/>
                                        <p:tgtEl>
                                          <p:spTgt spid="3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left)">
                                      <p:cBhvr>
                                        <p:cTn id="37" dur="2000"/>
                                        <p:tgtEl>
                                          <p:spTgt spid="3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left)">
                                      <p:cBhvr>
                                        <p:cTn id="40" dur="2000"/>
                                        <p:tgtEl>
                                          <p:spTgt spid="32"/>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ox(in)">
                                      <p:cBhvr>
                                        <p:cTn id="45" dur="500"/>
                                        <p:tgtEl>
                                          <p:spTgt spid="24"/>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box(in)">
                                      <p:cBhvr>
                                        <p:cTn id="48" dur="500"/>
                                        <p:tgtEl>
                                          <p:spTgt spid="26"/>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box(in)">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wipe(left)">
                                      <p:cBhvr>
                                        <p:cTn id="56" dur="20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left)">
                                      <p:cBhvr>
                                        <p:cTn id="61" dur="20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2000"/>
                                        <p:tgtEl>
                                          <p:spTgt spid="32"/>
                                        </p:tgtEl>
                                      </p:cBhvr>
                                    </p:animEffect>
                                    <p:set>
                                      <p:cBhvr>
                                        <p:cTn id="66" dur="1" fill="hold">
                                          <p:stCondLst>
                                            <p:cond delay="1999"/>
                                          </p:stCondLst>
                                        </p:cTn>
                                        <p:tgtEl>
                                          <p:spTgt spid="32"/>
                                        </p:tgtEl>
                                        <p:attrNameLst>
                                          <p:attrName>style.visibility</p:attrName>
                                        </p:attrNameLst>
                                      </p:cBhvr>
                                      <p:to>
                                        <p:strVal val="hidden"/>
                                      </p:to>
                                    </p:set>
                                  </p:childTnLst>
                                </p:cTn>
                              </p:par>
                            </p:childTnLst>
                          </p:cTn>
                        </p:par>
                        <p:par>
                          <p:cTn id="67" fill="hold">
                            <p:stCondLst>
                              <p:cond delay="2000"/>
                            </p:stCondLst>
                            <p:childTnLst>
                              <p:par>
                                <p:cTn id="68" presetID="10" presetClass="entr" presetSubtype="0" fill="hold" grpId="0" nodeType="after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2000"/>
                                        <p:tgtEl>
                                          <p:spTgt spid="3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1000"/>
                                        <p:tgtEl>
                                          <p:spTgt spid="34"/>
                                        </p:tgtEl>
                                      </p:cBhvr>
                                    </p:animEffect>
                                    <p:set>
                                      <p:cBhvr>
                                        <p:cTn id="75" dur="1" fill="hold">
                                          <p:stCondLst>
                                            <p:cond delay="999"/>
                                          </p:stCondLst>
                                        </p:cTn>
                                        <p:tgtEl>
                                          <p:spTgt spid="34"/>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wipe(left)">
                                      <p:cBhvr>
                                        <p:cTn id="80"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P spid="24" grpId="0" animBg="1"/>
      <p:bldP spid="25" grpId="0" animBg="1"/>
      <p:bldP spid="26" grpId="0"/>
      <p:bldP spid="27" grpId="0" animBg="1"/>
      <p:bldP spid="28" grpId="0" animBg="1"/>
      <p:bldP spid="29" grpId="0"/>
      <p:bldP spid="30" grpId="0"/>
      <p:bldP spid="31" grpId="0"/>
      <p:bldP spid="32" grpId="0"/>
      <p:bldP spid="32" grpId="1"/>
      <p:bldP spid="33" grpId="0"/>
      <p:bldP spid="34" grpId="0"/>
      <p:bldP spid="34" grpId="1"/>
      <p:bldP spid="35"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r="55625"/>
          <a:stretch>
            <a:fillRect/>
          </a:stretch>
        </p:blipFill>
        <p:spPr>
          <a:xfrm>
            <a:off x="0" y="0"/>
            <a:ext cx="5410200" cy="6858000"/>
          </a:xfrm>
          <a:prstGeom prst="rect">
            <a:avLst/>
          </a:prstGeom>
        </p:spPr>
      </p:pic>
      <p:sp>
        <p:nvSpPr>
          <p:cNvPr id="3" name="文本框 2"/>
          <p:cNvSpPr txBox="1"/>
          <p:nvPr/>
        </p:nvSpPr>
        <p:spPr>
          <a:xfrm>
            <a:off x="7717155" y="1094740"/>
            <a:ext cx="3296285" cy="768350"/>
          </a:xfrm>
          <a:prstGeom prst="rect">
            <a:avLst/>
          </a:prstGeom>
          <a:noFill/>
        </p:spPr>
        <p:txBody>
          <a:bodyPr wrap="square" rtlCol="0">
            <a:spAutoFit/>
          </a:bodyPr>
          <a:lstStyle/>
          <a:p>
            <a:pPr algn="ctr"/>
            <a:r>
              <a:rPr lang="zh-CN" altLang="en-US" sz="4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Summary</a:t>
            </a:r>
            <a:endParaRPr lang="zh-CN" altLang="en-US" sz="4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2" name="文本框 31"/>
          <p:cNvSpPr txBox="1"/>
          <p:nvPr/>
        </p:nvSpPr>
        <p:spPr>
          <a:xfrm>
            <a:off x="7165495" y="2750633"/>
            <a:ext cx="4131917" cy="1076325"/>
          </a:xfrm>
          <a:prstGeom prst="rect">
            <a:avLst/>
          </a:prstGeom>
          <a:noFill/>
        </p:spPr>
        <p:txBody>
          <a:bodyPr wrap="square" rtlCol="0">
            <a:spAutoFit/>
          </a:bodyPr>
          <a:lstStyle/>
          <a:p>
            <a:r>
              <a:rPr lang="zh-CN" altLang="en-US"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introduction of output function</a:t>
            </a:r>
            <a:endParaRPr lang="zh-CN" altLang="en-US"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 name="AutoShape 2" descr="蓝色科技封面图片"/>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文本框 20"/>
          <p:cNvSpPr txBox="1"/>
          <p:nvPr/>
        </p:nvSpPr>
        <p:spPr>
          <a:xfrm>
            <a:off x="6422330" y="2772593"/>
            <a:ext cx="743165" cy="584775"/>
          </a:xfrm>
          <a:prstGeom prst="rect">
            <a:avLst/>
          </a:prstGeom>
          <a:noFill/>
        </p:spPr>
        <p:txBody>
          <a:bodyPr wrap="square" rtlCol="0">
            <a:spAutoFit/>
          </a:bodyPr>
          <a:lstStyle/>
          <a:p>
            <a:r>
              <a:rPr lang="en-US" altLang="zh-CN"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01</a:t>
            </a:r>
            <a:endParaRPr lang="zh-CN" altLang="en-US"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文本框 21"/>
          <p:cNvSpPr txBox="1"/>
          <p:nvPr/>
        </p:nvSpPr>
        <p:spPr>
          <a:xfrm>
            <a:off x="7165495" y="3908753"/>
            <a:ext cx="4666841" cy="1568450"/>
          </a:xfrm>
          <a:prstGeom prst="rect">
            <a:avLst/>
          </a:prstGeom>
          <a:noFill/>
        </p:spPr>
        <p:txBody>
          <a:bodyPr wrap="square" rtlCol="0">
            <a:spAutoFit/>
          </a:bodyPr>
          <a:lstStyle/>
          <a:p>
            <a:pPr lvl="0"/>
            <a:r>
              <a:rPr lang="zh-CN" altLang="en-US"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printf function format and function</a:t>
            </a:r>
            <a:endParaRPr lang="zh-CN" altLang="en-US"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lvl="0"/>
            <a:endParaRPr lang="zh-CN" altLang="en-US"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文本框 22"/>
          <p:cNvSpPr txBox="1"/>
          <p:nvPr/>
        </p:nvSpPr>
        <p:spPr>
          <a:xfrm>
            <a:off x="6422330" y="3930713"/>
            <a:ext cx="743165" cy="584775"/>
          </a:xfrm>
          <a:prstGeom prst="rect">
            <a:avLst/>
          </a:prstGeom>
          <a:noFill/>
        </p:spPr>
        <p:txBody>
          <a:bodyPr wrap="square" rtlCol="0">
            <a:spAutoFit/>
          </a:bodyPr>
          <a:lstStyle/>
          <a:p>
            <a:r>
              <a:rPr lang="en-US" altLang="zh-CN"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02</a:t>
            </a:r>
            <a:endParaRPr lang="zh-CN" altLang="en-US"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6" name="文本框 25"/>
          <p:cNvSpPr txBox="1"/>
          <p:nvPr/>
        </p:nvSpPr>
        <p:spPr>
          <a:xfrm>
            <a:off x="7165495" y="5066874"/>
            <a:ext cx="4131917" cy="1076325"/>
          </a:xfrm>
          <a:prstGeom prst="rect">
            <a:avLst/>
          </a:prstGeom>
          <a:noFill/>
        </p:spPr>
        <p:txBody>
          <a:bodyPr wrap="square" rtlCol="0">
            <a:spAutoFit/>
          </a:bodyPr>
          <a:lstStyle/>
          <a:p>
            <a:r>
              <a:rPr lang="zh-CN" altLang="en-US"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printf function considerations</a:t>
            </a:r>
            <a:endParaRPr lang="zh-CN" altLang="en-US"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7" name="文本框 26"/>
          <p:cNvSpPr txBox="1"/>
          <p:nvPr/>
        </p:nvSpPr>
        <p:spPr>
          <a:xfrm>
            <a:off x="6422330" y="5088834"/>
            <a:ext cx="743165" cy="584775"/>
          </a:xfrm>
          <a:prstGeom prst="rect">
            <a:avLst/>
          </a:prstGeom>
          <a:noFill/>
        </p:spPr>
        <p:txBody>
          <a:bodyPr wrap="square" rtlCol="0">
            <a:spAutoFit/>
          </a:bodyPr>
          <a:lstStyle/>
          <a:p>
            <a:r>
              <a:rPr lang="en-US" altLang="zh-CN"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03</a:t>
            </a:r>
            <a:endParaRPr lang="zh-CN" altLang="en-US"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78282" y="52718"/>
            <a:ext cx="3113202" cy="534884"/>
            <a:chOff x="78282" y="52718"/>
            <a:chExt cx="3113202" cy="534884"/>
          </a:xfrm>
        </p:grpSpPr>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ackgroundRemoval t="1700" b="98584" l="5046" r="89679"/>
                      </a14:imgEffect>
                    </a14:imgLayer>
                  </a14:imgProps>
                </a:ext>
              </a:extLst>
            </a:blip>
            <a:stretch>
              <a:fillRect/>
            </a:stretch>
          </p:blipFill>
          <p:spPr>
            <a:xfrm>
              <a:off x="2530834" y="52718"/>
              <a:ext cx="660650" cy="534884"/>
            </a:xfrm>
            <a:prstGeom prst="rect">
              <a:avLst/>
            </a:prstGeom>
          </p:spPr>
        </p:pic>
        <p:sp>
          <p:nvSpPr>
            <p:cNvPr id="10" name="文本框 9"/>
            <p:cNvSpPr txBox="1"/>
            <p:nvPr/>
          </p:nvSpPr>
          <p:spPr>
            <a:xfrm>
              <a:off x="78282" y="135494"/>
              <a:ext cx="2679827" cy="369332"/>
            </a:xfrm>
            <a:prstGeom prst="rect">
              <a:avLst/>
            </a:prstGeom>
            <a:noFill/>
          </p:spPr>
          <p:txBody>
            <a:bodyPr wrap="square" rtlCol="0">
              <a:spAutoFit/>
            </a:bodyPr>
            <a:lstStyle/>
            <a:p>
              <a:pPr eaLnBrk="0" fontAlgn="base" hangingPunct="0">
                <a:spcBef>
                  <a:spcPct val="0"/>
                </a:spcBef>
                <a:spcAft>
                  <a:spcPct val="0"/>
                </a:spcAft>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北京电子科技职业学院</a:t>
              </a:r>
              <a:endParaRPr lang="zh-CN" altLang="en-US"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11" name="组合 10"/>
          <p:cNvGrpSpPr/>
          <p:nvPr/>
        </p:nvGrpSpPr>
        <p:grpSpPr>
          <a:xfrm>
            <a:off x="4620985" y="2022018"/>
            <a:ext cx="2950030" cy="2813965"/>
            <a:chOff x="4625788" y="2483167"/>
            <a:chExt cx="2950030" cy="2813965"/>
          </a:xfrm>
        </p:grpSpPr>
        <p:sp>
          <p:nvSpPr>
            <p:cNvPr id="12" name="椭圆 11"/>
            <p:cNvSpPr/>
            <p:nvPr/>
          </p:nvSpPr>
          <p:spPr>
            <a:xfrm>
              <a:off x="4625788" y="2483167"/>
              <a:ext cx="2813965" cy="28139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文本框 6"/>
            <p:cNvSpPr txBox="1"/>
            <p:nvPr/>
          </p:nvSpPr>
          <p:spPr>
            <a:xfrm>
              <a:off x="4806980" y="3231301"/>
              <a:ext cx="2768838" cy="156966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9600"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End</a:t>
              </a:r>
              <a:endParaRPr lang="zh-CN" altLang="en-US" sz="9600"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r="55625"/>
          <a:stretch>
            <a:fillRect/>
          </a:stretch>
        </p:blipFill>
        <p:spPr>
          <a:xfrm>
            <a:off x="0" y="0"/>
            <a:ext cx="5410200" cy="6858000"/>
          </a:xfrm>
          <a:prstGeom prst="rect">
            <a:avLst/>
          </a:prstGeom>
        </p:spPr>
      </p:pic>
      <p:sp>
        <p:nvSpPr>
          <p:cNvPr id="3" name="文本框 2"/>
          <p:cNvSpPr txBox="1"/>
          <p:nvPr/>
        </p:nvSpPr>
        <p:spPr>
          <a:xfrm>
            <a:off x="7545070" y="1168400"/>
            <a:ext cx="3080385" cy="768350"/>
          </a:xfrm>
          <a:prstGeom prst="rect">
            <a:avLst/>
          </a:prstGeom>
          <a:noFill/>
        </p:spPr>
        <p:txBody>
          <a:bodyPr wrap="square" rtlCol="0">
            <a:spAutoFit/>
          </a:bodyPr>
          <a:lstStyle/>
          <a:p>
            <a:r>
              <a:rPr lang="zh-CN" altLang="en-US" sz="44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catalogue</a:t>
            </a:r>
            <a:endParaRPr lang="zh-CN" altLang="en-US" sz="44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2" name="文本框 31"/>
          <p:cNvSpPr txBox="1"/>
          <p:nvPr/>
        </p:nvSpPr>
        <p:spPr>
          <a:xfrm>
            <a:off x="7165495" y="2750633"/>
            <a:ext cx="4131917" cy="1076325"/>
          </a:xfrm>
          <a:prstGeom prst="rect">
            <a:avLst/>
          </a:prstGeom>
          <a:noFill/>
        </p:spPr>
        <p:txBody>
          <a:bodyPr wrap="square" rtlCol="0">
            <a:spAutoFit/>
          </a:bodyPr>
          <a:lstStyle/>
          <a:p>
            <a:r>
              <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introduction of output function</a:t>
            </a:r>
            <a:endPar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 name="AutoShape 2" descr="蓝色科技封面图片"/>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文本框 20"/>
          <p:cNvSpPr txBox="1"/>
          <p:nvPr/>
        </p:nvSpPr>
        <p:spPr>
          <a:xfrm>
            <a:off x="6422330" y="2772593"/>
            <a:ext cx="743165" cy="584775"/>
          </a:xfrm>
          <a:prstGeom prst="rect">
            <a:avLst/>
          </a:prstGeom>
          <a:noFill/>
        </p:spPr>
        <p:txBody>
          <a:bodyPr wrap="square" rtlCol="0">
            <a:spAutoFit/>
          </a:bodyPr>
          <a:lstStyle/>
          <a:p>
            <a:r>
              <a:rPr lang="en-US" altLang="zh-CN"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01</a:t>
            </a:r>
            <a:endPar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文本框 21"/>
          <p:cNvSpPr txBox="1"/>
          <p:nvPr/>
        </p:nvSpPr>
        <p:spPr>
          <a:xfrm>
            <a:off x="7165495" y="3908753"/>
            <a:ext cx="4666841" cy="1076325"/>
          </a:xfrm>
          <a:prstGeom prst="rect">
            <a:avLst/>
          </a:prstGeom>
          <a:noFill/>
        </p:spPr>
        <p:txBody>
          <a:bodyPr wrap="square" rtlCol="0">
            <a:spAutoFit/>
          </a:bodyPr>
          <a:lstStyle/>
          <a:p>
            <a:pPr lvl="0"/>
            <a:r>
              <a:rPr lang="en-US" altLang="zh-CN" sz="3200" b="1" dirty="0" err="1">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printf </a:t>
            </a:r>
            <a:r>
              <a:rPr lang="en-US" altLang="zh-CN"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f</a:t>
            </a:r>
            <a:r>
              <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unction format and function</a:t>
            </a:r>
            <a:endPar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文本框 22"/>
          <p:cNvSpPr txBox="1"/>
          <p:nvPr/>
        </p:nvSpPr>
        <p:spPr>
          <a:xfrm>
            <a:off x="6422330" y="3930713"/>
            <a:ext cx="743165" cy="584775"/>
          </a:xfrm>
          <a:prstGeom prst="rect">
            <a:avLst/>
          </a:prstGeom>
          <a:noFill/>
        </p:spPr>
        <p:txBody>
          <a:bodyPr wrap="square" rtlCol="0">
            <a:spAutoFit/>
          </a:bodyPr>
          <a:lstStyle/>
          <a:p>
            <a:r>
              <a:rPr lang="en-US" altLang="zh-CN"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02</a:t>
            </a:r>
            <a:endPar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6" name="文本框 25"/>
          <p:cNvSpPr txBox="1"/>
          <p:nvPr/>
        </p:nvSpPr>
        <p:spPr>
          <a:xfrm>
            <a:off x="7165495" y="5066874"/>
            <a:ext cx="4131917" cy="1076325"/>
          </a:xfrm>
          <a:prstGeom prst="rect">
            <a:avLst/>
          </a:prstGeom>
          <a:noFill/>
        </p:spPr>
        <p:txBody>
          <a:bodyPr wrap="square" rtlCol="0">
            <a:spAutoFit/>
          </a:bodyPr>
          <a:lstStyle/>
          <a:p>
            <a:r>
              <a:rPr lang="en-US" altLang="zh-CN" sz="3200" b="1" dirty="0" err="1">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printf</a:t>
            </a:r>
            <a:r>
              <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en-US" altLang="zh-CN"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f</a:t>
            </a:r>
            <a:r>
              <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unction considerations</a:t>
            </a:r>
            <a:endPar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7" name="文本框 26"/>
          <p:cNvSpPr txBox="1"/>
          <p:nvPr/>
        </p:nvSpPr>
        <p:spPr>
          <a:xfrm>
            <a:off x="6422330" y="5088834"/>
            <a:ext cx="743165" cy="584775"/>
          </a:xfrm>
          <a:prstGeom prst="rect">
            <a:avLst/>
          </a:prstGeom>
          <a:noFill/>
        </p:spPr>
        <p:txBody>
          <a:bodyPr wrap="square" rtlCol="0">
            <a:spAutoFit/>
          </a:bodyPr>
          <a:lstStyle/>
          <a:p>
            <a:r>
              <a:rPr lang="en-US" altLang="zh-CN"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03</a:t>
            </a:r>
            <a:endPar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0" name="矩形 9"/>
          <p:cNvSpPr/>
          <p:nvPr/>
        </p:nvSpPr>
        <p:spPr>
          <a:xfrm flipV="1">
            <a:off x="7674536" y="2022152"/>
            <a:ext cx="1527336" cy="52045"/>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0"/>
            <a:ext cx="4531971"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文本框 1"/>
          <p:cNvSpPr txBox="1"/>
          <p:nvPr/>
        </p:nvSpPr>
        <p:spPr>
          <a:xfrm>
            <a:off x="4583199" y="735955"/>
            <a:ext cx="2062533" cy="5386090"/>
          </a:xfrm>
          <a:prstGeom prst="rect">
            <a:avLst/>
          </a:prstGeom>
          <a:noFill/>
        </p:spPr>
        <p:txBody>
          <a:bodyPr wrap="square" rtlCol="0">
            <a:spAutoFit/>
          </a:bodyPr>
          <a:lstStyle/>
          <a:p>
            <a:r>
              <a:rPr lang="en-US" altLang="zh-CN" sz="34400" dirty="0">
                <a:solidFill>
                  <a:schemeClr val="bg1">
                    <a:lumMod val="8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1</a:t>
            </a:r>
            <a:endParaRPr lang="zh-CN" altLang="en-US" sz="34400" dirty="0">
              <a:solidFill>
                <a:schemeClr val="bg1">
                  <a:lumMod val="8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文本框 22"/>
          <p:cNvSpPr txBox="1"/>
          <p:nvPr/>
        </p:nvSpPr>
        <p:spPr>
          <a:xfrm>
            <a:off x="6696960" y="3075057"/>
            <a:ext cx="5137779" cy="1938020"/>
          </a:xfrm>
          <a:prstGeom prst="rect">
            <a:avLst/>
          </a:prstGeom>
          <a:noFill/>
        </p:spPr>
        <p:txBody>
          <a:bodyPr wrap="square" rtlCol="0">
            <a:spAutoFit/>
          </a:bodyPr>
          <a:lstStyle/>
          <a:p>
            <a:r>
              <a:rPr lang="zh-CN" altLang="en-US" sz="40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introduction of output function</a:t>
            </a:r>
            <a:endParaRPr lang="zh-CN" altLang="en-US" sz="40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endParaRPr lang="zh-CN" altLang="en-US" sz="40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24" name="图片 23"/>
          <p:cNvPicPr>
            <a:picLocks noChangeAspect="1"/>
          </p:cNvPicPr>
          <p:nvPr/>
        </p:nvPicPr>
        <p:blipFill rotWithShape="1">
          <a:blip r:embed="rId1">
            <a:extLst>
              <a:ext uri="{BEBA8EAE-BF5A-486C-A8C5-ECC9F3942E4B}">
                <a14:imgProps xmlns:a14="http://schemas.microsoft.com/office/drawing/2010/main">
                  <a14:imgLayer r:embed="rId2">
                    <a14:imgEffect>
                      <a14:saturation sat="300000"/>
                    </a14:imgEffect>
                  </a14:imgLayer>
                </a14:imgProps>
              </a:ext>
              <a:ext uri="{28A0092B-C50C-407E-A947-70E740481C1C}">
                <a14:useLocalDpi xmlns:a14="http://schemas.microsoft.com/office/drawing/2010/main" val="0"/>
              </a:ext>
            </a:extLst>
          </a:blip>
          <a:srcRect t="6897" b="6897"/>
          <a:stretch>
            <a:fillRect/>
          </a:stretch>
        </p:blipFill>
        <p:spPr>
          <a:xfrm>
            <a:off x="908501" y="1976379"/>
            <a:ext cx="2595621" cy="2595621"/>
          </a:xfrm>
          <a:prstGeom prst="ellipse">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840105" y="153453"/>
            <a:ext cx="5090160" cy="52322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1.</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输出函数实例介绍</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 name="Rectangle 15"/>
          <p:cNvSpPr>
            <a:spLocks noChangeArrowheads="1"/>
          </p:cNvSpPr>
          <p:nvPr/>
        </p:nvSpPr>
        <p:spPr bwMode="auto">
          <a:xfrm>
            <a:off x="3589703" y="4192232"/>
            <a:ext cx="4968875"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Function function：</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9" name="Rectangle 11"/>
          <p:cNvSpPr>
            <a:spLocks noChangeArrowheads="1"/>
          </p:cNvSpPr>
          <p:nvPr/>
        </p:nvSpPr>
        <p:spPr bwMode="auto">
          <a:xfrm>
            <a:off x="3722799" y="2226230"/>
            <a:ext cx="3671888"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Function format：</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0" name="Rectangle 12"/>
          <p:cNvSpPr>
            <a:spLocks noChangeArrowheads="1"/>
          </p:cNvSpPr>
          <p:nvPr/>
        </p:nvSpPr>
        <p:spPr bwMode="auto">
          <a:xfrm>
            <a:off x="3757723" y="2669065"/>
            <a:ext cx="5933853" cy="553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buFont typeface="Wingdings" panose="05000000000000000000" pitchFamily="2" charset="2"/>
              <a:buNone/>
            </a:pPr>
            <a:r>
              <a:rPr lang="en-US" altLang="zh-CN" sz="2000" dirty="0" err="1">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printf</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cs typeface="+mn-ea"/>
                <a:sym typeface="微软雅黑" panose="020B0503020204020204" pitchFamily="34" charset="-122"/>
              </a:rPr>
              <a:t>Format control string</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2000" dirty="0">
                <a:solidFill>
                  <a:srgbClr val="00B050"/>
                </a:solidFill>
                <a:latin typeface="微软雅黑" panose="020B0503020204020204" pitchFamily="34" charset="-122"/>
                <a:ea typeface="微软雅黑" panose="020B0503020204020204" pitchFamily="34" charset="-122"/>
                <a:cs typeface="+mn-ea"/>
                <a:sym typeface="微软雅黑" panose="020B0503020204020204" pitchFamily="34" charset="-122"/>
              </a:rPr>
              <a:t>output list</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2" name="Rectangle 13"/>
          <p:cNvSpPr>
            <a:spLocks noChangeArrowheads="1"/>
          </p:cNvSpPr>
          <p:nvPr/>
        </p:nvSpPr>
        <p:spPr bwMode="auto">
          <a:xfrm>
            <a:off x="3554730" y="4690110"/>
            <a:ext cx="778891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buFont typeface="Wingdings" panose="05000000000000000000" pitchFamily="2" charset="2"/>
              <a:buNone/>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The value of each expression in the output list is output to the standard output device (display screen) according to the corresponding format in the format control string.</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25" name="组合 24"/>
          <p:cNvGrpSpPr/>
          <p:nvPr/>
        </p:nvGrpSpPr>
        <p:grpSpPr>
          <a:xfrm>
            <a:off x="2068857" y="2120461"/>
            <a:ext cx="1182809" cy="1182809"/>
            <a:chOff x="1440207" y="1869001"/>
            <a:chExt cx="1182809" cy="1182809"/>
          </a:xfrm>
        </p:grpSpPr>
        <p:sp>
          <p:nvSpPr>
            <p:cNvPr id="23" name="椭圆 22"/>
            <p:cNvSpPr/>
            <p:nvPr/>
          </p:nvSpPr>
          <p:spPr>
            <a:xfrm>
              <a:off x="1440207" y="1869001"/>
              <a:ext cx="1182809" cy="1182809"/>
            </a:xfrm>
            <a:prstGeom prst="ellipse">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college-studying_73531"/>
            <p:cNvSpPr>
              <a:spLocks noChangeAspect="1"/>
            </p:cNvSpPr>
            <p:nvPr/>
          </p:nvSpPr>
          <p:spPr bwMode="auto">
            <a:xfrm>
              <a:off x="1760220" y="2234384"/>
              <a:ext cx="506733" cy="398488"/>
            </a:xfrm>
            <a:custGeom>
              <a:avLst/>
              <a:gdLst>
                <a:gd name="T0" fmla="*/ 2297 w 2795"/>
                <a:gd name="T1" fmla="*/ 2201 h 2201"/>
                <a:gd name="T2" fmla="*/ 1968 w 2795"/>
                <a:gd name="T3" fmla="*/ 2201 h 2201"/>
                <a:gd name="T4" fmla="*/ 124 w 2795"/>
                <a:gd name="T5" fmla="*/ 1973 h 2201"/>
                <a:gd name="T6" fmla="*/ 352 w 2795"/>
                <a:gd name="T7" fmla="*/ 1495 h 2201"/>
                <a:gd name="T8" fmla="*/ 2190 w 2795"/>
                <a:gd name="T9" fmla="*/ 1495 h 2201"/>
                <a:gd name="T10" fmla="*/ 2364 w 2795"/>
                <a:gd name="T11" fmla="*/ 1562 h 2201"/>
                <a:gd name="T12" fmla="*/ 2257 w 2795"/>
                <a:gd name="T13" fmla="*/ 1628 h 2201"/>
                <a:gd name="T14" fmla="*/ 2297 w 2795"/>
                <a:gd name="T15" fmla="*/ 2067 h 2201"/>
                <a:gd name="T16" fmla="*/ 2649 w 2795"/>
                <a:gd name="T17" fmla="*/ 1342 h 2201"/>
                <a:gd name="T18" fmla="*/ 2483 w 2795"/>
                <a:gd name="T19" fmla="*/ 1409 h 2201"/>
                <a:gd name="T20" fmla="*/ 913 w 2795"/>
                <a:gd name="T21" fmla="*/ 1409 h 2201"/>
                <a:gd name="T22" fmla="*/ 701 w 2795"/>
                <a:gd name="T23" fmla="*/ 1019 h 2201"/>
                <a:gd name="T24" fmla="*/ 2253 w 2795"/>
                <a:gd name="T25" fmla="*/ 807 h 2201"/>
                <a:gd name="T26" fmla="*/ 2583 w 2795"/>
                <a:gd name="T27" fmla="*/ 807 h 2201"/>
                <a:gd name="T28" fmla="*/ 2583 w 2795"/>
                <a:gd name="T29" fmla="*/ 940 h 2201"/>
                <a:gd name="T30" fmla="*/ 2549 w 2795"/>
                <a:gd name="T31" fmla="*/ 1275 h 2201"/>
                <a:gd name="T32" fmla="*/ 2649 w 2795"/>
                <a:gd name="T33" fmla="*/ 1342 h 2201"/>
                <a:gd name="T34" fmla="*/ 2253 w 2795"/>
                <a:gd name="T35" fmla="*/ 1275 h 2201"/>
                <a:gd name="T36" fmla="*/ 2416 w 2795"/>
                <a:gd name="T37" fmla="*/ 940 h 2201"/>
                <a:gd name="T38" fmla="*/ 913 w 2795"/>
                <a:gd name="T39" fmla="*/ 940 h 2201"/>
                <a:gd name="T40" fmla="*/ 834 w 2795"/>
                <a:gd name="T41" fmla="*/ 1197 h 2201"/>
                <a:gd name="T42" fmla="*/ 2728 w 2795"/>
                <a:gd name="T43" fmla="*/ 0 h 2201"/>
                <a:gd name="T44" fmla="*/ 638 w 2795"/>
                <a:gd name="T45" fmla="*/ 0 h 2201"/>
                <a:gd name="T46" fmla="*/ 0 w 2795"/>
                <a:gd name="T47" fmla="*/ 67 h 2201"/>
                <a:gd name="T48" fmla="*/ 124 w 2795"/>
                <a:gd name="T49" fmla="*/ 134 h 2201"/>
                <a:gd name="T50" fmla="*/ 73 w 2795"/>
                <a:gd name="T51" fmla="*/ 800 h 2201"/>
                <a:gd name="T52" fmla="*/ 308 w 2795"/>
                <a:gd name="T53" fmla="*/ 800 h 2201"/>
                <a:gd name="T54" fmla="*/ 257 w 2795"/>
                <a:gd name="T55" fmla="*/ 134 h 2201"/>
                <a:gd name="T56" fmla="*/ 571 w 2795"/>
                <a:gd name="T57" fmla="*/ 659 h 2201"/>
                <a:gd name="T58" fmla="*/ 2157 w 2795"/>
                <a:gd name="T59" fmla="*/ 726 h 2201"/>
                <a:gd name="T60" fmla="*/ 2224 w 2795"/>
                <a:gd name="T61" fmla="*/ 134 h 2201"/>
                <a:gd name="T62" fmla="*/ 2795 w 2795"/>
                <a:gd name="T63" fmla="*/ 67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5" h="2201">
                  <a:moveTo>
                    <a:pt x="2364" y="2134"/>
                  </a:moveTo>
                  <a:cubicBezTo>
                    <a:pt x="2364" y="2171"/>
                    <a:pt x="2334" y="2201"/>
                    <a:pt x="2297" y="2201"/>
                  </a:cubicBezTo>
                  <a:lnTo>
                    <a:pt x="2190" y="2201"/>
                  </a:lnTo>
                  <a:lnTo>
                    <a:pt x="1968" y="2201"/>
                  </a:lnTo>
                  <a:lnTo>
                    <a:pt x="352" y="2201"/>
                  </a:lnTo>
                  <a:cubicBezTo>
                    <a:pt x="226" y="2201"/>
                    <a:pt x="124" y="2098"/>
                    <a:pt x="124" y="1973"/>
                  </a:cubicBezTo>
                  <a:lnTo>
                    <a:pt x="124" y="1723"/>
                  </a:lnTo>
                  <a:cubicBezTo>
                    <a:pt x="124" y="1597"/>
                    <a:pt x="226" y="1495"/>
                    <a:pt x="352" y="1495"/>
                  </a:cubicBezTo>
                  <a:lnTo>
                    <a:pt x="1968" y="1495"/>
                  </a:lnTo>
                  <a:lnTo>
                    <a:pt x="2190" y="1495"/>
                  </a:lnTo>
                  <a:lnTo>
                    <a:pt x="2297" y="1495"/>
                  </a:lnTo>
                  <a:cubicBezTo>
                    <a:pt x="2334" y="1495"/>
                    <a:pt x="2364" y="1525"/>
                    <a:pt x="2364" y="1562"/>
                  </a:cubicBezTo>
                  <a:cubicBezTo>
                    <a:pt x="2364" y="1599"/>
                    <a:pt x="2334" y="1628"/>
                    <a:pt x="2297" y="1628"/>
                  </a:cubicBezTo>
                  <a:lnTo>
                    <a:pt x="2257" y="1628"/>
                  </a:lnTo>
                  <a:lnTo>
                    <a:pt x="2257" y="2067"/>
                  </a:lnTo>
                  <a:lnTo>
                    <a:pt x="2297" y="2067"/>
                  </a:lnTo>
                  <a:cubicBezTo>
                    <a:pt x="2334" y="2067"/>
                    <a:pt x="2364" y="2097"/>
                    <a:pt x="2364" y="2134"/>
                  </a:cubicBezTo>
                  <a:close/>
                  <a:moveTo>
                    <a:pt x="2649" y="1342"/>
                  </a:moveTo>
                  <a:cubicBezTo>
                    <a:pt x="2649" y="1379"/>
                    <a:pt x="2620" y="1409"/>
                    <a:pt x="2583" y="1409"/>
                  </a:cubicBezTo>
                  <a:lnTo>
                    <a:pt x="2483" y="1409"/>
                  </a:lnTo>
                  <a:lnTo>
                    <a:pt x="2254" y="1409"/>
                  </a:lnTo>
                  <a:lnTo>
                    <a:pt x="913" y="1409"/>
                  </a:lnTo>
                  <a:cubicBezTo>
                    <a:pt x="796" y="1409"/>
                    <a:pt x="701" y="1314"/>
                    <a:pt x="701" y="1197"/>
                  </a:cubicBezTo>
                  <a:lnTo>
                    <a:pt x="701" y="1019"/>
                  </a:lnTo>
                  <a:cubicBezTo>
                    <a:pt x="701" y="902"/>
                    <a:pt x="796" y="807"/>
                    <a:pt x="913" y="807"/>
                  </a:cubicBezTo>
                  <a:lnTo>
                    <a:pt x="2253" y="807"/>
                  </a:lnTo>
                  <a:lnTo>
                    <a:pt x="2483" y="807"/>
                  </a:lnTo>
                  <a:lnTo>
                    <a:pt x="2583" y="807"/>
                  </a:lnTo>
                  <a:cubicBezTo>
                    <a:pt x="2620" y="807"/>
                    <a:pt x="2649" y="837"/>
                    <a:pt x="2649" y="874"/>
                  </a:cubicBezTo>
                  <a:cubicBezTo>
                    <a:pt x="2649" y="911"/>
                    <a:pt x="2620" y="940"/>
                    <a:pt x="2583" y="940"/>
                  </a:cubicBezTo>
                  <a:lnTo>
                    <a:pt x="2549" y="940"/>
                  </a:lnTo>
                  <a:lnTo>
                    <a:pt x="2549" y="1275"/>
                  </a:lnTo>
                  <a:lnTo>
                    <a:pt x="2583" y="1275"/>
                  </a:lnTo>
                  <a:cubicBezTo>
                    <a:pt x="2620" y="1275"/>
                    <a:pt x="2649" y="1305"/>
                    <a:pt x="2649" y="1342"/>
                  </a:cubicBezTo>
                  <a:close/>
                  <a:moveTo>
                    <a:pt x="913" y="1275"/>
                  </a:moveTo>
                  <a:lnTo>
                    <a:pt x="2253" y="1275"/>
                  </a:lnTo>
                  <a:lnTo>
                    <a:pt x="2416" y="1275"/>
                  </a:lnTo>
                  <a:lnTo>
                    <a:pt x="2416" y="940"/>
                  </a:lnTo>
                  <a:lnTo>
                    <a:pt x="2253" y="940"/>
                  </a:lnTo>
                  <a:lnTo>
                    <a:pt x="913" y="940"/>
                  </a:lnTo>
                  <a:cubicBezTo>
                    <a:pt x="869" y="940"/>
                    <a:pt x="834" y="976"/>
                    <a:pt x="834" y="1019"/>
                  </a:cubicBezTo>
                  <a:lnTo>
                    <a:pt x="834" y="1197"/>
                  </a:lnTo>
                  <a:cubicBezTo>
                    <a:pt x="834" y="1240"/>
                    <a:pt x="869" y="1275"/>
                    <a:pt x="913" y="1275"/>
                  </a:cubicBezTo>
                  <a:close/>
                  <a:moveTo>
                    <a:pt x="2728" y="0"/>
                  </a:moveTo>
                  <a:lnTo>
                    <a:pt x="2157" y="0"/>
                  </a:lnTo>
                  <a:lnTo>
                    <a:pt x="638" y="0"/>
                  </a:lnTo>
                  <a:lnTo>
                    <a:pt x="67" y="0"/>
                  </a:lnTo>
                  <a:cubicBezTo>
                    <a:pt x="30" y="0"/>
                    <a:pt x="0" y="30"/>
                    <a:pt x="0" y="67"/>
                  </a:cubicBezTo>
                  <a:cubicBezTo>
                    <a:pt x="0" y="104"/>
                    <a:pt x="30" y="134"/>
                    <a:pt x="67" y="134"/>
                  </a:cubicBezTo>
                  <a:lnTo>
                    <a:pt x="124" y="134"/>
                  </a:lnTo>
                  <a:lnTo>
                    <a:pt x="124" y="704"/>
                  </a:lnTo>
                  <a:cubicBezTo>
                    <a:pt x="93" y="725"/>
                    <a:pt x="73" y="760"/>
                    <a:pt x="73" y="800"/>
                  </a:cubicBezTo>
                  <a:cubicBezTo>
                    <a:pt x="73" y="865"/>
                    <a:pt x="126" y="917"/>
                    <a:pt x="191" y="917"/>
                  </a:cubicBezTo>
                  <a:cubicBezTo>
                    <a:pt x="255" y="917"/>
                    <a:pt x="308" y="865"/>
                    <a:pt x="308" y="800"/>
                  </a:cubicBezTo>
                  <a:cubicBezTo>
                    <a:pt x="308" y="760"/>
                    <a:pt x="288" y="725"/>
                    <a:pt x="257" y="704"/>
                  </a:cubicBezTo>
                  <a:lnTo>
                    <a:pt x="257" y="134"/>
                  </a:lnTo>
                  <a:lnTo>
                    <a:pt x="571" y="134"/>
                  </a:lnTo>
                  <a:lnTo>
                    <a:pt x="571" y="659"/>
                  </a:lnTo>
                  <a:cubicBezTo>
                    <a:pt x="571" y="696"/>
                    <a:pt x="601" y="726"/>
                    <a:pt x="638" y="726"/>
                  </a:cubicBezTo>
                  <a:lnTo>
                    <a:pt x="2157" y="726"/>
                  </a:lnTo>
                  <a:cubicBezTo>
                    <a:pt x="2194" y="726"/>
                    <a:pt x="2224" y="696"/>
                    <a:pt x="2224" y="659"/>
                  </a:cubicBezTo>
                  <a:lnTo>
                    <a:pt x="2224" y="134"/>
                  </a:lnTo>
                  <a:lnTo>
                    <a:pt x="2728" y="134"/>
                  </a:lnTo>
                  <a:cubicBezTo>
                    <a:pt x="2765" y="134"/>
                    <a:pt x="2795" y="104"/>
                    <a:pt x="2795" y="67"/>
                  </a:cubicBezTo>
                  <a:cubicBezTo>
                    <a:pt x="2795" y="30"/>
                    <a:pt x="2765" y="0"/>
                    <a:pt x="2728" y="0"/>
                  </a:cubicBezTo>
                  <a:close/>
                </a:path>
              </a:pathLst>
            </a:custGeom>
            <a:solidFill>
              <a:schemeClr val="bg1"/>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26" name="组合 25"/>
          <p:cNvGrpSpPr/>
          <p:nvPr/>
        </p:nvGrpSpPr>
        <p:grpSpPr>
          <a:xfrm>
            <a:off x="2068857" y="4306630"/>
            <a:ext cx="1182809" cy="1182809"/>
            <a:chOff x="1440207" y="3903671"/>
            <a:chExt cx="1182809" cy="1182809"/>
          </a:xfrm>
        </p:grpSpPr>
        <p:sp>
          <p:nvSpPr>
            <p:cNvPr id="24" name="椭圆 23"/>
            <p:cNvSpPr/>
            <p:nvPr/>
          </p:nvSpPr>
          <p:spPr>
            <a:xfrm>
              <a:off x="1440207" y="3903671"/>
              <a:ext cx="1182809" cy="1182809"/>
            </a:xfrm>
            <a:prstGeom prst="ellipse">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repair-tools-cross_28480"/>
            <p:cNvSpPr>
              <a:spLocks noChangeAspect="1"/>
            </p:cNvSpPr>
            <p:nvPr/>
          </p:nvSpPr>
          <p:spPr bwMode="auto">
            <a:xfrm>
              <a:off x="1778244" y="4263312"/>
              <a:ext cx="506734" cy="463525"/>
            </a:xfrm>
            <a:custGeom>
              <a:avLst/>
              <a:gdLst>
                <a:gd name="connsiteX0" fmla="*/ 253821 w 609124"/>
                <a:gd name="connsiteY0" fmla="*/ 346713 h 557185"/>
                <a:gd name="connsiteX1" fmla="*/ 83547 w 609124"/>
                <a:gd name="connsiteY1" fmla="*/ 517834 h 557185"/>
                <a:gd name="connsiteX2" fmla="*/ 83547 w 609124"/>
                <a:gd name="connsiteY2" fmla="*/ 524901 h 557185"/>
                <a:gd name="connsiteX3" fmla="*/ 87016 w 609124"/>
                <a:gd name="connsiteY3" fmla="*/ 526425 h 557185"/>
                <a:gd name="connsiteX4" fmla="*/ 90485 w 609124"/>
                <a:gd name="connsiteY4" fmla="*/ 524901 h 557185"/>
                <a:gd name="connsiteX5" fmla="*/ 260899 w 609124"/>
                <a:gd name="connsiteY5" fmla="*/ 353779 h 557185"/>
                <a:gd name="connsiteX6" fmla="*/ 260899 w 609124"/>
                <a:gd name="connsiteY6" fmla="*/ 346713 h 557185"/>
                <a:gd name="connsiteX7" fmla="*/ 253821 w 609124"/>
                <a:gd name="connsiteY7" fmla="*/ 346713 h 557185"/>
                <a:gd name="connsiteX8" fmla="*/ 229675 w 609124"/>
                <a:gd name="connsiteY8" fmla="*/ 330640 h 557185"/>
                <a:gd name="connsiteX9" fmla="*/ 57457 w 609124"/>
                <a:gd name="connsiteY9" fmla="*/ 498020 h 557185"/>
                <a:gd name="connsiteX10" fmla="*/ 57318 w 609124"/>
                <a:gd name="connsiteY10" fmla="*/ 504948 h 557185"/>
                <a:gd name="connsiteX11" fmla="*/ 60927 w 609124"/>
                <a:gd name="connsiteY11" fmla="*/ 506472 h 557185"/>
                <a:gd name="connsiteX12" fmla="*/ 64396 w 609124"/>
                <a:gd name="connsiteY12" fmla="*/ 505087 h 557185"/>
                <a:gd name="connsiteX13" fmla="*/ 236614 w 609124"/>
                <a:gd name="connsiteY13" fmla="*/ 337706 h 557185"/>
                <a:gd name="connsiteX14" fmla="*/ 236752 w 609124"/>
                <a:gd name="connsiteY14" fmla="*/ 330640 h 557185"/>
                <a:gd name="connsiteX15" fmla="*/ 229675 w 609124"/>
                <a:gd name="connsiteY15" fmla="*/ 330640 h 557185"/>
                <a:gd name="connsiteX16" fmla="*/ 214132 w 609124"/>
                <a:gd name="connsiteY16" fmla="*/ 313874 h 557185"/>
                <a:gd name="connsiteX17" fmla="*/ 31507 w 609124"/>
                <a:gd name="connsiteY17" fmla="*/ 471694 h 557185"/>
                <a:gd name="connsiteX18" fmla="*/ 31090 w 609124"/>
                <a:gd name="connsiteY18" fmla="*/ 478760 h 557185"/>
                <a:gd name="connsiteX19" fmla="*/ 34837 w 609124"/>
                <a:gd name="connsiteY19" fmla="*/ 480423 h 557185"/>
                <a:gd name="connsiteX20" fmla="*/ 38029 w 609124"/>
                <a:gd name="connsiteY20" fmla="*/ 479176 h 557185"/>
                <a:gd name="connsiteX21" fmla="*/ 220655 w 609124"/>
                <a:gd name="connsiteY21" fmla="*/ 321356 h 557185"/>
                <a:gd name="connsiteX22" fmla="*/ 221071 w 609124"/>
                <a:gd name="connsiteY22" fmla="*/ 314428 h 557185"/>
                <a:gd name="connsiteX23" fmla="*/ 214132 w 609124"/>
                <a:gd name="connsiteY23" fmla="*/ 313874 h 557185"/>
                <a:gd name="connsiteX24" fmla="*/ 46633 w 609124"/>
                <a:gd name="connsiteY24" fmla="*/ 165051 h 557185"/>
                <a:gd name="connsiteX25" fmla="*/ 53847 w 609124"/>
                <a:gd name="connsiteY25" fmla="*/ 167545 h 557185"/>
                <a:gd name="connsiteX26" fmla="*/ 118502 w 609124"/>
                <a:gd name="connsiteY26" fmla="*/ 224644 h 557185"/>
                <a:gd name="connsiteX27" fmla="*/ 119612 w 609124"/>
                <a:gd name="connsiteY27" fmla="*/ 238365 h 557185"/>
                <a:gd name="connsiteX28" fmla="*/ 84787 w 609124"/>
                <a:gd name="connsiteY28" fmla="*/ 280635 h 557185"/>
                <a:gd name="connsiteX29" fmla="*/ 77989 w 609124"/>
                <a:gd name="connsiteY29" fmla="*/ 284238 h 557185"/>
                <a:gd name="connsiteX30" fmla="*/ 77018 w 609124"/>
                <a:gd name="connsiteY30" fmla="*/ 284238 h 557185"/>
                <a:gd name="connsiteX31" fmla="*/ 70635 w 609124"/>
                <a:gd name="connsiteY31" fmla="*/ 281882 h 557185"/>
                <a:gd name="connsiteX32" fmla="*/ 3483 w 609124"/>
                <a:gd name="connsiteY32" fmla="*/ 224783 h 557185"/>
                <a:gd name="connsiteX33" fmla="*/ 15 w 609124"/>
                <a:gd name="connsiteY33" fmla="*/ 217853 h 557185"/>
                <a:gd name="connsiteX34" fmla="*/ 2512 w 609124"/>
                <a:gd name="connsiteY34" fmla="*/ 210647 h 557185"/>
                <a:gd name="connsiteX35" fmla="*/ 39834 w 609124"/>
                <a:gd name="connsiteY35" fmla="*/ 168377 h 557185"/>
                <a:gd name="connsiteX36" fmla="*/ 46633 w 609124"/>
                <a:gd name="connsiteY36" fmla="*/ 165051 h 557185"/>
                <a:gd name="connsiteX37" fmla="*/ 549131 w 609124"/>
                <a:gd name="connsiteY37" fmla="*/ 12507 h 557185"/>
                <a:gd name="connsiteX38" fmla="*/ 561482 w 609124"/>
                <a:gd name="connsiteY38" fmla="*/ 12507 h 557185"/>
                <a:gd name="connsiteX39" fmla="*/ 581049 w 609124"/>
                <a:gd name="connsiteY39" fmla="*/ 28164 h 557185"/>
                <a:gd name="connsiteX40" fmla="*/ 584657 w 609124"/>
                <a:gd name="connsiteY40" fmla="*/ 34953 h 557185"/>
                <a:gd name="connsiteX41" fmla="*/ 582298 w 609124"/>
                <a:gd name="connsiteY41" fmla="*/ 42297 h 557185"/>
                <a:gd name="connsiteX42" fmla="*/ 529842 w 609124"/>
                <a:gd name="connsiteY42" fmla="*/ 104510 h 557185"/>
                <a:gd name="connsiteX43" fmla="*/ 522625 w 609124"/>
                <a:gd name="connsiteY43" fmla="*/ 107974 h 557185"/>
                <a:gd name="connsiteX44" fmla="*/ 522209 w 609124"/>
                <a:gd name="connsiteY44" fmla="*/ 107974 h 557185"/>
                <a:gd name="connsiteX45" fmla="*/ 515132 w 609124"/>
                <a:gd name="connsiteY45" fmla="*/ 105065 h 557185"/>
                <a:gd name="connsiteX46" fmla="*/ 508054 w 609124"/>
                <a:gd name="connsiteY46" fmla="*/ 97998 h 557185"/>
                <a:gd name="connsiteX47" fmla="*/ 365395 w 609124"/>
                <a:gd name="connsiteY47" fmla="*/ 229630 h 557185"/>
                <a:gd name="connsiteX48" fmla="*/ 434643 w 609124"/>
                <a:gd name="connsiteY48" fmla="*/ 297108 h 557185"/>
                <a:gd name="connsiteX49" fmla="*/ 604640 w 609124"/>
                <a:gd name="connsiteY49" fmla="*/ 459916 h 557185"/>
                <a:gd name="connsiteX50" fmla="*/ 606861 w 609124"/>
                <a:gd name="connsiteY50" fmla="*/ 463103 h 557185"/>
                <a:gd name="connsiteX51" fmla="*/ 580910 w 609124"/>
                <a:gd name="connsiteY51" fmla="*/ 529196 h 557185"/>
                <a:gd name="connsiteX52" fmla="*/ 526789 w 609124"/>
                <a:gd name="connsiteY52" fmla="*/ 557185 h 557185"/>
                <a:gd name="connsiteX53" fmla="*/ 512217 w 609124"/>
                <a:gd name="connsiteY53" fmla="*/ 553582 h 557185"/>
                <a:gd name="connsiteX54" fmla="*/ 509997 w 609124"/>
                <a:gd name="connsiteY54" fmla="*/ 551781 h 557185"/>
                <a:gd name="connsiteX55" fmla="*/ 281021 w 609124"/>
                <a:gd name="connsiteY55" fmla="*/ 307500 h 557185"/>
                <a:gd name="connsiteX56" fmla="*/ 274915 w 609124"/>
                <a:gd name="connsiteY56" fmla="*/ 313181 h 557185"/>
                <a:gd name="connsiteX57" fmla="*/ 299478 w 609124"/>
                <a:gd name="connsiteY57" fmla="*/ 337984 h 557185"/>
                <a:gd name="connsiteX58" fmla="*/ 299478 w 609124"/>
                <a:gd name="connsiteY58" fmla="*/ 351978 h 557185"/>
                <a:gd name="connsiteX59" fmla="*/ 98950 w 609124"/>
                <a:gd name="connsiteY59" fmla="*/ 552058 h 557185"/>
                <a:gd name="connsiteX60" fmla="*/ 96869 w 609124"/>
                <a:gd name="connsiteY60" fmla="*/ 553582 h 557185"/>
                <a:gd name="connsiteX61" fmla="*/ 82298 w 609124"/>
                <a:gd name="connsiteY61" fmla="*/ 557185 h 557185"/>
                <a:gd name="connsiteX62" fmla="*/ 28315 w 609124"/>
                <a:gd name="connsiteY62" fmla="*/ 529196 h 557185"/>
                <a:gd name="connsiteX63" fmla="*/ 2364 w 609124"/>
                <a:gd name="connsiteY63" fmla="*/ 463103 h 557185"/>
                <a:gd name="connsiteX64" fmla="*/ 5001 w 609124"/>
                <a:gd name="connsiteY64" fmla="*/ 459500 h 557185"/>
                <a:gd name="connsiteX65" fmla="*/ 222320 w 609124"/>
                <a:gd name="connsiteY65" fmla="*/ 272999 h 557185"/>
                <a:gd name="connsiteX66" fmla="*/ 235920 w 609124"/>
                <a:gd name="connsiteY66" fmla="*/ 273553 h 557185"/>
                <a:gd name="connsiteX67" fmla="*/ 261038 w 609124"/>
                <a:gd name="connsiteY67" fmla="*/ 298910 h 557185"/>
                <a:gd name="connsiteX68" fmla="*/ 267560 w 609124"/>
                <a:gd name="connsiteY68" fmla="*/ 292952 h 557185"/>
                <a:gd name="connsiteX69" fmla="*/ 215936 w 609124"/>
                <a:gd name="connsiteY69" fmla="*/ 237943 h 557185"/>
                <a:gd name="connsiteX70" fmla="*/ 213300 w 609124"/>
                <a:gd name="connsiteY70" fmla="*/ 230600 h 557185"/>
                <a:gd name="connsiteX71" fmla="*/ 216630 w 609124"/>
                <a:gd name="connsiteY71" fmla="*/ 223672 h 557185"/>
                <a:gd name="connsiteX72" fmla="*/ 285045 w 609124"/>
                <a:gd name="connsiteY72" fmla="*/ 164091 h 557185"/>
                <a:gd name="connsiteX73" fmla="*/ 298506 w 609124"/>
                <a:gd name="connsiteY73" fmla="*/ 164368 h 557185"/>
                <a:gd name="connsiteX74" fmla="*/ 351102 w 609124"/>
                <a:gd name="connsiteY74" fmla="*/ 215774 h 557185"/>
                <a:gd name="connsiteX75" fmla="*/ 493899 w 609124"/>
                <a:gd name="connsiteY75" fmla="*/ 84004 h 557185"/>
                <a:gd name="connsiteX76" fmla="*/ 486544 w 609124"/>
                <a:gd name="connsiteY76" fmla="*/ 76521 h 557185"/>
                <a:gd name="connsiteX77" fmla="*/ 483630 w 609124"/>
                <a:gd name="connsiteY77" fmla="*/ 69039 h 557185"/>
                <a:gd name="connsiteX78" fmla="*/ 487377 w 609124"/>
                <a:gd name="connsiteY78" fmla="*/ 61834 h 557185"/>
                <a:gd name="connsiteX79" fmla="*/ 270647 w 609124"/>
                <a:gd name="connsiteY79" fmla="*/ 0 h 557185"/>
                <a:gd name="connsiteX80" fmla="*/ 367239 w 609124"/>
                <a:gd name="connsiteY80" fmla="*/ 36036 h 557185"/>
                <a:gd name="connsiteX81" fmla="*/ 369875 w 609124"/>
                <a:gd name="connsiteY81" fmla="*/ 46846 h 557185"/>
                <a:gd name="connsiteX82" fmla="*/ 360716 w 609124"/>
                <a:gd name="connsiteY82" fmla="*/ 53360 h 557185"/>
                <a:gd name="connsiteX83" fmla="*/ 348226 w 609124"/>
                <a:gd name="connsiteY83" fmla="*/ 53360 h 557185"/>
                <a:gd name="connsiteX84" fmla="*/ 344062 w 609124"/>
                <a:gd name="connsiteY84" fmla="*/ 53360 h 557185"/>
                <a:gd name="connsiteX85" fmla="*/ 249969 w 609124"/>
                <a:gd name="connsiteY85" fmla="*/ 100761 h 557185"/>
                <a:gd name="connsiteX86" fmla="*/ 274950 w 609124"/>
                <a:gd name="connsiteY86" fmla="*/ 150795 h 557185"/>
                <a:gd name="connsiteX87" fmla="*/ 272868 w 609124"/>
                <a:gd name="connsiteY87" fmla="*/ 162576 h 557185"/>
                <a:gd name="connsiteX88" fmla="*/ 213192 w 609124"/>
                <a:gd name="connsiteY88" fmla="*/ 217183 h 557185"/>
                <a:gd name="connsiteX89" fmla="*/ 206392 w 609124"/>
                <a:gd name="connsiteY89" fmla="*/ 219817 h 557185"/>
                <a:gd name="connsiteX90" fmla="*/ 200702 w 609124"/>
                <a:gd name="connsiteY90" fmla="*/ 218015 h 557185"/>
                <a:gd name="connsiteX91" fmla="*/ 160733 w 609124"/>
                <a:gd name="connsiteY91" fmla="*/ 204848 h 557185"/>
                <a:gd name="connsiteX92" fmla="*/ 135892 w 609124"/>
                <a:gd name="connsiteY92" fmla="*/ 213996 h 557185"/>
                <a:gd name="connsiteX93" fmla="*/ 128814 w 609124"/>
                <a:gd name="connsiteY93" fmla="*/ 219401 h 557185"/>
                <a:gd name="connsiteX94" fmla="*/ 120348 w 609124"/>
                <a:gd name="connsiteY94" fmla="*/ 217322 h 557185"/>
                <a:gd name="connsiteX95" fmla="*/ 58175 w 609124"/>
                <a:gd name="connsiteY95" fmla="*/ 162714 h 557185"/>
                <a:gd name="connsiteX96" fmla="*/ 54705 w 609124"/>
                <a:gd name="connsiteY96" fmla="*/ 155507 h 557185"/>
                <a:gd name="connsiteX97" fmla="*/ 57619 w 609124"/>
                <a:gd name="connsiteY97" fmla="*/ 148162 h 557185"/>
                <a:gd name="connsiteX98" fmla="*/ 100503 w 609124"/>
                <a:gd name="connsiteY98" fmla="*/ 83852 h 557185"/>
                <a:gd name="connsiteX99" fmla="*/ 270647 w 609124"/>
                <a:gd name="connsiteY99" fmla="*/ 0 h 557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9124" h="557185">
                  <a:moveTo>
                    <a:pt x="253821" y="346713"/>
                  </a:moveTo>
                  <a:lnTo>
                    <a:pt x="83547" y="517834"/>
                  </a:lnTo>
                  <a:cubicBezTo>
                    <a:pt x="81604" y="519774"/>
                    <a:pt x="81604" y="522961"/>
                    <a:pt x="83547" y="524901"/>
                  </a:cubicBezTo>
                  <a:cubicBezTo>
                    <a:pt x="84518" y="525870"/>
                    <a:pt x="85767" y="526425"/>
                    <a:pt x="87016" y="526425"/>
                  </a:cubicBezTo>
                  <a:cubicBezTo>
                    <a:pt x="88265" y="526425"/>
                    <a:pt x="89514" y="525870"/>
                    <a:pt x="90485" y="524901"/>
                  </a:cubicBezTo>
                  <a:lnTo>
                    <a:pt x="260899" y="353779"/>
                  </a:lnTo>
                  <a:cubicBezTo>
                    <a:pt x="262842" y="351840"/>
                    <a:pt x="262842" y="348653"/>
                    <a:pt x="260899" y="346713"/>
                  </a:cubicBezTo>
                  <a:cubicBezTo>
                    <a:pt x="258956" y="344773"/>
                    <a:pt x="255764" y="344773"/>
                    <a:pt x="253821" y="346713"/>
                  </a:cubicBezTo>
                  <a:close/>
                  <a:moveTo>
                    <a:pt x="229675" y="330640"/>
                  </a:moveTo>
                  <a:lnTo>
                    <a:pt x="57457" y="498020"/>
                  </a:lnTo>
                  <a:cubicBezTo>
                    <a:pt x="55514" y="499960"/>
                    <a:pt x="55514" y="503008"/>
                    <a:pt x="57318" y="504948"/>
                  </a:cubicBezTo>
                  <a:cubicBezTo>
                    <a:pt x="58290" y="506056"/>
                    <a:pt x="59678" y="506472"/>
                    <a:pt x="60927" y="506472"/>
                  </a:cubicBezTo>
                  <a:cubicBezTo>
                    <a:pt x="62176" y="506472"/>
                    <a:pt x="63424" y="506056"/>
                    <a:pt x="64396" y="505087"/>
                  </a:cubicBezTo>
                  <a:lnTo>
                    <a:pt x="236614" y="337706"/>
                  </a:lnTo>
                  <a:cubicBezTo>
                    <a:pt x="238556" y="335767"/>
                    <a:pt x="238556" y="332718"/>
                    <a:pt x="236752" y="330640"/>
                  </a:cubicBezTo>
                  <a:cubicBezTo>
                    <a:pt x="234810" y="328700"/>
                    <a:pt x="231618" y="328700"/>
                    <a:pt x="229675" y="330640"/>
                  </a:cubicBezTo>
                  <a:close/>
                  <a:moveTo>
                    <a:pt x="214132" y="313874"/>
                  </a:moveTo>
                  <a:lnTo>
                    <a:pt x="31507" y="471694"/>
                  </a:lnTo>
                  <a:cubicBezTo>
                    <a:pt x="29425" y="473495"/>
                    <a:pt x="29286" y="476682"/>
                    <a:pt x="31090" y="478760"/>
                  </a:cubicBezTo>
                  <a:cubicBezTo>
                    <a:pt x="32062" y="479869"/>
                    <a:pt x="33449" y="480423"/>
                    <a:pt x="34837" y="480423"/>
                  </a:cubicBezTo>
                  <a:cubicBezTo>
                    <a:pt x="35947" y="480423"/>
                    <a:pt x="37058" y="480007"/>
                    <a:pt x="38029" y="479176"/>
                  </a:cubicBezTo>
                  <a:lnTo>
                    <a:pt x="220655" y="321356"/>
                  </a:lnTo>
                  <a:cubicBezTo>
                    <a:pt x="222736" y="319555"/>
                    <a:pt x="222875" y="316368"/>
                    <a:pt x="221071" y="314428"/>
                  </a:cubicBezTo>
                  <a:cubicBezTo>
                    <a:pt x="219267" y="312350"/>
                    <a:pt x="216214" y="312073"/>
                    <a:pt x="214132" y="313874"/>
                  </a:cubicBezTo>
                  <a:close/>
                  <a:moveTo>
                    <a:pt x="46633" y="165051"/>
                  </a:moveTo>
                  <a:cubicBezTo>
                    <a:pt x="49269" y="164912"/>
                    <a:pt x="51905" y="165744"/>
                    <a:pt x="53847" y="167545"/>
                  </a:cubicBezTo>
                  <a:lnTo>
                    <a:pt x="118502" y="224644"/>
                  </a:lnTo>
                  <a:cubicBezTo>
                    <a:pt x="122526" y="228248"/>
                    <a:pt x="122942" y="234346"/>
                    <a:pt x="119612" y="238365"/>
                  </a:cubicBezTo>
                  <a:lnTo>
                    <a:pt x="84787" y="280635"/>
                  </a:lnTo>
                  <a:cubicBezTo>
                    <a:pt x="83122" y="282714"/>
                    <a:pt x="80625" y="283961"/>
                    <a:pt x="77989" y="284238"/>
                  </a:cubicBezTo>
                  <a:cubicBezTo>
                    <a:pt x="77711" y="284238"/>
                    <a:pt x="77295" y="284238"/>
                    <a:pt x="77018" y="284238"/>
                  </a:cubicBezTo>
                  <a:cubicBezTo>
                    <a:pt x="74659" y="284238"/>
                    <a:pt x="72439" y="283406"/>
                    <a:pt x="70635" y="281882"/>
                  </a:cubicBezTo>
                  <a:lnTo>
                    <a:pt x="3483" y="224783"/>
                  </a:lnTo>
                  <a:cubicBezTo>
                    <a:pt x="1541" y="222981"/>
                    <a:pt x="292" y="220625"/>
                    <a:pt x="15" y="217853"/>
                  </a:cubicBezTo>
                  <a:cubicBezTo>
                    <a:pt x="-124" y="215220"/>
                    <a:pt x="708" y="212587"/>
                    <a:pt x="2512" y="210647"/>
                  </a:cubicBezTo>
                  <a:lnTo>
                    <a:pt x="39834" y="168377"/>
                  </a:lnTo>
                  <a:cubicBezTo>
                    <a:pt x="41499" y="166436"/>
                    <a:pt x="43997" y="165189"/>
                    <a:pt x="46633" y="165051"/>
                  </a:cubicBezTo>
                  <a:close/>
                  <a:moveTo>
                    <a:pt x="549131" y="12507"/>
                  </a:moveTo>
                  <a:cubicBezTo>
                    <a:pt x="552739" y="9597"/>
                    <a:pt x="557874" y="9597"/>
                    <a:pt x="561482" y="12507"/>
                  </a:cubicBezTo>
                  <a:lnTo>
                    <a:pt x="581049" y="28164"/>
                  </a:lnTo>
                  <a:cubicBezTo>
                    <a:pt x="583131" y="29827"/>
                    <a:pt x="584379" y="32321"/>
                    <a:pt x="584657" y="34953"/>
                  </a:cubicBezTo>
                  <a:cubicBezTo>
                    <a:pt x="584935" y="37586"/>
                    <a:pt x="584102" y="40357"/>
                    <a:pt x="582298" y="42297"/>
                  </a:cubicBezTo>
                  <a:lnTo>
                    <a:pt x="529842" y="104510"/>
                  </a:lnTo>
                  <a:cubicBezTo>
                    <a:pt x="528038" y="106589"/>
                    <a:pt x="525401" y="107974"/>
                    <a:pt x="522625" y="107974"/>
                  </a:cubicBezTo>
                  <a:cubicBezTo>
                    <a:pt x="522487" y="107974"/>
                    <a:pt x="522348" y="107974"/>
                    <a:pt x="522209" y="107974"/>
                  </a:cubicBezTo>
                  <a:cubicBezTo>
                    <a:pt x="519572" y="107974"/>
                    <a:pt x="517074" y="107004"/>
                    <a:pt x="515132" y="105065"/>
                  </a:cubicBezTo>
                  <a:lnTo>
                    <a:pt x="508054" y="97998"/>
                  </a:lnTo>
                  <a:lnTo>
                    <a:pt x="365395" y="229630"/>
                  </a:lnTo>
                  <a:lnTo>
                    <a:pt x="434643" y="297108"/>
                  </a:lnTo>
                  <a:lnTo>
                    <a:pt x="604640" y="459916"/>
                  </a:lnTo>
                  <a:cubicBezTo>
                    <a:pt x="605612" y="460747"/>
                    <a:pt x="606306" y="461856"/>
                    <a:pt x="606861" y="463103"/>
                  </a:cubicBezTo>
                  <a:cubicBezTo>
                    <a:pt x="614077" y="479869"/>
                    <a:pt x="603669" y="506472"/>
                    <a:pt x="580910" y="529196"/>
                  </a:cubicBezTo>
                  <a:cubicBezTo>
                    <a:pt x="563563" y="546516"/>
                    <a:pt x="542886" y="557185"/>
                    <a:pt x="526789" y="557185"/>
                  </a:cubicBezTo>
                  <a:cubicBezTo>
                    <a:pt x="521376" y="557185"/>
                    <a:pt x="516381" y="556076"/>
                    <a:pt x="512217" y="553582"/>
                  </a:cubicBezTo>
                  <a:cubicBezTo>
                    <a:pt x="511385" y="553167"/>
                    <a:pt x="510691" y="552474"/>
                    <a:pt x="509997" y="551781"/>
                  </a:cubicBezTo>
                  <a:lnTo>
                    <a:pt x="281021" y="307500"/>
                  </a:lnTo>
                  <a:lnTo>
                    <a:pt x="274915" y="313181"/>
                  </a:lnTo>
                  <a:lnTo>
                    <a:pt x="299478" y="337984"/>
                  </a:lnTo>
                  <a:cubicBezTo>
                    <a:pt x="303364" y="341863"/>
                    <a:pt x="303364" y="348098"/>
                    <a:pt x="299478" y="351978"/>
                  </a:cubicBezTo>
                  <a:lnTo>
                    <a:pt x="98950" y="552058"/>
                  </a:lnTo>
                  <a:cubicBezTo>
                    <a:pt x="98395" y="552612"/>
                    <a:pt x="97701" y="553167"/>
                    <a:pt x="96869" y="553582"/>
                  </a:cubicBezTo>
                  <a:cubicBezTo>
                    <a:pt x="92706" y="555938"/>
                    <a:pt x="87849" y="557185"/>
                    <a:pt x="82298" y="557185"/>
                  </a:cubicBezTo>
                  <a:cubicBezTo>
                    <a:pt x="66339" y="557185"/>
                    <a:pt x="45523" y="546516"/>
                    <a:pt x="28315" y="529196"/>
                  </a:cubicBezTo>
                  <a:cubicBezTo>
                    <a:pt x="5556" y="506472"/>
                    <a:pt x="-4852" y="479869"/>
                    <a:pt x="2364" y="463103"/>
                  </a:cubicBezTo>
                  <a:cubicBezTo>
                    <a:pt x="2919" y="461717"/>
                    <a:pt x="3891" y="460470"/>
                    <a:pt x="5001" y="459500"/>
                  </a:cubicBezTo>
                  <a:lnTo>
                    <a:pt x="222320" y="272999"/>
                  </a:lnTo>
                  <a:cubicBezTo>
                    <a:pt x="226206" y="269674"/>
                    <a:pt x="232173" y="269951"/>
                    <a:pt x="235920" y="273553"/>
                  </a:cubicBezTo>
                  <a:lnTo>
                    <a:pt x="261038" y="298910"/>
                  </a:lnTo>
                  <a:lnTo>
                    <a:pt x="267560" y="292952"/>
                  </a:lnTo>
                  <a:lnTo>
                    <a:pt x="215936" y="237943"/>
                  </a:lnTo>
                  <a:cubicBezTo>
                    <a:pt x="214132" y="235865"/>
                    <a:pt x="213161" y="233371"/>
                    <a:pt x="213300" y="230600"/>
                  </a:cubicBezTo>
                  <a:cubicBezTo>
                    <a:pt x="213438" y="227967"/>
                    <a:pt x="214549" y="225334"/>
                    <a:pt x="216630" y="223672"/>
                  </a:cubicBezTo>
                  <a:lnTo>
                    <a:pt x="285045" y="164091"/>
                  </a:lnTo>
                  <a:cubicBezTo>
                    <a:pt x="288931" y="160627"/>
                    <a:pt x="294760" y="160766"/>
                    <a:pt x="298506" y="164368"/>
                  </a:cubicBezTo>
                  <a:lnTo>
                    <a:pt x="351102" y="215774"/>
                  </a:lnTo>
                  <a:lnTo>
                    <a:pt x="493899" y="84004"/>
                  </a:lnTo>
                  <a:lnTo>
                    <a:pt x="486544" y="76521"/>
                  </a:lnTo>
                  <a:cubicBezTo>
                    <a:pt x="484601" y="74582"/>
                    <a:pt x="483491" y="71810"/>
                    <a:pt x="483630" y="69039"/>
                  </a:cubicBezTo>
                  <a:cubicBezTo>
                    <a:pt x="483769" y="66129"/>
                    <a:pt x="485157" y="63497"/>
                    <a:pt x="487377" y="61834"/>
                  </a:cubicBezTo>
                  <a:close/>
                  <a:moveTo>
                    <a:pt x="270647" y="0"/>
                  </a:moveTo>
                  <a:cubicBezTo>
                    <a:pt x="308673" y="0"/>
                    <a:pt x="341148" y="12197"/>
                    <a:pt x="367239" y="36036"/>
                  </a:cubicBezTo>
                  <a:cubicBezTo>
                    <a:pt x="370292" y="38808"/>
                    <a:pt x="371402" y="43104"/>
                    <a:pt x="369875" y="46846"/>
                  </a:cubicBezTo>
                  <a:cubicBezTo>
                    <a:pt x="368349" y="50727"/>
                    <a:pt x="364741" y="53222"/>
                    <a:pt x="360716" y="53360"/>
                  </a:cubicBezTo>
                  <a:lnTo>
                    <a:pt x="348226" y="53360"/>
                  </a:lnTo>
                  <a:cubicBezTo>
                    <a:pt x="347393" y="53360"/>
                    <a:pt x="346144" y="53360"/>
                    <a:pt x="344062" y="53360"/>
                  </a:cubicBezTo>
                  <a:cubicBezTo>
                    <a:pt x="328241" y="53360"/>
                    <a:pt x="276060" y="56825"/>
                    <a:pt x="249969" y="100761"/>
                  </a:cubicBezTo>
                  <a:lnTo>
                    <a:pt x="274950" y="150795"/>
                  </a:lnTo>
                  <a:cubicBezTo>
                    <a:pt x="277031" y="154676"/>
                    <a:pt x="276060" y="159527"/>
                    <a:pt x="272868" y="162576"/>
                  </a:cubicBezTo>
                  <a:lnTo>
                    <a:pt x="213192" y="217183"/>
                  </a:lnTo>
                  <a:cubicBezTo>
                    <a:pt x="211249" y="218847"/>
                    <a:pt x="208890" y="219817"/>
                    <a:pt x="206392" y="219817"/>
                  </a:cubicBezTo>
                  <a:cubicBezTo>
                    <a:pt x="204449" y="219817"/>
                    <a:pt x="202367" y="219124"/>
                    <a:pt x="200702" y="218015"/>
                  </a:cubicBezTo>
                  <a:cubicBezTo>
                    <a:pt x="200563" y="217876"/>
                    <a:pt x="184881" y="207066"/>
                    <a:pt x="160733" y="204848"/>
                  </a:cubicBezTo>
                  <a:cubicBezTo>
                    <a:pt x="141998" y="203185"/>
                    <a:pt x="136447" y="212887"/>
                    <a:pt x="135892" y="213996"/>
                  </a:cubicBezTo>
                  <a:cubicBezTo>
                    <a:pt x="134504" y="216768"/>
                    <a:pt x="131867" y="218847"/>
                    <a:pt x="128814" y="219401"/>
                  </a:cubicBezTo>
                  <a:cubicBezTo>
                    <a:pt x="125761" y="220094"/>
                    <a:pt x="122569" y="219401"/>
                    <a:pt x="120348" y="217322"/>
                  </a:cubicBezTo>
                  <a:lnTo>
                    <a:pt x="58175" y="162714"/>
                  </a:lnTo>
                  <a:cubicBezTo>
                    <a:pt x="56093" y="160774"/>
                    <a:pt x="54844" y="158279"/>
                    <a:pt x="54705" y="155507"/>
                  </a:cubicBezTo>
                  <a:cubicBezTo>
                    <a:pt x="54705" y="152735"/>
                    <a:pt x="55676" y="150102"/>
                    <a:pt x="57619" y="148162"/>
                  </a:cubicBezTo>
                  <a:cubicBezTo>
                    <a:pt x="57897" y="147884"/>
                    <a:pt x="81628" y="123907"/>
                    <a:pt x="100503" y="83852"/>
                  </a:cubicBezTo>
                  <a:cubicBezTo>
                    <a:pt x="116324" y="50173"/>
                    <a:pt x="194873" y="0"/>
                    <a:pt x="270647" y="0"/>
                  </a:cubicBezTo>
                  <a:close/>
                </a:path>
              </a:pathLst>
            </a:custGeom>
            <a:solidFill>
              <a:schemeClr val="bg1"/>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17" name="矩形 16"/>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矩形 20"/>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2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20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bldLvl="0" animBg="1"/>
      <p:bldP spid="10" grpId="0" bldLvl="0" animBg="1"/>
      <p:bldP spid="1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0"/>
            <a:ext cx="4531971"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文本框 1"/>
          <p:cNvSpPr txBox="1"/>
          <p:nvPr/>
        </p:nvSpPr>
        <p:spPr>
          <a:xfrm>
            <a:off x="4583199" y="735955"/>
            <a:ext cx="2062533" cy="5386090"/>
          </a:xfrm>
          <a:prstGeom prst="rect">
            <a:avLst/>
          </a:prstGeom>
          <a:noFill/>
        </p:spPr>
        <p:txBody>
          <a:bodyPr wrap="square" rtlCol="0">
            <a:spAutoFit/>
          </a:bodyPr>
          <a:lstStyle/>
          <a:p>
            <a:r>
              <a:rPr lang="en-US" altLang="zh-CN" sz="34400" dirty="0">
                <a:solidFill>
                  <a:schemeClr val="bg1">
                    <a:lumMod val="8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2</a:t>
            </a:r>
            <a:endParaRPr lang="zh-CN" altLang="en-US" sz="34400" dirty="0">
              <a:solidFill>
                <a:schemeClr val="bg1">
                  <a:lumMod val="8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文本框 22"/>
          <p:cNvSpPr txBox="1"/>
          <p:nvPr/>
        </p:nvSpPr>
        <p:spPr>
          <a:xfrm>
            <a:off x="6084820" y="3144907"/>
            <a:ext cx="6050852" cy="1322070"/>
          </a:xfrm>
          <a:prstGeom prst="rect">
            <a:avLst/>
          </a:prstGeom>
          <a:noFill/>
        </p:spPr>
        <p:txBody>
          <a:bodyPr wrap="square" rtlCol="0">
            <a:spAutoFit/>
          </a:bodyPr>
          <a:lstStyle/>
          <a:p>
            <a:r>
              <a:rPr lang="en-US" altLang="zh-CN" sz="4000" b="1" dirty="0" err="1">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printf </a:t>
            </a:r>
            <a:r>
              <a:rPr lang="en-US" altLang="zh-CN" sz="40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f</a:t>
            </a:r>
            <a:r>
              <a:rPr lang="zh-CN" altLang="en-US" sz="40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unction format and function</a:t>
            </a:r>
            <a:endParaRPr lang="zh-CN" altLang="en-US" sz="40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24" name="图片 23"/>
          <p:cNvPicPr>
            <a:picLocks noChangeAspect="1"/>
          </p:cNvPicPr>
          <p:nvPr/>
        </p:nvPicPr>
        <p:blipFill rotWithShape="1">
          <a:blip r:embed="rId1">
            <a:extLst>
              <a:ext uri="{BEBA8EAE-BF5A-486C-A8C5-ECC9F3942E4B}">
                <a14:imgProps xmlns:a14="http://schemas.microsoft.com/office/drawing/2010/main">
                  <a14:imgLayer r:embed="rId2">
                    <a14:imgEffect>
                      <a14:saturation sat="300000"/>
                    </a14:imgEffect>
                  </a14:imgLayer>
                </a14:imgProps>
              </a:ext>
              <a:ext uri="{28A0092B-C50C-407E-A947-70E740481C1C}">
                <a14:useLocalDpi xmlns:a14="http://schemas.microsoft.com/office/drawing/2010/main" val="0"/>
              </a:ext>
            </a:extLst>
          </a:blip>
          <a:srcRect t="6897" b="6897"/>
          <a:stretch>
            <a:fillRect/>
          </a:stretch>
        </p:blipFill>
        <p:spPr>
          <a:xfrm>
            <a:off x="908501" y="1976379"/>
            <a:ext cx="2595621" cy="2595621"/>
          </a:xfrm>
          <a:prstGeom prst="ellipse">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0"/>
          <p:cNvSpPr>
            <a:spLocks noChangeArrowheads="1"/>
          </p:cNvSpPr>
          <p:nvPr/>
        </p:nvSpPr>
        <p:spPr bwMode="auto">
          <a:xfrm>
            <a:off x="1479550" y="1322388"/>
            <a:ext cx="3671888"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Format control string：</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aphicFrame>
        <p:nvGraphicFramePr>
          <p:cNvPr id="15" name="Group 76"/>
          <p:cNvGraphicFramePr>
            <a:graphicFrameLocks noGrp="1"/>
          </p:cNvGraphicFramePr>
          <p:nvPr/>
        </p:nvGraphicFramePr>
        <p:xfrm>
          <a:off x="1772285" y="1962637"/>
          <a:ext cx="8647430" cy="4263523"/>
        </p:xfrm>
        <a:graphic>
          <a:graphicData uri="http://schemas.openxmlformats.org/drawingml/2006/table">
            <a:tbl>
              <a:tblPr>
                <a:tableStyleId>{69CF1AB2-1976-4502-BF36-3FF5EA218861}</a:tableStyleId>
              </a:tblPr>
              <a:tblGrid>
                <a:gridCol w="2572402"/>
                <a:gridCol w="6075028"/>
              </a:tblGrid>
              <a:tr h="616987">
                <a:tc>
                  <a:txBody>
                    <a:bodyPr/>
                    <a:lstStyle/>
                    <a:p>
                      <a:pPr marL="0" marR="0" lvl="0" indent="0" algn="ctr" defTabSz="914400" rtl="0" eaLnBrk="0" fontAlgn="base" latinLnBrk="0" hangingPunct="0">
                        <a:lnSpc>
                          <a:spcPct val="110000"/>
                        </a:lnSpc>
                        <a:spcBef>
                          <a:spcPct val="0"/>
                        </a:spcBef>
                        <a:spcAft>
                          <a:spcPct val="0"/>
                        </a:spcAft>
                        <a:buClrTx/>
                        <a:buSzTx/>
                        <a:buFontTx/>
                        <a:buNone/>
                      </a:pPr>
                      <a:r>
                        <a:rPr kumimoji="0" lang="zh-CN" altLang="en-US" sz="2200" b="1" u="none" strike="noStrike" kern="1200" cap="none" normalizeH="0" baseline="0" dirty="0">
                          <a:ln>
                            <a:noFill/>
                          </a:ln>
                          <a:solidFill>
                            <a:srgbClr val="216FBA"/>
                          </a:solidFill>
                          <a:effectLst/>
                          <a:latin typeface="微软雅黑" panose="020B0503020204020204" pitchFamily="34" charset="-122"/>
                          <a:ea typeface="微软雅黑" panose="020B0503020204020204" pitchFamily="34" charset="-122"/>
                          <a:cs typeface="+mn-ea"/>
                          <a:sym typeface="微软雅黑" panose="020B0503020204020204" pitchFamily="34" charset="-122"/>
                        </a:rPr>
                        <a:t>Format conversion specifier</a:t>
                      </a:r>
                      <a:endParaRPr kumimoji="0" lang="zh-CN" altLang="en-US" sz="2200" b="1" u="none" strike="noStrike" kern="1200" cap="none" normalizeH="0" baseline="0" dirty="0">
                        <a:ln>
                          <a:noFill/>
                        </a:ln>
                        <a:solidFill>
                          <a:srgbClr val="216FBA"/>
                        </a:solidFill>
                        <a:effectLst/>
                        <a:latin typeface="微软雅黑" panose="020B0503020204020204" pitchFamily="34" charset="-122"/>
                        <a:ea typeface="微软雅黑" panose="020B0503020204020204" pitchFamily="34" charset="-122"/>
                        <a:cs typeface="+mn-ea"/>
                        <a:sym typeface="微软雅黑" panose="020B0503020204020204" pitchFamily="34" charset="-122"/>
                      </a:endParaRPr>
                    </a:p>
                  </a:txBody>
                  <a:tcPr anchor="ctr" horzOverflow="overflow">
                    <a:noFill/>
                  </a:tcPr>
                </a:tc>
                <a:tc>
                  <a:txBody>
                    <a:bodyPr/>
                    <a:lstStyle/>
                    <a:p>
                      <a:pPr marL="0" marR="0" lvl="0" indent="0" algn="ctr" defTabSz="914400" rtl="0" eaLnBrk="0" fontAlgn="base" latinLnBrk="0" hangingPunct="0">
                        <a:lnSpc>
                          <a:spcPct val="110000"/>
                        </a:lnSpc>
                        <a:spcBef>
                          <a:spcPct val="0"/>
                        </a:spcBef>
                        <a:spcAft>
                          <a:spcPct val="0"/>
                        </a:spcAft>
                        <a:buClrTx/>
                        <a:buSzTx/>
                        <a:buFontTx/>
                        <a:buNone/>
                      </a:pPr>
                      <a:r>
                        <a:rPr kumimoji="0" lang="zh-CN" altLang="en-US" sz="2200" b="1" u="none" strike="noStrike" kern="1200" cap="none" normalizeH="0" baseline="0" dirty="0">
                          <a:ln>
                            <a:noFill/>
                          </a:ln>
                          <a:solidFill>
                            <a:srgbClr val="216FBA"/>
                          </a:solidFill>
                          <a:effectLst/>
                          <a:latin typeface="微软雅黑" panose="020B0503020204020204" pitchFamily="34" charset="-122"/>
                          <a:ea typeface="微软雅黑" panose="020B0503020204020204" pitchFamily="34" charset="-122"/>
                          <a:cs typeface="+mn-ea"/>
                          <a:sym typeface="微软雅黑" panose="020B0503020204020204" pitchFamily="34" charset="-122"/>
                        </a:rPr>
                        <a:t>Function description</a:t>
                      </a:r>
                      <a:endParaRPr kumimoji="0" lang="zh-CN" altLang="en-US" sz="2200" b="1" u="none" strike="noStrike" kern="1200" cap="none" normalizeH="0" baseline="0" dirty="0">
                        <a:ln>
                          <a:noFill/>
                        </a:ln>
                        <a:solidFill>
                          <a:srgbClr val="216FBA"/>
                        </a:solidFill>
                        <a:effectLst/>
                        <a:latin typeface="微软雅黑" panose="020B0503020204020204" pitchFamily="34" charset="-122"/>
                        <a:ea typeface="微软雅黑" panose="020B0503020204020204" pitchFamily="34" charset="-122"/>
                        <a:cs typeface="+mn-ea"/>
                        <a:sym typeface="微软雅黑" panose="020B0503020204020204" pitchFamily="34" charset="-122"/>
                      </a:endParaRPr>
                    </a:p>
                  </a:txBody>
                  <a:tcPr anchor="ctr" horzOverflow="overflow">
                    <a:noFill/>
                  </a:tcPr>
                </a:tc>
              </a:tr>
              <a:tr h="607756">
                <a:tc>
                  <a:txBody>
                    <a:bodyPr/>
                    <a:lstStyle/>
                    <a:p>
                      <a:pPr marL="0" marR="0" lvl="0" indent="0" algn="ctr" defTabSz="914400" rtl="0" eaLnBrk="0" fontAlgn="base" latinLnBrk="0" hangingPunct="0">
                        <a:lnSpc>
                          <a:spcPct val="110000"/>
                        </a:lnSpc>
                        <a:spcBef>
                          <a:spcPct val="0"/>
                        </a:spcBef>
                        <a:spcAft>
                          <a:spcPct val="0"/>
                        </a:spcAft>
                        <a:buClrTx/>
                        <a:buSzTx/>
                        <a:buFontTx/>
                        <a:buNone/>
                      </a:pPr>
                      <a:r>
                        <a:rPr lang="en-US" altLang="zh-CN" sz="2000" kern="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%d</a:t>
                      </a:r>
                      <a:endParaRPr lang="en-US" altLang="zh-CN" sz="2000" kern="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txBody>
                  <a:tcPr anchor="ctr" horzOverflow="overflow">
                    <a:noFill/>
                  </a:tcPr>
                </a:tc>
                <a:tc>
                  <a:txBody>
                    <a:bodyPr/>
                    <a:lstStyle/>
                    <a:p>
                      <a:pPr marL="0" marR="0" lvl="0" indent="0" algn="ctr" defTabSz="914400" rtl="0" eaLnBrk="0" fontAlgn="base" latinLnBrk="0" hangingPunct="0">
                        <a:lnSpc>
                          <a:spcPct val="110000"/>
                        </a:lnSpc>
                        <a:spcBef>
                          <a:spcPct val="0"/>
                        </a:spcBef>
                        <a:spcAft>
                          <a:spcPct val="0"/>
                        </a:spcAft>
                        <a:buClrTx/>
                        <a:buSzTx/>
                        <a:buFontTx/>
                        <a:buNone/>
                      </a:pPr>
                      <a:r>
                        <a:rPr lang="zh-CN" altLang="en-US" sz="2000" kern="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Output a decimal integer</a:t>
                      </a:r>
                      <a:endParaRPr lang="zh-CN" altLang="en-US" sz="2000" kern="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txBody>
                  <a:tcPr anchor="ctr" horzOverflow="overflow">
                    <a:noFill/>
                  </a:tcPr>
                </a:tc>
              </a:tr>
              <a:tr h="607756">
                <a:tc>
                  <a:txBody>
                    <a:bodyPr/>
                    <a:lstStyle/>
                    <a:p>
                      <a:pPr marL="0" marR="0" lvl="0" indent="0" algn="ctr" defTabSz="914400" rtl="0" eaLnBrk="0" fontAlgn="base" latinLnBrk="0" hangingPunct="0">
                        <a:lnSpc>
                          <a:spcPct val="110000"/>
                        </a:lnSpc>
                        <a:spcBef>
                          <a:spcPct val="0"/>
                        </a:spcBef>
                        <a:spcAft>
                          <a:spcPct val="0"/>
                        </a:spcAft>
                        <a:buClrTx/>
                        <a:buSzTx/>
                        <a:buFontTx/>
                        <a:buNone/>
                      </a:pPr>
                      <a:r>
                        <a:rPr lang="en-US" altLang="zh-CN" sz="2000" kern="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%f</a:t>
                      </a:r>
                      <a:endParaRPr lang="en-US" altLang="zh-CN" sz="2000" kern="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txBody>
                  <a:tcPr anchor="ctr" horzOverflow="overflow">
                    <a:noFill/>
                  </a:tcPr>
                </a:tc>
                <a:tc>
                  <a:txBody>
                    <a:bodyPr/>
                    <a:lstStyle/>
                    <a:p>
                      <a:pPr marL="0" marR="0" lvl="0" indent="0" algn="ctr" defTabSz="914400" rtl="0" eaLnBrk="0" fontAlgn="base" latinLnBrk="0" hangingPunct="0">
                        <a:lnSpc>
                          <a:spcPct val="110000"/>
                        </a:lnSpc>
                        <a:spcBef>
                          <a:spcPct val="0"/>
                        </a:spcBef>
                        <a:spcAft>
                          <a:spcPct val="0"/>
                        </a:spcAft>
                        <a:buClrTx/>
                        <a:buSzTx/>
                        <a:buFontTx/>
                        <a:buNone/>
                      </a:pPr>
                      <a:r>
                        <a:rPr lang="zh-CN" altLang="en-US" sz="2000" kern="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Output a single precision real number</a:t>
                      </a:r>
                      <a:endParaRPr lang="zh-CN" altLang="en-US" sz="2000" kern="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txBody>
                  <a:tcPr anchor="ctr" horzOverflow="overflow">
                    <a:noFill/>
                  </a:tcPr>
                </a:tc>
              </a:tr>
              <a:tr h="607756">
                <a:tc>
                  <a:txBody>
                    <a:bodyPr/>
                    <a:lstStyle/>
                    <a:p>
                      <a:pPr marL="0" marR="0" lvl="0" indent="0" algn="ctr" defTabSz="914400" rtl="0" eaLnBrk="0" fontAlgn="base" latinLnBrk="0" hangingPunct="0">
                        <a:lnSpc>
                          <a:spcPct val="110000"/>
                        </a:lnSpc>
                        <a:spcBef>
                          <a:spcPct val="0"/>
                        </a:spcBef>
                        <a:spcAft>
                          <a:spcPct val="0"/>
                        </a:spcAft>
                        <a:buClrTx/>
                        <a:buSzTx/>
                        <a:buFontTx/>
                        <a:buNone/>
                      </a:pPr>
                      <a:r>
                        <a:rPr lang="en-US" altLang="zh-CN" sz="2000" kern="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%lf</a:t>
                      </a:r>
                      <a:endParaRPr lang="en-US" altLang="zh-CN" sz="2000" kern="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txBody>
                  <a:tcPr anchor="ctr" horzOverflow="overflow">
                    <a:noFill/>
                  </a:tcPr>
                </a:tc>
                <a:tc>
                  <a:txBody>
                    <a:bodyPr/>
                    <a:lstStyle/>
                    <a:p>
                      <a:pPr marL="0" marR="0" lvl="0" indent="0" algn="ctr" defTabSz="914400" rtl="0" eaLnBrk="0" fontAlgn="base" latinLnBrk="0" hangingPunct="0">
                        <a:lnSpc>
                          <a:spcPct val="110000"/>
                        </a:lnSpc>
                        <a:spcBef>
                          <a:spcPct val="0"/>
                        </a:spcBef>
                        <a:spcAft>
                          <a:spcPct val="0"/>
                        </a:spcAft>
                        <a:buClrTx/>
                        <a:buSzTx/>
                        <a:buFontTx/>
                        <a:buNone/>
                      </a:pPr>
                      <a:r>
                        <a:rPr lang="zh-CN" altLang="en-US" sz="2000" kern="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Output a double precision real number</a:t>
                      </a:r>
                      <a:endParaRPr lang="zh-CN" altLang="en-US" sz="2000" kern="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txBody>
                  <a:tcPr anchor="ctr" horzOverflow="overflow">
                    <a:noFill/>
                  </a:tcPr>
                </a:tc>
              </a:tr>
              <a:tr h="607756">
                <a:tc>
                  <a:txBody>
                    <a:bodyPr/>
                    <a:lstStyle/>
                    <a:p>
                      <a:pPr marL="0" marR="0" lvl="0" indent="0" algn="ctr" defTabSz="914400" rtl="0" eaLnBrk="0" fontAlgn="base" latinLnBrk="0" hangingPunct="0">
                        <a:lnSpc>
                          <a:spcPct val="110000"/>
                        </a:lnSpc>
                        <a:spcBef>
                          <a:spcPct val="0"/>
                        </a:spcBef>
                        <a:spcAft>
                          <a:spcPct val="0"/>
                        </a:spcAft>
                        <a:buClrTx/>
                        <a:buSzTx/>
                        <a:buFontTx/>
                        <a:buNone/>
                      </a:pPr>
                      <a:r>
                        <a:rPr lang="en-US" altLang="zh-CN" sz="2000" kern="120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%e</a:t>
                      </a:r>
                      <a:r>
                        <a:rPr lang="zh-CN" altLang="en-US" sz="2000" kern="120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或</a:t>
                      </a:r>
                      <a:r>
                        <a:rPr lang="en-US" altLang="zh-CN" sz="2000" kern="120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%E</a:t>
                      </a:r>
                      <a:endParaRPr lang="en-US" altLang="zh-CN" sz="2000" kern="120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txBody>
                  <a:tcPr anchor="ctr" horzOverflow="overflow">
                    <a:noFill/>
                  </a:tcPr>
                </a:tc>
                <a:tc>
                  <a:txBody>
                    <a:bodyPr/>
                    <a:lstStyle/>
                    <a:p>
                      <a:pPr marL="0" marR="0" lvl="0" indent="0" algn="ctr" defTabSz="914400" rtl="0" eaLnBrk="0" fontAlgn="base" latinLnBrk="0" hangingPunct="0">
                        <a:lnSpc>
                          <a:spcPct val="110000"/>
                        </a:lnSpc>
                        <a:spcBef>
                          <a:spcPct val="0"/>
                        </a:spcBef>
                        <a:spcAft>
                          <a:spcPct val="0"/>
                        </a:spcAft>
                        <a:buClrTx/>
                        <a:buSzTx/>
                        <a:buFontTx/>
                        <a:buNone/>
                      </a:pPr>
                      <a:r>
                        <a:rPr lang="zh-CN" altLang="en-US" sz="2000" kern="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Output a real number in exponential format</a:t>
                      </a:r>
                      <a:endParaRPr lang="zh-CN" altLang="en-US" sz="2000" kern="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txBody>
                  <a:tcPr anchor="ctr" horzOverflow="overflow">
                    <a:noFill/>
                  </a:tcPr>
                </a:tc>
              </a:tr>
              <a:tr h="607756">
                <a:tc>
                  <a:txBody>
                    <a:bodyPr/>
                    <a:lstStyle/>
                    <a:p>
                      <a:pPr marL="0" marR="0" lvl="0" indent="0" algn="ctr" defTabSz="914400" rtl="0" eaLnBrk="0" fontAlgn="base" latinLnBrk="0" hangingPunct="0">
                        <a:lnSpc>
                          <a:spcPct val="110000"/>
                        </a:lnSpc>
                        <a:spcBef>
                          <a:spcPct val="0"/>
                        </a:spcBef>
                        <a:spcAft>
                          <a:spcPct val="0"/>
                        </a:spcAft>
                        <a:buClrTx/>
                        <a:buSzTx/>
                        <a:buFontTx/>
                        <a:buNone/>
                      </a:pPr>
                      <a:r>
                        <a:rPr lang="en-US" altLang="zh-CN" sz="2000" kern="120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%c</a:t>
                      </a:r>
                      <a:endParaRPr lang="en-US" altLang="zh-CN" sz="2000" kern="120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txBody>
                  <a:tcPr anchor="ctr" horzOverflow="overflow">
                    <a:noFill/>
                  </a:tcPr>
                </a:tc>
                <a:tc>
                  <a:txBody>
                    <a:bodyPr/>
                    <a:lstStyle/>
                    <a:p>
                      <a:pPr marL="0" marR="0" lvl="0" indent="0" algn="ctr" defTabSz="914400" rtl="0" eaLnBrk="0" fontAlgn="base" latinLnBrk="0" hangingPunct="0">
                        <a:lnSpc>
                          <a:spcPct val="110000"/>
                        </a:lnSpc>
                        <a:spcBef>
                          <a:spcPct val="0"/>
                        </a:spcBef>
                        <a:spcAft>
                          <a:spcPct val="0"/>
                        </a:spcAft>
                        <a:buClrTx/>
                        <a:buSzTx/>
                        <a:buFontTx/>
                        <a:buNone/>
                      </a:pPr>
                      <a:r>
                        <a:rPr lang="zh-CN" altLang="en-US" sz="2000" kern="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Output a character</a:t>
                      </a:r>
                      <a:endParaRPr lang="zh-CN" altLang="en-US" sz="2000" kern="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txBody>
                  <a:tcPr anchor="ctr" horzOverflow="overflow">
                    <a:noFill/>
                  </a:tcPr>
                </a:tc>
              </a:tr>
              <a:tr h="607756">
                <a:tc>
                  <a:txBody>
                    <a:bodyPr/>
                    <a:lstStyle/>
                    <a:p>
                      <a:pPr marL="0" marR="0" lvl="0" indent="0" algn="ctr" defTabSz="914400" rtl="0" eaLnBrk="0" fontAlgn="base" latinLnBrk="0" hangingPunct="0">
                        <a:lnSpc>
                          <a:spcPct val="110000"/>
                        </a:lnSpc>
                        <a:spcBef>
                          <a:spcPct val="0"/>
                        </a:spcBef>
                        <a:spcAft>
                          <a:spcPct val="0"/>
                        </a:spcAft>
                        <a:buClrTx/>
                        <a:buSzTx/>
                        <a:buFontTx/>
                        <a:buNone/>
                      </a:pPr>
                      <a:r>
                        <a:rPr lang="en-US" altLang="zh-CN" sz="2000" kern="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%s</a:t>
                      </a:r>
                      <a:endParaRPr lang="en-US" altLang="zh-CN" sz="2000" kern="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txBody>
                  <a:tcPr anchor="ctr" horzOverflow="overflow">
                    <a:noFill/>
                  </a:tcPr>
                </a:tc>
                <a:tc>
                  <a:txBody>
                    <a:bodyPr/>
                    <a:lstStyle/>
                    <a:p>
                      <a:pPr marL="0" marR="0" lvl="0" indent="0" algn="ctr" defTabSz="914400" rtl="0" eaLnBrk="0" fontAlgn="base" latinLnBrk="0" hangingPunct="0">
                        <a:lnSpc>
                          <a:spcPct val="110000"/>
                        </a:lnSpc>
                        <a:spcBef>
                          <a:spcPct val="0"/>
                        </a:spcBef>
                        <a:spcAft>
                          <a:spcPct val="0"/>
                        </a:spcAft>
                        <a:buClrTx/>
                        <a:buSzTx/>
                        <a:buFontTx/>
                        <a:buNone/>
                      </a:pPr>
                      <a:r>
                        <a:rPr lang="zh-CN" altLang="en-US" sz="2000" kern="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Output a string</a:t>
                      </a:r>
                      <a:endParaRPr lang="zh-CN" altLang="en-US" sz="2000" kern="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txBody>
                  <a:tcPr anchor="ctr" horzOverflow="overflow">
                    <a:noFill/>
                  </a:tcPr>
                </a:tc>
              </a:tr>
            </a:tbl>
          </a:graphicData>
        </a:graphic>
      </p:graphicFrame>
      <p:sp>
        <p:nvSpPr>
          <p:cNvPr id="17" name="college-studying_73531"/>
          <p:cNvSpPr>
            <a:spLocks noChangeAspect="1"/>
          </p:cNvSpPr>
          <p:nvPr/>
        </p:nvSpPr>
        <p:spPr bwMode="auto">
          <a:xfrm>
            <a:off x="840105" y="1372122"/>
            <a:ext cx="506733" cy="398488"/>
          </a:xfrm>
          <a:custGeom>
            <a:avLst/>
            <a:gdLst>
              <a:gd name="T0" fmla="*/ 2297 w 2795"/>
              <a:gd name="T1" fmla="*/ 2201 h 2201"/>
              <a:gd name="T2" fmla="*/ 1968 w 2795"/>
              <a:gd name="T3" fmla="*/ 2201 h 2201"/>
              <a:gd name="T4" fmla="*/ 124 w 2795"/>
              <a:gd name="T5" fmla="*/ 1973 h 2201"/>
              <a:gd name="T6" fmla="*/ 352 w 2795"/>
              <a:gd name="T7" fmla="*/ 1495 h 2201"/>
              <a:gd name="T8" fmla="*/ 2190 w 2795"/>
              <a:gd name="T9" fmla="*/ 1495 h 2201"/>
              <a:gd name="T10" fmla="*/ 2364 w 2795"/>
              <a:gd name="T11" fmla="*/ 1562 h 2201"/>
              <a:gd name="T12" fmla="*/ 2257 w 2795"/>
              <a:gd name="T13" fmla="*/ 1628 h 2201"/>
              <a:gd name="T14" fmla="*/ 2297 w 2795"/>
              <a:gd name="T15" fmla="*/ 2067 h 2201"/>
              <a:gd name="T16" fmla="*/ 2649 w 2795"/>
              <a:gd name="T17" fmla="*/ 1342 h 2201"/>
              <a:gd name="T18" fmla="*/ 2483 w 2795"/>
              <a:gd name="T19" fmla="*/ 1409 h 2201"/>
              <a:gd name="T20" fmla="*/ 913 w 2795"/>
              <a:gd name="T21" fmla="*/ 1409 h 2201"/>
              <a:gd name="T22" fmla="*/ 701 w 2795"/>
              <a:gd name="T23" fmla="*/ 1019 h 2201"/>
              <a:gd name="T24" fmla="*/ 2253 w 2795"/>
              <a:gd name="T25" fmla="*/ 807 h 2201"/>
              <a:gd name="T26" fmla="*/ 2583 w 2795"/>
              <a:gd name="T27" fmla="*/ 807 h 2201"/>
              <a:gd name="T28" fmla="*/ 2583 w 2795"/>
              <a:gd name="T29" fmla="*/ 940 h 2201"/>
              <a:gd name="T30" fmla="*/ 2549 w 2795"/>
              <a:gd name="T31" fmla="*/ 1275 h 2201"/>
              <a:gd name="T32" fmla="*/ 2649 w 2795"/>
              <a:gd name="T33" fmla="*/ 1342 h 2201"/>
              <a:gd name="T34" fmla="*/ 2253 w 2795"/>
              <a:gd name="T35" fmla="*/ 1275 h 2201"/>
              <a:gd name="T36" fmla="*/ 2416 w 2795"/>
              <a:gd name="T37" fmla="*/ 940 h 2201"/>
              <a:gd name="T38" fmla="*/ 913 w 2795"/>
              <a:gd name="T39" fmla="*/ 940 h 2201"/>
              <a:gd name="T40" fmla="*/ 834 w 2795"/>
              <a:gd name="T41" fmla="*/ 1197 h 2201"/>
              <a:gd name="T42" fmla="*/ 2728 w 2795"/>
              <a:gd name="T43" fmla="*/ 0 h 2201"/>
              <a:gd name="T44" fmla="*/ 638 w 2795"/>
              <a:gd name="T45" fmla="*/ 0 h 2201"/>
              <a:gd name="T46" fmla="*/ 0 w 2795"/>
              <a:gd name="T47" fmla="*/ 67 h 2201"/>
              <a:gd name="T48" fmla="*/ 124 w 2795"/>
              <a:gd name="T49" fmla="*/ 134 h 2201"/>
              <a:gd name="T50" fmla="*/ 73 w 2795"/>
              <a:gd name="T51" fmla="*/ 800 h 2201"/>
              <a:gd name="T52" fmla="*/ 308 w 2795"/>
              <a:gd name="T53" fmla="*/ 800 h 2201"/>
              <a:gd name="T54" fmla="*/ 257 w 2795"/>
              <a:gd name="T55" fmla="*/ 134 h 2201"/>
              <a:gd name="T56" fmla="*/ 571 w 2795"/>
              <a:gd name="T57" fmla="*/ 659 h 2201"/>
              <a:gd name="T58" fmla="*/ 2157 w 2795"/>
              <a:gd name="T59" fmla="*/ 726 h 2201"/>
              <a:gd name="T60" fmla="*/ 2224 w 2795"/>
              <a:gd name="T61" fmla="*/ 134 h 2201"/>
              <a:gd name="T62" fmla="*/ 2795 w 2795"/>
              <a:gd name="T63" fmla="*/ 67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5" h="2201">
                <a:moveTo>
                  <a:pt x="2364" y="2134"/>
                </a:moveTo>
                <a:cubicBezTo>
                  <a:pt x="2364" y="2171"/>
                  <a:pt x="2334" y="2201"/>
                  <a:pt x="2297" y="2201"/>
                </a:cubicBezTo>
                <a:lnTo>
                  <a:pt x="2190" y="2201"/>
                </a:lnTo>
                <a:lnTo>
                  <a:pt x="1968" y="2201"/>
                </a:lnTo>
                <a:lnTo>
                  <a:pt x="352" y="2201"/>
                </a:lnTo>
                <a:cubicBezTo>
                  <a:pt x="226" y="2201"/>
                  <a:pt x="124" y="2098"/>
                  <a:pt x="124" y="1973"/>
                </a:cubicBezTo>
                <a:lnTo>
                  <a:pt x="124" y="1723"/>
                </a:lnTo>
                <a:cubicBezTo>
                  <a:pt x="124" y="1597"/>
                  <a:pt x="226" y="1495"/>
                  <a:pt x="352" y="1495"/>
                </a:cubicBezTo>
                <a:lnTo>
                  <a:pt x="1968" y="1495"/>
                </a:lnTo>
                <a:lnTo>
                  <a:pt x="2190" y="1495"/>
                </a:lnTo>
                <a:lnTo>
                  <a:pt x="2297" y="1495"/>
                </a:lnTo>
                <a:cubicBezTo>
                  <a:pt x="2334" y="1495"/>
                  <a:pt x="2364" y="1525"/>
                  <a:pt x="2364" y="1562"/>
                </a:cubicBezTo>
                <a:cubicBezTo>
                  <a:pt x="2364" y="1599"/>
                  <a:pt x="2334" y="1628"/>
                  <a:pt x="2297" y="1628"/>
                </a:cubicBezTo>
                <a:lnTo>
                  <a:pt x="2257" y="1628"/>
                </a:lnTo>
                <a:lnTo>
                  <a:pt x="2257" y="2067"/>
                </a:lnTo>
                <a:lnTo>
                  <a:pt x="2297" y="2067"/>
                </a:lnTo>
                <a:cubicBezTo>
                  <a:pt x="2334" y="2067"/>
                  <a:pt x="2364" y="2097"/>
                  <a:pt x="2364" y="2134"/>
                </a:cubicBezTo>
                <a:close/>
                <a:moveTo>
                  <a:pt x="2649" y="1342"/>
                </a:moveTo>
                <a:cubicBezTo>
                  <a:pt x="2649" y="1379"/>
                  <a:pt x="2620" y="1409"/>
                  <a:pt x="2583" y="1409"/>
                </a:cubicBezTo>
                <a:lnTo>
                  <a:pt x="2483" y="1409"/>
                </a:lnTo>
                <a:lnTo>
                  <a:pt x="2254" y="1409"/>
                </a:lnTo>
                <a:lnTo>
                  <a:pt x="913" y="1409"/>
                </a:lnTo>
                <a:cubicBezTo>
                  <a:pt x="796" y="1409"/>
                  <a:pt x="701" y="1314"/>
                  <a:pt x="701" y="1197"/>
                </a:cubicBezTo>
                <a:lnTo>
                  <a:pt x="701" y="1019"/>
                </a:lnTo>
                <a:cubicBezTo>
                  <a:pt x="701" y="902"/>
                  <a:pt x="796" y="807"/>
                  <a:pt x="913" y="807"/>
                </a:cubicBezTo>
                <a:lnTo>
                  <a:pt x="2253" y="807"/>
                </a:lnTo>
                <a:lnTo>
                  <a:pt x="2483" y="807"/>
                </a:lnTo>
                <a:lnTo>
                  <a:pt x="2583" y="807"/>
                </a:lnTo>
                <a:cubicBezTo>
                  <a:pt x="2620" y="807"/>
                  <a:pt x="2649" y="837"/>
                  <a:pt x="2649" y="874"/>
                </a:cubicBezTo>
                <a:cubicBezTo>
                  <a:pt x="2649" y="911"/>
                  <a:pt x="2620" y="940"/>
                  <a:pt x="2583" y="940"/>
                </a:cubicBezTo>
                <a:lnTo>
                  <a:pt x="2549" y="940"/>
                </a:lnTo>
                <a:lnTo>
                  <a:pt x="2549" y="1275"/>
                </a:lnTo>
                <a:lnTo>
                  <a:pt x="2583" y="1275"/>
                </a:lnTo>
                <a:cubicBezTo>
                  <a:pt x="2620" y="1275"/>
                  <a:pt x="2649" y="1305"/>
                  <a:pt x="2649" y="1342"/>
                </a:cubicBezTo>
                <a:close/>
                <a:moveTo>
                  <a:pt x="913" y="1275"/>
                </a:moveTo>
                <a:lnTo>
                  <a:pt x="2253" y="1275"/>
                </a:lnTo>
                <a:lnTo>
                  <a:pt x="2416" y="1275"/>
                </a:lnTo>
                <a:lnTo>
                  <a:pt x="2416" y="940"/>
                </a:lnTo>
                <a:lnTo>
                  <a:pt x="2253" y="940"/>
                </a:lnTo>
                <a:lnTo>
                  <a:pt x="913" y="940"/>
                </a:lnTo>
                <a:cubicBezTo>
                  <a:pt x="869" y="940"/>
                  <a:pt x="834" y="976"/>
                  <a:pt x="834" y="1019"/>
                </a:cubicBezTo>
                <a:lnTo>
                  <a:pt x="834" y="1197"/>
                </a:lnTo>
                <a:cubicBezTo>
                  <a:pt x="834" y="1240"/>
                  <a:pt x="869" y="1275"/>
                  <a:pt x="913" y="1275"/>
                </a:cubicBezTo>
                <a:close/>
                <a:moveTo>
                  <a:pt x="2728" y="0"/>
                </a:moveTo>
                <a:lnTo>
                  <a:pt x="2157" y="0"/>
                </a:lnTo>
                <a:lnTo>
                  <a:pt x="638" y="0"/>
                </a:lnTo>
                <a:lnTo>
                  <a:pt x="67" y="0"/>
                </a:lnTo>
                <a:cubicBezTo>
                  <a:pt x="30" y="0"/>
                  <a:pt x="0" y="30"/>
                  <a:pt x="0" y="67"/>
                </a:cubicBezTo>
                <a:cubicBezTo>
                  <a:pt x="0" y="104"/>
                  <a:pt x="30" y="134"/>
                  <a:pt x="67" y="134"/>
                </a:cubicBezTo>
                <a:lnTo>
                  <a:pt x="124" y="134"/>
                </a:lnTo>
                <a:lnTo>
                  <a:pt x="124" y="704"/>
                </a:lnTo>
                <a:cubicBezTo>
                  <a:pt x="93" y="725"/>
                  <a:pt x="73" y="760"/>
                  <a:pt x="73" y="800"/>
                </a:cubicBezTo>
                <a:cubicBezTo>
                  <a:pt x="73" y="865"/>
                  <a:pt x="126" y="917"/>
                  <a:pt x="191" y="917"/>
                </a:cubicBezTo>
                <a:cubicBezTo>
                  <a:pt x="255" y="917"/>
                  <a:pt x="308" y="865"/>
                  <a:pt x="308" y="800"/>
                </a:cubicBezTo>
                <a:cubicBezTo>
                  <a:pt x="308" y="760"/>
                  <a:pt x="288" y="725"/>
                  <a:pt x="257" y="704"/>
                </a:cubicBezTo>
                <a:lnTo>
                  <a:pt x="257" y="134"/>
                </a:lnTo>
                <a:lnTo>
                  <a:pt x="571" y="134"/>
                </a:lnTo>
                <a:lnTo>
                  <a:pt x="571" y="659"/>
                </a:lnTo>
                <a:cubicBezTo>
                  <a:pt x="571" y="696"/>
                  <a:pt x="601" y="726"/>
                  <a:pt x="638" y="726"/>
                </a:cubicBezTo>
                <a:lnTo>
                  <a:pt x="2157" y="726"/>
                </a:lnTo>
                <a:cubicBezTo>
                  <a:pt x="2194" y="726"/>
                  <a:pt x="2224" y="696"/>
                  <a:pt x="2224" y="659"/>
                </a:cubicBezTo>
                <a:lnTo>
                  <a:pt x="2224" y="134"/>
                </a:lnTo>
                <a:lnTo>
                  <a:pt x="2728" y="134"/>
                </a:lnTo>
                <a:cubicBezTo>
                  <a:pt x="2765" y="134"/>
                  <a:pt x="2795" y="104"/>
                  <a:pt x="2795" y="67"/>
                </a:cubicBezTo>
                <a:cubicBezTo>
                  <a:pt x="2795" y="30"/>
                  <a:pt x="2765" y="0"/>
                  <a:pt x="2728" y="0"/>
                </a:cubicBezTo>
                <a:close/>
              </a:path>
            </a:pathLst>
          </a:custGeom>
          <a:solidFill>
            <a:srgbClr val="216FBA"/>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8" name="文本框 17"/>
          <p:cNvSpPr txBox="1"/>
          <p:nvPr/>
        </p:nvSpPr>
        <p:spPr>
          <a:xfrm>
            <a:off x="840105" y="153670"/>
            <a:ext cx="7659370"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2.</a:t>
            </a:r>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printf function format and function</a:t>
            </a:r>
            <a:endPar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0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7761605"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2.</a:t>
            </a:r>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printf function format and function</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9" name="Rectangle 10"/>
          <p:cNvSpPr>
            <a:spLocks noChangeArrowheads="1"/>
          </p:cNvSpPr>
          <p:nvPr/>
        </p:nvSpPr>
        <p:spPr bwMode="auto">
          <a:xfrm>
            <a:off x="1479550" y="1263851"/>
            <a:ext cx="3671888"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Output list：</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0" name="Rectangle 11"/>
          <p:cNvSpPr>
            <a:spLocks noChangeArrowheads="1"/>
          </p:cNvSpPr>
          <p:nvPr/>
        </p:nvSpPr>
        <p:spPr bwMode="auto">
          <a:xfrm>
            <a:off x="702310" y="1946275"/>
            <a:ext cx="1065149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cs typeface="+mn-ea"/>
                <a:sym typeface="微软雅黑" panose="020B0503020204020204" pitchFamily="34" charset="-122"/>
              </a:rPr>
              <a:t>The output list consists of output items separated by commas. The output items can be general expressions or simple variables, that is, variable names or expressions.</a:t>
            </a:r>
            <a:endParaRPr lang="zh-CN" altLang="en-US" sz="2000" dirty="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1" name="Rectangle 14"/>
          <p:cNvSpPr>
            <a:spLocks noChangeArrowheads="1"/>
          </p:cNvSpPr>
          <p:nvPr/>
        </p:nvSpPr>
        <p:spPr bwMode="auto">
          <a:xfrm>
            <a:off x="1481138" y="3217746"/>
            <a:ext cx="3671887"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Examples：</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2" name="Rectangle 11"/>
          <p:cNvSpPr>
            <a:spLocks noChangeArrowheads="1"/>
          </p:cNvSpPr>
          <p:nvPr/>
        </p:nvSpPr>
        <p:spPr bwMode="auto">
          <a:xfrm>
            <a:off x="1622425" y="3903345"/>
            <a:ext cx="8161655" cy="1420813"/>
          </a:xfrm>
          <a:prstGeom prst="rect">
            <a:avLst/>
          </a:prstGeom>
          <a:noFill/>
          <a:ln w="9525">
            <a:solidFill>
              <a:srgbClr val="076EA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4" name="Text Box 17"/>
          <p:cNvSpPr txBox="1">
            <a:spLocks noChangeArrowheads="1"/>
          </p:cNvSpPr>
          <p:nvPr/>
        </p:nvSpPr>
        <p:spPr bwMode="auto">
          <a:xfrm>
            <a:off x="1843088" y="4598670"/>
            <a:ext cx="34888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printf</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(“%d“,</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a+b</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6" name="Text Box 18"/>
          <p:cNvSpPr txBox="1">
            <a:spLocks noChangeArrowheads="1"/>
          </p:cNvSpPr>
          <p:nvPr/>
        </p:nvSpPr>
        <p:spPr bwMode="auto">
          <a:xfrm>
            <a:off x="1843088" y="4166870"/>
            <a:ext cx="34888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printf</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d“,a</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export-hand-drawn-symbol_35632"/>
          <p:cNvSpPr>
            <a:spLocks noChangeAspect="1"/>
          </p:cNvSpPr>
          <p:nvPr/>
        </p:nvSpPr>
        <p:spPr bwMode="auto">
          <a:xfrm>
            <a:off x="869865" y="1274757"/>
            <a:ext cx="609685" cy="428289"/>
          </a:xfrm>
          <a:custGeom>
            <a:avLst/>
            <a:gdLst>
              <a:gd name="connsiteX0" fmla="*/ 425884 w 607418"/>
              <a:gd name="connsiteY0" fmla="*/ 41680 h 426697"/>
              <a:gd name="connsiteX1" fmla="*/ 424418 w 607418"/>
              <a:gd name="connsiteY1" fmla="*/ 81027 h 426697"/>
              <a:gd name="connsiteX2" fmla="*/ 410926 w 607418"/>
              <a:gd name="connsiteY2" fmla="*/ 95086 h 426697"/>
              <a:gd name="connsiteX3" fmla="*/ 407308 w 607418"/>
              <a:gd name="connsiteY3" fmla="*/ 95672 h 426697"/>
              <a:gd name="connsiteX4" fmla="*/ 174620 w 607418"/>
              <a:gd name="connsiteY4" fmla="*/ 252082 h 426697"/>
              <a:gd name="connsiteX5" fmla="*/ 403691 w 607418"/>
              <a:gd name="connsiteY5" fmla="*/ 177294 h 426697"/>
              <a:gd name="connsiteX6" fmla="*/ 414250 w 607418"/>
              <a:gd name="connsiteY6" fmla="*/ 182469 h 426697"/>
              <a:gd name="connsiteX7" fmla="*/ 419040 w 607418"/>
              <a:gd name="connsiteY7" fmla="*/ 190475 h 426697"/>
              <a:gd name="connsiteX8" fmla="*/ 422951 w 607418"/>
              <a:gd name="connsiteY8" fmla="*/ 227868 h 426697"/>
              <a:gd name="connsiteX9" fmla="*/ 566182 w 607418"/>
              <a:gd name="connsiteY9" fmla="*/ 138924 h 426697"/>
              <a:gd name="connsiteX10" fmla="*/ 425884 w 607418"/>
              <a:gd name="connsiteY10" fmla="*/ 41680 h 426697"/>
              <a:gd name="connsiteX11" fmla="*/ 22487 w 607418"/>
              <a:gd name="connsiteY11" fmla="*/ 2718 h 426697"/>
              <a:gd name="connsiteX12" fmla="*/ 360299 w 607418"/>
              <a:gd name="connsiteY12" fmla="*/ 7697 h 426697"/>
              <a:gd name="connsiteX13" fmla="*/ 362352 w 607418"/>
              <a:gd name="connsiteY13" fmla="*/ 7893 h 426697"/>
              <a:gd name="connsiteX14" fmla="*/ 361570 w 607418"/>
              <a:gd name="connsiteY14" fmla="*/ 47140 h 426697"/>
              <a:gd name="connsiteX15" fmla="*/ 360299 w 607418"/>
              <a:gd name="connsiteY15" fmla="*/ 47238 h 426697"/>
              <a:gd name="connsiteX16" fmla="*/ 41749 w 607418"/>
              <a:gd name="connsiteY16" fmla="*/ 42649 h 426697"/>
              <a:gd name="connsiteX17" fmla="*/ 41260 w 607418"/>
              <a:gd name="connsiteY17" fmla="*/ 66081 h 426697"/>
              <a:gd name="connsiteX18" fmla="*/ 96503 w 607418"/>
              <a:gd name="connsiteY18" fmla="*/ 65495 h 426697"/>
              <a:gd name="connsiteX19" fmla="*/ 96503 w 607418"/>
              <a:gd name="connsiteY19" fmla="*/ 92539 h 426697"/>
              <a:gd name="connsiteX20" fmla="*/ 40771 w 607418"/>
              <a:gd name="connsiteY20" fmla="*/ 93125 h 426697"/>
              <a:gd name="connsiteX21" fmla="*/ 40087 w 607418"/>
              <a:gd name="connsiteY21" fmla="*/ 144576 h 426697"/>
              <a:gd name="connsiteX22" fmla="*/ 88583 w 607418"/>
              <a:gd name="connsiteY22" fmla="*/ 145552 h 426697"/>
              <a:gd name="connsiteX23" fmla="*/ 88583 w 607418"/>
              <a:gd name="connsiteY23" fmla="*/ 172596 h 426697"/>
              <a:gd name="connsiteX24" fmla="*/ 39794 w 607418"/>
              <a:gd name="connsiteY24" fmla="*/ 171620 h 426697"/>
              <a:gd name="connsiteX25" fmla="*/ 39696 w 607418"/>
              <a:gd name="connsiteY25" fmla="*/ 214382 h 426697"/>
              <a:gd name="connsiteX26" fmla="*/ 89659 w 607418"/>
              <a:gd name="connsiteY26" fmla="*/ 214382 h 426697"/>
              <a:gd name="connsiteX27" fmla="*/ 89659 w 607418"/>
              <a:gd name="connsiteY27" fmla="*/ 241426 h 426697"/>
              <a:gd name="connsiteX28" fmla="*/ 39794 w 607418"/>
              <a:gd name="connsiteY28" fmla="*/ 241426 h 426697"/>
              <a:gd name="connsiteX29" fmla="*/ 40282 w 607418"/>
              <a:gd name="connsiteY29" fmla="*/ 291022 h 426697"/>
              <a:gd name="connsiteX30" fmla="*/ 80663 w 607418"/>
              <a:gd name="connsiteY30" fmla="*/ 291022 h 426697"/>
              <a:gd name="connsiteX31" fmla="*/ 80663 w 607418"/>
              <a:gd name="connsiteY31" fmla="*/ 318164 h 426697"/>
              <a:gd name="connsiteX32" fmla="*/ 40673 w 607418"/>
              <a:gd name="connsiteY32" fmla="*/ 318164 h 426697"/>
              <a:gd name="connsiteX33" fmla="*/ 41456 w 607418"/>
              <a:gd name="connsiteY33" fmla="*/ 358778 h 426697"/>
              <a:gd name="connsiteX34" fmla="*/ 83792 w 607418"/>
              <a:gd name="connsiteY34" fmla="*/ 354775 h 426697"/>
              <a:gd name="connsiteX35" fmla="*/ 91027 w 607418"/>
              <a:gd name="connsiteY35" fmla="*/ 380843 h 426697"/>
              <a:gd name="connsiteX36" fmla="*/ 85063 w 607418"/>
              <a:gd name="connsiteY36" fmla="*/ 382405 h 426697"/>
              <a:gd name="connsiteX37" fmla="*/ 523192 w 607418"/>
              <a:gd name="connsiteY37" fmla="*/ 382991 h 426697"/>
              <a:gd name="connsiteX38" fmla="*/ 537174 w 607418"/>
              <a:gd name="connsiteY38" fmla="*/ 233811 h 426697"/>
              <a:gd name="connsiteX39" fmla="*/ 571981 w 607418"/>
              <a:gd name="connsiteY39" fmla="*/ 216237 h 426697"/>
              <a:gd name="connsiteX40" fmla="*/ 576968 w 607418"/>
              <a:gd name="connsiteY40" fmla="*/ 230101 h 426697"/>
              <a:gd name="connsiteX41" fmla="*/ 562204 w 607418"/>
              <a:gd name="connsiteY41" fmla="*/ 399881 h 426697"/>
              <a:gd name="connsiteX42" fmla="*/ 543431 w 607418"/>
              <a:gd name="connsiteY42" fmla="*/ 418919 h 426697"/>
              <a:gd name="connsiteX43" fmla="*/ 533849 w 607418"/>
              <a:gd name="connsiteY43" fmla="*/ 421946 h 426697"/>
              <a:gd name="connsiteX44" fmla="*/ 23856 w 607418"/>
              <a:gd name="connsiteY44" fmla="*/ 421946 h 426697"/>
              <a:gd name="connsiteX45" fmla="*/ 7137 w 607418"/>
              <a:gd name="connsiteY45" fmla="*/ 412378 h 426697"/>
              <a:gd name="connsiteX46" fmla="*/ 6746 w 607418"/>
              <a:gd name="connsiteY46" fmla="*/ 411890 h 426697"/>
              <a:gd name="connsiteX47" fmla="*/ 3617 w 607418"/>
              <a:gd name="connsiteY47" fmla="*/ 392363 h 426697"/>
              <a:gd name="connsiteX48" fmla="*/ 2346 w 607418"/>
              <a:gd name="connsiteY48" fmla="*/ 385724 h 426697"/>
              <a:gd name="connsiteX49" fmla="*/ 2346 w 607418"/>
              <a:gd name="connsiteY49" fmla="*/ 25662 h 426697"/>
              <a:gd name="connsiteX50" fmla="*/ 3519 w 607418"/>
              <a:gd name="connsiteY50" fmla="*/ 19511 h 426697"/>
              <a:gd name="connsiteX51" fmla="*/ 22487 w 607418"/>
              <a:gd name="connsiteY51" fmla="*/ 2718 h 426697"/>
              <a:gd name="connsiteX52" fmla="*/ 407528 w 607418"/>
              <a:gd name="connsiteY52" fmla="*/ 1516 h 426697"/>
              <a:gd name="connsiteX53" fmla="*/ 420800 w 607418"/>
              <a:gd name="connsiteY53" fmla="*/ 2627 h 426697"/>
              <a:gd name="connsiteX54" fmla="*/ 597663 w 607418"/>
              <a:gd name="connsiteY54" fmla="*/ 125646 h 426697"/>
              <a:gd name="connsiteX55" fmla="*/ 601378 w 607418"/>
              <a:gd name="connsiteY55" fmla="*/ 129649 h 426697"/>
              <a:gd name="connsiteX56" fmla="*/ 600107 w 607418"/>
              <a:gd name="connsiteY56" fmla="*/ 153374 h 426697"/>
              <a:gd name="connsiteX57" fmla="*/ 417183 w 607418"/>
              <a:gd name="connsiteY57" fmla="*/ 264188 h 426697"/>
              <a:gd name="connsiteX58" fmla="*/ 393327 w 607418"/>
              <a:gd name="connsiteY58" fmla="*/ 239585 h 426697"/>
              <a:gd name="connsiteX59" fmla="*/ 392056 w 607418"/>
              <a:gd name="connsiteY59" fmla="*/ 206291 h 426697"/>
              <a:gd name="connsiteX60" fmla="*/ 134731 w 607418"/>
              <a:gd name="connsiteY60" fmla="*/ 316715 h 426697"/>
              <a:gd name="connsiteX61" fmla="*/ 113515 w 607418"/>
              <a:gd name="connsiteY61" fmla="*/ 296505 h 426697"/>
              <a:gd name="connsiteX62" fmla="*/ 115373 w 607418"/>
              <a:gd name="connsiteY62" fmla="*/ 291721 h 426697"/>
              <a:gd name="connsiteX63" fmla="*/ 395381 w 607418"/>
              <a:gd name="connsiteY63" fmla="*/ 67260 h 426697"/>
              <a:gd name="connsiteX64" fmla="*/ 398802 w 607418"/>
              <a:gd name="connsiteY64" fmla="*/ 16491 h 426697"/>
              <a:gd name="connsiteX65" fmla="*/ 399976 w 607418"/>
              <a:gd name="connsiteY65" fmla="*/ 12195 h 426697"/>
              <a:gd name="connsiteX66" fmla="*/ 407528 w 607418"/>
              <a:gd name="connsiteY66" fmla="*/ 1516 h 42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07418" h="426697">
                <a:moveTo>
                  <a:pt x="425884" y="41680"/>
                </a:moveTo>
                <a:cubicBezTo>
                  <a:pt x="425004" y="54763"/>
                  <a:pt x="424418" y="67944"/>
                  <a:pt x="424418" y="81027"/>
                </a:cubicBezTo>
                <a:cubicBezTo>
                  <a:pt x="424418" y="90009"/>
                  <a:pt x="417867" y="94598"/>
                  <a:pt x="410926" y="95086"/>
                </a:cubicBezTo>
                <a:cubicBezTo>
                  <a:pt x="409850" y="95379"/>
                  <a:pt x="408579" y="95672"/>
                  <a:pt x="407308" y="95672"/>
                </a:cubicBezTo>
                <a:cubicBezTo>
                  <a:pt x="297221" y="100456"/>
                  <a:pt x="229957" y="169093"/>
                  <a:pt x="174620" y="252082"/>
                </a:cubicBezTo>
                <a:cubicBezTo>
                  <a:pt x="243156" y="206194"/>
                  <a:pt x="317362" y="172510"/>
                  <a:pt x="403691" y="177294"/>
                </a:cubicBezTo>
                <a:cubicBezTo>
                  <a:pt x="408384" y="177587"/>
                  <a:pt x="411903" y="179540"/>
                  <a:pt x="414250" y="182469"/>
                </a:cubicBezTo>
                <a:cubicBezTo>
                  <a:pt x="416499" y="184128"/>
                  <a:pt x="418258" y="186765"/>
                  <a:pt x="419040" y="190475"/>
                </a:cubicBezTo>
                <a:cubicBezTo>
                  <a:pt x="421485" y="202874"/>
                  <a:pt x="422853" y="215371"/>
                  <a:pt x="422951" y="227868"/>
                </a:cubicBezTo>
                <a:cubicBezTo>
                  <a:pt x="471933" y="200238"/>
                  <a:pt x="517395" y="166945"/>
                  <a:pt x="566182" y="138924"/>
                </a:cubicBezTo>
                <a:cubicBezTo>
                  <a:pt x="520035" y="105631"/>
                  <a:pt x="472617" y="73997"/>
                  <a:pt x="425884" y="41680"/>
                </a:cubicBezTo>
                <a:close/>
                <a:moveTo>
                  <a:pt x="22487" y="2718"/>
                </a:moveTo>
                <a:cubicBezTo>
                  <a:pt x="133853" y="5159"/>
                  <a:pt x="248934" y="7502"/>
                  <a:pt x="360299" y="7697"/>
                </a:cubicBezTo>
                <a:cubicBezTo>
                  <a:pt x="361081" y="7697"/>
                  <a:pt x="361668" y="7795"/>
                  <a:pt x="362352" y="7893"/>
                </a:cubicBezTo>
                <a:cubicBezTo>
                  <a:pt x="363428" y="20975"/>
                  <a:pt x="362939" y="34058"/>
                  <a:pt x="361570" y="47140"/>
                </a:cubicBezTo>
                <a:cubicBezTo>
                  <a:pt x="361179" y="47140"/>
                  <a:pt x="360788" y="47238"/>
                  <a:pt x="360299" y="47238"/>
                </a:cubicBezTo>
                <a:cubicBezTo>
                  <a:pt x="255289" y="47043"/>
                  <a:pt x="146661" y="44992"/>
                  <a:pt x="41749" y="42649"/>
                </a:cubicBezTo>
                <a:cubicBezTo>
                  <a:pt x="41553" y="50753"/>
                  <a:pt x="41456" y="58563"/>
                  <a:pt x="41260" y="66081"/>
                </a:cubicBezTo>
                <a:cubicBezTo>
                  <a:pt x="59642" y="65593"/>
                  <a:pt x="78023" y="65495"/>
                  <a:pt x="96503" y="65495"/>
                </a:cubicBezTo>
                <a:cubicBezTo>
                  <a:pt x="113907" y="65495"/>
                  <a:pt x="113907" y="92539"/>
                  <a:pt x="96503" y="92539"/>
                </a:cubicBezTo>
                <a:cubicBezTo>
                  <a:pt x="77926" y="92539"/>
                  <a:pt x="59348" y="92734"/>
                  <a:pt x="40771" y="93125"/>
                </a:cubicBezTo>
                <a:cubicBezTo>
                  <a:pt x="40478" y="111674"/>
                  <a:pt x="40282" y="128565"/>
                  <a:pt x="40087" y="144576"/>
                </a:cubicBezTo>
                <a:cubicBezTo>
                  <a:pt x="56220" y="145455"/>
                  <a:pt x="72353" y="145552"/>
                  <a:pt x="88583" y="145552"/>
                </a:cubicBezTo>
                <a:cubicBezTo>
                  <a:pt x="106085" y="145552"/>
                  <a:pt x="106085" y="172596"/>
                  <a:pt x="88583" y="172596"/>
                </a:cubicBezTo>
                <a:cubicBezTo>
                  <a:pt x="72255" y="172596"/>
                  <a:pt x="56024" y="172498"/>
                  <a:pt x="39794" y="171620"/>
                </a:cubicBezTo>
                <a:cubicBezTo>
                  <a:pt x="39696" y="186167"/>
                  <a:pt x="39696" y="200226"/>
                  <a:pt x="39696" y="214382"/>
                </a:cubicBezTo>
                <a:lnTo>
                  <a:pt x="89659" y="214382"/>
                </a:lnTo>
                <a:cubicBezTo>
                  <a:pt x="107160" y="214382"/>
                  <a:pt x="107160" y="241426"/>
                  <a:pt x="89659" y="241426"/>
                </a:cubicBezTo>
                <a:lnTo>
                  <a:pt x="39794" y="241426"/>
                </a:lnTo>
                <a:cubicBezTo>
                  <a:pt x="39891" y="257242"/>
                  <a:pt x="40087" y="273546"/>
                  <a:pt x="40282" y="291022"/>
                </a:cubicBezTo>
                <a:lnTo>
                  <a:pt x="80663" y="291022"/>
                </a:lnTo>
                <a:cubicBezTo>
                  <a:pt x="98165" y="291022"/>
                  <a:pt x="98165" y="318164"/>
                  <a:pt x="80663" y="318164"/>
                </a:cubicBezTo>
                <a:lnTo>
                  <a:pt x="40673" y="318164"/>
                </a:lnTo>
                <a:cubicBezTo>
                  <a:pt x="40967" y="330856"/>
                  <a:pt x="41162" y="344427"/>
                  <a:pt x="41456" y="358778"/>
                </a:cubicBezTo>
                <a:cubicBezTo>
                  <a:pt x="55731" y="358778"/>
                  <a:pt x="70104" y="358876"/>
                  <a:pt x="83792" y="354775"/>
                </a:cubicBezTo>
                <a:cubicBezTo>
                  <a:pt x="100609" y="349601"/>
                  <a:pt x="107747" y="375766"/>
                  <a:pt x="91027" y="380843"/>
                </a:cubicBezTo>
                <a:cubicBezTo>
                  <a:pt x="89072" y="381429"/>
                  <a:pt x="87019" y="381917"/>
                  <a:pt x="85063" y="382405"/>
                </a:cubicBezTo>
                <a:cubicBezTo>
                  <a:pt x="231139" y="383479"/>
                  <a:pt x="377214" y="391875"/>
                  <a:pt x="523192" y="382991"/>
                </a:cubicBezTo>
                <a:cubicBezTo>
                  <a:pt x="526223" y="295025"/>
                  <a:pt x="532383" y="318457"/>
                  <a:pt x="537174" y="233811"/>
                </a:cubicBezTo>
                <a:cubicBezTo>
                  <a:pt x="548320" y="226977"/>
                  <a:pt x="559857" y="221021"/>
                  <a:pt x="571981" y="216237"/>
                </a:cubicBezTo>
                <a:cubicBezTo>
                  <a:pt x="575306" y="219459"/>
                  <a:pt x="577359" y="224048"/>
                  <a:pt x="576968" y="230101"/>
                </a:cubicBezTo>
                <a:cubicBezTo>
                  <a:pt x="571884" y="324900"/>
                  <a:pt x="564942" y="304984"/>
                  <a:pt x="562204" y="399881"/>
                </a:cubicBezTo>
                <a:cubicBezTo>
                  <a:pt x="561813" y="411890"/>
                  <a:pt x="552720" y="418236"/>
                  <a:pt x="543431" y="418919"/>
                </a:cubicBezTo>
                <a:cubicBezTo>
                  <a:pt x="540791" y="420579"/>
                  <a:pt x="537662" y="421750"/>
                  <a:pt x="533849" y="421946"/>
                </a:cubicBezTo>
                <a:cubicBezTo>
                  <a:pt x="363917" y="433466"/>
                  <a:pt x="193887" y="420188"/>
                  <a:pt x="23856" y="421946"/>
                </a:cubicBezTo>
                <a:cubicBezTo>
                  <a:pt x="15545" y="422043"/>
                  <a:pt x="10070" y="417943"/>
                  <a:pt x="7137" y="412378"/>
                </a:cubicBezTo>
                <a:cubicBezTo>
                  <a:pt x="7039" y="412182"/>
                  <a:pt x="6941" y="412085"/>
                  <a:pt x="6746" y="411890"/>
                </a:cubicBezTo>
                <a:cubicBezTo>
                  <a:pt x="3226" y="405836"/>
                  <a:pt x="2639" y="399100"/>
                  <a:pt x="3617" y="392363"/>
                </a:cubicBezTo>
                <a:cubicBezTo>
                  <a:pt x="2932" y="390411"/>
                  <a:pt x="2444" y="388263"/>
                  <a:pt x="2346" y="385724"/>
                </a:cubicBezTo>
                <a:cubicBezTo>
                  <a:pt x="-783" y="234104"/>
                  <a:pt x="-783" y="177282"/>
                  <a:pt x="2346" y="25662"/>
                </a:cubicBezTo>
                <a:cubicBezTo>
                  <a:pt x="2444" y="23318"/>
                  <a:pt x="2835" y="21366"/>
                  <a:pt x="3519" y="19511"/>
                </a:cubicBezTo>
                <a:cubicBezTo>
                  <a:pt x="4497" y="10529"/>
                  <a:pt x="10754" y="2523"/>
                  <a:pt x="22487" y="2718"/>
                </a:cubicBezTo>
                <a:close/>
                <a:moveTo>
                  <a:pt x="407528" y="1516"/>
                </a:moveTo>
                <a:cubicBezTo>
                  <a:pt x="411292" y="-595"/>
                  <a:pt x="416010" y="-741"/>
                  <a:pt x="420800" y="2627"/>
                </a:cubicBezTo>
                <a:cubicBezTo>
                  <a:pt x="479559" y="43926"/>
                  <a:pt x="539882" y="83077"/>
                  <a:pt x="597663" y="125646"/>
                </a:cubicBezTo>
                <a:cubicBezTo>
                  <a:pt x="599227" y="126817"/>
                  <a:pt x="600498" y="128184"/>
                  <a:pt x="601378" y="129649"/>
                </a:cubicBezTo>
                <a:cubicBezTo>
                  <a:pt x="608613" y="135604"/>
                  <a:pt x="610666" y="147711"/>
                  <a:pt x="600107" y="153374"/>
                </a:cubicBezTo>
                <a:cubicBezTo>
                  <a:pt x="537144" y="187057"/>
                  <a:pt x="480732" y="231481"/>
                  <a:pt x="417183" y="264188"/>
                </a:cubicBezTo>
                <a:cubicBezTo>
                  <a:pt x="399976" y="273073"/>
                  <a:pt x="392839" y="252277"/>
                  <a:pt x="393327" y="239585"/>
                </a:cubicBezTo>
                <a:cubicBezTo>
                  <a:pt x="393425" y="235679"/>
                  <a:pt x="394501" y="206291"/>
                  <a:pt x="392056" y="206291"/>
                </a:cubicBezTo>
                <a:cubicBezTo>
                  <a:pt x="293017" y="205022"/>
                  <a:pt x="210990" y="257744"/>
                  <a:pt x="134731" y="316715"/>
                </a:cubicBezTo>
                <a:cubicBezTo>
                  <a:pt x="120163" y="328041"/>
                  <a:pt x="99632" y="308026"/>
                  <a:pt x="113515" y="296505"/>
                </a:cubicBezTo>
                <a:cubicBezTo>
                  <a:pt x="113906" y="294943"/>
                  <a:pt x="114395" y="293381"/>
                  <a:pt x="115373" y="291721"/>
                </a:cubicBezTo>
                <a:cubicBezTo>
                  <a:pt x="181855" y="179735"/>
                  <a:pt x="258212" y="78586"/>
                  <a:pt x="395381" y="67260"/>
                </a:cubicBezTo>
                <a:cubicBezTo>
                  <a:pt x="395772" y="50272"/>
                  <a:pt x="396847" y="33381"/>
                  <a:pt x="398802" y="16491"/>
                </a:cubicBezTo>
                <a:cubicBezTo>
                  <a:pt x="398998" y="14929"/>
                  <a:pt x="399389" y="13562"/>
                  <a:pt x="399976" y="12195"/>
                </a:cubicBezTo>
                <a:cubicBezTo>
                  <a:pt x="400953" y="7704"/>
                  <a:pt x="403764" y="3628"/>
                  <a:pt x="407528" y="1516"/>
                </a:cubicBezTo>
                <a:close/>
              </a:path>
            </a:pathLst>
          </a:custGeom>
          <a:solidFill>
            <a:srgbClr val="216FBA"/>
          </a:solidFill>
          <a:ln>
            <a:noFill/>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2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2000"/>
                                        <p:tgtEl>
                                          <p:spTgt spid="11"/>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2000"/>
                                        <p:tgtEl>
                                          <p:spTgt spid="1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11" grpId="0" bldLvl="0" animBg="1"/>
      <p:bldP spid="12" grpId="0" animBg="1"/>
      <p:bldP spid="14"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0"/>
            <a:ext cx="4531971"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文本框 1"/>
          <p:cNvSpPr txBox="1"/>
          <p:nvPr/>
        </p:nvSpPr>
        <p:spPr>
          <a:xfrm>
            <a:off x="4583199" y="735955"/>
            <a:ext cx="2062533" cy="5386090"/>
          </a:xfrm>
          <a:prstGeom prst="rect">
            <a:avLst/>
          </a:prstGeom>
          <a:noFill/>
        </p:spPr>
        <p:txBody>
          <a:bodyPr wrap="square" rtlCol="0">
            <a:spAutoFit/>
          </a:bodyPr>
          <a:lstStyle/>
          <a:p>
            <a:r>
              <a:rPr lang="en-US" altLang="zh-CN" sz="34400" dirty="0">
                <a:solidFill>
                  <a:schemeClr val="bg1">
                    <a:lumMod val="8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3</a:t>
            </a:r>
            <a:endParaRPr lang="zh-CN" altLang="en-US" sz="34400" dirty="0">
              <a:solidFill>
                <a:schemeClr val="bg1">
                  <a:lumMod val="8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文本框 22"/>
          <p:cNvSpPr txBox="1"/>
          <p:nvPr/>
        </p:nvSpPr>
        <p:spPr>
          <a:xfrm>
            <a:off x="6696961" y="2940971"/>
            <a:ext cx="5137779" cy="1322070"/>
          </a:xfrm>
          <a:prstGeom prst="rect">
            <a:avLst/>
          </a:prstGeom>
          <a:noFill/>
        </p:spPr>
        <p:txBody>
          <a:bodyPr wrap="square" rtlCol="0">
            <a:spAutoFit/>
          </a:bodyPr>
          <a:lstStyle/>
          <a:p>
            <a:r>
              <a:rPr lang="en-US" altLang="zh-CN" sz="4000" b="1" dirty="0" err="1">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printf</a:t>
            </a:r>
            <a:r>
              <a:rPr lang="zh-CN" altLang="en-US" sz="40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en-US" altLang="zh-CN" sz="40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f</a:t>
            </a:r>
            <a:r>
              <a:rPr lang="zh-CN" altLang="en-US" sz="40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unction considerations</a:t>
            </a:r>
            <a:endParaRPr lang="zh-CN" altLang="en-US" sz="40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24" name="图片 23"/>
          <p:cNvPicPr>
            <a:picLocks noChangeAspect="1"/>
          </p:cNvPicPr>
          <p:nvPr/>
        </p:nvPicPr>
        <p:blipFill rotWithShape="1">
          <a:blip r:embed="rId1">
            <a:extLst>
              <a:ext uri="{BEBA8EAE-BF5A-486C-A8C5-ECC9F3942E4B}">
                <a14:imgProps xmlns:a14="http://schemas.microsoft.com/office/drawing/2010/main">
                  <a14:imgLayer r:embed="rId2">
                    <a14:imgEffect>
                      <a14:saturation sat="300000"/>
                    </a14:imgEffect>
                  </a14:imgLayer>
                </a14:imgProps>
              </a:ext>
              <a:ext uri="{28A0092B-C50C-407E-A947-70E740481C1C}">
                <a14:useLocalDpi xmlns:a14="http://schemas.microsoft.com/office/drawing/2010/main" val="0"/>
              </a:ext>
            </a:extLst>
          </a:blip>
          <a:srcRect t="6897" b="6897"/>
          <a:stretch>
            <a:fillRect/>
          </a:stretch>
        </p:blipFill>
        <p:spPr>
          <a:xfrm>
            <a:off x="908501" y="1976379"/>
            <a:ext cx="2595621" cy="2595621"/>
          </a:xfrm>
          <a:prstGeom prst="ellipse">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7806055"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3</a:t>
            </a:r>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printf function considerations</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7" name="Rectangle 10"/>
          <p:cNvSpPr>
            <a:spLocks noChangeArrowheads="1"/>
          </p:cNvSpPr>
          <p:nvPr/>
        </p:nvSpPr>
        <p:spPr bwMode="auto">
          <a:xfrm>
            <a:off x="1479550" y="1322388"/>
            <a:ext cx="3671888"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Note：</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Rectangle 11"/>
          <p:cNvSpPr>
            <a:spLocks noChangeArrowheads="1"/>
          </p:cNvSpPr>
          <p:nvPr/>
        </p:nvSpPr>
        <p:spPr bwMode="auto">
          <a:xfrm>
            <a:off x="642620" y="1943100"/>
            <a:ext cx="714248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buFont typeface="Wingdings" panose="05000000000000000000" pitchFamily="2" charset="2"/>
              <a:buNone/>
            </a:pPr>
            <a:r>
              <a:rPr lang="zh-CN" altLang="en-US" sz="20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sz="20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1</a:t>
            </a:r>
            <a:r>
              <a:rPr lang="zh-CN" altLang="en-US" sz="20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mn-ea"/>
                <a:sym typeface="微软雅黑" panose="020B0503020204020204" pitchFamily="34" charset="-122"/>
              </a:rPr>
              <a:t>The number and type of format conversion specifiers must correspond to the output list one by one</a:t>
            </a:r>
            <a:r>
              <a:rPr lang="en-US" altLang="zh-CN" sz="2000" dirty="0">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en-US" altLang="zh-CN" sz="2000" b="1" dirty="0">
              <a:solidFill>
                <a:srgbClr val="076EAD"/>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Rectangle 33"/>
          <p:cNvSpPr>
            <a:spLocks noChangeArrowheads="1"/>
          </p:cNvSpPr>
          <p:nvPr/>
        </p:nvSpPr>
        <p:spPr bwMode="auto">
          <a:xfrm>
            <a:off x="7786688" y="4287838"/>
            <a:ext cx="3959225" cy="319087"/>
          </a:xfrm>
          <a:prstGeom prst="rect">
            <a:avLst/>
          </a:prstGeom>
          <a:solidFill>
            <a:srgbClr val="216FBA"/>
          </a:solidFill>
          <a:ln w="9525">
            <a:solidFill>
              <a:srgbClr val="216FBA"/>
            </a:solidFill>
            <a:miter lim="800000"/>
          </a:ln>
        </p:spPr>
        <p:txBody>
          <a:bodyPr wrap="none" anchor="ctr"/>
          <a:lstStyle/>
          <a:p>
            <a:endParaRPr lang="zh-CN" altLang="en-US">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4" name="Rectangle 34"/>
          <p:cNvSpPr>
            <a:spLocks noChangeArrowheads="1"/>
          </p:cNvSpPr>
          <p:nvPr/>
        </p:nvSpPr>
        <p:spPr bwMode="auto">
          <a:xfrm>
            <a:off x="7786688" y="4651375"/>
            <a:ext cx="3959225" cy="841375"/>
          </a:xfrm>
          <a:prstGeom prst="rect">
            <a:avLst/>
          </a:prstGeom>
          <a:solidFill>
            <a:schemeClr val="tx1"/>
          </a:solidFill>
          <a:ln w="12700">
            <a:solidFill>
              <a:srgbClr val="216FBA"/>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5" name="Text Box 35"/>
          <p:cNvSpPr txBox="1">
            <a:spLocks noChangeArrowheads="1"/>
          </p:cNvSpPr>
          <p:nvPr/>
        </p:nvSpPr>
        <p:spPr bwMode="auto">
          <a:xfrm>
            <a:off x="7786688" y="4321175"/>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运行结果</a:t>
            </a:r>
            <a:endParaRPr lang="zh-CN" altLang="en-US" sz="1400" b="1">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6" name="Rectangle 37"/>
          <p:cNvSpPr>
            <a:spLocks noChangeArrowheads="1"/>
          </p:cNvSpPr>
          <p:nvPr/>
        </p:nvSpPr>
        <p:spPr bwMode="auto">
          <a:xfrm>
            <a:off x="7785100" y="1460500"/>
            <a:ext cx="3959225" cy="319088"/>
          </a:xfrm>
          <a:prstGeom prst="rect">
            <a:avLst/>
          </a:prstGeom>
          <a:solidFill>
            <a:srgbClr val="216FBA"/>
          </a:solidFill>
          <a:ln w="9525">
            <a:solidFill>
              <a:srgbClr val="216FBA"/>
            </a:solidFill>
            <a:miter lim="800000"/>
          </a:ln>
        </p:spPr>
        <p:txBody>
          <a:bodyPr wrap="none" anchor="ctr"/>
          <a:lstStyle/>
          <a:p>
            <a:endParaRPr lang="zh-CN" altLang="en-US">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7" name="Rectangle 38"/>
          <p:cNvSpPr>
            <a:spLocks noChangeArrowheads="1"/>
          </p:cNvSpPr>
          <p:nvPr/>
        </p:nvSpPr>
        <p:spPr bwMode="auto">
          <a:xfrm>
            <a:off x="7785100" y="1814513"/>
            <a:ext cx="3959225" cy="2205037"/>
          </a:xfrm>
          <a:prstGeom prst="rect">
            <a:avLst/>
          </a:prstGeom>
          <a:noFill/>
          <a:ln w="9525">
            <a:solidFill>
              <a:srgbClr val="216FBA"/>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8" name="Text Box 39"/>
          <p:cNvSpPr txBox="1">
            <a:spLocks noChangeArrowheads="1"/>
          </p:cNvSpPr>
          <p:nvPr/>
        </p:nvSpPr>
        <p:spPr bwMode="auto">
          <a:xfrm>
            <a:off x="7785100" y="1493838"/>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语句编写</a:t>
            </a:r>
            <a:endParaRPr lang="zh-CN" altLang="en-US" sz="1400" b="1"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9" name="Text Box 40"/>
          <p:cNvSpPr txBox="1">
            <a:spLocks noChangeArrowheads="1"/>
          </p:cNvSpPr>
          <p:nvPr/>
        </p:nvSpPr>
        <p:spPr bwMode="auto">
          <a:xfrm>
            <a:off x="7785100" y="1865313"/>
            <a:ext cx="3205163"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rPr>
              <a:t>main()</a:t>
            </a:r>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a:p>
            <a:pPr eaLnBrk="1" hangingPunct="1"/>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a:p>
            <a:pPr eaLnBrk="1" hangingPunct="1"/>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a:p>
            <a:pPr eaLnBrk="1" hangingPunct="1"/>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a:p>
            <a:pPr eaLnBrk="1" hangingPunct="1"/>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0" name="Text Box 41"/>
          <p:cNvSpPr txBox="1">
            <a:spLocks noChangeArrowheads="1"/>
          </p:cNvSpPr>
          <p:nvPr/>
        </p:nvSpPr>
        <p:spPr bwMode="auto">
          <a:xfrm>
            <a:off x="8188325" y="2389188"/>
            <a:ext cx="2808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rPr>
              <a:t>int a,b; </a:t>
            </a:r>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1" name="Text Box 51"/>
          <p:cNvSpPr txBox="1">
            <a:spLocks noChangeArrowheads="1"/>
          </p:cNvSpPr>
          <p:nvPr/>
        </p:nvSpPr>
        <p:spPr bwMode="auto">
          <a:xfrm>
            <a:off x="8191500" y="2957513"/>
            <a:ext cx="3113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rPr>
              <a:t>printf("a=%d\tb=%d\n",a,b);</a:t>
            </a:r>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2" name="Rectangle 21"/>
          <p:cNvSpPr>
            <a:spLocks noChangeArrowheads="1"/>
          </p:cNvSpPr>
          <p:nvPr/>
        </p:nvSpPr>
        <p:spPr bwMode="auto">
          <a:xfrm>
            <a:off x="814015" y="3966993"/>
            <a:ext cx="6971085" cy="2399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buFont typeface="Wingdings" panose="05000000000000000000" pitchFamily="2" charset="2"/>
              <a:buNone/>
            </a:pPr>
            <a:r>
              <a:rPr lang="zh-CN" altLang="en-US" sz="20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sz="20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2</a:t>
            </a:r>
            <a:r>
              <a:rPr lang="zh-CN" altLang="en-US" sz="20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mn-ea"/>
                <a:sym typeface="微软雅黑" panose="020B0503020204020204" pitchFamily="34" charset="-122"/>
              </a:rPr>
              <a:t>Escape characters and ordinary characters can be included in the format control string.</a:t>
            </a:r>
            <a:endParaRPr lang="zh-CN" altLang="en-US" sz="2000" dirty="0">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cs typeface="+mn-ea"/>
                <a:sym typeface="微软雅黑" panose="020B0503020204020204" pitchFamily="34" charset="-122"/>
              </a:rPr>
              <a:t>The escape character realizes the operation according to the specific function, and the ordinary character is output as it is</a:t>
            </a:r>
            <a:r>
              <a:rPr lang="en-US" altLang="zh-CN" sz="2000" dirty="0">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3" name="Text Box 23"/>
          <p:cNvSpPr txBox="1">
            <a:spLocks noChangeArrowheads="1"/>
          </p:cNvSpPr>
          <p:nvPr/>
        </p:nvSpPr>
        <p:spPr bwMode="auto">
          <a:xfrm>
            <a:off x="8189913" y="2657475"/>
            <a:ext cx="28082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rPr>
              <a:t>scanf(“%d%d”,&amp;a,&amp;b); </a:t>
            </a:r>
            <a:endParaRPr lang="en-US" altLang="zh-CN" sz="16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4" name="Rectangle 52"/>
          <p:cNvSpPr>
            <a:spLocks noChangeArrowheads="1"/>
          </p:cNvSpPr>
          <p:nvPr/>
        </p:nvSpPr>
        <p:spPr bwMode="auto">
          <a:xfrm>
            <a:off x="7726363" y="5065713"/>
            <a:ext cx="2247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en-US" altLang="zh-CN" sz="160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a=2       b=3</a:t>
            </a:r>
            <a:endParaRPr lang="zh-CN" altLang="en-US" sz="160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5" name="Text Box 26"/>
          <p:cNvSpPr txBox="1">
            <a:spLocks noChangeArrowheads="1"/>
          </p:cNvSpPr>
          <p:nvPr/>
        </p:nvSpPr>
        <p:spPr bwMode="auto">
          <a:xfrm>
            <a:off x="7735888" y="4691063"/>
            <a:ext cx="3527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 2  3↙</a:t>
            </a:r>
            <a:endParaRPr lang="en-US" altLang="zh-CN" sz="1600"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36" name="组合 35"/>
          <p:cNvGrpSpPr/>
          <p:nvPr/>
        </p:nvGrpSpPr>
        <p:grpSpPr>
          <a:xfrm>
            <a:off x="2215192" y="2908139"/>
            <a:ext cx="4383417" cy="790770"/>
            <a:chOff x="1936300" y="3502326"/>
            <a:chExt cx="4383417" cy="790770"/>
          </a:xfrm>
        </p:grpSpPr>
        <p:sp>
          <p:nvSpPr>
            <p:cNvPr id="37" name="Text Box 34"/>
            <p:cNvSpPr txBox="1">
              <a:spLocks noChangeArrowheads="1"/>
            </p:cNvSpPr>
            <p:nvPr/>
          </p:nvSpPr>
          <p:spPr bwMode="auto">
            <a:xfrm>
              <a:off x="1936300" y="3656848"/>
              <a:ext cx="43834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dirty="0" err="1">
                  <a:latin typeface="微软雅黑" panose="020B0503020204020204" pitchFamily="34" charset="-122"/>
                  <a:ea typeface="微软雅黑" panose="020B0503020204020204" pitchFamily="34" charset="-122"/>
                  <a:cs typeface="+mn-ea"/>
                  <a:sym typeface="微软雅黑" panose="020B0503020204020204" pitchFamily="34" charset="-122"/>
                </a:rPr>
                <a:t>printf</a:t>
              </a:r>
              <a:r>
                <a:rPr lang="en-US" altLang="zh-CN" sz="2400" dirty="0">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cs typeface="+mn-ea"/>
                  <a:sym typeface="微软雅黑" panose="020B0503020204020204" pitchFamily="34" charset="-122"/>
                </a:rPr>
                <a:t>d%d</a:t>
              </a:r>
              <a:r>
                <a:rPr lang="en-US" altLang="zh-CN" sz="2400" dirty="0">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cs typeface="+mn-ea"/>
                  <a:sym typeface="微软雅黑" panose="020B0503020204020204" pitchFamily="34" charset="-122"/>
                </a:rPr>
                <a:t>a,b</a:t>
              </a:r>
              <a:r>
                <a:rPr lang="en-US" altLang="zh-CN" sz="2400" dirty="0">
                  <a:latin typeface="微软雅黑" panose="020B0503020204020204" pitchFamily="34" charset="-122"/>
                  <a:ea typeface="微软雅黑" panose="020B0503020204020204" pitchFamily="34" charset="-122"/>
                  <a:cs typeface="+mn-ea"/>
                  <a:sym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cxnSp>
          <p:nvCxnSpPr>
            <p:cNvPr id="38" name="直接连接符 37"/>
            <p:cNvCxnSpPr/>
            <p:nvPr/>
          </p:nvCxnSpPr>
          <p:spPr>
            <a:xfrm flipV="1">
              <a:off x="3140014" y="3502326"/>
              <a:ext cx="0" cy="216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140014" y="3510953"/>
              <a:ext cx="87476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4014783" y="3502326"/>
              <a:ext cx="0" cy="216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3647727" y="4293072"/>
              <a:ext cx="579215" cy="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4223571" y="4077072"/>
              <a:ext cx="0" cy="216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3647727" y="4077072"/>
              <a:ext cx="0" cy="21600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5" name="warning_274496"/>
          <p:cNvSpPr>
            <a:spLocks noChangeAspect="1"/>
          </p:cNvSpPr>
          <p:nvPr/>
        </p:nvSpPr>
        <p:spPr bwMode="auto">
          <a:xfrm>
            <a:off x="831690" y="1322388"/>
            <a:ext cx="482760" cy="525829"/>
          </a:xfrm>
          <a:custGeom>
            <a:avLst/>
            <a:gdLst>
              <a:gd name="connsiteX0" fmla="*/ 278448 w 557028"/>
              <a:gd name="connsiteY0" fmla="*/ 455006 h 606722"/>
              <a:gd name="connsiteX1" fmla="*/ 316447 w 557028"/>
              <a:gd name="connsiteY1" fmla="*/ 492979 h 606722"/>
              <a:gd name="connsiteX2" fmla="*/ 278448 w 557028"/>
              <a:gd name="connsiteY2" fmla="*/ 530864 h 606722"/>
              <a:gd name="connsiteX3" fmla="*/ 240448 w 557028"/>
              <a:gd name="connsiteY3" fmla="*/ 492979 h 606722"/>
              <a:gd name="connsiteX4" fmla="*/ 278448 w 557028"/>
              <a:gd name="connsiteY4" fmla="*/ 455006 h 606722"/>
              <a:gd name="connsiteX5" fmla="*/ 278448 w 557028"/>
              <a:gd name="connsiteY5" fmla="*/ 152322 h 606722"/>
              <a:gd name="connsiteX6" fmla="*/ 313345 w 557028"/>
              <a:gd name="connsiteY6" fmla="*/ 167056 h 606722"/>
              <a:gd name="connsiteX7" fmla="*/ 325274 w 557028"/>
              <a:gd name="connsiteY7" fmla="*/ 203323 h 606722"/>
              <a:gd name="connsiteX8" fmla="*/ 303731 w 557028"/>
              <a:gd name="connsiteY8" fmla="*/ 418436 h 606722"/>
              <a:gd name="connsiteX9" fmla="*/ 291089 w 557028"/>
              <a:gd name="connsiteY9" fmla="*/ 429814 h 606722"/>
              <a:gd name="connsiteX10" fmla="*/ 265807 w 557028"/>
              <a:gd name="connsiteY10" fmla="*/ 429814 h 606722"/>
              <a:gd name="connsiteX11" fmla="*/ 253166 w 557028"/>
              <a:gd name="connsiteY11" fmla="*/ 418436 h 606722"/>
              <a:gd name="connsiteX12" fmla="*/ 231623 w 557028"/>
              <a:gd name="connsiteY12" fmla="*/ 203323 h 606722"/>
              <a:gd name="connsiteX13" fmla="*/ 243552 w 557028"/>
              <a:gd name="connsiteY13" fmla="*/ 167056 h 606722"/>
              <a:gd name="connsiteX14" fmla="*/ 278448 w 557028"/>
              <a:gd name="connsiteY14" fmla="*/ 152322 h 606722"/>
              <a:gd name="connsiteX15" fmla="*/ 278483 w 557028"/>
              <a:gd name="connsiteY15" fmla="*/ 25239 h 606722"/>
              <a:gd name="connsiteX16" fmla="*/ 222943 w 557028"/>
              <a:gd name="connsiteY16" fmla="*/ 58210 h 606722"/>
              <a:gd name="connsiteX17" fmla="*/ 33626 w 557028"/>
              <a:gd name="connsiteY17" fmla="*/ 487013 h 606722"/>
              <a:gd name="connsiteX18" fmla="*/ 34249 w 557028"/>
              <a:gd name="connsiteY18" fmla="*/ 550467 h 606722"/>
              <a:gd name="connsiteX19" fmla="*/ 88721 w 557028"/>
              <a:gd name="connsiteY19" fmla="*/ 581394 h 606722"/>
              <a:gd name="connsiteX20" fmla="*/ 468245 w 557028"/>
              <a:gd name="connsiteY20" fmla="*/ 581394 h 606722"/>
              <a:gd name="connsiteX21" fmla="*/ 522717 w 557028"/>
              <a:gd name="connsiteY21" fmla="*/ 550467 h 606722"/>
              <a:gd name="connsiteX22" fmla="*/ 523785 w 557028"/>
              <a:gd name="connsiteY22" fmla="*/ 487990 h 606722"/>
              <a:gd name="connsiteX23" fmla="*/ 333578 w 557028"/>
              <a:gd name="connsiteY23" fmla="*/ 57322 h 606722"/>
              <a:gd name="connsiteX24" fmla="*/ 278483 w 557028"/>
              <a:gd name="connsiteY24" fmla="*/ 25239 h 606722"/>
              <a:gd name="connsiteX25" fmla="*/ 278483 w 557028"/>
              <a:gd name="connsiteY25" fmla="*/ 0 h 606722"/>
              <a:gd name="connsiteX26" fmla="*/ 356275 w 557028"/>
              <a:gd name="connsiteY26" fmla="*/ 46124 h 606722"/>
              <a:gd name="connsiteX27" fmla="*/ 546482 w 557028"/>
              <a:gd name="connsiteY27" fmla="*/ 476793 h 606722"/>
              <a:gd name="connsiteX28" fmla="*/ 544435 w 557028"/>
              <a:gd name="connsiteY28" fmla="*/ 563353 h 606722"/>
              <a:gd name="connsiteX29" fmla="*/ 468245 w 557028"/>
              <a:gd name="connsiteY29" fmla="*/ 606722 h 606722"/>
              <a:gd name="connsiteX30" fmla="*/ 88721 w 557028"/>
              <a:gd name="connsiteY30" fmla="*/ 606722 h 606722"/>
              <a:gd name="connsiteX31" fmla="*/ 12531 w 557028"/>
              <a:gd name="connsiteY31" fmla="*/ 563353 h 606722"/>
              <a:gd name="connsiteX32" fmla="*/ 10929 w 557028"/>
              <a:gd name="connsiteY32" fmla="*/ 475815 h 606722"/>
              <a:gd name="connsiteX33" fmla="*/ 200246 w 557028"/>
              <a:gd name="connsiteY33" fmla="*/ 47013 h 606722"/>
              <a:gd name="connsiteX34" fmla="*/ 278483 w 557028"/>
              <a:gd name="connsiteY3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57028" h="606722">
                <a:moveTo>
                  <a:pt x="278448" y="455006"/>
                </a:moveTo>
                <a:cubicBezTo>
                  <a:pt x="299450" y="455006"/>
                  <a:pt x="316447" y="471992"/>
                  <a:pt x="316447" y="492979"/>
                </a:cubicBezTo>
                <a:cubicBezTo>
                  <a:pt x="316447" y="513878"/>
                  <a:pt x="299361" y="530864"/>
                  <a:pt x="278448" y="530864"/>
                </a:cubicBezTo>
                <a:cubicBezTo>
                  <a:pt x="257446" y="530864"/>
                  <a:pt x="240448" y="513878"/>
                  <a:pt x="240448" y="492979"/>
                </a:cubicBezTo>
                <a:cubicBezTo>
                  <a:pt x="240448" y="471992"/>
                  <a:pt x="257446" y="455006"/>
                  <a:pt x="278448" y="455006"/>
                </a:cubicBezTo>
                <a:close/>
                <a:moveTo>
                  <a:pt x="278448" y="152322"/>
                </a:moveTo>
                <a:cubicBezTo>
                  <a:pt x="291446" y="152322"/>
                  <a:pt x="304443" y="157234"/>
                  <a:pt x="313345" y="167056"/>
                </a:cubicBezTo>
                <a:cubicBezTo>
                  <a:pt x="322247" y="176922"/>
                  <a:pt x="326609" y="190078"/>
                  <a:pt x="325274" y="203323"/>
                </a:cubicBezTo>
                <a:lnTo>
                  <a:pt x="303731" y="418436"/>
                </a:lnTo>
                <a:cubicBezTo>
                  <a:pt x="303107" y="424836"/>
                  <a:pt x="297588" y="429814"/>
                  <a:pt x="291089" y="429814"/>
                </a:cubicBezTo>
                <a:lnTo>
                  <a:pt x="265807" y="429814"/>
                </a:lnTo>
                <a:cubicBezTo>
                  <a:pt x="259308" y="429814"/>
                  <a:pt x="253789" y="424836"/>
                  <a:pt x="253166" y="418436"/>
                </a:cubicBezTo>
                <a:lnTo>
                  <a:pt x="231623" y="203323"/>
                </a:lnTo>
                <a:cubicBezTo>
                  <a:pt x="230287" y="190078"/>
                  <a:pt x="234649" y="176922"/>
                  <a:pt x="243552" y="167056"/>
                </a:cubicBezTo>
                <a:cubicBezTo>
                  <a:pt x="252454" y="157234"/>
                  <a:pt x="265451" y="152322"/>
                  <a:pt x="278448" y="152322"/>
                </a:cubicBezTo>
                <a:close/>
                <a:moveTo>
                  <a:pt x="278483" y="25239"/>
                </a:moveTo>
                <a:cubicBezTo>
                  <a:pt x="254985" y="25239"/>
                  <a:pt x="234158" y="37592"/>
                  <a:pt x="222943" y="58210"/>
                </a:cubicBezTo>
                <a:lnTo>
                  <a:pt x="33626" y="487013"/>
                </a:lnTo>
                <a:cubicBezTo>
                  <a:pt x="22322" y="507720"/>
                  <a:pt x="22767" y="531093"/>
                  <a:pt x="34249" y="550467"/>
                </a:cubicBezTo>
                <a:cubicBezTo>
                  <a:pt x="45819" y="569841"/>
                  <a:pt x="66202" y="581394"/>
                  <a:pt x="88721" y="581394"/>
                </a:cubicBezTo>
                <a:lnTo>
                  <a:pt x="468245" y="581394"/>
                </a:lnTo>
                <a:cubicBezTo>
                  <a:pt x="490853" y="581394"/>
                  <a:pt x="511147" y="569841"/>
                  <a:pt x="522717" y="550467"/>
                </a:cubicBezTo>
                <a:cubicBezTo>
                  <a:pt x="534199" y="531093"/>
                  <a:pt x="534644" y="507720"/>
                  <a:pt x="523785" y="487990"/>
                </a:cubicBezTo>
                <a:lnTo>
                  <a:pt x="333578" y="57322"/>
                </a:lnTo>
                <a:cubicBezTo>
                  <a:pt x="322809" y="37592"/>
                  <a:pt x="301981" y="25239"/>
                  <a:pt x="278483" y="25239"/>
                </a:cubicBezTo>
                <a:close/>
                <a:moveTo>
                  <a:pt x="278483" y="0"/>
                </a:moveTo>
                <a:cubicBezTo>
                  <a:pt x="311416" y="0"/>
                  <a:pt x="340521" y="17241"/>
                  <a:pt x="356275" y="46124"/>
                </a:cubicBezTo>
                <a:lnTo>
                  <a:pt x="546482" y="476793"/>
                </a:lnTo>
                <a:cubicBezTo>
                  <a:pt x="561168" y="503543"/>
                  <a:pt x="560545" y="536247"/>
                  <a:pt x="544435" y="563353"/>
                </a:cubicBezTo>
                <a:cubicBezTo>
                  <a:pt x="528325" y="590459"/>
                  <a:pt x="499843" y="606722"/>
                  <a:pt x="468245" y="606722"/>
                </a:cubicBezTo>
                <a:lnTo>
                  <a:pt x="88721" y="606722"/>
                </a:lnTo>
                <a:cubicBezTo>
                  <a:pt x="57123" y="606722"/>
                  <a:pt x="28641" y="590459"/>
                  <a:pt x="12531" y="563353"/>
                </a:cubicBezTo>
                <a:cubicBezTo>
                  <a:pt x="-3579" y="536247"/>
                  <a:pt x="-4202" y="503543"/>
                  <a:pt x="10929" y="475815"/>
                </a:cubicBezTo>
                <a:lnTo>
                  <a:pt x="200246" y="47013"/>
                </a:lnTo>
                <a:cubicBezTo>
                  <a:pt x="216445" y="17241"/>
                  <a:pt x="245551" y="0"/>
                  <a:pt x="278483" y="0"/>
                </a:cubicBezTo>
                <a:close/>
              </a:path>
            </a:pathLst>
          </a:custGeom>
          <a:solidFill>
            <a:schemeClr val="accent1"/>
          </a:solidFill>
          <a:ln>
            <a:noFill/>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20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20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10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left)">
                                      <p:cBhvr>
                                        <p:cTn id="28" dur="20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box(in)">
                                      <p:cBhvr>
                                        <p:cTn id="33" dur="500"/>
                                        <p:tgtEl>
                                          <p:spTgt spid="26"/>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box(in)">
                                      <p:cBhvr>
                                        <p:cTn id="36" dur="500"/>
                                        <p:tgtEl>
                                          <p:spTgt spid="28"/>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ox(in)">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left)">
                                      <p:cBhvr>
                                        <p:cTn id="44" dur="2000"/>
                                        <p:tgtEl>
                                          <p:spTgt spid="29"/>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2000"/>
                                        <p:tgtEl>
                                          <p:spTgt spid="30"/>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2000"/>
                                        <p:tgtEl>
                                          <p:spTgt spid="3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left)">
                                      <p:cBhvr>
                                        <p:cTn id="53" dur="2000"/>
                                        <p:tgtEl>
                                          <p:spTgt spid="31"/>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box(in)">
                                      <p:cBhvr>
                                        <p:cTn id="58" dur="500"/>
                                        <p:tgtEl>
                                          <p:spTgt spid="23"/>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box(in)">
                                      <p:cBhvr>
                                        <p:cTn id="61" dur="500"/>
                                        <p:tgtEl>
                                          <p:spTgt spid="25"/>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box(in)">
                                      <p:cBhvr>
                                        <p:cTn id="64" dur="500"/>
                                        <p:tgtEl>
                                          <p:spTgt spid="2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left)">
                                      <p:cBhvr>
                                        <p:cTn id="69" dur="2000"/>
                                        <p:tgtEl>
                                          <p:spTgt spid="3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wipe(left)">
                                      <p:cBhvr>
                                        <p:cTn id="74"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21" grpId="0" bldLvl="0" animBg="1"/>
      <p:bldP spid="23" grpId="0" animBg="1"/>
      <p:bldP spid="24" grpId="0" animBg="1"/>
      <p:bldP spid="25" grpId="0"/>
      <p:bldP spid="26" grpId="0" animBg="1"/>
      <p:bldP spid="27" grpId="0" animBg="1"/>
      <p:bldP spid="28" grpId="0"/>
      <p:bldP spid="29" grpId="0"/>
      <p:bldP spid="30" grpId="0"/>
      <p:bldP spid="31" grpId="0"/>
      <p:bldP spid="32" grpId="0" bldLvl="0" animBg="1"/>
      <p:bldP spid="33" grpId="0"/>
      <p:bldP spid="34" grpId="0"/>
      <p:bldP spid="3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vj0mog5e">
      <a:majorFont>
        <a:latin typeface="+mn-lt"/>
        <a:ea typeface="+mn-ea"/>
        <a:cs typeface=""/>
      </a:majorFont>
      <a:minorFont>
        <a:latin typeface="+mn-lt"/>
        <a:ea typeface="+mn-e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0</TotalTime>
  <Words>2393</Words>
  <Application>WPS 演示</Application>
  <PresentationFormat>宽屏</PresentationFormat>
  <Paragraphs>205</Paragraphs>
  <Slides>13</Slides>
  <Notes>1</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宋体</vt:lpstr>
      <vt:lpstr>Wingdings</vt:lpstr>
      <vt:lpstr>Calibri Light</vt:lpstr>
      <vt:lpstr>微软雅黑</vt:lpstr>
      <vt:lpstr>Wingdings 3</vt:lpstr>
      <vt:lpstr>Arial Unicode MS</vt:lpstr>
      <vt:lpstr>+mn-lt</vt:lpstr>
      <vt:lpstr>Segoe Print</vt:lpstr>
      <vt:lpstr>+mn-ea</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李刚</dc:creator>
  <cp:lastModifiedBy>未央歌</cp:lastModifiedBy>
  <cp:revision>358</cp:revision>
  <dcterms:created xsi:type="dcterms:W3CDTF">2014-07-14T07:34:00Z</dcterms:created>
  <dcterms:modified xsi:type="dcterms:W3CDTF">2022-05-05T02:27:05Z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