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82" r:id="rId6"/>
    <p:sldId id="306" r:id="rId7"/>
    <p:sldId id="315" r:id="rId8"/>
    <p:sldId id="319" r:id="rId9"/>
    <p:sldId id="320" r:id="rId10"/>
    <p:sldId id="321" r:id="rId11"/>
    <p:sldId id="305" r:id="rId12"/>
    <p:sldId id="307" r:id="rId13"/>
    <p:sldId id="322" r:id="rId14"/>
    <p:sldId id="323" r:id="rId15"/>
    <p:sldId id="324" r:id="rId16"/>
    <p:sldId id="308" r:id="rId17"/>
    <p:sldId id="309" r:id="rId18"/>
    <p:sldId id="325" r:id="rId19"/>
    <p:sldId id="291" r:id="rId20"/>
    <p:sldId id="292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201"/>
      </p:cViewPr>
      <p:guideLst>
        <p:guide pos="3840"/>
        <p:guide orient="horz" pos="2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exclamatory mark</a:t>
            </a:r>
            <a:endParaRPr lang="zh-CN" altLang="en-US"/>
          </a:p>
          <a:p>
            <a:r>
              <a:rPr lang="zh-CN" altLang="en-US"/>
              <a:t>This value is the opposite of the variable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parentheses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2807572"/>
            <a:ext cx="67207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1967923" y="166049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1975415" y="2208023"/>
            <a:ext cx="822123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 formula that connects two expressions with logical operators is called a logical expression.</a:t>
            </a:r>
            <a:endParaRPr lang="zh-CN" altLang="en-US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1" name="college-studying_73531"/>
          <p:cNvSpPr>
            <a:spLocks noChangeAspect="1"/>
          </p:cNvSpPr>
          <p:nvPr/>
        </p:nvSpPr>
        <p:spPr bwMode="auto">
          <a:xfrm>
            <a:off x="1297436" y="1698753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2" name="Rectangle 10"/>
          <p:cNvSpPr>
            <a:spLocks noChangeArrowheads="1"/>
          </p:cNvSpPr>
          <p:nvPr/>
        </p:nvSpPr>
        <p:spPr bwMode="auto">
          <a:xfrm>
            <a:off x="2020565" y="368395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endParaRPr lang="en-US" altLang="zh-CN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3" name="warning_274496"/>
          <p:cNvSpPr>
            <a:spLocks noChangeAspect="1"/>
          </p:cNvSpPr>
          <p:nvPr/>
        </p:nvSpPr>
        <p:spPr bwMode="auto">
          <a:xfrm>
            <a:off x="1372705" y="3450278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4" name="文本框 15"/>
          <p:cNvSpPr txBox="1"/>
          <p:nvPr/>
        </p:nvSpPr>
        <p:spPr>
          <a:xfrm>
            <a:off x="1855465" y="4351204"/>
            <a:ext cx="922884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giving the result of logical operation, the number 1 represents true and the number 0 represents false.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5"/>
          <p:cNvSpPr txBox="1"/>
          <p:nvPr/>
        </p:nvSpPr>
        <p:spPr>
          <a:xfrm>
            <a:off x="1855465" y="5317674"/>
            <a:ext cx="922884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judging whether a quantity is "true", 0 represents "false" and non-0 represents "true".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ldLvl="0" animBg="1"/>
      <p:bldP spid="118" grpId="0" bldLvl="0" animBg="1"/>
      <p:bldP spid="121" grpId="0" animBg="1"/>
      <p:bldP spid="122" grpId="0" bldLvl="0" animBg="1"/>
      <p:bldP spid="124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907415" y="1233805"/>
            <a:ext cx="455358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Logic and expression</a:t>
            </a:r>
            <a:endParaRPr lang="zh-CN" altLang="en-US" dirty="0"/>
          </a:p>
        </p:txBody>
      </p:sp>
      <p:sp>
        <p:nvSpPr>
          <p:cNvPr id="15" name="文本框 15"/>
          <p:cNvSpPr txBox="1"/>
          <p:nvPr/>
        </p:nvSpPr>
        <p:spPr>
          <a:xfrm>
            <a:off x="1018644" y="1742078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/>
              <a:t>       </a:t>
            </a:r>
            <a:r>
              <a:t>Let a and B be two expressions in the form of </a:t>
            </a:r>
            <a:r>
              <a:rPr lang="en-US"/>
              <a:t>A</a:t>
            </a:r>
            <a:r>
              <a:t> &amp; &amp; B, then this expression is called logic and expression.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907415" y="3002280"/>
            <a:ext cx="413321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Calculation process：</a:t>
            </a:r>
            <a:endParaRPr lang="zh-CN" altLang="en-US" dirty="0"/>
          </a:p>
        </p:txBody>
      </p:sp>
      <p:sp>
        <p:nvSpPr>
          <p:cNvPr id="17" name="文本框 15"/>
          <p:cNvSpPr txBox="1"/>
          <p:nvPr/>
        </p:nvSpPr>
        <p:spPr>
          <a:xfrm>
            <a:off x="1018642" y="3499597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       </a:t>
            </a:r>
            <a:r>
              <a:t>First calculate the value of A. when the value of a is 0, B will not be calculated; When a is non-zero, calculate B.</a:t>
            </a:r>
          </a:p>
        </p:txBody>
      </p:sp>
      <p:sp>
        <p:nvSpPr>
          <p:cNvPr id="18" name="文本框 6"/>
          <p:cNvSpPr txBox="1"/>
          <p:nvPr/>
        </p:nvSpPr>
        <p:spPr>
          <a:xfrm>
            <a:off x="907415" y="4725670"/>
            <a:ext cx="281305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for example：</a:t>
            </a:r>
            <a:endParaRPr lang="zh-CN" altLang="en-US" dirty="0"/>
          </a:p>
        </p:txBody>
      </p:sp>
      <p:sp>
        <p:nvSpPr>
          <p:cNvPr id="19" name="文本框 15"/>
          <p:cNvSpPr txBox="1"/>
          <p:nvPr/>
        </p:nvSpPr>
        <p:spPr>
          <a:xfrm>
            <a:off x="1018643" y="5189743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/>
              <a:t>       </a:t>
            </a:r>
            <a:r>
              <a:t>Expression 5 &gt; 0 &amp; &amp; 4 &gt; 2. </a:t>
            </a:r>
          </a:p>
          <a:p>
            <a:r>
              <a:t>Since 5 &gt; 0 is true and 4 &gt; 2 is true, the result of the expression is also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907415" y="1233805"/>
            <a:ext cx="545084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(2)</a:t>
            </a:r>
            <a:r>
              <a:rPr lang="zh-CN" altLang="en-US" dirty="0"/>
              <a:t>Logical or expression</a:t>
            </a:r>
            <a:endParaRPr lang="zh-CN" altLang="en-US" dirty="0"/>
          </a:p>
        </p:txBody>
      </p:sp>
      <p:sp>
        <p:nvSpPr>
          <p:cNvPr id="12" name="文本框 15"/>
          <p:cNvSpPr txBox="1"/>
          <p:nvPr/>
        </p:nvSpPr>
        <p:spPr>
          <a:xfrm>
            <a:off x="1018644" y="1742078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       </a:t>
            </a:r>
            <a:r>
              <a:t>Let </a:t>
            </a:r>
            <a:r>
              <a:rPr lang="en-US"/>
              <a:t>A</a:t>
            </a:r>
            <a:r>
              <a:t> and B be two expressions in the form of a|b, then this expression is called logical or expression.</a:t>
            </a:r>
          </a:p>
        </p:txBody>
      </p:sp>
      <p:sp>
        <p:nvSpPr>
          <p:cNvPr id="13" name="文本框 6"/>
          <p:cNvSpPr txBox="1"/>
          <p:nvPr/>
        </p:nvSpPr>
        <p:spPr>
          <a:xfrm>
            <a:off x="907415" y="3002280"/>
            <a:ext cx="481139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Calculation process：</a:t>
            </a:r>
            <a:endParaRPr lang="zh-CN" altLang="en-US" dirty="0"/>
          </a:p>
        </p:txBody>
      </p:sp>
      <p:sp>
        <p:nvSpPr>
          <p:cNvPr id="20" name="文本框 15"/>
          <p:cNvSpPr txBox="1"/>
          <p:nvPr/>
        </p:nvSpPr>
        <p:spPr>
          <a:xfrm>
            <a:off x="1018642" y="3499597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       </a:t>
            </a:r>
            <a:r>
              <a:t>Calculate a first. When the value of a is non-0, B will not be calculated again. When the value of a is 0, B will be calculated again.</a:t>
            </a:r>
            <a:r>
              <a:rPr lang="zh-CN" altLang="en-US"/>
              <a:t> </a:t>
            </a:r>
            <a:endParaRPr lang="en-US" altLang="zh-CN" dirty="0"/>
          </a:p>
        </p:txBody>
      </p:sp>
      <p:sp>
        <p:nvSpPr>
          <p:cNvPr id="21" name="文本框 6"/>
          <p:cNvSpPr txBox="1"/>
          <p:nvPr/>
        </p:nvSpPr>
        <p:spPr>
          <a:xfrm>
            <a:off x="907415" y="4725670"/>
            <a:ext cx="25749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for example：</a:t>
            </a:r>
            <a:endParaRPr lang="zh-CN" altLang="en-US" dirty="0"/>
          </a:p>
        </p:txBody>
      </p:sp>
      <p:sp>
        <p:nvSpPr>
          <p:cNvPr id="22" name="文本框 15"/>
          <p:cNvSpPr txBox="1"/>
          <p:nvPr/>
        </p:nvSpPr>
        <p:spPr>
          <a:xfrm>
            <a:off x="1018643" y="5189743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       </a:t>
            </a:r>
            <a:r>
              <a:t>Expression 5 &gt; 0 | 5 &gt; 8. Since 5 &gt; 0 is true, there is no need to calculate the result of 5 &gt; 8, and the result of the expression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20" grpId="0"/>
      <p:bldP spid="21" grpId="0" bldLvl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907415" y="1233805"/>
            <a:ext cx="545973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(3)</a:t>
            </a:r>
            <a:r>
              <a:rPr lang="zh-CN" altLang="en-US" dirty="0"/>
              <a:t>Logical non expression</a:t>
            </a:r>
            <a:endParaRPr lang="zh-CN" altLang="en-US" dirty="0"/>
          </a:p>
        </p:txBody>
      </p:sp>
      <p:sp>
        <p:nvSpPr>
          <p:cNvPr id="6" name="文本框 15"/>
          <p:cNvSpPr txBox="1"/>
          <p:nvPr/>
        </p:nvSpPr>
        <p:spPr>
          <a:xfrm>
            <a:off x="1018644" y="1742078"/>
            <a:ext cx="946905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       </a:t>
            </a:r>
            <a:r>
              <a:rPr dirty="0"/>
              <a:t>Let a be an expression,! In the form of a, this expression is called logical non expression</a:t>
            </a:r>
            <a:endParaRPr dirty="0"/>
          </a:p>
        </p:txBody>
      </p:sp>
      <p:sp>
        <p:nvSpPr>
          <p:cNvPr id="10" name="文本框 6"/>
          <p:cNvSpPr txBox="1"/>
          <p:nvPr/>
        </p:nvSpPr>
        <p:spPr>
          <a:xfrm>
            <a:off x="907415" y="3002280"/>
            <a:ext cx="502285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Calculation process：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1018642" y="3554936"/>
            <a:ext cx="946905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       </a:t>
            </a:r>
            <a:r>
              <a:t>For non expression! A. First calculate </a:t>
            </a:r>
            <a:r>
              <a:rPr lang="en-US"/>
              <a:t>A </a:t>
            </a:r>
            <a:r>
              <a:t>and then reverse it.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907415" y="4300855"/>
            <a:ext cx="298450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for example：</a:t>
            </a:r>
            <a:endParaRPr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018643" y="4819429"/>
            <a:ext cx="9469051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       </a:t>
            </a:r>
            <a:r>
              <a:rPr dirty="0"/>
              <a:t>expression! (5 &gt; 0).</a:t>
            </a:r>
            <a:endParaRPr dirty="0"/>
          </a:p>
          <a:p>
            <a:r>
              <a:rPr dirty="0"/>
              <a:t> Since 5 &gt; 0 is true, and then the inverse becomes false, the result of the expression is false.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10" grpId="0" bldLvl="0" animBg="1"/>
      <p:bldP spid="11" grpId="0"/>
      <p:bldP spid="12" grpId="0" bldLvl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653440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logical expressions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23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logical expressions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faq-button_57638"/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361376" y="984933"/>
            <a:ext cx="1115676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Given that the three sides are a, B and C respectively, they can form a triangle. How to write a logical expression?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1487973" y="2190360"/>
            <a:ext cx="63367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Results: the sum of any two sides of the triangle is greater than the third side.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2235926" y="3025461"/>
            <a:ext cx="753900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8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a+b&gt;c&amp;&amp;a+c&gt;b&amp;&amp;b+c&gt;a</a:t>
            </a:r>
            <a:endParaRPr lang="pt-BR" altLang="zh-CN" sz="28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677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logical expressions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faq-button_57638"/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361376" y="984933"/>
            <a:ext cx="1115676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write a logical expression when judging that a year variable year is a leap year?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1487972" y="2077636"/>
            <a:ext cx="9722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Results: a leap year is defined as one that can be divided by 4 but not 100, or a leap year is defined as one that can be divided by 400.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2235926" y="3097848"/>
            <a:ext cx="897461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year%4==0&amp;&amp;year%100!=0||year%400==0</a:t>
            </a:r>
            <a:endParaRPr lang="en-US" altLang="zh-CN" sz="28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4190" y="3829050"/>
            <a:ext cx="72878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#include&lt;stdio.h&gt;</a:t>
            </a:r>
            <a:endParaRPr lang="zh-CN" altLang="en-US" sz="2000"/>
          </a:p>
          <a:p>
            <a:r>
              <a:rPr lang="zh-CN" altLang="en-US" sz="2000"/>
              <a:t>int main(){</a:t>
            </a:r>
            <a:endParaRPr lang="zh-CN" altLang="en-US" sz="2000"/>
          </a:p>
          <a:p>
            <a:r>
              <a:rPr lang="zh-CN" altLang="en-US" sz="2000"/>
              <a:t>   int a;</a:t>
            </a:r>
            <a:endParaRPr lang="zh-CN" altLang="en-US" sz="2000"/>
          </a:p>
          <a:p>
            <a:r>
              <a:rPr lang="zh-CN" altLang="en-US" sz="2000"/>
              <a:t>   printf("输入一个年份：");</a:t>
            </a:r>
            <a:endParaRPr lang="zh-CN" altLang="en-US" sz="2000"/>
          </a:p>
          <a:p>
            <a:r>
              <a:rPr lang="zh-CN" altLang="en-US" sz="2000"/>
              <a:t>   scanf("%d",&amp;a);   </a:t>
            </a:r>
            <a:endParaRPr lang="zh-CN" altLang="en-US" sz="2000"/>
          </a:p>
          <a:p>
            <a:r>
              <a:rPr lang="zh-CN" altLang="en-US" sz="2000"/>
              <a:t>   if((a%4==0&amp;&amp;a%100!=0)||(a%400==0)) printf("%d是闰年",a);   </a:t>
            </a:r>
            <a:endParaRPr lang="zh-CN" altLang="en-US" sz="2000"/>
          </a:p>
          <a:p>
            <a:r>
              <a:rPr lang="zh-CN" altLang="en-US" sz="2000"/>
              <a:t>   else printf("%d不是闰年",a);</a:t>
            </a:r>
            <a:endParaRPr lang="zh-CN" altLang="en-US" sz="2000"/>
          </a:p>
          <a:p>
            <a:r>
              <a:rPr lang="zh-CN" altLang="en-US" sz="2000"/>
              <a:t>   return 0; </a:t>
            </a:r>
            <a:endParaRPr lang="zh-CN" altLang="en-US" sz="2000"/>
          </a:p>
          <a:p>
            <a:r>
              <a:rPr lang="zh-CN" altLang="en-US" sz="2000"/>
              <a:t>   }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9810" y="1195705"/>
            <a:ext cx="2995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Summary</a:t>
            </a:r>
            <a:endParaRPr lang="zh-CN" altLang="en-US" sz="4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Three classifications of logical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method of logical expression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04759"/>
            <a:ext cx="729775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examples of logical 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expressions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6580" y="1168400"/>
            <a:ext cx="32099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750633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140" y="3909060"/>
            <a:ext cx="539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295" y="5066874"/>
            <a:ext cx="50265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Examples of logical expressions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51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36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994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notebook_35960"/>
          <p:cNvSpPr>
            <a:spLocks noChangeAspect="1"/>
          </p:cNvSpPr>
          <p:nvPr/>
        </p:nvSpPr>
        <p:spPr bwMode="auto">
          <a:xfrm>
            <a:off x="674369" y="1540696"/>
            <a:ext cx="609685" cy="376503"/>
          </a:xfrm>
          <a:custGeom>
            <a:avLst/>
            <a:gdLst>
              <a:gd name="connsiteX0" fmla="*/ 228193 w 605169"/>
              <a:gd name="connsiteY0" fmla="*/ 345064 h 373715"/>
              <a:gd name="connsiteX1" fmla="*/ 228193 w 605169"/>
              <a:gd name="connsiteY1" fmla="*/ 354376 h 373715"/>
              <a:gd name="connsiteX2" fmla="*/ 369089 w 605169"/>
              <a:gd name="connsiteY2" fmla="*/ 354376 h 373715"/>
              <a:gd name="connsiteX3" fmla="*/ 369089 w 605169"/>
              <a:gd name="connsiteY3" fmla="*/ 345064 h 373715"/>
              <a:gd name="connsiteX4" fmla="*/ 67580 w 605169"/>
              <a:gd name="connsiteY4" fmla="*/ 323755 h 373715"/>
              <a:gd name="connsiteX5" fmla="*/ 295952 w 605169"/>
              <a:gd name="connsiteY5" fmla="*/ 323755 h 373715"/>
              <a:gd name="connsiteX6" fmla="*/ 309217 w 605169"/>
              <a:gd name="connsiteY6" fmla="*/ 323755 h 373715"/>
              <a:gd name="connsiteX7" fmla="*/ 537589 w 605169"/>
              <a:gd name="connsiteY7" fmla="*/ 323755 h 373715"/>
              <a:gd name="connsiteX8" fmla="*/ 605169 w 605169"/>
              <a:gd name="connsiteY8" fmla="*/ 327158 h 373715"/>
              <a:gd name="connsiteX9" fmla="*/ 605169 w 605169"/>
              <a:gd name="connsiteY9" fmla="*/ 373715 h 373715"/>
              <a:gd name="connsiteX10" fmla="*/ 0 w 605169"/>
              <a:gd name="connsiteY10" fmla="*/ 373715 h 373715"/>
              <a:gd name="connsiteX11" fmla="*/ 0 w 605169"/>
              <a:gd name="connsiteY11" fmla="*/ 327158 h 373715"/>
              <a:gd name="connsiteX12" fmla="*/ 102912 w 605169"/>
              <a:gd name="connsiteY12" fmla="*/ 35256 h 373715"/>
              <a:gd name="connsiteX13" fmla="*/ 102912 w 605169"/>
              <a:gd name="connsiteY13" fmla="*/ 274353 h 373715"/>
              <a:gd name="connsiteX14" fmla="*/ 502437 w 605169"/>
              <a:gd name="connsiteY14" fmla="*/ 274353 h 373715"/>
              <a:gd name="connsiteX15" fmla="*/ 502437 w 605169"/>
              <a:gd name="connsiteY15" fmla="*/ 35256 h 373715"/>
              <a:gd name="connsiteX16" fmla="*/ 67602 w 605169"/>
              <a:gd name="connsiteY16" fmla="*/ 0 h 373715"/>
              <a:gd name="connsiteX17" fmla="*/ 537568 w 605169"/>
              <a:gd name="connsiteY17" fmla="*/ 0 h 373715"/>
              <a:gd name="connsiteX18" fmla="*/ 537568 w 605169"/>
              <a:gd name="connsiteY18" fmla="*/ 309430 h 373715"/>
              <a:gd name="connsiteX19" fmla="*/ 67602 w 605169"/>
              <a:gd name="connsiteY19" fmla="*/ 309430 h 3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5169" h="373715">
                <a:moveTo>
                  <a:pt x="228193" y="345064"/>
                </a:moveTo>
                <a:lnTo>
                  <a:pt x="228193" y="354376"/>
                </a:lnTo>
                <a:lnTo>
                  <a:pt x="369089" y="354376"/>
                </a:lnTo>
                <a:lnTo>
                  <a:pt x="369089" y="345064"/>
                </a:lnTo>
                <a:close/>
                <a:moveTo>
                  <a:pt x="67580" y="323755"/>
                </a:moveTo>
                <a:lnTo>
                  <a:pt x="295952" y="323755"/>
                </a:lnTo>
                <a:lnTo>
                  <a:pt x="309217" y="323755"/>
                </a:lnTo>
                <a:lnTo>
                  <a:pt x="537589" y="323755"/>
                </a:lnTo>
                <a:lnTo>
                  <a:pt x="605169" y="327158"/>
                </a:lnTo>
                <a:lnTo>
                  <a:pt x="605169" y="373715"/>
                </a:lnTo>
                <a:lnTo>
                  <a:pt x="0" y="373715"/>
                </a:lnTo>
                <a:lnTo>
                  <a:pt x="0" y="327158"/>
                </a:lnTo>
                <a:close/>
                <a:moveTo>
                  <a:pt x="102912" y="35256"/>
                </a:moveTo>
                <a:lnTo>
                  <a:pt x="102912" y="274353"/>
                </a:lnTo>
                <a:lnTo>
                  <a:pt x="502437" y="274353"/>
                </a:lnTo>
                <a:lnTo>
                  <a:pt x="502437" y="35256"/>
                </a:lnTo>
                <a:close/>
                <a:moveTo>
                  <a:pt x="67602" y="0"/>
                </a:moveTo>
                <a:lnTo>
                  <a:pt x="537568" y="0"/>
                </a:lnTo>
                <a:lnTo>
                  <a:pt x="537568" y="309430"/>
                </a:lnTo>
                <a:lnTo>
                  <a:pt x="67602" y="309430"/>
                </a:lnTo>
                <a:close/>
              </a:path>
            </a:pathLst>
          </a:custGeom>
          <a:solidFill>
            <a:srgbClr val="216FBA"/>
          </a:solidFill>
          <a:ln>
            <a:noFill/>
          </a:ln>
        </p:spPr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84715" y="1419242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Three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5"/>
          <p:cNvSpPr txBox="1"/>
          <p:nvPr/>
        </p:nvSpPr>
        <p:spPr>
          <a:xfrm>
            <a:off x="1971040" y="2873375"/>
            <a:ext cx="4739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&amp;&amp;       (</a:t>
            </a:r>
            <a:r>
              <a:rPr lang="zh-CN" altLang="en-US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Logic and</a:t>
            </a: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24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||           (</a:t>
            </a:r>
            <a:r>
              <a:rPr lang="zh-CN" altLang="en-US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Logical or</a:t>
            </a: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24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            (</a:t>
            </a:r>
            <a:r>
              <a:rPr lang="zh-CN" altLang="en-US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Logical non</a:t>
            </a:r>
            <a:r>
              <a:rPr lang="en-US" altLang="zh-CN" sz="24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endParaRPr lang="en-US" altLang="zh-CN" sz="24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773070" y="2586021"/>
            <a:ext cx="4680520" cy="2354781"/>
          </a:xfrm>
          <a:prstGeom prst="rect">
            <a:avLst/>
          </a:prstGeom>
          <a:noFill/>
          <a:ln w="28575">
            <a:solidFill>
              <a:srgbClr val="216FBA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532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79550" y="132238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endParaRPr lang="en-US" altLang="zh-CN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warning_274496"/>
          <p:cNvSpPr>
            <a:spLocks noChangeAspect="1"/>
          </p:cNvSpPr>
          <p:nvPr/>
        </p:nvSpPr>
        <p:spPr bwMode="auto">
          <a:xfrm>
            <a:off x="831690" y="1322388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234665" y="1989634"/>
            <a:ext cx="922884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rgbClr val="216FBA"/>
                </a:solidFill>
              </a:rPr>
              <a:t>（</a:t>
            </a:r>
            <a:r>
              <a:rPr lang="en-US" altLang="zh-CN" dirty="0">
                <a:solidFill>
                  <a:srgbClr val="216FBA"/>
                </a:solidFill>
              </a:rPr>
              <a:t>1</a:t>
            </a:r>
            <a:r>
              <a:rPr lang="zh-CN" altLang="en-US" dirty="0">
                <a:solidFill>
                  <a:srgbClr val="216FBA"/>
                </a:solidFill>
              </a:rPr>
              <a:t>）</a:t>
            </a:r>
            <a:r>
              <a:rPr dirty="0">
                <a:solidFill>
                  <a:srgbClr val="216FBA"/>
                </a:solidFill>
              </a:rPr>
              <a:t>"&amp; &amp;" and "|" are binocular operators, which require two operands and the combination direction is left combination.</a:t>
            </a:r>
            <a:endParaRPr dirty="0">
              <a:solidFill>
                <a:srgbClr val="216FBA"/>
              </a:solidFill>
            </a:endParaRPr>
          </a:p>
        </p:txBody>
      </p:sp>
      <p:sp>
        <p:nvSpPr>
          <p:cNvPr id="28" name="文本框 15"/>
          <p:cNvSpPr txBox="1"/>
          <p:nvPr/>
        </p:nvSpPr>
        <p:spPr>
          <a:xfrm>
            <a:off x="1234440" y="3014980"/>
            <a:ext cx="90462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rgbClr val="216FBA"/>
                </a:solidFill>
              </a:rPr>
              <a:t>（</a:t>
            </a:r>
            <a:r>
              <a:rPr lang="en-US" altLang="zh-CN" dirty="0">
                <a:solidFill>
                  <a:srgbClr val="216FBA"/>
                </a:solidFill>
              </a:rPr>
              <a:t>2</a:t>
            </a:r>
            <a:r>
              <a:rPr lang="zh-CN" altLang="en-US" dirty="0">
                <a:solidFill>
                  <a:srgbClr val="216FBA"/>
                </a:solidFill>
              </a:rPr>
              <a:t>） </a:t>
            </a:r>
            <a:r>
              <a:rPr dirty="0">
                <a:solidFill>
                  <a:srgbClr val="216FBA"/>
                </a:solidFill>
              </a:rPr>
              <a:t>“!” Is a monocular operator, which only requires one operand and the combination direction is right combination.</a:t>
            </a:r>
            <a:endParaRPr dirty="0">
              <a:solidFill>
                <a:srgbClr val="216FBA"/>
              </a:solidFill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1486694" y="4239831"/>
            <a:ext cx="156316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</a:t>
            </a:r>
            <a:r>
              <a:rPr lang="zh-CN" altLang="en-US" sz="3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endParaRPr lang="zh-CN" altLang="en-US" sz="3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34" name="文本框 15"/>
          <p:cNvSpPr txBox="1"/>
          <p:nvPr/>
        </p:nvSpPr>
        <p:spPr>
          <a:xfrm>
            <a:off x="1666174" y="4923088"/>
            <a:ext cx="889352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a&gt;b&amp;&amp;a&lt;c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02135" y="5589012"/>
            <a:ext cx="227125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7" grpId="0"/>
      <p:bldP spid="28" grpId="0"/>
      <p:bldP spid="29" grpId="0"/>
      <p:bldP spid="34" grpId="0"/>
      <p:bldP spid="34" grpId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388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79550" y="132238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endParaRPr lang="en-US" altLang="zh-CN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warning_274496"/>
          <p:cNvSpPr>
            <a:spLocks noChangeAspect="1"/>
          </p:cNvSpPr>
          <p:nvPr/>
        </p:nvSpPr>
        <p:spPr bwMode="auto">
          <a:xfrm>
            <a:off x="831690" y="1322388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234665" y="1989634"/>
            <a:ext cx="9228849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rgbClr val="216FBA"/>
                </a:solidFill>
              </a:rPr>
              <a:t>（</a:t>
            </a:r>
            <a:r>
              <a:rPr lang="en-US" altLang="zh-CN" dirty="0">
                <a:solidFill>
                  <a:srgbClr val="216FBA"/>
                </a:solidFill>
              </a:rPr>
              <a:t>3</a:t>
            </a:r>
            <a:r>
              <a:rPr lang="zh-CN" altLang="en-US" dirty="0">
                <a:solidFill>
                  <a:srgbClr val="216FBA"/>
                </a:solidFill>
              </a:rPr>
              <a:t>）</a:t>
            </a:r>
            <a:r>
              <a:rPr dirty="0">
                <a:solidFill>
                  <a:srgbClr val="216FBA"/>
                </a:solidFill>
              </a:rPr>
              <a:t>In the priority of logical operators, "&amp; &amp;" has higher priority than "|".</a:t>
            </a:r>
            <a:endParaRPr dirty="0">
              <a:solidFill>
                <a:srgbClr val="216FBA"/>
              </a:solidFill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2894870" y="3312111"/>
            <a:ext cx="3888432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   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 operator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Relational operator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en-US" altLang="zh-CN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Operators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90554" y="3120446"/>
            <a:ext cx="4680520" cy="2681899"/>
          </a:xfrm>
          <a:prstGeom prst="rect">
            <a:avLst/>
          </a:prstGeom>
          <a:noFill/>
          <a:ln w="28575">
            <a:solidFill>
              <a:srgbClr val="216FBA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7279640" y="3128645"/>
            <a:ext cx="762000" cy="368300"/>
          </a:xfrm>
          <a:prstGeom prst="rect">
            <a:avLst/>
          </a:prstGeom>
          <a:solidFill>
            <a:srgbClr val="216F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high</a:t>
            </a:r>
            <a:endParaRPr lang="zh-CN" altLang="en-US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562288" y="3698144"/>
            <a:ext cx="0" cy="1734869"/>
          </a:xfrm>
          <a:prstGeom prst="straightConnector1">
            <a:avLst/>
          </a:prstGeom>
          <a:ln w="38100">
            <a:solidFill>
              <a:srgbClr val="216FB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6"/>
          <p:cNvSpPr txBox="1"/>
          <p:nvPr/>
        </p:nvSpPr>
        <p:spPr>
          <a:xfrm>
            <a:off x="7264010" y="5433013"/>
            <a:ext cx="637567" cy="368300"/>
          </a:xfrm>
          <a:prstGeom prst="rect">
            <a:avLst/>
          </a:prstGeom>
          <a:solidFill>
            <a:srgbClr val="216FBA"/>
          </a:solidFill>
          <a:ln>
            <a:solidFill>
              <a:srgbClr val="216F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low</a:t>
            </a:r>
            <a:endParaRPr lang="zh-CN" altLang="en-US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7" grpId="0"/>
      <p:bldP spid="12" grpId="0"/>
      <p:bldP spid="13" grpId="0" animBg="1"/>
      <p:bldP spid="14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426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1017905" y="1305560"/>
            <a:ext cx="380492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anose="05000000000000000000" pitchFamily="2" charset="2"/>
              <a:buNone/>
              <a:def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For example:</a:t>
            </a:r>
            <a:endParaRPr lang="zh-CN" altLang="en-US" dirty="0"/>
          </a:p>
        </p:txBody>
      </p:sp>
      <p:sp>
        <p:nvSpPr>
          <p:cNvPr id="19" name="文本框 15"/>
          <p:cNvSpPr txBox="1"/>
          <p:nvPr/>
        </p:nvSpPr>
        <p:spPr>
          <a:xfrm>
            <a:off x="1445282" y="1890078"/>
            <a:ext cx="7746268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a&gt;</a:t>
            </a:r>
            <a:r>
              <a:rPr lang="en-US" altLang="zh-CN"/>
              <a:t>b </a:t>
            </a:r>
            <a:r>
              <a:rPr lang="en-US" altLang="zh-CN" dirty="0"/>
              <a:t>&amp;&amp; c&gt;d   </a:t>
            </a:r>
            <a:r>
              <a:rPr lang="zh-CN" altLang="en-US" dirty="0"/>
              <a:t>Equivalent to</a:t>
            </a:r>
            <a:r>
              <a:rPr lang="zh-CN" altLang="en-US" dirty="0"/>
              <a:t>   </a:t>
            </a:r>
            <a:r>
              <a:rPr lang="zh-CN" altLang="en-US"/>
              <a:t> </a:t>
            </a:r>
            <a:r>
              <a:rPr lang="en-US" altLang="zh-CN" dirty="0"/>
              <a:t>(a&gt;b)&amp;&amp;(c</a:t>
            </a:r>
            <a:r>
              <a:rPr lang="en-US" altLang="zh-CN"/>
              <a:t>&gt;d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5"/>
          <p:cNvSpPr txBox="1"/>
          <p:nvPr/>
        </p:nvSpPr>
        <p:spPr>
          <a:xfrm>
            <a:off x="1445282" y="2582538"/>
            <a:ext cx="7746268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!b==c||d&lt;a    </a:t>
            </a:r>
            <a:r>
              <a:rPr lang="zh-CN" altLang="en-US" dirty="0"/>
              <a:t>Equivalent to</a:t>
            </a:r>
            <a:r>
              <a:rPr lang="zh-CN" altLang="en-US" dirty="0"/>
              <a:t>   </a:t>
            </a:r>
            <a:r>
              <a:rPr lang="zh-CN" altLang="en-US"/>
              <a:t> </a:t>
            </a:r>
            <a:r>
              <a:rPr lang="en-US" altLang="zh-CN" dirty="0"/>
              <a:t>((!b)==c)||(d&lt;a)</a:t>
            </a:r>
            <a:endParaRPr lang="zh-CN" altLang="en-US" dirty="0"/>
          </a:p>
        </p:txBody>
      </p:sp>
      <p:sp>
        <p:nvSpPr>
          <p:cNvPr id="21" name="文本框 15"/>
          <p:cNvSpPr txBox="1"/>
          <p:nvPr/>
        </p:nvSpPr>
        <p:spPr>
          <a:xfrm>
            <a:off x="1445282" y="3158602"/>
            <a:ext cx="1001452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a</a:t>
            </a:r>
            <a:r>
              <a:rPr lang="en-US" altLang="zh-CN" err="1"/>
              <a:t>+</a:t>
            </a:r>
            <a:r>
              <a:rPr lang="en-US" altLang="zh-CN"/>
              <a:t>b</a:t>
            </a:r>
            <a:r>
              <a:rPr lang="en-US" altLang="zh-CN" dirty="0"/>
              <a:t>&gt;</a:t>
            </a:r>
            <a:r>
              <a:rPr lang="en-US" altLang="zh-CN"/>
              <a:t>c&amp;&amp;</a:t>
            </a:r>
            <a:r>
              <a:rPr lang="en-US" altLang="zh-CN" dirty="0" err="1"/>
              <a:t>x</a:t>
            </a:r>
            <a:r>
              <a:rPr lang="en-US" altLang="zh-CN" err="1"/>
              <a:t>+</a:t>
            </a:r>
            <a:r>
              <a:rPr lang="en-US" altLang="zh-CN"/>
              <a:t>y</a:t>
            </a:r>
            <a:r>
              <a:rPr lang="en-US" altLang="zh-CN" dirty="0"/>
              <a:t>&lt;b  </a:t>
            </a:r>
            <a:r>
              <a:rPr lang="zh-CN" altLang="en-US" dirty="0"/>
              <a:t>Equivalent to</a:t>
            </a:r>
            <a:r>
              <a:rPr lang="zh-CN" altLang="en-US" dirty="0"/>
              <a:t>   </a:t>
            </a:r>
            <a:r>
              <a:rPr lang="zh-CN" altLang="en-US"/>
              <a:t> </a:t>
            </a:r>
            <a:r>
              <a:rPr lang="en-US" altLang="zh-CN"/>
              <a:t>((</a:t>
            </a:r>
            <a:r>
              <a:rPr lang="en-US" altLang="zh-CN" dirty="0" err="1"/>
              <a:t>a</a:t>
            </a:r>
            <a:r>
              <a:rPr lang="en-US" altLang="zh-CN" err="1"/>
              <a:t>+</a:t>
            </a:r>
            <a:r>
              <a:rPr lang="en-US" altLang="zh-CN"/>
              <a:t>b</a:t>
            </a:r>
            <a:r>
              <a:rPr lang="en-US" altLang="zh-CN" dirty="0"/>
              <a:t>)&gt;</a:t>
            </a:r>
            <a:r>
              <a:rPr lang="en-US" altLang="zh-CN"/>
              <a:t>c)&amp;&amp;((</a:t>
            </a:r>
            <a:r>
              <a:rPr lang="en-US" altLang="zh-CN" dirty="0" err="1"/>
              <a:t>x</a:t>
            </a:r>
            <a:r>
              <a:rPr lang="en-US" altLang="zh-CN" err="1"/>
              <a:t>+</a:t>
            </a:r>
            <a:r>
              <a:rPr lang="en-US" altLang="zh-CN"/>
              <a:t>y</a:t>
            </a:r>
            <a:r>
              <a:rPr lang="en-US" altLang="zh-CN" dirty="0"/>
              <a:t>)&lt;b)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340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Logical operator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79550" y="1322388"/>
            <a:ext cx="8139938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The values of two expressions </a:t>
            </a:r>
            <a:r>
              <a:rPr 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</a:t>
            </a:r>
            <a:r>
              <a:rPr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and B are logically calculated to obtain the corresponding values.</a:t>
            </a:r>
            <a:endParaRPr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aphicFrame>
        <p:nvGraphicFramePr>
          <p:cNvPr id="13" name="Group 185"/>
          <p:cNvGraphicFramePr>
            <a:graphicFrameLocks noGrp="1"/>
          </p:cNvGraphicFramePr>
          <p:nvPr/>
        </p:nvGraphicFramePr>
        <p:xfrm>
          <a:off x="1479550" y="2551669"/>
          <a:ext cx="7142163" cy="2870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0975"/>
                <a:gridCol w="1406525"/>
                <a:gridCol w="1427163"/>
                <a:gridCol w="1428750"/>
                <a:gridCol w="1428750"/>
              </a:tblGrid>
              <a:tr h="57467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0" lang="en-US" altLang="zh-CN" sz="2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en-US" altLang="zh-CN" sz="2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A&amp;&amp;B</a:t>
                      </a:r>
                      <a:endParaRPr kumimoji="0" lang="en-US" altLang="zh-CN" sz="2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A||B</a:t>
                      </a:r>
                      <a:endParaRPr kumimoji="0" lang="en-US" altLang="zh-CN" sz="2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!A</a:t>
                      </a:r>
                      <a:endParaRPr kumimoji="0" lang="en-US" altLang="zh-CN" sz="2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3088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467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3088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467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14513" y="3354965"/>
            <a:ext cx="6534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 logic expression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3687</Words>
  <Application>WPS 演示</Application>
  <PresentationFormat>宽屏</PresentationFormat>
  <Paragraphs>244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微软雅黑</vt:lpstr>
      <vt:lpstr>方正大黑简体</vt:lpstr>
      <vt:lpstr>黑体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492</cp:revision>
  <dcterms:created xsi:type="dcterms:W3CDTF">2014-07-14T07:34:00Z</dcterms:created>
  <dcterms:modified xsi:type="dcterms:W3CDTF">2022-05-05T04:59:24Z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