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1" r:id="rId3"/>
    <p:sldId id="282" r:id="rId4"/>
    <p:sldId id="306" r:id="rId5"/>
    <p:sldId id="313" r:id="rId6"/>
    <p:sldId id="305" r:id="rId7"/>
    <p:sldId id="307" r:id="rId8"/>
    <p:sldId id="308" r:id="rId9"/>
    <p:sldId id="309" r:id="rId10"/>
    <p:sldId id="314" r:id="rId11"/>
    <p:sldId id="291" r:id="rId12"/>
    <p:sldId id="292" r:id="rId1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FBA"/>
    <a:srgbClr val="FFFF99"/>
    <a:srgbClr val="FFFF00"/>
    <a:srgbClr val="FF9900"/>
    <a:srgbClr val="B2B2B2"/>
    <a:srgbClr val="3333FF"/>
    <a:srgbClr val="FFCC00"/>
    <a:srgbClr val="66FF33"/>
    <a:srgbClr val="858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4" autoAdjust="0"/>
    <p:restoredTop sz="94660"/>
  </p:normalViewPr>
  <p:slideViewPr>
    <p:cSldViewPr snapToGrid="0">
      <p:cViewPr varScale="1">
        <p:scale>
          <a:sx n="86" d="100"/>
          <a:sy n="86" d="100"/>
        </p:scale>
        <p:origin x="69" y="201"/>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AC8C3-B16B-4485-8698-CC4B72400D3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83B17-AF18-452F-AC9B-79452D91A0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214A96A-11CB-472A-BEA5-472D64AAB7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94008C-BA0F-4C16-B61D-E91C76054C3C}"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A10AE6D-6D5D-4EA4-9CAE-732C2D294D0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BAABE5-47D3-4146-9FDC-32197EB477A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C6E31EE-E8E4-4EAB-9C7E-5B6A9783B04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509424-B834-4240-952B-450A0EF52C9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5"/>
            <a:ext cx="12192000" cy="6895323"/>
          </a:xfrm>
          <a:prstGeom prst="rect">
            <a:avLst/>
          </a:prstGeom>
        </p:spPr>
      </p:pic>
      <p:sp>
        <p:nvSpPr>
          <p:cNvPr id="5" name="文本框 4"/>
          <p:cNvSpPr txBox="1"/>
          <p:nvPr userDrawn="1"/>
        </p:nvSpPr>
        <p:spPr>
          <a:xfrm>
            <a:off x="8928926" y="113587"/>
            <a:ext cx="2741733" cy="369332"/>
          </a:xfrm>
          <a:prstGeom prst="rect">
            <a:avLst/>
          </a:prstGeom>
          <a:noFill/>
        </p:spPr>
        <p:txBody>
          <a:bodyPr wrap="square" rtlCol="0">
            <a:spAutoFit/>
          </a:bodyPr>
          <a:lstStyle/>
          <a:p>
            <a:pPr algn="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语言程序设计强化课</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1149318" y="-2680"/>
            <a:ext cx="1042682" cy="56386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9318" y="7843"/>
            <a:ext cx="1042682" cy="563862"/>
          </a:xfrm>
          <a:prstGeom prst="rect">
            <a:avLst/>
          </a:prstGeom>
        </p:spPr>
      </p:pic>
      <p:sp>
        <p:nvSpPr>
          <p:cNvPr id="7" name="文本框 6"/>
          <p:cNvSpPr txBox="1"/>
          <p:nvPr userDrawn="1"/>
        </p:nvSpPr>
        <p:spPr>
          <a:xfrm>
            <a:off x="8928926" y="124110"/>
            <a:ext cx="2741733" cy="368300"/>
          </a:xfrm>
          <a:prstGeom prst="rect">
            <a:avLst/>
          </a:prstGeom>
          <a:noFill/>
        </p:spPr>
        <p:txBody>
          <a:bodyPr wrap="square" rtlCol="0">
            <a:spAutoFit/>
          </a:bodyPr>
          <a:lstStyle/>
          <a:p>
            <a:pPr algn="r"/>
            <a:r>
              <a:rPr lang="en-US" altLang="zh-CN" dirty="0">
                <a:solidFill>
                  <a:srgbClr val="0573C2"/>
                </a:solidFill>
                <a:latin typeface="微软雅黑" panose="020B0503020204020204" pitchFamily="34" charset="-122"/>
                <a:ea typeface="微软雅黑" panose="020B0503020204020204" pitchFamily="34" charset="-122"/>
              </a:rPr>
              <a:t>C</a:t>
            </a:r>
            <a:r>
              <a:rPr lang="zh-CN" altLang="en-US" dirty="0">
                <a:solidFill>
                  <a:srgbClr val="0573C2"/>
                </a:solidFill>
                <a:latin typeface="微软雅黑" panose="020B0503020204020204" pitchFamily="34" charset="-122"/>
                <a:ea typeface="微软雅黑" panose="020B0503020204020204" pitchFamily="34" charset="-122"/>
              </a:rPr>
              <a:t> </a:t>
            </a:r>
            <a:r>
              <a:rPr lang="en-US" altLang="zh-CN" dirty="0">
                <a:solidFill>
                  <a:srgbClr val="0573C2"/>
                </a:solidFill>
                <a:latin typeface="微软雅黑" panose="020B0503020204020204" pitchFamily="34" charset="-122"/>
                <a:ea typeface="微软雅黑" panose="020B0503020204020204" pitchFamily="34" charset="-122"/>
              </a:rPr>
              <a:t>Programming</a:t>
            </a:r>
            <a:endParaRPr lang="en-US" altLang="zh-CN" dirty="0">
              <a:solidFill>
                <a:srgbClr val="0573C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F8B4446-0BDA-4A35-A358-6D987B7ACA4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6DF7A8-2AC6-49DA-A162-90D77CE82EA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71E6768-6096-4B93-8C97-E4551E4D7B5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5E039F2-4232-4FDC-8AD7-5B92AC507C0F}"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74AC830-9C87-4722-BACD-9A186623919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CFCE7B-B16B-4C8F-B9EE-88DFAB4DA3B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0469B68-DDDF-4B20-A5CA-4FF9D15DA59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3BF2622-48DD-4F39-8708-80F74E73298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A3267CE-6606-48F0-A3AF-D12D4705A87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46275F6-52E9-4513-94AC-94367360904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6FF0A4C-CA33-4BA4-9560-2C3F68B78B1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CC5204-7BB5-4C86-A7E0-3A9D6B835258}"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4765864-6BCC-4E5B-BA32-A230CD2DBFB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1D5B95-8B4F-4913-9B8A-C6BF09F0423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58F14AA-E127-4CBE-9095-BA111D02EA2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CDB112-B7AE-4AD4-935B-B0FC86AA8EA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E447171-0026-476D-885B-4D6E3B7EB929}"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5652186-4BF7-4EBA-99AC-06CD296643D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7.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181215" y="1149350"/>
            <a:ext cx="2972435" cy="768350"/>
          </a:xfrm>
          <a:prstGeom prst="rect">
            <a:avLst/>
          </a:prstGeom>
          <a:noFill/>
        </p:spPr>
        <p:txBody>
          <a:bodyPr wrap="square"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catalogue</a:t>
            </a:r>
            <a:endPar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6708295" y="2750633"/>
            <a:ext cx="4131917" cy="58356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switch f</a:t>
            </a:r>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ormat</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5965130" y="2772593"/>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6708295" y="3908753"/>
            <a:ext cx="4941161" cy="583565"/>
          </a:xfrm>
          <a:prstGeom prst="rect">
            <a:avLst/>
          </a:prstGeom>
          <a:noFill/>
        </p:spPr>
        <p:txBody>
          <a:bodyPr wrap="square" rtlCol="0">
            <a:spAutoFit/>
          </a:bodyPr>
          <a:lstStyle/>
          <a:p>
            <a:pPr lvl="0"/>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switch flow chart</a:t>
            </a:r>
            <a:endPar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5965130" y="3930713"/>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文本框 25"/>
          <p:cNvSpPr txBox="1"/>
          <p:nvPr/>
        </p:nvSpPr>
        <p:spPr>
          <a:xfrm>
            <a:off x="6708295" y="5066874"/>
            <a:ext cx="5026505" cy="58356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switch application</a:t>
            </a:r>
            <a:endPar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文本框 26"/>
          <p:cNvSpPr txBox="1"/>
          <p:nvPr/>
        </p:nvSpPr>
        <p:spPr>
          <a:xfrm>
            <a:off x="5965130" y="5088834"/>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矩形 9"/>
          <p:cNvSpPr/>
          <p:nvPr/>
        </p:nvSpPr>
        <p:spPr>
          <a:xfrm flipV="1">
            <a:off x="7674536" y="2022152"/>
            <a:ext cx="1527336" cy="52045"/>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369810" y="1195705"/>
            <a:ext cx="3109595" cy="768350"/>
          </a:xfrm>
          <a:prstGeom prst="rect">
            <a:avLst/>
          </a:prstGeom>
          <a:noFill/>
        </p:spPr>
        <p:txBody>
          <a:bodyPr wrap="square" rtlCol="0">
            <a:spAutoFit/>
          </a:bodyPr>
          <a:lstStyle/>
          <a:p>
            <a:pPr algn="ctr"/>
            <a:r>
              <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summary</a:t>
            </a:r>
            <a:endPar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6278252" y="2799795"/>
            <a:ext cx="5923581" cy="460375"/>
          </a:xfrm>
          <a:prstGeom prst="rect">
            <a:avLst/>
          </a:prstGeom>
          <a:noFill/>
        </p:spPr>
        <p:txBody>
          <a:bodyPr wrap="square" rtlCol="0">
            <a:spAutoFit/>
          </a:bodyPr>
          <a:lstStyle/>
          <a:p>
            <a:r>
              <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switch format and execution process</a:t>
            </a:r>
            <a:endPar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5684910" y="2772593"/>
            <a:ext cx="743165" cy="52322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6278252" y="3957915"/>
            <a:ext cx="5499728" cy="460375"/>
          </a:xfrm>
          <a:prstGeom prst="rect">
            <a:avLst/>
          </a:prstGeom>
          <a:noFill/>
        </p:spPr>
        <p:txBody>
          <a:bodyPr wrap="square" rtlCol="0">
            <a:spAutoFit/>
          </a:bodyPr>
          <a:lstStyle/>
          <a:p>
            <a:pPr lvl="0"/>
            <a:r>
              <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switch complex flowchart</a:t>
            </a:r>
            <a:endPar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5684910" y="3930713"/>
            <a:ext cx="743165" cy="52322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文本框 25"/>
          <p:cNvSpPr txBox="1"/>
          <p:nvPr/>
        </p:nvSpPr>
        <p:spPr>
          <a:xfrm>
            <a:off x="6428105" y="5019675"/>
            <a:ext cx="4692650" cy="829945"/>
          </a:xfrm>
          <a:prstGeom prst="rect">
            <a:avLst/>
          </a:prstGeom>
          <a:noFill/>
        </p:spPr>
        <p:txBody>
          <a:bodyPr wrap="square" rtlCol="0">
            <a:spAutoFit/>
          </a:bodyPr>
          <a:lstStyle/>
          <a:p>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The five grade system score conversion is realized </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文本框 26"/>
          <p:cNvSpPr txBox="1"/>
          <p:nvPr/>
        </p:nvSpPr>
        <p:spPr>
          <a:xfrm>
            <a:off x="5684910" y="5088834"/>
            <a:ext cx="743165" cy="52322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8282" y="52718"/>
            <a:ext cx="3113202" cy="534884"/>
            <a:chOff x="78282" y="52718"/>
            <a:chExt cx="3113202" cy="534884"/>
          </a:xfrm>
        </p:grpSpPr>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0" name="文本框 9"/>
            <p:cNvSpPr txBox="1"/>
            <p:nvPr/>
          </p:nvSpPr>
          <p:spPr>
            <a:xfrm>
              <a:off x="78282" y="135494"/>
              <a:ext cx="2679827" cy="369332"/>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北京电子科技职业学院</a:t>
              </a:r>
              <a:endPar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1" name="组合 10"/>
          <p:cNvGrpSpPr/>
          <p:nvPr/>
        </p:nvGrpSpPr>
        <p:grpSpPr>
          <a:xfrm>
            <a:off x="4620985" y="2022018"/>
            <a:ext cx="2950030" cy="2813965"/>
            <a:chOff x="4625788" y="2483167"/>
            <a:chExt cx="2950030" cy="2813965"/>
          </a:xfrm>
        </p:grpSpPr>
        <p:sp>
          <p:nvSpPr>
            <p:cNvPr id="12" name="椭圆 11"/>
            <p:cNvSpPr/>
            <p:nvPr/>
          </p:nvSpPr>
          <p:spPr>
            <a:xfrm>
              <a:off x="4625788" y="2483167"/>
              <a:ext cx="2813965" cy="2813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文本框 6"/>
            <p:cNvSpPr txBox="1"/>
            <p:nvPr/>
          </p:nvSpPr>
          <p:spPr>
            <a:xfrm>
              <a:off x="4806980" y="3231301"/>
              <a:ext cx="2768838" cy="156966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End</a:t>
              </a:r>
              <a:endParaRPr lang="zh-CN" altLang="en-US"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696960" y="3075057"/>
            <a:ext cx="5137779" cy="706755"/>
          </a:xfrm>
          <a:prstGeom prst="rect">
            <a:avLst/>
          </a:prstGeom>
          <a:noFill/>
        </p:spPr>
        <p:txBody>
          <a:bodyPr wrap="square" rtlCol="0">
            <a:spAutoFit/>
          </a:bodyPr>
          <a:lstStyle/>
          <a:p>
            <a:r>
              <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switch </a:t>
            </a:r>
            <a:r>
              <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format</a:t>
            </a:r>
            <a:endPar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1.switch </a:t>
            </a:r>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format</a:t>
            </a:r>
            <a:endPar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矩形 7"/>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矩形 8"/>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Rectangle 11"/>
          <p:cNvSpPr>
            <a:spLocks noChangeArrowheads="1"/>
          </p:cNvSpPr>
          <p:nvPr/>
        </p:nvSpPr>
        <p:spPr bwMode="auto">
          <a:xfrm>
            <a:off x="2002847" y="12172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format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Rectangle 12"/>
          <p:cNvSpPr>
            <a:spLocks noChangeArrowheads="1"/>
          </p:cNvSpPr>
          <p:nvPr/>
        </p:nvSpPr>
        <p:spPr bwMode="auto">
          <a:xfrm>
            <a:off x="2002847" y="1881901"/>
            <a:ext cx="11155369"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switch(</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表达式</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case  c</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onstant expression</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[break</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case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onstant expression</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[break</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	</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case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onstant expression</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式</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[break</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default: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buFont typeface="Wingdings" panose="05000000000000000000" pitchFamily="2" charset="2"/>
              <a:buNone/>
            </a:pP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46" name="组合 45"/>
          <p:cNvGrpSpPr/>
          <p:nvPr/>
        </p:nvGrpSpPr>
        <p:grpSpPr>
          <a:xfrm>
            <a:off x="577580" y="1118030"/>
            <a:ext cx="1182809" cy="1182809"/>
            <a:chOff x="1440207" y="1869001"/>
            <a:chExt cx="1182809" cy="1182809"/>
          </a:xfrm>
        </p:grpSpPr>
        <p:sp>
          <p:nvSpPr>
            <p:cNvPr id="47" name="椭圆 46"/>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20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1.switch</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format</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矩形 7"/>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矩形 8"/>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Rectangle 15"/>
          <p:cNvSpPr>
            <a:spLocks noChangeArrowheads="1"/>
          </p:cNvSpPr>
          <p:nvPr/>
        </p:nvSpPr>
        <p:spPr bwMode="auto">
          <a:xfrm>
            <a:off x="1930855" y="3692778"/>
            <a:ext cx="496887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e</a:t>
            </a: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xecution description：</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2" name="组合 11"/>
          <p:cNvGrpSpPr/>
          <p:nvPr/>
        </p:nvGrpSpPr>
        <p:grpSpPr>
          <a:xfrm>
            <a:off x="569594" y="4284630"/>
            <a:ext cx="1182809" cy="1182809"/>
            <a:chOff x="1440207" y="3903671"/>
            <a:chExt cx="1182809" cy="1182809"/>
          </a:xfrm>
        </p:grpSpPr>
        <p:sp>
          <p:nvSpPr>
            <p:cNvPr id="13" name="椭圆 12"/>
            <p:cNvSpPr/>
            <p:nvPr/>
          </p:nvSpPr>
          <p:spPr>
            <a:xfrm>
              <a:off x="1440207" y="390367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pair-tools-cross_28480"/>
            <p:cNvSpPr>
              <a:spLocks noChangeAspect="1"/>
            </p:cNvSpPr>
            <p:nvPr/>
          </p:nvSpPr>
          <p:spPr bwMode="auto">
            <a:xfrm>
              <a:off x="1778244" y="4263312"/>
              <a:ext cx="506734" cy="463525"/>
            </a:xfrm>
            <a:custGeom>
              <a:avLst/>
              <a:gdLst>
                <a:gd name="connsiteX0" fmla="*/ 253821 w 609124"/>
                <a:gd name="connsiteY0" fmla="*/ 346713 h 557185"/>
                <a:gd name="connsiteX1" fmla="*/ 83547 w 609124"/>
                <a:gd name="connsiteY1" fmla="*/ 517834 h 557185"/>
                <a:gd name="connsiteX2" fmla="*/ 83547 w 609124"/>
                <a:gd name="connsiteY2" fmla="*/ 524901 h 557185"/>
                <a:gd name="connsiteX3" fmla="*/ 87016 w 609124"/>
                <a:gd name="connsiteY3" fmla="*/ 526425 h 557185"/>
                <a:gd name="connsiteX4" fmla="*/ 90485 w 609124"/>
                <a:gd name="connsiteY4" fmla="*/ 524901 h 557185"/>
                <a:gd name="connsiteX5" fmla="*/ 260899 w 609124"/>
                <a:gd name="connsiteY5" fmla="*/ 353779 h 557185"/>
                <a:gd name="connsiteX6" fmla="*/ 260899 w 609124"/>
                <a:gd name="connsiteY6" fmla="*/ 346713 h 557185"/>
                <a:gd name="connsiteX7" fmla="*/ 253821 w 609124"/>
                <a:gd name="connsiteY7" fmla="*/ 346713 h 557185"/>
                <a:gd name="connsiteX8" fmla="*/ 229675 w 609124"/>
                <a:gd name="connsiteY8" fmla="*/ 330640 h 557185"/>
                <a:gd name="connsiteX9" fmla="*/ 57457 w 609124"/>
                <a:gd name="connsiteY9" fmla="*/ 498020 h 557185"/>
                <a:gd name="connsiteX10" fmla="*/ 57318 w 609124"/>
                <a:gd name="connsiteY10" fmla="*/ 504948 h 557185"/>
                <a:gd name="connsiteX11" fmla="*/ 60927 w 609124"/>
                <a:gd name="connsiteY11" fmla="*/ 506472 h 557185"/>
                <a:gd name="connsiteX12" fmla="*/ 64396 w 609124"/>
                <a:gd name="connsiteY12" fmla="*/ 505087 h 557185"/>
                <a:gd name="connsiteX13" fmla="*/ 236614 w 609124"/>
                <a:gd name="connsiteY13" fmla="*/ 337706 h 557185"/>
                <a:gd name="connsiteX14" fmla="*/ 236752 w 609124"/>
                <a:gd name="connsiteY14" fmla="*/ 330640 h 557185"/>
                <a:gd name="connsiteX15" fmla="*/ 229675 w 609124"/>
                <a:gd name="connsiteY15" fmla="*/ 330640 h 557185"/>
                <a:gd name="connsiteX16" fmla="*/ 214132 w 609124"/>
                <a:gd name="connsiteY16" fmla="*/ 313874 h 557185"/>
                <a:gd name="connsiteX17" fmla="*/ 31507 w 609124"/>
                <a:gd name="connsiteY17" fmla="*/ 471694 h 557185"/>
                <a:gd name="connsiteX18" fmla="*/ 31090 w 609124"/>
                <a:gd name="connsiteY18" fmla="*/ 478760 h 557185"/>
                <a:gd name="connsiteX19" fmla="*/ 34837 w 609124"/>
                <a:gd name="connsiteY19" fmla="*/ 480423 h 557185"/>
                <a:gd name="connsiteX20" fmla="*/ 38029 w 609124"/>
                <a:gd name="connsiteY20" fmla="*/ 479176 h 557185"/>
                <a:gd name="connsiteX21" fmla="*/ 220655 w 609124"/>
                <a:gd name="connsiteY21" fmla="*/ 321356 h 557185"/>
                <a:gd name="connsiteX22" fmla="*/ 221071 w 609124"/>
                <a:gd name="connsiteY22" fmla="*/ 314428 h 557185"/>
                <a:gd name="connsiteX23" fmla="*/ 214132 w 609124"/>
                <a:gd name="connsiteY23" fmla="*/ 313874 h 557185"/>
                <a:gd name="connsiteX24" fmla="*/ 46633 w 609124"/>
                <a:gd name="connsiteY24" fmla="*/ 165051 h 557185"/>
                <a:gd name="connsiteX25" fmla="*/ 53847 w 609124"/>
                <a:gd name="connsiteY25" fmla="*/ 167545 h 557185"/>
                <a:gd name="connsiteX26" fmla="*/ 118502 w 609124"/>
                <a:gd name="connsiteY26" fmla="*/ 224644 h 557185"/>
                <a:gd name="connsiteX27" fmla="*/ 119612 w 609124"/>
                <a:gd name="connsiteY27" fmla="*/ 238365 h 557185"/>
                <a:gd name="connsiteX28" fmla="*/ 84787 w 609124"/>
                <a:gd name="connsiteY28" fmla="*/ 280635 h 557185"/>
                <a:gd name="connsiteX29" fmla="*/ 77989 w 609124"/>
                <a:gd name="connsiteY29" fmla="*/ 284238 h 557185"/>
                <a:gd name="connsiteX30" fmla="*/ 77018 w 609124"/>
                <a:gd name="connsiteY30" fmla="*/ 284238 h 557185"/>
                <a:gd name="connsiteX31" fmla="*/ 70635 w 609124"/>
                <a:gd name="connsiteY31" fmla="*/ 281882 h 557185"/>
                <a:gd name="connsiteX32" fmla="*/ 3483 w 609124"/>
                <a:gd name="connsiteY32" fmla="*/ 224783 h 557185"/>
                <a:gd name="connsiteX33" fmla="*/ 15 w 609124"/>
                <a:gd name="connsiteY33" fmla="*/ 217853 h 557185"/>
                <a:gd name="connsiteX34" fmla="*/ 2512 w 609124"/>
                <a:gd name="connsiteY34" fmla="*/ 210647 h 557185"/>
                <a:gd name="connsiteX35" fmla="*/ 39834 w 609124"/>
                <a:gd name="connsiteY35" fmla="*/ 168377 h 557185"/>
                <a:gd name="connsiteX36" fmla="*/ 46633 w 609124"/>
                <a:gd name="connsiteY36" fmla="*/ 165051 h 557185"/>
                <a:gd name="connsiteX37" fmla="*/ 549131 w 609124"/>
                <a:gd name="connsiteY37" fmla="*/ 12507 h 557185"/>
                <a:gd name="connsiteX38" fmla="*/ 561482 w 609124"/>
                <a:gd name="connsiteY38" fmla="*/ 12507 h 557185"/>
                <a:gd name="connsiteX39" fmla="*/ 581049 w 609124"/>
                <a:gd name="connsiteY39" fmla="*/ 28164 h 557185"/>
                <a:gd name="connsiteX40" fmla="*/ 584657 w 609124"/>
                <a:gd name="connsiteY40" fmla="*/ 34953 h 557185"/>
                <a:gd name="connsiteX41" fmla="*/ 582298 w 609124"/>
                <a:gd name="connsiteY41" fmla="*/ 42297 h 557185"/>
                <a:gd name="connsiteX42" fmla="*/ 529842 w 609124"/>
                <a:gd name="connsiteY42" fmla="*/ 104510 h 557185"/>
                <a:gd name="connsiteX43" fmla="*/ 522625 w 609124"/>
                <a:gd name="connsiteY43" fmla="*/ 107974 h 557185"/>
                <a:gd name="connsiteX44" fmla="*/ 522209 w 609124"/>
                <a:gd name="connsiteY44" fmla="*/ 107974 h 557185"/>
                <a:gd name="connsiteX45" fmla="*/ 515132 w 609124"/>
                <a:gd name="connsiteY45" fmla="*/ 105065 h 557185"/>
                <a:gd name="connsiteX46" fmla="*/ 508054 w 609124"/>
                <a:gd name="connsiteY46" fmla="*/ 97998 h 557185"/>
                <a:gd name="connsiteX47" fmla="*/ 365395 w 609124"/>
                <a:gd name="connsiteY47" fmla="*/ 229630 h 557185"/>
                <a:gd name="connsiteX48" fmla="*/ 434643 w 609124"/>
                <a:gd name="connsiteY48" fmla="*/ 297108 h 557185"/>
                <a:gd name="connsiteX49" fmla="*/ 604640 w 609124"/>
                <a:gd name="connsiteY49" fmla="*/ 459916 h 557185"/>
                <a:gd name="connsiteX50" fmla="*/ 606861 w 609124"/>
                <a:gd name="connsiteY50" fmla="*/ 463103 h 557185"/>
                <a:gd name="connsiteX51" fmla="*/ 580910 w 609124"/>
                <a:gd name="connsiteY51" fmla="*/ 529196 h 557185"/>
                <a:gd name="connsiteX52" fmla="*/ 526789 w 609124"/>
                <a:gd name="connsiteY52" fmla="*/ 557185 h 557185"/>
                <a:gd name="connsiteX53" fmla="*/ 512217 w 609124"/>
                <a:gd name="connsiteY53" fmla="*/ 553582 h 557185"/>
                <a:gd name="connsiteX54" fmla="*/ 509997 w 609124"/>
                <a:gd name="connsiteY54" fmla="*/ 551781 h 557185"/>
                <a:gd name="connsiteX55" fmla="*/ 281021 w 609124"/>
                <a:gd name="connsiteY55" fmla="*/ 307500 h 557185"/>
                <a:gd name="connsiteX56" fmla="*/ 274915 w 609124"/>
                <a:gd name="connsiteY56" fmla="*/ 313181 h 557185"/>
                <a:gd name="connsiteX57" fmla="*/ 299478 w 609124"/>
                <a:gd name="connsiteY57" fmla="*/ 337984 h 557185"/>
                <a:gd name="connsiteX58" fmla="*/ 299478 w 609124"/>
                <a:gd name="connsiteY58" fmla="*/ 351978 h 557185"/>
                <a:gd name="connsiteX59" fmla="*/ 98950 w 609124"/>
                <a:gd name="connsiteY59" fmla="*/ 552058 h 557185"/>
                <a:gd name="connsiteX60" fmla="*/ 96869 w 609124"/>
                <a:gd name="connsiteY60" fmla="*/ 553582 h 557185"/>
                <a:gd name="connsiteX61" fmla="*/ 82298 w 609124"/>
                <a:gd name="connsiteY61" fmla="*/ 557185 h 557185"/>
                <a:gd name="connsiteX62" fmla="*/ 28315 w 609124"/>
                <a:gd name="connsiteY62" fmla="*/ 529196 h 557185"/>
                <a:gd name="connsiteX63" fmla="*/ 2364 w 609124"/>
                <a:gd name="connsiteY63" fmla="*/ 463103 h 557185"/>
                <a:gd name="connsiteX64" fmla="*/ 5001 w 609124"/>
                <a:gd name="connsiteY64" fmla="*/ 459500 h 557185"/>
                <a:gd name="connsiteX65" fmla="*/ 222320 w 609124"/>
                <a:gd name="connsiteY65" fmla="*/ 272999 h 557185"/>
                <a:gd name="connsiteX66" fmla="*/ 235920 w 609124"/>
                <a:gd name="connsiteY66" fmla="*/ 273553 h 557185"/>
                <a:gd name="connsiteX67" fmla="*/ 261038 w 609124"/>
                <a:gd name="connsiteY67" fmla="*/ 298910 h 557185"/>
                <a:gd name="connsiteX68" fmla="*/ 267560 w 609124"/>
                <a:gd name="connsiteY68" fmla="*/ 292952 h 557185"/>
                <a:gd name="connsiteX69" fmla="*/ 215936 w 609124"/>
                <a:gd name="connsiteY69" fmla="*/ 237943 h 557185"/>
                <a:gd name="connsiteX70" fmla="*/ 213300 w 609124"/>
                <a:gd name="connsiteY70" fmla="*/ 230600 h 557185"/>
                <a:gd name="connsiteX71" fmla="*/ 216630 w 609124"/>
                <a:gd name="connsiteY71" fmla="*/ 223672 h 557185"/>
                <a:gd name="connsiteX72" fmla="*/ 285045 w 609124"/>
                <a:gd name="connsiteY72" fmla="*/ 164091 h 557185"/>
                <a:gd name="connsiteX73" fmla="*/ 298506 w 609124"/>
                <a:gd name="connsiteY73" fmla="*/ 164368 h 557185"/>
                <a:gd name="connsiteX74" fmla="*/ 351102 w 609124"/>
                <a:gd name="connsiteY74" fmla="*/ 215774 h 557185"/>
                <a:gd name="connsiteX75" fmla="*/ 493899 w 609124"/>
                <a:gd name="connsiteY75" fmla="*/ 84004 h 557185"/>
                <a:gd name="connsiteX76" fmla="*/ 486544 w 609124"/>
                <a:gd name="connsiteY76" fmla="*/ 76521 h 557185"/>
                <a:gd name="connsiteX77" fmla="*/ 483630 w 609124"/>
                <a:gd name="connsiteY77" fmla="*/ 69039 h 557185"/>
                <a:gd name="connsiteX78" fmla="*/ 487377 w 609124"/>
                <a:gd name="connsiteY78" fmla="*/ 61834 h 557185"/>
                <a:gd name="connsiteX79" fmla="*/ 270647 w 609124"/>
                <a:gd name="connsiteY79" fmla="*/ 0 h 557185"/>
                <a:gd name="connsiteX80" fmla="*/ 367239 w 609124"/>
                <a:gd name="connsiteY80" fmla="*/ 36036 h 557185"/>
                <a:gd name="connsiteX81" fmla="*/ 369875 w 609124"/>
                <a:gd name="connsiteY81" fmla="*/ 46846 h 557185"/>
                <a:gd name="connsiteX82" fmla="*/ 360716 w 609124"/>
                <a:gd name="connsiteY82" fmla="*/ 53360 h 557185"/>
                <a:gd name="connsiteX83" fmla="*/ 348226 w 609124"/>
                <a:gd name="connsiteY83" fmla="*/ 53360 h 557185"/>
                <a:gd name="connsiteX84" fmla="*/ 344062 w 609124"/>
                <a:gd name="connsiteY84" fmla="*/ 53360 h 557185"/>
                <a:gd name="connsiteX85" fmla="*/ 249969 w 609124"/>
                <a:gd name="connsiteY85" fmla="*/ 100761 h 557185"/>
                <a:gd name="connsiteX86" fmla="*/ 274950 w 609124"/>
                <a:gd name="connsiteY86" fmla="*/ 150795 h 557185"/>
                <a:gd name="connsiteX87" fmla="*/ 272868 w 609124"/>
                <a:gd name="connsiteY87" fmla="*/ 162576 h 557185"/>
                <a:gd name="connsiteX88" fmla="*/ 213192 w 609124"/>
                <a:gd name="connsiteY88" fmla="*/ 217183 h 557185"/>
                <a:gd name="connsiteX89" fmla="*/ 206392 w 609124"/>
                <a:gd name="connsiteY89" fmla="*/ 219817 h 557185"/>
                <a:gd name="connsiteX90" fmla="*/ 200702 w 609124"/>
                <a:gd name="connsiteY90" fmla="*/ 218015 h 557185"/>
                <a:gd name="connsiteX91" fmla="*/ 160733 w 609124"/>
                <a:gd name="connsiteY91" fmla="*/ 204848 h 557185"/>
                <a:gd name="connsiteX92" fmla="*/ 135892 w 609124"/>
                <a:gd name="connsiteY92" fmla="*/ 213996 h 557185"/>
                <a:gd name="connsiteX93" fmla="*/ 128814 w 609124"/>
                <a:gd name="connsiteY93" fmla="*/ 219401 h 557185"/>
                <a:gd name="connsiteX94" fmla="*/ 120348 w 609124"/>
                <a:gd name="connsiteY94" fmla="*/ 217322 h 557185"/>
                <a:gd name="connsiteX95" fmla="*/ 58175 w 609124"/>
                <a:gd name="connsiteY95" fmla="*/ 162714 h 557185"/>
                <a:gd name="connsiteX96" fmla="*/ 54705 w 609124"/>
                <a:gd name="connsiteY96" fmla="*/ 155507 h 557185"/>
                <a:gd name="connsiteX97" fmla="*/ 57619 w 609124"/>
                <a:gd name="connsiteY97" fmla="*/ 148162 h 557185"/>
                <a:gd name="connsiteX98" fmla="*/ 100503 w 609124"/>
                <a:gd name="connsiteY98" fmla="*/ 83852 h 557185"/>
                <a:gd name="connsiteX99" fmla="*/ 270647 w 609124"/>
                <a:gd name="connsiteY99" fmla="*/ 0 h 55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9124" h="557185">
                  <a:moveTo>
                    <a:pt x="253821" y="346713"/>
                  </a:moveTo>
                  <a:lnTo>
                    <a:pt x="83547" y="517834"/>
                  </a:lnTo>
                  <a:cubicBezTo>
                    <a:pt x="81604" y="519774"/>
                    <a:pt x="81604" y="522961"/>
                    <a:pt x="83547" y="524901"/>
                  </a:cubicBezTo>
                  <a:cubicBezTo>
                    <a:pt x="84518" y="525870"/>
                    <a:pt x="85767" y="526425"/>
                    <a:pt x="87016" y="526425"/>
                  </a:cubicBezTo>
                  <a:cubicBezTo>
                    <a:pt x="88265" y="526425"/>
                    <a:pt x="89514" y="525870"/>
                    <a:pt x="90485" y="524901"/>
                  </a:cubicBezTo>
                  <a:lnTo>
                    <a:pt x="260899" y="353779"/>
                  </a:lnTo>
                  <a:cubicBezTo>
                    <a:pt x="262842" y="351840"/>
                    <a:pt x="262842" y="348653"/>
                    <a:pt x="260899" y="346713"/>
                  </a:cubicBezTo>
                  <a:cubicBezTo>
                    <a:pt x="258956" y="344773"/>
                    <a:pt x="255764" y="344773"/>
                    <a:pt x="253821" y="346713"/>
                  </a:cubicBezTo>
                  <a:close/>
                  <a:moveTo>
                    <a:pt x="229675" y="330640"/>
                  </a:moveTo>
                  <a:lnTo>
                    <a:pt x="57457" y="498020"/>
                  </a:lnTo>
                  <a:cubicBezTo>
                    <a:pt x="55514" y="499960"/>
                    <a:pt x="55514" y="503008"/>
                    <a:pt x="57318" y="504948"/>
                  </a:cubicBezTo>
                  <a:cubicBezTo>
                    <a:pt x="58290" y="506056"/>
                    <a:pt x="59678" y="506472"/>
                    <a:pt x="60927" y="506472"/>
                  </a:cubicBezTo>
                  <a:cubicBezTo>
                    <a:pt x="62176" y="506472"/>
                    <a:pt x="63424" y="506056"/>
                    <a:pt x="64396" y="505087"/>
                  </a:cubicBezTo>
                  <a:lnTo>
                    <a:pt x="236614" y="337706"/>
                  </a:lnTo>
                  <a:cubicBezTo>
                    <a:pt x="238556" y="335767"/>
                    <a:pt x="238556" y="332718"/>
                    <a:pt x="236752" y="330640"/>
                  </a:cubicBezTo>
                  <a:cubicBezTo>
                    <a:pt x="234810" y="328700"/>
                    <a:pt x="231618" y="328700"/>
                    <a:pt x="229675" y="330640"/>
                  </a:cubicBezTo>
                  <a:close/>
                  <a:moveTo>
                    <a:pt x="214132" y="313874"/>
                  </a:moveTo>
                  <a:lnTo>
                    <a:pt x="31507" y="471694"/>
                  </a:lnTo>
                  <a:cubicBezTo>
                    <a:pt x="29425" y="473495"/>
                    <a:pt x="29286" y="476682"/>
                    <a:pt x="31090" y="478760"/>
                  </a:cubicBezTo>
                  <a:cubicBezTo>
                    <a:pt x="32062" y="479869"/>
                    <a:pt x="33449" y="480423"/>
                    <a:pt x="34837" y="480423"/>
                  </a:cubicBezTo>
                  <a:cubicBezTo>
                    <a:pt x="35947" y="480423"/>
                    <a:pt x="37058" y="480007"/>
                    <a:pt x="38029" y="479176"/>
                  </a:cubicBezTo>
                  <a:lnTo>
                    <a:pt x="220655" y="321356"/>
                  </a:lnTo>
                  <a:cubicBezTo>
                    <a:pt x="222736" y="319555"/>
                    <a:pt x="222875" y="316368"/>
                    <a:pt x="221071" y="314428"/>
                  </a:cubicBezTo>
                  <a:cubicBezTo>
                    <a:pt x="219267" y="312350"/>
                    <a:pt x="216214" y="312073"/>
                    <a:pt x="214132" y="313874"/>
                  </a:cubicBezTo>
                  <a:close/>
                  <a:moveTo>
                    <a:pt x="46633" y="165051"/>
                  </a:moveTo>
                  <a:cubicBezTo>
                    <a:pt x="49269" y="164912"/>
                    <a:pt x="51905" y="165744"/>
                    <a:pt x="53847" y="167545"/>
                  </a:cubicBezTo>
                  <a:lnTo>
                    <a:pt x="118502" y="224644"/>
                  </a:lnTo>
                  <a:cubicBezTo>
                    <a:pt x="122526" y="228248"/>
                    <a:pt x="122942" y="234346"/>
                    <a:pt x="119612" y="238365"/>
                  </a:cubicBezTo>
                  <a:lnTo>
                    <a:pt x="84787" y="280635"/>
                  </a:lnTo>
                  <a:cubicBezTo>
                    <a:pt x="83122" y="282714"/>
                    <a:pt x="80625" y="283961"/>
                    <a:pt x="77989" y="284238"/>
                  </a:cubicBezTo>
                  <a:cubicBezTo>
                    <a:pt x="77711" y="284238"/>
                    <a:pt x="77295" y="284238"/>
                    <a:pt x="77018" y="284238"/>
                  </a:cubicBezTo>
                  <a:cubicBezTo>
                    <a:pt x="74659" y="284238"/>
                    <a:pt x="72439" y="283406"/>
                    <a:pt x="70635" y="281882"/>
                  </a:cubicBezTo>
                  <a:lnTo>
                    <a:pt x="3483" y="224783"/>
                  </a:lnTo>
                  <a:cubicBezTo>
                    <a:pt x="1541" y="222981"/>
                    <a:pt x="292" y="220625"/>
                    <a:pt x="15" y="217853"/>
                  </a:cubicBezTo>
                  <a:cubicBezTo>
                    <a:pt x="-124" y="215220"/>
                    <a:pt x="708" y="212587"/>
                    <a:pt x="2512" y="210647"/>
                  </a:cubicBezTo>
                  <a:lnTo>
                    <a:pt x="39834" y="168377"/>
                  </a:lnTo>
                  <a:cubicBezTo>
                    <a:pt x="41499" y="166436"/>
                    <a:pt x="43997" y="165189"/>
                    <a:pt x="46633" y="165051"/>
                  </a:cubicBezTo>
                  <a:close/>
                  <a:moveTo>
                    <a:pt x="549131" y="12507"/>
                  </a:moveTo>
                  <a:cubicBezTo>
                    <a:pt x="552739" y="9597"/>
                    <a:pt x="557874" y="9597"/>
                    <a:pt x="561482" y="12507"/>
                  </a:cubicBezTo>
                  <a:lnTo>
                    <a:pt x="581049" y="28164"/>
                  </a:lnTo>
                  <a:cubicBezTo>
                    <a:pt x="583131" y="29827"/>
                    <a:pt x="584379" y="32321"/>
                    <a:pt x="584657" y="34953"/>
                  </a:cubicBezTo>
                  <a:cubicBezTo>
                    <a:pt x="584935" y="37586"/>
                    <a:pt x="584102" y="40357"/>
                    <a:pt x="582298" y="42297"/>
                  </a:cubicBezTo>
                  <a:lnTo>
                    <a:pt x="529842" y="104510"/>
                  </a:lnTo>
                  <a:cubicBezTo>
                    <a:pt x="528038" y="106589"/>
                    <a:pt x="525401" y="107974"/>
                    <a:pt x="522625" y="107974"/>
                  </a:cubicBezTo>
                  <a:cubicBezTo>
                    <a:pt x="522487" y="107974"/>
                    <a:pt x="522348" y="107974"/>
                    <a:pt x="522209" y="107974"/>
                  </a:cubicBezTo>
                  <a:cubicBezTo>
                    <a:pt x="519572" y="107974"/>
                    <a:pt x="517074" y="107004"/>
                    <a:pt x="515132" y="105065"/>
                  </a:cubicBezTo>
                  <a:lnTo>
                    <a:pt x="508054" y="97998"/>
                  </a:lnTo>
                  <a:lnTo>
                    <a:pt x="365395" y="229630"/>
                  </a:lnTo>
                  <a:lnTo>
                    <a:pt x="434643" y="297108"/>
                  </a:lnTo>
                  <a:lnTo>
                    <a:pt x="604640" y="459916"/>
                  </a:lnTo>
                  <a:cubicBezTo>
                    <a:pt x="605612" y="460747"/>
                    <a:pt x="606306" y="461856"/>
                    <a:pt x="606861" y="463103"/>
                  </a:cubicBezTo>
                  <a:cubicBezTo>
                    <a:pt x="614077" y="479869"/>
                    <a:pt x="603669" y="506472"/>
                    <a:pt x="580910" y="529196"/>
                  </a:cubicBezTo>
                  <a:cubicBezTo>
                    <a:pt x="563563" y="546516"/>
                    <a:pt x="542886" y="557185"/>
                    <a:pt x="526789" y="557185"/>
                  </a:cubicBezTo>
                  <a:cubicBezTo>
                    <a:pt x="521376" y="557185"/>
                    <a:pt x="516381" y="556076"/>
                    <a:pt x="512217" y="553582"/>
                  </a:cubicBezTo>
                  <a:cubicBezTo>
                    <a:pt x="511385" y="553167"/>
                    <a:pt x="510691" y="552474"/>
                    <a:pt x="509997" y="551781"/>
                  </a:cubicBezTo>
                  <a:lnTo>
                    <a:pt x="281021" y="307500"/>
                  </a:lnTo>
                  <a:lnTo>
                    <a:pt x="274915" y="313181"/>
                  </a:lnTo>
                  <a:lnTo>
                    <a:pt x="299478" y="337984"/>
                  </a:lnTo>
                  <a:cubicBezTo>
                    <a:pt x="303364" y="341863"/>
                    <a:pt x="303364" y="348098"/>
                    <a:pt x="299478" y="351978"/>
                  </a:cubicBezTo>
                  <a:lnTo>
                    <a:pt x="98950" y="552058"/>
                  </a:lnTo>
                  <a:cubicBezTo>
                    <a:pt x="98395" y="552612"/>
                    <a:pt x="97701" y="553167"/>
                    <a:pt x="96869" y="553582"/>
                  </a:cubicBezTo>
                  <a:cubicBezTo>
                    <a:pt x="92706" y="555938"/>
                    <a:pt x="87849" y="557185"/>
                    <a:pt x="82298" y="557185"/>
                  </a:cubicBezTo>
                  <a:cubicBezTo>
                    <a:pt x="66339" y="557185"/>
                    <a:pt x="45523" y="546516"/>
                    <a:pt x="28315" y="529196"/>
                  </a:cubicBezTo>
                  <a:cubicBezTo>
                    <a:pt x="5556" y="506472"/>
                    <a:pt x="-4852" y="479869"/>
                    <a:pt x="2364" y="463103"/>
                  </a:cubicBezTo>
                  <a:cubicBezTo>
                    <a:pt x="2919" y="461717"/>
                    <a:pt x="3891" y="460470"/>
                    <a:pt x="5001" y="459500"/>
                  </a:cubicBezTo>
                  <a:lnTo>
                    <a:pt x="222320" y="272999"/>
                  </a:lnTo>
                  <a:cubicBezTo>
                    <a:pt x="226206" y="269674"/>
                    <a:pt x="232173" y="269951"/>
                    <a:pt x="235920" y="273553"/>
                  </a:cubicBezTo>
                  <a:lnTo>
                    <a:pt x="261038" y="298910"/>
                  </a:lnTo>
                  <a:lnTo>
                    <a:pt x="267560" y="292952"/>
                  </a:lnTo>
                  <a:lnTo>
                    <a:pt x="215936" y="237943"/>
                  </a:lnTo>
                  <a:cubicBezTo>
                    <a:pt x="214132" y="235865"/>
                    <a:pt x="213161" y="233371"/>
                    <a:pt x="213300" y="230600"/>
                  </a:cubicBezTo>
                  <a:cubicBezTo>
                    <a:pt x="213438" y="227967"/>
                    <a:pt x="214549" y="225334"/>
                    <a:pt x="216630" y="223672"/>
                  </a:cubicBezTo>
                  <a:lnTo>
                    <a:pt x="285045" y="164091"/>
                  </a:lnTo>
                  <a:cubicBezTo>
                    <a:pt x="288931" y="160627"/>
                    <a:pt x="294760" y="160766"/>
                    <a:pt x="298506" y="164368"/>
                  </a:cubicBezTo>
                  <a:lnTo>
                    <a:pt x="351102" y="215774"/>
                  </a:lnTo>
                  <a:lnTo>
                    <a:pt x="493899" y="84004"/>
                  </a:lnTo>
                  <a:lnTo>
                    <a:pt x="486544" y="76521"/>
                  </a:lnTo>
                  <a:cubicBezTo>
                    <a:pt x="484601" y="74582"/>
                    <a:pt x="483491" y="71810"/>
                    <a:pt x="483630" y="69039"/>
                  </a:cubicBezTo>
                  <a:cubicBezTo>
                    <a:pt x="483769" y="66129"/>
                    <a:pt x="485157" y="63497"/>
                    <a:pt x="487377" y="61834"/>
                  </a:cubicBezTo>
                  <a:close/>
                  <a:moveTo>
                    <a:pt x="270647" y="0"/>
                  </a:moveTo>
                  <a:cubicBezTo>
                    <a:pt x="308673" y="0"/>
                    <a:pt x="341148" y="12197"/>
                    <a:pt x="367239" y="36036"/>
                  </a:cubicBezTo>
                  <a:cubicBezTo>
                    <a:pt x="370292" y="38808"/>
                    <a:pt x="371402" y="43104"/>
                    <a:pt x="369875" y="46846"/>
                  </a:cubicBezTo>
                  <a:cubicBezTo>
                    <a:pt x="368349" y="50727"/>
                    <a:pt x="364741" y="53222"/>
                    <a:pt x="360716" y="53360"/>
                  </a:cubicBezTo>
                  <a:lnTo>
                    <a:pt x="348226" y="53360"/>
                  </a:lnTo>
                  <a:cubicBezTo>
                    <a:pt x="347393" y="53360"/>
                    <a:pt x="346144" y="53360"/>
                    <a:pt x="344062" y="53360"/>
                  </a:cubicBezTo>
                  <a:cubicBezTo>
                    <a:pt x="328241" y="53360"/>
                    <a:pt x="276060" y="56825"/>
                    <a:pt x="249969" y="100761"/>
                  </a:cubicBezTo>
                  <a:lnTo>
                    <a:pt x="274950" y="150795"/>
                  </a:lnTo>
                  <a:cubicBezTo>
                    <a:pt x="277031" y="154676"/>
                    <a:pt x="276060" y="159527"/>
                    <a:pt x="272868" y="162576"/>
                  </a:cubicBezTo>
                  <a:lnTo>
                    <a:pt x="213192" y="217183"/>
                  </a:lnTo>
                  <a:cubicBezTo>
                    <a:pt x="211249" y="218847"/>
                    <a:pt x="208890" y="219817"/>
                    <a:pt x="206392" y="219817"/>
                  </a:cubicBezTo>
                  <a:cubicBezTo>
                    <a:pt x="204449" y="219817"/>
                    <a:pt x="202367" y="219124"/>
                    <a:pt x="200702" y="218015"/>
                  </a:cubicBezTo>
                  <a:cubicBezTo>
                    <a:pt x="200563" y="217876"/>
                    <a:pt x="184881" y="207066"/>
                    <a:pt x="160733" y="204848"/>
                  </a:cubicBezTo>
                  <a:cubicBezTo>
                    <a:pt x="141998" y="203185"/>
                    <a:pt x="136447" y="212887"/>
                    <a:pt x="135892" y="213996"/>
                  </a:cubicBezTo>
                  <a:cubicBezTo>
                    <a:pt x="134504" y="216768"/>
                    <a:pt x="131867" y="218847"/>
                    <a:pt x="128814" y="219401"/>
                  </a:cubicBezTo>
                  <a:cubicBezTo>
                    <a:pt x="125761" y="220094"/>
                    <a:pt x="122569" y="219401"/>
                    <a:pt x="120348" y="217322"/>
                  </a:cubicBezTo>
                  <a:lnTo>
                    <a:pt x="58175" y="162714"/>
                  </a:lnTo>
                  <a:cubicBezTo>
                    <a:pt x="56093" y="160774"/>
                    <a:pt x="54844" y="158279"/>
                    <a:pt x="54705" y="155507"/>
                  </a:cubicBezTo>
                  <a:cubicBezTo>
                    <a:pt x="54705" y="152735"/>
                    <a:pt x="55676" y="150102"/>
                    <a:pt x="57619" y="148162"/>
                  </a:cubicBezTo>
                  <a:cubicBezTo>
                    <a:pt x="57897" y="147884"/>
                    <a:pt x="81628" y="123907"/>
                    <a:pt x="100503" y="83852"/>
                  </a:cubicBezTo>
                  <a:cubicBezTo>
                    <a:pt x="116324" y="50173"/>
                    <a:pt x="194873" y="0"/>
                    <a:pt x="270647"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6" name="文本框 15"/>
          <p:cNvSpPr txBox="1"/>
          <p:nvPr/>
        </p:nvSpPr>
        <p:spPr>
          <a:xfrm>
            <a:off x="2506345" y="945515"/>
            <a:ext cx="7887970" cy="2861310"/>
          </a:xfrm>
          <a:prstGeom prst="rect">
            <a:avLst/>
          </a:prstGeom>
          <a:noFill/>
          <a:ln>
            <a:solidFill>
              <a:schemeClr val="bg1"/>
            </a:solidFill>
          </a:ln>
        </p:spPr>
        <p:txBody>
          <a:bodyPr wrap="square" rtlCol="0">
            <a:spAutoFit/>
          </a:bodyPr>
          <a:lstStyle/>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switch(</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expressio</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1800" dirty="0">
                <a:solidFill>
                  <a:srgbClr val="216FBA"/>
                </a:solidFill>
                <a:latin typeface="微软雅黑" panose="020B0503020204020204" pitchFamily="34" charset="-122"/>
                <a:ea typeface="微软雅黑" panose="020B0503020204020204" pitchFamily="34" charset="-122"/>
              </a:rPr>
              <a:t>)</a:t>
            </a:r>
            <a:endParaRPr lang="en-US" altLang="zh-CN"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a:t>
            </a:r>
            <a:endParaRPr lang="en-US" altLang="zh-CN"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    case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onstant expressio</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1800" dirty="0">
                <a:solidFill>
                  <a:srgbClr val="216FBA"/>
                </a:solidFill>
                <a:latin typeface="微软雅黑" panose="020B0503020204020204" pitchFamily="34" charset="-122"/>
                <a:ea typeface="微软雅黑" panose="020B0503020204020204" pitchFamily="34" charset="-122"/>
              </a:rPr>
              <a:t>1</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800" dirty="0">
                <a:solidFill>
                  <a:srgbClr val="216FBA"/>
                </a:solidFill>
                <a:latin typeface="微软雅黑" panose="020B0503020204020204" pitchFamily="34" charset="-122"/>
                <a:ea typeface="微软雅黑" panose="020B0503020204020204" pitchFamily="34" charset="-122"/>
              </a:rPr>
              <a:t>1</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rgbClr val="216FBA"/>
                </a:solidFill>
                <a:latin typeface="微软雅黑" panose="020B0503020204020204" pitchFamily="34" charset="-122"/>
                <a:ea typeface="微软雅黑" panose="020B0503020204020204" pitchFamily="34" charset="-122"/>
              </a:rPr>
              <a:t>[break</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rgbClr val="216FBA"/>
                </a:solidFill>
                <a:latin typeface="微软雅黑" panose="020B0503020204020204" pitchFamily="34" charset="-122"/>
                <a:ea typeface="微软雅黑" panose="020B0503020204020204" pitchFamily="34" charset="-122"/>
              </a:rPr>
              <a:t>]</a:t>
            </a:r>
            <a:endParaRPr lang="en-US" altLang="zh-CN"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    case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onstant expressio</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1800" dirty="0">
                <a:solidFill>
                  <a:srgbClr val="216FBA"/>
                </a:solidFill>
                <a:latin typeface="微软雅黑" panose="020B0503020204020204" pitchFamily="34" charset="-122"/>
                <a:ea typeface="微软雅黑" panose="020B0503020204020204" pitchFamily="34" charset="-122"/>
              </a:rPr>
              <a:t>2</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800" dirty="0">
                <a:solidFill>
                  <a:srgbClr val="216FBA"/>
                </a:solidFill>
                <a:latin typeface="微软雅黑" panose="020B0503020204020204" pitchFamily="34" charset="-122"/>
                <a:ea typeface="微软雅黑" panose="020B0503020204020204" pitchFamily="34" charset="-122"/>
              </a:rPr>
              <a:t>2</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rgbClr val="216FBA"/>
                </a:solidFill>
                <a:latin typeface="微软雅黑" panose="020B0503020204020204" pitchFamily="34" charset="-122"/>
                <a:ea typeface="微软雅黑" panose="020B0503020204020204" pitchFamily="34" charset="-122"/>
              </a:rPr>
              <a:t>[break</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rgbClr val="216FBA"/>
                </a:solidFill>
                <a:latin typeface="微软雅黑" panose="020B0503020204020204" pitchFamily="34" charset="-122"/>
                <a:ea typeface="微软雅黑" panose="020B0503020204020204" pitchFamily="34" charset="-122"/>
              </a:rPr>
              <a:t>]</a:t>
            </a:r>
            <a:endParaRPr lang="en-US" altLang="zh-CN"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	        …	</a:t>
            </a:r>
            <a:endParaRPr lang="en-US" altLang="zh-CN"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    case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onstant expressio</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1800" dirty="0">
                <a:solidFill>
                  <a:srgbClr val="216FBA"/>
                </a:solidFill>
                <a:latin typeface="微软雅黑" panose="020B0503020204020204" pitchFamily="34" charset="-122"/>
                <a:ea typeface="微软雅黑" panose="020B0503020204020204" pitchFamily="34" charset="-122"/>
              </a:rPr>
              <a:t>n</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800" dirty="0">
                <a:solidFill>
                  <a:srgbClr val="216FBA"/>
                </a:solidFill>
                <a:latin typeface="微软雅黑" panose="020B0503020204020204" pitchFamily="34" charset="-122"/>
                <a:ea typeface="微软雅黑" panose="020B0503020204020204" pitchFamily="34" charset="-122"/>
              </a:rPr>
              <a:t>n</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rgbClr val="216FBA"/>
                </a:solidFill>
                <a:latin typeface="微软雅黑" panose="020B0503020204020204" pitchFamily="34" charset="-122"/>
                <a:ea typeface="微软雅黑" panose="020B0503020204020204" pitchFamily="34" charset="-122"/>
              </a:rPr>
              <a:t>[break</a:t>
            </a:r>
            <a:r>
              <a:rPr lang="zh-CN" altLang="en-US" sz="1800" dirty="0">
                <a:solidFill>
                  <a:srgbClr val="216FBA"/>
                </a:solidFill>
                <a:latin typeface="微软雅黑" panose="020B0503020204020204" pitchFamily="34" charset="-122"/>
                <a:ea typeface="微软雅黑" panose="020B0503020204020204" pitchFamily="34" charset="-122"/>
              </a:rPr>
              <a:t>；</a:t>
            </a:r>
            <a:r>
              <a:rPr lang="en-US" altLang="zh-CN" sz="1800" dirty="0">
                <a:solidFill>
                  <a:srgbClr val="216FBA"/>
                </a:solidFill>
                <a:latin typeface="微软雅黑" panose="020B0503020204020204" pitchFamily="34" charset="-122"/>
                <a:ea typeface="微软雅黑" panose="020B0503020204020204" pitchFamily="34" charset="-122"/>
              </a:rPr>
              <a:t>]</a:t>
            </a:r>
            <a:endParaRPr lang="en-US" altLang="zh-CN"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    default: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800" dirty="0">
                <a:solidFill>
                  <a:srgbClr val="216FBA"/>
                </a:solidFill>
                <a:latin typeface="微软雅黑" panose="020B0503020204020204" pitchFamily="34" charset="-122"/>
                <a:ea typeface="微软雅黑" panose="020B0503020204020204" pitchFamily="34" charset="-122"/>
              </a:rPr>
              <a:t>n+1</a:t>
            </a:r>
            <a:r>
              <a:rPr lang="zh-CN" altLang="en-US" sz="1800" dirty="0">
                <a:solidFill>
                  <a:srgbClr val="216FBA"/>
                </a:solidFill>
                <a:latin typeface="微软雅黑" panose="020B0503020204020204" pitchFamily="34" charset="-122"/>
                <a:ea typeface="微软雅黑" panose="020B0503020204020204" pitchFamily="34" charset="-122"/>
              </a:rPr>
              <a:t>；</a:t>
            </a:r>
            <a:endParaRPr lang="zh-CN" altLang="en-US" sz="1800" dirty="0">
              <a:solidFill>
                <a:srgbClr val="216FBA"/>
              </a:solidFill>
              <a:latin typeface="微软雅黑" panose="020B0503020204020204" pitchFamily="34" charset="-122"/>
              <a:ea typeface="微软雅黑" panose="020B0503020204020204" pitchFamily="34" charset="-122"/>
            </a:endParaRPr>
          </a:p>
          <a:p>
            <a:pPr>
              <a:lnSpc>
                <a:spcPct val="125000"/>
              </a:lnSpc>
            </a:pPr>
            <a:r>
              <a:rPr lang="en-US" altLang="zh-CN" sz="1800" dirty="0">
                <a:solidFill>
                  <a:srgbClr val="216FBA"/>
                </a:solidFill>
                <a:latin typeface="微软雅黑" panose="020B0503020204020204" pitchFamily="34" charset="-122"/>
                <a:ea typeface="微软雅黑" panose="020B0503020204020204" pitchFamily="34" charset="-122"/>
              </a:rPr>
              <a:t>} </a:t>
            </a:r>
            <a:endParaRPr lang="zh-CN" altLang="en-US" sz="1800" dirty="0">
              <a:solidFill>
                <a:srgbClr val="216FBA"/>
              </a:solidFill>
              <a:latin typeface="微软雅黑" panose="020B0503020204020204" pitchFamily="34" charset="-122"/>
              <a:ea typeface="微软雅黑" panose="020B0503020204020204" pitchFamily="34" charset="-122"/>
            </a:endParaRPr>
          </a:p>
        </p:txBody>
      </p:sp>
      <p:sp>
        <p:nvSpPr>
          <p:cNvPr id="18" name="文本框 15"/>
          <p:cNvSpPr txBox="1"/>
          <p:nvPr/>
        </p:nvSpPr>
        <p:spPr>
          <a:xfrm>
            <a:off x="1931035" y="4226560"/>
            <a:ext cx="9687560" cy="108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20000"/>
              </a:lnSpc>
              <a:buFont typeface="Wingdings" panose="05000000000000000000" pitchFamily="2" charset="2"/>
              <a:buNone/>
              <a:defRPr>
                <a:solidFill>
                  <a:schemeClr val="tx1">
                    <a:lumMod val="50000"/>
                    <a:lumOff val="50000"/>
                  </a:schemeClr>
                </a:solidFill>
                <a:latin typeface="微软雅黑" panose="020B0503020204020204" pitchFamily="34" charset="-122"/>
                <a:ea typeface="微软雅黑" panose="020B0503020204020204" pitchFamily="34" charset="-122"/>
                <a:cs typeface="+mn-ea"/>
              </a:defRPr>
            </a:lvl1pPr>
          </a:lstStyle>
          <a:p>
            <a:r>
              <a:rPr dirty="0"/>
              <a:t>First calculate the value of the expression, and then compare it with the value of the constant expression in each case in turn. If there is equal, it will be executed from the case. If there is no equal, it will be executed from default.</a:t>
            </a:r>
            <a:endParaRPr dirty="0"/>
          </a:p>
        </p:txBody>
      </p:sp>
      <p:sp>
        <p:nvSpPr>
          <p:cNvPr id="19" name="文本框 15"/>
          <p:cNvSpPr txBox="1"/>
          <p:nvPr/>
        </p:nvSpPr>
        <p:spPr>
          <a:xfrm>
            <a:off x="1752421" y="5314183"/>
            <a:ext cx="8810366" cy="1337945"/>
          </a:xfrm>
          <a:prstGeom prst="rect">
            <a:avLst/>
          </a:prstGeom>
          <a:noFill/>
        </p:spPr>
        <p:txBody>
          <a:bodyPr wrap="square" rtlCol="0">
            <a:spAutoFit/>
          </a:bodyPr>
          <a:lstStyle/>
          <a:p>
            <a:pPr>
              <a:lnSpc>
                <a:spcPct val="150000"/>
              </a:lnSpc>
            </a:pPr>
            <a:r>
              <a:rPr u="sng">
                <a:solidFill>
                  <a:srgbClr val="216FBA"/>
                </a:solidFill>
                <a:latin typeface="微软雅黑" panose="020B0503020204020204" pitchFamily="34" charset="-122"/>
                <a:ea typeface="微软雅黑" panose="020B0503020204020204" pitchFamily="34" charset="-122"/>
              </a:rPr>
              <a:t>Note: if you encounter a break statement during execution, you will jump out of the swtich statement. Otherwise, you will continue to execute in order until you encounter the "}" symbol.</a:t>
            </a:r>
            <a:endParaRPr u="sng">
              <a:solidFill>
                <a:srgbClr val="216FB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1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1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6" grpId="0" bldLvl="0" animBg="1"/>
      <p:bldP spid="18" grpId="0" bldLvl="0" animBg="1"/>
      <p:bldP spid="18" grpId="1"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308879" y="662803"/>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715248" y="3001905"/>
            <a:ext cx="6534408" cy="706755"/>
          </a:xfrm>
          <a:prstGeom prst="rect">
            <a:avLst/>
          </a:prstGeom>
          <a:noFill/>
        </p:spPr>
        <p:txBody>
          <a:bodyPr wrap="square" rtlCol="0">
            <a:spAutoFit/>
          </a:bodyPr>
          <a:lstStyle/>
          <a:p>
            <a:r>
              <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switch </a:t>
            </a:r>
            <a:r>
              <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a:t>
            </a:r>
            <a:endPar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0105" y="153453"/>
            <a:ext cx="5090160" cy="953135"/>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 </a:t>
            </a:r>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a:t>
            </a:r>
            <a:endPar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矩形 7"/>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矩形 8"/>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Rectangle 15"/>
          <p:cNvSpPr>
            <a:spLocks noChangeArrowheads="1"/>
          </p:cNvSpPr>
          <p:nvPr/>
        </p:nvSpPr>
        <p:spPr bwMode="auto">
          <a:xfrm>
            <a:off x="994575" y="902595"/>
            <a:ext cx="1262063"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en-US" altLang="zh-CN" sz="2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a:t>
            </a:r>
            <a:r>
              <a:rPr lang="zh-CN" altLang="en-US" sz="2400" b="1" dirty="0">
                <a:solidFill>
                  <a:srgbClr val="216FBA"/>
                </a:solidFill>
                <a:latin typeface="长城特粗宋体" pitchFamily="49" charset="-122"/>
                <a:ea typeface="长城特粗宋体" pitchFamily="49" charset="-122"/>
              </a:rPr>
              <a:t>：</a:t>
            </a:r>
            <a:endParaRPr lang="zh-CN" altLang="en-US" sz="2400" b="1" dirty="0">
              <a:solidFill>
                <a:srgbClr val="216FBA"/>
              </a:solidFill>
              <a:latin typeface="长城特粗宋体" pitchFamily="49" charset="-122"/>
              <a:ea typeface="长城特粗宋体" pitchFamily="49" charset="-122"/>
            </a:endParaRPr>
          </a:p>
        </p:txBody>
      </p:sp>
      <p:sp>
        <p:nvSpPr>
          <p:cNvPr id="57" name="flowchart-document_31610"/>
          <p:cNvSpPr>
            <a:spLocks noChangeAspect="1"/>
          </p:cNvSpPr>
          <p:nvPr/>
        </p:nvSpPr>
        <p:spPr bwMode="auto">
          <a:xfrm>
            <a:off x="450890" y="941432"/>
            <a:ext cx="389215" cy="459120"/>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rgbClr val="216FBA"/>
          </a:solidFill>
          <a:ln>
            <a:noFill/>
          </a:ln>
        </p:spPr>
      </p:sp>
      <p:grpSp>
        <p:nvGrpSpPr>
          <p:cNvPr id="42" name="组合 41"/>
          <p:cNvGrpSpPr/>
          <p:nvPr/>
        </p:nvGrpSpPr>
        <p:grpSpPr>
          <a:xfrm>
            <a:off x="2411108" y="923609"/>
            <a:ext cx="8816799" cy="5399206"/>
            <a:chOff x="1963668" y="1044587"/>
            <a:chExt cx="8816799" cy="5399206"/>
          </a:xfrm>
        </p:grpSpPr>
        <p:grpSp>
          <p:nvGrpSpPr>
            <p:cNvPr id="43" name="Group 16"/>
            <p:cNvGrpSpPr>
              <a:grpSpLocks noChangeAspect="1"/>
            </p:cNvGrpSpPr>
            <p:nvPr/>
          </p:nvGrpSpPr>
          <p:grpSpPr bwMode="auto">
            <a:xfrm>
              <a:off x="1963668" y="1044587"/>
              <a:ext cx="8816799" cy="5399206"/>
              <a:chOff x="1599" y="8177"/>
              <a:chExt cx="7917" cy="4847"/>
            </a:xfrm>
          </p:grpSpPr>
          <p:sp>
            <p:nvSpPr>
              <p:cNvPr id="48" name="Rectangle 18"/>
              <p:cNvSpPr>
                <a:spLocks noChangeArrowheads="1"/>
              </p:cNvSpPr>
              <p:nvPr/>
            </p:nvSpPr>
            <p:spPr bwMode="auto">
              <a:xfrm>
                <a:off x="1854" y="8177"/>
                <a:ext cx="1080" cy="468"/>
              </a:xfrm>
              <a:prstGeom prst="rect">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sz="1400" b="1" dirty="0">
                    <a:solidFill>
                      <a:srgbClr val="216FBA"/>
                    </a:solidFill>
                    <a:latin typeface="微软雅黑" panose="020B0503020204020204" pitchFamily="34" charset="-122"/>
                    <a:ea typeface="微软雅黑" panose="020B0503020204020204" pitchFamily="34" charset="-122"/>
                  </a:rPr>
                  <a:t>switch(n)</a:t>
                </a:r>
                <a:endParaRPr lang="en-US" altLang="zh-CN" sz="1400" b="1" dirty="0">
                  <a:solidFill>
                    <a:srgbClr val="216FBA"/>
                  </a:solidFill>
                  <a:latin typeface="微软雅黑" panose="020B0503020204020204" pitchFamily="34" charset="-122"/>
                  <a:ea typeface="微软雅黑" panose="020B0503020204020204" pitchFamily="34" charset="-122"/>
                </a:endParaRPr>
              </a:p>
            </p:txBody>
          </p:sp>
          <p:sp>
            <p:nvSpPr>
              <p:cNvPr id="49" name="Line 19"/>
              <p:cNvSpPr>
                <a:spLocks noChangeShapeType="1"/>
              </p:cNvSpPr>
              <p:nvPr/>
            </p:nvSpPr>
            <p:spPr bwMode="auto">
              <a:xfrm>
                <a:off x="2394" y="8661"/>
                <a:ext cx="0" cy="31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50" name="AutoShape 20"/>
              <p:cNvSpPr>
                <a:spLocks noChangeArrowheads="1"/>
              </p:cNvSpPr>
              <p:nvPr/>
            </p:nvSpPr>
            <p:spPr bwMode="auto">
              <a:xfrm>
                <a:off x="1599" y="8960"/>
                <a:ext cx="1576" cy="621"/>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a:solidFill>
                      <a:srgbClr val="216FBA"/>
                    </a:solidFill>
                    <a:latin typeface="微软雅黑" panose="020B0503020204020204" pitchFamily="34" charset="-122"/>
                    <a:ea typeface="微软雅黑" panose="020B0503020204020204" pitchFamily="34" charset="-122"/>
                  </a:rPr>
                  <a:t>case 1</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51" name="Line 21"/>
              <p:cNvSpPr>
                <a:spLocks noChangeShapeType="1"/>
              </p:cNvSpPr>
              <p:nvPr/>
            </p:nvSpPr>
            <p:spPr bwMode="auto">
              <a:xfrm>
                <a:off x="3159" y="9285"/>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56" name="Text Box 22"/>
              <p:cNvSpPr txBox="1">
                <a:spLocks noChangeArrowheads="1"/>
              </p:cNvSpPr>
              <p:nvPr/>
            </p:nvSpPr>
            <p:spPr bwMode="auto">
              <a:xfrm>
                <a:off x="3331" y="8922"/>
                <a:ext cx="503" cy="288"/>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3834" y="9032"/>
                <a:ext cx="1080" cy="468"/>
              </a:xfrm>
              <a:prstGeom prst="rect">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400" b="1" dirty="0">
                    <a:solidFill>
                      <a:srgbClr val="216FBA"/>
                    </a:solidFill>
                    <a:latin typeface="微软雅黑" panose="020B0503020204020204" pitchFamily="34" charset="-122"/>
                    <a:ea typeface="微软雅黑" panose="020B0503020204020204" pitchFamily="34" charset="-122"/>
                  </a:rPr>
                  <a:t>1</a:t>
                </a:r>
                <a:endParaRPr lang="en-US" altLang="zh-CN" sz="1400" b="1" dirty="0">
                  <a:solidFill>
                    <a:srgbClr val="216FBA"/>
                  </a:solidFill>
                  <a:latin typeface="微软雅黑" panose="020B0503020204020204" pitchFamily="34" charset="-122"/>
                  <a:ea typeface="微软雅黑" panose="020B0503020204020204" pitchFamily="34" charset="-122"/>
                </a:endParaRPr>
              </a:p>
            </p:txBody>
          </p:sp>
          <p:sp>
            <p:nvSpPr>
              <p:cNvPr id="59" name="Line 24"/>
              <p:cNvSpPr>
                <a:spLocks noChangeShapeType="1"/>
              </p:cNvSpPr>
              <p:nvPr/>
            </p:nvSpPr>
            <p:spPr bwMode="auto">
              <a:xfrm>
                <a:off x="2394" y="9597"/>
                <a:ext cx="1" cy="31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60" name="AutoShape 25"/>
              <p:cNvSpPr>
                <a:spLocks noChangeArrowheads="1"/>
              </p:cNvSpPr>
              <p:nvPr/>
            </p:nvSpPr>
            <p:spPr bwMode="auto">
              <a:xfrm>
                <a:off x="5589" y="8957"/>
                <a:ext cx="2025" cy="624"/>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b="1">
                    <a:solidFill>
                      <a:srgbClr val="216FBA"/>
                    </a:solidFill>
                    <a:latin typeface="微软雅黑" panose="020B0503020204020204" pitchFamily="34" charset="-122"/>
                    <a:ea typeface="微软雅黑" panose="020B0503020204020204" pitchFamily="34" charset="-122"/>
                  </a:rPr>
                  <a:t>break?</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61" name="Line 26"/>
              <p:cNvSpPr>
                <a:spLocks noChangeShapeType="1"/>
              </p:cNvSpPr>
              <p:nvPr/>
            </p:nvSpPr>
            <p:spPr bwMode="auto">
              <a:xfrm>
                <a:off x="4914" y="9285"/>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62" name="AutoShape 27"/>
              <p:cNvSpPr>
                <a:spLocks noChangeArrowheads="1"/>
              </p:cNvSpPr>
              <p:nvPr/>
            </p:nvSpPr>
            <p:spPr bwMode="auto">
              <a:xfrm>
                <a:off x="1599" y="9896"/>
                <a:ext cx="1576" cy="621"/>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a:solidFill>
                      <a:srgbClr val="216FBA"/>
                    </a:solidFill>
                    <a:latin typeface="微软雅黑" panose="020B0503020204020204" pitchFamily="34" charset="-122"/>
                    <a:ea typeface="微软雅黑" panose="020B0503020204020204" pitchFamily="34" charset="-122"/>
                  </a:rPr>
                  <a:t>case 2</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63" name="Line 28"/>
              <p:cNvSpPr>
                <a:spLocks noChangeShapeType="1"/>
              </p:cNvSpPr>
              <p:nvPr/>
            </p:nvSpPr>
            <p:spPr bwMode="auto">
              <a:xfrm>
                <a:off x="3159" y="10221"/>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3331" y="9858"/>
                <a:ext cx="503" cy="288"/>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65" name="Rectangle 30"/>
              <p:cNvSpPr>
                <a:spLocks noChangeArrowheads="1"/>
              </p:cNvSpPr>
              <p:nvPr/>
            </p:nvSpPr>
            <p:spPr bwMode="auto">
              <a:xfrm>
                <a:off x="3834" y="9968"/>
                <a:ext cx="1080" cy="468"/>
              </a:xfrm>
              <a:prstGeom prst="rect">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400" b="1">
                    <a:solidFill>
                      <a:srgbClr val="216FBA"/>
                    </a:solidFill>
                    <a:latin typeface="微软雅黑" panose="020B0503020204020204" pitchFamily="34" charset="-122"/>
                    <a:ea typeface="微软雅黑" panose="020B0503020204020204" pitchFamily="34" charset="-122"/>
                  </a:rPr>
                  <a:t>2</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66" name="Line 31"/>
              <p:cNvSpPr>
                <a:spLocks noChangeShapeType="1"/>
              </p:cNvSpPr>
              <p:nvPr/>
            </p:nvSpPr>
            <p:spPr bwMode="auto">
              <a:xfrm>
                <a:off x="2394" y="10533"/>
                <a:ext cx="1" cy="31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67" name="AutoShape 32"/>
              <p:cNvSpPr>
                <a:spLocks noChangeArrowheads="1"/>
              </p:cNvSpPr>
              <p:nvPr/>
            </p:nvSpPr>
            <p:spPr bwMode="auto">
              <a:xfrm>
                <a:off x="5589" y="9893"/>
                <a:ext cx="2025" cy="624"/>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b="1">
                    <a:solidFill>
                      <a:srgbClr val="216FBA"/>
                    </a:solidFill>
                    <a:latin typeface="微软雅黑" panose="020B0503020204020204" pitchFamily="34" charset="-122"/>
                    <a:ea typeface="微软雅黑" panose="020B0503020204020204" pitchFamily="34" charset="-122"/>
                  </a:rPr>
                  <a:t>break?</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68" name="Line 33"/>
              <p:cNvSpPr>
                <a:spLocks noChangeShapeType="1"/>
              </p:cNvSpPr>
              <p:nvPr/>
            </p:nvSpPr>
            <p:spPr bwMode="auto">
              <a:xfrm>
                <a:off x="4914" y="10221"/>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69" name="AutoShape 34"/>
              <p:cNvSpPr>
                <a:spLocks noChangeArrowheads="1"/>
              </p:cNvSpPr>
              <p:nvPr/>
            </p:nvSpPr>
            <p:spPr bwMode="auto">
              <a:xfrm>
                <a:off x="1599" y="11456"/>
                <a:ext cx="1576" cy="621"/>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a:solidFill>
                      <a:srgbClr val="216FBA"/>
                    </a:solidFill>
                    <a:latin typeface="微软雅黑" panose="020B0503020204020204" pitchFamily="34" charset="-122"/>
                    <a:ea typeface="微软雅黑" panose="020B0503020204020204" pitchFamily="34" charset="-122"/>
                  </a:rPr>
                  <a:t>case n</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70" name="Line 35"/>
              <p:cNvSpPr>
                <a:spLocks noChangeShapeType="1"/>
              </p:cNvSpPr>
              <p:nvPr/>
            </p:nvSpPr>
            <p:spPr bwMode="auto">
              <a:xfrm>
                <a:off x="3159" y="11781"/>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71" name="Text Box 36"/>
              <p:cNvSpPr txBox="1">
                <a:spLocks noChangeArrowheads="1"/>
              </p:cNvSpPr>
              <p:nvPr/>
            </p:nvSpPr>
            <p:spPr bwMode="auto">
              <a:xfrm>
                <a:off x="3331" y="11418"/>
                <a:ext cx="394" cy="288"/>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72" name="Rectangle 37"/>
              <p:cNvSpPr>
                <a:spLocks noChangeArrowheads="1"/>
              </p:cNvSpPr>
              <p:nvPr/>
            </p:nvSpPr>
            <p:spPr bwMode="auto">
              <a:xfrm>
                <a:off x="3834" y="11528"/>
                <a:ext cx="1159" cy="468"/>
              </a:xfrm>
              <a:prstGeom prst="rect">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400" b="1">
                    <a:solidFill>
                      <a:srgbClr val="216FBA"/>
                    </a:solidFill>
                    <a:latin typeface="微软雅黑" panose="020B0503020204020204" pitchFamily="34" charset="-122"/>
                    <a:ea typeface="微软雅黑" panose="020B0503020204020204" pitchFamily="34" charset="-122"/>
                  </a:rPr>
                  <a:t>n</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73" name="Line 38"/>
              <p:cNvSpPr>
                <a:spLocks noChangeShapeType="1"/>
              </p:cNvSpPr>
              <p:nvPr/>
            </p:nvSpPr>
            <p:spPr bwMode="auto">
              <a:xfrm>
                <a:off x="2394" y="12093"/>
                <a:ext cx="1" cy="31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74" name="AutoShape 39"/>
              <p:cNvSpPr>
                <a:spLocks noChangeArrowheads="1"/>
              </p:cNvSpPr>
              <p:nvPr/>
            </p:nvSpPr>
            <p:spPr bwMode="auto">
              <a:xfrm>
                <a:off x="5589" y="11453"/>
                <a:ext cx="2025" cy="624"/>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b="1">
                    <a:solidFill>
                      <a:srgbClr val="216FBA"/>
                    </a:solidFill>
                    <a:latin typeface="微软雅黑" panose="020B0503020204020204" pitchFamily="34" charset="-122"/>
                    <a:ea typeface="微软雅黑" panose="020B0503020204020204" pitchFamily="34" charset="-122"/>
                  </a:rPr>
                  <a:t>break?</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75" name="Line 40"/>
              <p:cNvSpPr>
                <a:spLocks noChangeShapeType="1"/>
              </p:cNvSpPr>
              <p:nvPr/>
            </p:nvSpPr>
            <p:spPr bwMode="auto">
              <a:xfrm>
                <a:off x="4914" y="11781"/>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76" name="Text Box 41"/>
              <p:cNvSpPr txBox="1">
                <a:spLocks noChangeArrowheads="1"/>
              </p:cNvSpPr>
              <p:nvPr/>
            </p:nvSpPr>
            <p:spPr bwMode="auto">
              <a:xfrm>
                <a:off x="2146" y="10772"/>
                <a:ext cx="376" cy="295"/>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dirty="0">
                    <a:solidFill>
                      <a:srgbClr val="216FBA"/>
                    </a:solidFill>
                    <a:latin typeface="微软雅黑" panose="020B0503020204020204" pitchFamily="34" charset="-122"/>
                    <a:ea typeface="微软雅黑" panose="020B0503020204020204" pitchFamily="34" charset="-122"/>
                  </a:rPr>
                  <a:t>…</a:t>
                </a:r>
                <a:endParaRPr lang="en-US" altLang="zh-CN" sz="1400" b="1" dirty="0">
                  <a:solidFill>
                    <a:srgbClr val="216FBA"/>
                  </a:solidFill>
                  <a:latin typeface="微软雅黑" panose="020B0503020204020204" pitchFamily="34" charset="-122"/>
                  <a:ea typeface="微软雅黑" panose="020B0503020204020204" pitchFamily="34" charset="-122"/>
                </a:endParaRPr>
              </a:p>
            </p:txBody>
          </p:sp>
          <p:sp>
            <p:nvSpPr>
              <p:cNvPr id="77" name="Line 42"/>
              <p:cNvSpPr>
                <a:spLocks noChangeShapeType="1"/>
              </p:cNvSpPr>
              <p:nvPr/>
            </p:nvSpPr>
            <p:spPr bwMode="auto">
              <a:xfrm>
                <a:off x="2394" y="11067"/>
                <a:ext cx="1" cy="312"/>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78" name="Text Box 43"/>
              <p:cNvSpPr txBox="1">
                <a:spLocks noChangeArrowheads="1"/>
              </p:cNvSpPr>
              <p:nvPr/>
            </p:nvSpPr>
            <p:spPr bwMode="auto">
              <a:xfrm>
                <a:off x="1981" y="9503"/>
                <a:ext cx="289" cy="355"/>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n</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79" name="Text Box 44"/>
              <p:cNvSpPr txBox="1">
                <a:spLocks noChangeArrowheads="1"/>
              </p:cNvSpPr>
              <p:nvPr/>
            </p:nvSpPr>
            <p:spPr bwMode="auto">
              <a:xfrm>
                <a:off x="1979" y="10452"/>
                <a:ext cx="291" cy="468"/>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n</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80" name="Text Box 45"/>
              <p:cNvSpPr txBox="1">
                <a:spLocks noChangeArrowheads="1"/>
              </p:cNvSpPr>
              <p:nvPr/>
            </p:nvSpPr>
            <p:spPr bwMode="auto">
              <a:xfrm>
                <a:off x="2019" y="12009"/>
                <a:ext cx="315" cy="410"/>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a:solidFill>
                      <a:srgbClr val="216FBA"/>
                    </a:solidFill>
                    <a:latin typeface="微软雅黑" panose="020B0503020204020204" pitchFamily="34" charset="-122"/>
                    <a:ea typeface="微软雅黑" panose="020B0503020204020204" pitchFamily="34" charset="-122"/>
                  </a:rPr>
                  <a:t>n</a:t>
                </a:r>
                <a:endParaRPr lang="en-US" altLang="zh-CN" sz="1400">
                  <a:solidFill>
                    <a:srgbClr val="216FBA"/>
                  </a:solidFill>
                  <a:latin typeface="微软雅黑" panose="020B0503020204020204" pitchFamily="34" charset="-122"/>
                  <a:ea typeface="微软雅黑" panose="020B0503020204020204" pitchFamily="34" charset="-122"/>
                </a:endParaRPr>
              </a:p>
            </p:txBody>
          </p:sp>
          <p:sp>
            <p:nvSpPr>
              <p:cNvPr id="81" name="Text Box 46"/>
              <p:cNvSpPr txBox="1">
                <a:spLocks noChangeArrowheads="1"/>
              </p:cNvSpPr>
              <p:nvPr/>
            </p:nvSpPr>
            <p:spPr bwMode="auto">
              <a:xfrm>
                <a:off x="5582" y="9478"/>
                <a:ext cx="503" cy="420"/>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n</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82" name="Text Box 47"/>
              <p:cNvSpPr txBox="1">
                <a:spLocks noChangeArrowheads="1"/>
              </p:cNvSpPr>
              <p:nvPr/>
            </p:nvSpPr>
            <p:spPr bwMode="auto">
              <a:xfrm>
                <a:off x="5614" y="11971"/>
                <a:ext cx="503" cy="577"/>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n</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83" name="Text Box 48"/>
              <p:cNvSpPr txBox="1">
                <a:spLocks noChangeArrowheads="1"/>
              </p:cNvSpPr>
              <p:nvPr/>
            </p:nvSpPr>
            <p:spPr bwMode="auto">
              <a:xfrm>
                <a:off x="4104" y="10736"/>
                <a:ext cx="503" cy="577"/>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dirty="0">
                    <a:solidFill>
                      <a:srgbClr val="216FBA"/>
                    </a:solidFill>
                    <a:latin typeface="微软雅黑" panose="020B0503020204020204" pitchFamily="34" charset="-122"/>
                    <a:ea typeface="微软雅黑" panose="020B0503020204020204" pitchFamily="34" charset="-122"/>
                  </a:rPr>
                  <a:t>…</a:t>
                </a:r>
                <a:endParaRPr lang="en-US" altLang="zh-CN" sz="1400" b="1" dirty="0">
                  <a:solidFill>
                    <a:srgbClr val="216FBA"/>
                  </a:solidFill>
                  <a:latin typeface="微软雅黑" panose="020B0503020204020204" pitchFamily="34" charset="-122"/>
                  <a:ea typeface="微软雅黑" panose="020B0503020204020204" pitchFamily="34" charset="-122"/>
                </a:endParaRPr>
              </a:p>
            </p:txBody>
          </p:sp>
          <p:sp>
            <p:nvSpPr>
              <p:cNvPr id="84" name="Text Box 49"/>
              <p:cNvSpPr txBox="1">
                <a:spLocks noChangeArrowheads="1"/>
              </p:cNvSpPr>
              <p:nvPr/>
            </p:nvSpPr>
            <p:spPr bwMode="auto">
              <a:xfrm>
                <a:off x="6354" y="10734"/>
                <a:ext cx="377" cy="438"/>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dirty="0">
                    <a:solidFill>
                      <a:srgbClr val="216FBA"/>
                    </a:solidFill>
                    <a:latin typeface="微软雅黑" panose="020B0503020204020204" pitchFamily="34" charset="-122"/>
                    <a:ea typeface="微软雅黑" panose="020B0503020204020204" pitchFamily="34" charset="-122"/>
                  </a:rPr>
                  <a:t>…</a:t>
                </a:r>
                <a:endParaRPr lang="en-US" altLang="zh-CN" sz="1400" b="1" dirty="0">
                  <a:solidFill>
                    <a:srgbClr val="216FBA"/>
                  </a:solidFill>
                  <a:latin typeface="微软雅黑" panose="020B0503020204020204" pitchFamily="34" charset="-122"/>
                  <a:ea typeface="微软雅黑" panose="020B0503020204020204" pitchFamily="34" charset="-122"/>
                </a:endParaRPr>
              </a:p>
            </p:txBody>
          </p:sp>
          <p:sp>
            <p:nvSpPr>
              <p:cNvPr id="85" name="Text Box 50"/>
              <p:cNvSpPr txBox="1">
                <a:spLocks noChangeArrowheads="1"/>
              </p:cNvSpPr>
              <p:nvPr/>
            </p:nvSpPr>
            <p:spPr bwMode="auto">
              <a:xfrm>
                <a:off x="5614" y="11034"/>
                <a:ext cx="503" cy="577"/>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n</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86" name="Text Box 51"/>
              <p:cNvSpPr txBox="1">
                <a:spLocks noChangeArrowheads="1"/>
              </p:cNvSpPr>
              <p:nvPr/>
            </p:nvSpPr>
            <p:spPr bwMode="auto">
              <a:xfrm>
                <a:off x="5600" y="10420"/>
                <a:ext cx="503" cy="577"/>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n</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87" name="Line 52"/>
              <p:cNvSpPr>
                <a:spLocks noChangeShapeType="1"/>
              </p:cNvSpPr>
              <p:nvPr/>
            </p:nvSpPr>
            <p:spPr bwMode="auto">
              <a:xfrm>
                <a:off x="7614" y="9285"/>
                <a:ext cx="3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88" name="Line 53"/>
              <p:cNvSpPr>
                <a:spLocks noChangeShapeType="1"/>
              </p:cNvSpPr>
              <p:nvPr/>
            </p:nvSpPr>
            <p:spPr bwMode="auto">
              <a:xfrm>
                <a:off x="7614" y="10221"/>
                <a:ext cx="3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89" name="Line 54"/>
              <p:cNvSpPr>
                <a:spLocks noChangeShapeType="1"/>
              </p:cNvSpPr>
              <p:nvPr/>
            </p:nvSpPr>
            <p:spPr bwMode="auto">
              <a:xfrm>
                <a:off x="7614" y="11781"/>
                <a:ext cx="3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0" name="Line 55"/>
              <p:cNvSpPr>
                <a:spLocks noChangeShapeType="1"/>
              </p:cNvSpPr>
              <p:nvPr/>
            </p:nvSpPr>
            <p:spPr bwMode="auto">
              <a:xfrm>
                <a:off x="7614" y="12717"/>
                <a:ext cx="3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1" name="Line 56"/>
              <p:cNvSpPr>
                <a:spLocks noChangeShapeType="1"/>
              </p:cNvSpPr>
              <p:nvPr/>
            </p:nvSpPr>
            <p:spPr bwMode="auto">
              <a:xfrm>
                <a:off x="7974" y="9285"/>
                <a:ext cx="0" cy="3432"/>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2" name="AutoShape 57"/>
              <p:cNvSpPr>
                <a:spLocks noChangeArrowheads="1"/>
              </p:cNvSpPr>
              <p:nvPr/>
            </p:nvSpPr>
            <p:spPr bwMode="auto">
              <a:xfrm>
                <a:off x="8616" y="10757"/>
                <a:ext cx="900" cy="468"/>
              </a:xfrm>
              <a:prstGeom prst="roundRect">
                <a:avLst>
                  <a:gd name="adj" fmla="val 16667"/>
                </a:avLst>
              </a:prstGeom>
              <a:solidFill>
                <a:schemeClr val="bg1">
                  <a:lumMod val="95000"/>
                </a:schemeClr>
              </a:solidFill>
              <a:ln w="9525" algn="ctr">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sz="1400" b="1" dirty="0">
                    <a:solidFill>
                      <a:srgbClr val="216FBA"/>
                    </a:solidFill>
                    <a:latin typeface="微软雅黑" panose="020B0503020204020204" pitchFamily="34" charset="-122"/>
                    <a:ea typeface="微软雅黑" panose="020B0503020204020204" pitchFamily="34" charset="-122"/>
                  </a:rPr>
                  <a:t>end</a:t>
                </a:r>
                <a:endParaRPr lang="en-US" altLang="zh-CN" sz="1400" b="1" dirty="0">
                  <a:solidFill>
                    <a:srgbClr val="216FBA"/>
                  </a:solidFill>
                  <a:latin typeface="微软雅黑" panose="020B0503020204020204" pitchFamily="34" charset="-122"/>
                  <a:ea typeface="微软雅黑" panose="020B0503020204020204" pitchFamily="34" charset="-122"/>
                </a:endParaRPr>
              </a:p>
            </p:txBody>
          </p:sp>
          <p:sp>
            <p:nvSpPr>
              <p:cNvPr id="93" name="Line 58"/>
              <p:cNvSpPr>
                <a:spLocks noChangeShapeType="1"/>
              </p:cNvSpPr>
              <p:nvPr/>
            </p:nvSpPr>
            <p:spPr bwMode="auto">
              <a:xfrm>
                <a:off x="6594" y="9597"/>
                <a:ext cx="1" cy="156"/>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4" name="Line 59"/>
              <p:cNvSpPr>
                <a:spLocks noChangeShapeType="1"/>
              </p:cNvSpPr>
              <p:nvPr/>
            </p:nvSpPr>
            <p:spPr bwMode="auto">
              <a:xfrm>
                <a:off x="4434" y="9753"/>
                <a:ext cx="21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5" name="Line 60"/>
              <p:cNvSpPr>
                <a:spLocks noChangeShapeType="1"/>
              </p:cNvSpPr>
              <p:nvPr/>
            </p:nvSpPr>
            <p:spPr bwMode="auto">
              <a:xfrm>
                <a:off x="4433" y="9753"/>
                <a:ext cx="1" cy="156"/>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6" name="Line 61"/>
              <p:cNvSpPr>
                <a:spLocks noChangeShapeType="1"/>
              </p:cNvSpPr>
              <p:nvPr/>
            </p:nvSpPr>
            <p:spPr bwMode="auto">
              <a:xfrm>
                <a:off x="6609" y="10527"/>
                <a:ext cx="1" cy="156"/>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7" name="Line 62"/>
              <p:cNvSpPr>
                <a:spLocks noChangeShapeType="1"/>
              </p:cNvSpPr>
              <p:nvPr/>
            </p:nvSpPr>
            <p:spPr bwMode="auto">
              <a:xfrm>
                <a:off x="4449" y="10683"/>
                <a:ext cx="21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8" name="Line 63"/>
              <p:cNvSpPr>
                <a:spLocks noChangeShapeType="1"/>
              </p:cNvSpPr>
              <p:nvPr/>
            </p:nvSpPr>
            <p:spPr bwMode="auto">
              <a:xfrm>
                <a:off x="4434" y="10683"/>
                <a:ext cx="1" cy="156"/>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99" name="Line 64"/>
              <p:cNvSpPr>
                <a:spLocks noChangeShapeType="1"/>
              </p:cNvSpPr>
              <p:nvPr/>
            </p:nvSpPr>
            <p:spPr bwMode="auto">
              <a:xfrm>
                <a:off x="6624" y="11172"/>
                <a:ext cx="1" cy="156"/>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00" name="Line 65"/>
              <p:cNvSpPr>
                <a:spLocks noChangeShapeType="1"/>
              </p:cNvSpPr>
              <p:nvPr/>
            </p:nvSpPr>
            <p:spPr bwMode="auto">
              <a:xfrm>
                <a:off x="4464" y="11328"/>
                <a:ext cx="21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01" name="Line 67"/>
              <p:cNvSpPr>
                <a:spLocks noChangeShapeType="1"/>
              </p:cNvSpPr>
              <p:nvPr/>
            </p:nvSpPr>
            <p:spPr bwMode="auto">
              <a:xfrm>
                <a:off x="6594" y="12093"/>
                <a:ext cx="1" cy="156"/>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02" name="Line 68"/>
              <p:cNvSpPr>
                <a:spLocks noChangeShapeType="1"/>
              </p:cNvSpPr>
              <p:nvPr/>
            </p:nvSpPr>
            <p:spPr bwMode="auto">
              <a:xfrm>
                <a:off x="4434" y="12249"/>
                <a:ext cx="2160" cy="1"/>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03" name="Line 69"/>
              <p:cNvSpPr>
                <a:spLocks noChangeShapeType="1"/>
              </p:cNvSpPr>
              <p:nvPr/>
            </p:nvSpPr>
            <p:spPr bwMode="auto">
              <a:xfrm>
                <a:off x="4433" y="12249"/>
                <a:ext cx="1" cy="156"/>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04" name="AutoShape 70"/>
              <p:cNvSpPr>
                <a:spLocks noChangeArrowheads="1"/>
              </p:cNvSpPr>
              <p:nvPr/>
            </p:nvSpPr>
            <p:spPr bwMode="auto">
              <a:xfrm>
                <a:off x="1624" y="12402"/>
                <a:ext cx="1576" cy="621"/>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b="1">
                    <a:solidFill>
                      <a:srgbClr val="216FBA"/>
                    </a:solidFill>
                    <a:latin typeface="微软雅黑" panose="020B0503020204020204" pitchFamily="34" charset="-122"/>
                    <a:ea typeface="微软雅黑" panose="020B0503020204020204" pitchFamily="34" charset="-122"/>
                  </a:rPr>
                  <a:t>default</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105" name="AutoShape 71"/>
              <p:cNvSpPr>
                <a:spLocks noChangeArrowheads="1"/>
              </p:cNvSpPr>
              <p:nvPr/>
            </p:nvSpPr>
            <p:spPr bwMode="auto">
              <a:xfrm>
                <a:off x="5599" y="12400"/>
                <a:ext cx="2025" cy="624"/>
              </a:xfrm>
              <a:prstGeom prst="diamond">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400" b="1">
                    <a:solidFill>
                      <a:srgbClr val="216FBA"/>
                    </a:solidFill>
                    <a:latin typeface="微软雅黑" panose="020B0503020204020204" pitchFamily="34" charset="-122"/>
                    <a:ea typeface="微软雅黑" panose="020B0503020204020204" pitchFamily="34" charset="-122"/>
                  </a:rPr>
                  <a:t>break?</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106" name="Text Box 72"/>
              <p:cNvSpPr txBox="1">
                <a:spLocks noChangeArrowheads="1"/>
              </p:cNvSpPr>
              <p:nvPr/>
            </p:nvSpPr>
            <p:spPr bwMode="auto">
              <a:xfrm>
                <a:off x="3356" y="12349"/>
                <a:ext cx="503" cy="577"/>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107" name="Line 73"/>
              <p:cNvSpPr>
                <a:spLocks noChangeShapeType="1"/>
              </p:cNvSpPr>
              <p:nvPr/>
            </p:nvSpPr>
            <p:spPr bwMode="auto">
              <a:xfrm>
                <a:off x="3184" y="12727"/>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08" name="Rectangle 74"/>
              <p:cNvSpPr>
                <a:spLocks noChangeArrowheads="1"/>
              </p:cNvSpPr>
              <p:nvPr/>
            </p:nvSpPr>
            <p:spPr bwMode="auto">
              <a:xfrm>
                <a:off x="3859" y="12489"/>
                <a:ext cx="1080" cy="468"/>
              </a:xfrm>
              <a:prstGeom prst="rect">
                <a:avLst/>
              </a:prstGeom>
              <a:solidFill>
                <a:schemeClr val="bg1">
                  <a:lumMod val="95000"/>
                </a:schemeClr>
              </a:solidFill>
              <a:ln w="9525" algn="ctr">
                <a:solidFill>
                  <a:schemeClr val="accent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atement </a:t>
                </a:r>
                <a:r>
                  <a:rPr lang="en-US" altLang="zh-CN" sz="1400" b="1">
                    <a:solidFill>
                      <a:srgbClr val="216FBA"/>
                    </a:solidFill>
                    <a:latin typeface="微软雅黑" panose="020B0503020204020204" pitchFamily="34" charset="-122"/>
                    <a:ea typeface="微软雅黑" panose="020B0503020204020204" pitchFamily="34" charset="-122"/>
                  </a:rPr>
                  <a:t>n+1</a:t>
                </a:r>
                <a:endParaRPr lang="en-US" altLang="zh-CN" sz="1400" b="1">
                  <a:solidFill>
                    <a:srgbClr val="216FBA"/>
                  </a:solidFill>
                  <a:latin typeface="微软雅黑" panose="020B0503020204020204" pitchFamily="34" charset="-122"/>
                  <a:ea typeface="微软雅黑" panose="020B0503020204020204" pitchFamily="34" charset="-122"/>
                </a:endParaRPr>
              </a:p>
            </p:txBody>
          </p:sp>
          <p:sp>
            <p:nvSpPr>
              <p:cNvPr id="109" name="Line 75"/>
              <p:cNvSpPr>
                <a:spLocks noChangeShapeType="1"/>
              </p:cNvSpPr>
              <p:nvPr/>
            </p:nvSpPr>
            <p:spPr bwMode="auto">
              <a:xfrm>
                <a:off x="4939" y="12712"/>
                <a:ext cx="675" cy="1"/>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110" name="Line 78"/>
              <p:cNvSpPr>
                <a:spLocks noChangeShapeType="1"/>
              </p:cNvSpPr>
              <p:nvPr/>
            </p:nvSpPr>
            <p:spPr bwMode="auto">
              <a:xfrm>
                <a:off x="7974" y="11005"/>
                <a:ext cx="614" cy="0"/>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grpSp>
        <p:sp>
          <p:nvSpPr>
            <p:cNvPr id="44" name="Line 60"/>
            <p:cNvSpPr>
              <a:spLocks noChangeShapeType="1"/>
            </p:cNvSpPr>
            <p:nvPr/>
          </p:nvSpPr>
          <p:spPr bwMode="auto">
            <a:xfrm>
              <a:off x="5143655" y="4561416"/>
              <a:ext cx="1013" cy="173773"/>
            </a:xfrm>
            <a:prstGeom prst="line">
              <a:avLst/>
            </a:prstGeom>
            <a:noFill/>
            <a:ln w="952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solidFill>
                  <a:srgbClr val="216FBA"/>
                </a:solidFill>
                <a:latin typeface="微软雅黑" panose="020B0503020204020204" pitchFamily="34" charset="-122"/>
                <a:ea typeface="微软雅黑" panose="020B0503020204020204" pitchFamily="34" charset="-122"/>
              </a:endParaRPr>
            </a:p>
          </p:txBody>
        </p:sp>
        <p:sp>
          <p:nvSpPr>
            <p:cNvPr id="45" name="Text Box 22"/>
            <p:cNvSpPr txBox="1">
              <a:spLocks noChangeArrowheads="1"/>
            </p:cNvSpPr>
            <p:nvPr/>
          </p:nvSpPr>
          <p:spPr bwMode="auto">
            <a:xfrm>
              <a:off x="8667386" y="1953630"/>
              <a:ext cx="560168" cy="320811"/>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46" name="Text Box 22"/>
            <p:cNvSpPr txBox="1">
              <a:spLocks noChangeArrowheads="1"/>
            </p:cNvSpPr>
            <p:nvPr/>
          </p:nvSpPr>
          <p:spPr bwMode="auto">
            <a:xfrm>
              <a:off x="8667386" y="3000971"/>
              <a:ext cx="560168" cy="320811"/>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sp>
          <p:nvSpPr>
            <p:cNvPr id="47" name="Text Box 22"/>
            <p:cNvSpPr txBox="1">
              <a:spLocks noChangeArrowheads="1"/>
            </p:cNvSpPr>
            <p:nvPr/>
          </p:nvSpPr>
          <p:spPr bwMode="auto">
            <a:xfrm>
              <a:off x="8667386" y="4729163"/>
              <a:ext cx="560168" cy="320811"/>
            </a:xfrm>
            <a:prstGeom prst="rect">
              <a:avLst/>
            </a:prstGeom>
            <a:noFill/>
            <a:ln w="9525" algn="ctr">
              <a:noFill/>
              <a:miter lim="800000"/>
            </a:ln>
            <a:effectLst/>
            <a:extLst>
              <a:ext uri="{909E8E84-426E-40DD-AFC4-6F175D3DCCD1}">
                <a14:hiddenFill xmlns:a14="http://schemas.microsoft.com/office/drawing/2010/main">
                  <a:solidFill>
                    <a:srgbClr val="2DA2B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400" dirty="0">
                  <a:solidFill>
                    <a:srgbClr val="216FBA"/>
                  </a:solidFill>
                  <a:latin typeface="微软雅黑" panose="020B0503020204020204" pitchFamily="34" charset="-122"/>
                  <a:ea typeface="微软雅黑" panose="020B0503020204020204" pitchFamily="34" charset="-122"/>
                </a:rPr>
                <a:t>y</a:t>
              </a:r>
              <a:endParaRPr lang="en-US" altLang="zh-CN" sz="1400" dirty="0">
                <a:solidFill>
                  <a:srgbClr val="216FBA"/>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308879" y="662803"/>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3</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486648" y="2920246"/>
            <a:ext cx="6534408" cy="706755"/>
          </a:xfrm>
          <a:prstGeom prst="rect">
            <a:avLst/>
          </a:prstGeom>
          <a:noFill/>
        </p:spPr>
        <p:txBody>
          <a:bodyPr wrap="square" rtlCol="0">
            <a:spAutoFit/>
          </a:bodyPr>
          <a:lstStyle/>
          <a:p>
            <a:r>
              <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switch</a:t>
            </a:r>
            <a:r>
              <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a</a:t>
            </a:r>
            <a:r>
              <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pplication</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 switch</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pplication</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矩形 7"/>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矩形 8"/>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2" name="faq-button_57638"/>
          <p:cNvSpPr>
            <a:spLocks noChangeAspect="1"/>
          </p:cNvSpPr>
          <p:nvPr/>
        </p:nvSpPr>
        <p:spPr bwMode="auto">
          <a:xfrm>
            <a:off x="674369" y="984933"/>
            <a:ext cx="609685" cy="603174"/>
          </a:xfrm>
          <a:custGeom>
            <a:avLst/>
            <a:gdLst>
              <a:gd name="connsiteX0" fmla="*/ 234136 w 607850"/>
              <a:gd name="connsiteY0" fmla="*/ 358684 h 601359"/>
              <a:gd name="connsiteX1" fmla="*/ 275840 w 607850"/>
              <a:gd name="connsiteY1" fmla="*/ 358684 h 601359"/>
              <a:gd name="connsiteX2" fmla="*/ 275840 w 607850"/>
              <a:gd name="connsiteY2" fmla="*/ 400318 h 601359"/>
              <a:gd name="connsiteX3" fmla="*/ 234136 w 607850"/>
              <a:gd name="connsiteY3" fmla="*/ 400318 h 601359"/>
              <a:gd name="connsiteX4" fmla="*/ 397639 w 607850"/>
              <a:gd name="connsiteY4" fmla="*/ 308843 h 601359"/>
              <a:gd name="connsiteX5" fmla="*/ 388321 w 607850"/>
              <a:gd name="connsiteY5" fmla="*/ 418584 h 601359"/>
              <a:gd name="connsiteX6" fmla="*/ 384641 w 607850"/>
              <a:gd name="connsiteY6" fmla="*/ 462033 h 601359"/>
              <a:gd name="connsiteX7" fmla="*/ 432674 w 607850"/>
              <a:gd name="connsiteY7" fmla="*/ 426213 h 601359"/>
              <a:gd name="connsiteX8" fmla="*/ 435842 w 607850"/>
              <a:gd name="connsiteY8" fmla="*/ 434121 h 601359"/>
              <a:gd name="connsiteX9" fmla="*/ 482292 w 607850"/>
              <a:gd name="connsiteY9" fmla="*/ 548885 h 601359"/>
              <a:gd name="connsiteX10" fmla="*/ 503816 w 607850"/>
              <a:gd name="connsiteY10" fmla="*/ 540186 h 601359"/>
              <a:gd name="connsiteX11" fmla="*/ 454152 w 607850"/>
              <a:gd name="connsiteY11" fmla="*/ 417560 h 601359"/>
              <a:gd name="connsiteX12" fmla="*/ 513600 w 607850"/>
              <a:gd name="connsiteY12" fmla="*/ 410024 h 601359"/>
              <a:gd name="connsiteX13" fmla="*/ 477726 w 607850"/>
              <a:gd name="connsiteY13" fmla="*/ 378670 h 601359"/>
              <a:gd name="connsiteX14" fmla="*/ 444135 w 607850"/>
              <a:gd name="connsiteY14" fmla="*/ 349409 h 601359"/>
              <a:gd name="connsiteX15" fmla="*/ 255007 w 607850"/>
              <a:gd name="connsiteY15" fmla="*/ 96110 h 601359"/>
              <a:gd name="connsiteX16" fmla="*/ 354097 w 607850"/>
              <a:gd name="connsiteY16" fmla="*/ 195032 h 601359"/>
              <a:gd name="connsiteX17" fmla="*/ 276763 w 607850"/>
              <a:gd name="connsiteY17" fmla="*/ 291581 h 601359"/>
              <a:gd name="connsiteX18" fmla="*/ 276763 w 607850"/>
              <a:gd name="connsiteY18" fmla="*/ 334621 h 601359"/>
              <a:gd name="connsiteX19" fmla="*/ 233298 w 607850"/>
              <a:gd name="connsiteY19" fmla="*/ 334621 h 601359"/>
              <a:gd name="connsiteX20" fmla="*/ 233298 w 607850"/>
              <a:gd name="connsiteY20" fmla="*/ 250588 h 601359"/>
              <a:gd name="connsiteX21" fmla="*/ 255007 w 607850"/>
              <a:gd name="connsiteY21" fmla="*/ 250588 h 601359"/>
              <a:gd name="connsiteX22" fmla="*/ 310632 w 607850"/>
              <a:gd name="connsiteY22" fmla="*/ 195032 h 601359"/>
              <a:gd name="connsiteX23" fmla="*/ 255007 w 607850"/>
              <a:gd name="connsiteY23" fmla="*/ 139522 h 601359"/>
              <a:gd name="connsiteX24" fmla="*/ 202970 w 607850"/>
              <a:gd name="connsiteY24" fmla="*/ 175489 h 601359"/>
              <a:gd name="connsiteX25" fmla="*/ 162300 w 607850"/>
              <a:gd name="connsiteY25" fmla="*/ 160135 h 601359"/>
              <a:gd name="connsiteX26" fmla="*/ 198032 w 607850"/>
              <a:gd name="connsiteY26" fmla="*/ 114117 h 601359"/>
              <a:gd name="connsiteX27" fmla="*/ 255007 w 607850"/>
              <a:gd name="connsiteY27" fmla="*/ 96110 h 601359"/>
              <a:gd name="connsiteX28" fmla="*/ 254983 w 607850"/>
              <a:gd name="connsiteY28" fmla="*/ 43403 h 601359"/>
              <a:gd name="connsiteX29" fmla="*/ 105431 w 607850"/>
              <a:gd name="connsiteY29" fmla="*/ 105274 h 601359"/>
              <a:gd name="connsiteX30" fmla="*/ 43468 w 607850"/>
              <a:gd name="connsiteY30" fmla="*/ 254602 h 601359"/>
              <a:gd name="connsiteX31" fmla="*/ 105431 w 607850"/>
              <a:gd name="connsiteY31" fmla="*/ 403977 h 601359"/>
              <a:gd name="connsiteX32" fmla="*/ 254983 w 607850"/>
              <a:gd name="connsiteY32" fmla="*/ 465801 h 601359"/>
              <a:gd name="connsiteX33" fmla="*/ 345506 w 607850"/>
              <a:gd name="connsiteY33" fmla="*/ 445612 h 601359"/>
              <a:gd name="connsiteX34" fmla="*/ 364142 w 607850"/>
              <a:gd name="connsiteY34" fmla="*/ 226085 h 601359"/>
              <a:gd name="connsiteX35" fmla="*/ 459417 w 607850"/>
              <a:gd name="connsiteY35" fmla="*/ 309169 h 601359"/>
              <a:gd name="connsiteX36" fmla="*/ 466498 w 607850"/>
              <a:gd name="connsiteY36" fmla="*/ 254602 h 601359"/>
              <a:gd name="connsiteX37" fmla="*/ 404581 w 607850"/>
              <a:gd name="connsiteY37" fmla="*/ 105274 h 601359"/>
              <a:gd name="connsiteX38" fmla="*/ 254983 w 607850"/>
              <a:gd name="connsiteY38" fmla="*/ 43403 h 601359"/>
              <a:gd name="connsiteX39" fmla="*/ 254983 w 607850"/>
              <a:gd name="connsiteY39" fmla="*/ 0 h 601359"/>
              <a:gd name="connsiteX40" fmla="*/ 354265 w 607850"/>
              <a:gd name="connsiteY40" fmla="*/ 20003 h 601359"/>
              <a:gd name="connsiteX41" fmla="*/ 435330 w 607850"/>
              <a:gd name="connsiteY41" fmla="*/ 74571 h 601359"/>
              <a:gd name="connsiteX42" fmla="*/ 489933 w 607850"/>
              <a:gd name="connsiteY42" fmla="*/ 155515 h 601359"/>
              <a:gd name="connsiteX43" fmla="*/ 510013 w 607850"/>
              <a:gd name="connsiteY43" fmla="*/ 254602 h 601359"/>
              <a:gd name="connsiteX44" fmla="*/ 495151 w 607850"/>
              <a:gd name="connsiteY44" fmla="*/ 340384 h 601359"/>
              <a:gd name="connsiteX45" fmla="*/ 607850 w 607850"/>
              <a:gd name="connsiteY45" fmla="*/ 438680 h 601359"/>
              <a:gd name="connsiteX46" fmla="*/ 511224 w 607850"/>
              <a:gd name="connsiteY46" fmla="*/ 450961 h 601359"/>
              <a:gd name="connsiteX47" fmla="*/ 556369 w 607850"/>
              <a:gd name="connsiteY47" fmla="*/ 562469 h 601359"/>
              <a:gd name="connsiteX48" fmla="*/ 460022 w 607850"/>
              <a:gd name="connsiteY48" fmla="*/ 601359 h 601359"/>
              <a:gd name="connsiteX49" fmla="*/ 414877 w 607850"/>
              <a:gd name="connsiteY49" fmla="*/ 489852 h 601359"/>
              <a:gd name="connsiteX50" fmla="*/ 336840 w 607850"/>
              <a:gd name="connsiteY50" fmla="*/ 548094 h 601359"/>
              <a:gd name="connsiteX51" fmla="*/ 341406 w 607850"/>
              <a:gd name="connsiteY51" fmla="*/ 494225 h 601359"/>
              <a:gd name="connsiteX52" fmla="*/ 254983 w 607850"/>
              <a:gd name="connsiteY52" fmla="*/ 509250 h 601359"/>
              <a:gd name="connsiteX53" fmla="*/ 155748 w 607850"/>
              <a:gd name="connsiteY53" fmla="*/ 489200 h 601359"/>
              <a:gd name="connsiteX54" fmla="*/ 74683 w 607850"/>
              <a:gd name="connsiteY54" fmla="*/ 434679 h 601359"/>
              <a:gd name="connsiteX55" fmla="*/ 20033 w 607850"/>
              <a:gd name="connsiteY55" fmla="*/ 353735 h 601359"/>
              <a:gd name="connsiteX56" fmla="*/ 0 w 607850"/>
              <a:gd name="connsiteY56" fmla="*/ 254602 h 601359"/>
              <a:gd name="connsiteX57" fmla="*/ 20033 w 607850"/>
              <a:gd name="connsiteY57" fmla="*/ 155515 h 601359"/>
              <a:gd name="connsiteX58" fmla="*/ 74683 w 607850"/>
              <a:gd name="connsiteY58" fmla="*/ 74571 h 601359"/>
              <a:gd name="connsiteX59" fmla="*/ 155748 w 607850"/>
              <a:gd name="connsiteY59" fmla="*/ 20003 h 601359"/>
              <a:gd name="connsiteX60" fmla="*/ 254983 w 607850"/>
              <a:gd name="connsiteY60"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7850" h="601359">
                <a:moveTo>
                  <a:pt x="234136" y="358684"/>
                </a:moveTo>
                <a:lnTo>
                  <a:pt x="275840" y="358684"/>
                </a:lnTo>
                <a:lnTo>
                  <a:pt x="275840" y="400318"/>
                </a:lnTo>
                <a:lnTo>
                  <a:pt x="234136" y="400318"/>
                </a:lnTo>
                <a:close/>
                <a:moveTo>
                  <a:pt x="397639" y="308843"/>
                </a:moveTo>
                <a:lnTo>
                  <a:pt x="388321" y="418584"/>
                </a:lnTo>
                <a:lnTo>
                  <a:pt x="384641" y="462033"/>
                </a:lnTo>
                <a:lnTo>
                  <a:pt x="432674" y="426213"/>
                </a:lnTo>
                <a:lnTo>
                  <a:pt x="435842" y="434121"/>
                </a:lnTo>
                <a:lnTo>
                  <a:pt x="482292" y="548885"/>
                </a:lnTo>
                <a:lnTo>
                  <a:pt x="503816" y="540186"/>
                </a:lnTo>
                <a:lnTo>
                  <a:pt x="454152" y="417560"/>
                </a:lnTo>
                <a:lnTo>
                  <a:pt x="513600" y="410024"/>
                </a:lnTo>
                <a:lnTo>
                  <a:pt x="477726" y="378670"/>
                </a:lnTo>
                <a:lnTo>
                  <a:pt x="444135" y="349409"/>
                </a:lnTo>
                <a:close/>
                <a:moveTo>
                  <a:pt x="255007" y="96110"/>
                </a:moveTo>
                <a:cubicBezTo>
                  <a:pt x="309653" y="96110"/>
                  <a:pt x="354097" y="140499"/>
                  <a:pt x="354097" y="195032"/>
                </a:cubicBezTo>
                <a:cubicBezTo>
                  <a:pt x="354097" y="242166"/>
                  <a:pt x="320974" y="281670"/>
                  <a:pt x="276763" y="291581"/>
                </a:cubicBezTo>
                <a:lnTo>
                  <a:pt x="276763" y="334621"/>
                </a:lnTo>
                <a:lnTo>
                  <a:pt x="233298" y="334621"/>
                </a:lnTo>
                <a:lnTo>
                  <a:pt x="233298" y="250588"/>
                </a:lnTo>
                <a:lnTo>
                  <a:pt x="255007" y="250588"/>
                </a:lnTo>
                <a:cubicBezTo>
                  <a:pt x="285661" y="250588"/>
                  <a:pt x="310632" y="225648"/>
                  <a:pt x="310632" y="195032"/>
                </a:cubicBezTo>
                <a:cubicBezTo>
                  <a:pt x="310632" y="164415"/>
                  <a:pt x="285661" y="139522"/>
                  <a:pt x="255007" y="139522"/>
                </a:cubicBezTo>
                <a:cubicBezTo>
                  <a:pt x="231994" y="139522"/>
                  <a:pt x="211123" y="153993"/>
                  <a:pt x="202970" y="175489"/>
                </a:cubicBezTo>
                <a:lnTo>
                  <a:pt x="162300" y="160135"/>
                </a:lnTo>
                <a:cubicBezTo>
                  <a:pt x="169335" y="141523"/>
                  <a:pt x="181680" y="125610"/>
                  <a:pt x="198032" y="114117"/>
                </a:cubicBezTo>
                <a:cubicBezTo>
                  <a:pt x="214803" y="102345"/>
                  <a:pt x="234509" y="96110"/>
                  <a:pt x="255007" y="96110"/>
                </a:cubicBezTo>
                <a:close/>
                <a:moveTo>
                  <a:pt x="254983" y="43403"/>
                </a:moveTo>
                <a:cubicBezTo>
                  <a:pt x="198517" y="43403"/>
                  <a:pt x="145405" y="65406"/>
                  <a:pt x="105431" y="105274"/>
                </a:cubicBezTo>
                <a:cubicBezTo>
                  <a:pt x="65504" y="145187"/>
                  <a:pt x="43468" y="198220"/>
                  <a:pt x="43468" y="254602"/>
                </a:cubicBezTo>
                <a:cubicBezTo>
                  <a:pt x="43468" y="311030"/>
                  <a:pt x="65504" y="364063"/>
                  <a:pt x="105431" y="403977"/>
                </a:cubicBezTo>
                <a:cubicBezTo>
                  <a:pt x="145405" y="443844"/>
                  <a:pt x="198517" y="465801"/>
                  <a:pt x="254983" y="465801"/>
                </a:cubicBezTo>
                <a:cubicBezTo>
                  <a:pt x="286850" y="465801"/>
                  <a:pt x="317599" y="458823"/>
                  <a:pt x="345506" y="445612"/>
                </a:cubicBezTo>
                <a:lnTo>
                  <a:pt x="364142" y="226085"/>
                </a:lnTo>
                <a:lnTo>
                  <a:pt x="459417" y="309169"/>
                </a:lnTo>
                <a:cubicBezTo>
                  <a:pt x="464076" y="291585"/>
                  <a:pt x="466498" y="273302"/>
                  <a:pt x="466498" y="254602"/>
                </a:cubicBezTo>
                <a:cubicBezTo>
                  <a:pt x="466498" y="198220"/>
                  <a:pt x="444508" y="145187"/>
                  <a:pt x="404581" y="105274"/>
                </a:cubicBezTo>
                <a:cubicBezTo>
                  <a:pt x="364608" y="65406"/>
                  <a:pt x="311496" y="43403"/>
                  <a:pt x="254983" y="43403"/>
                </a:cubicBezTo>
                <a:close/>
                <a:moveTo>
                  <a:pt x="254983" y="0"/>
                </a:moveTo>
                <a:cubicBezTo>
                  <a:pt x="289412" y="0"/>
                  <a:pt x="322817" y="6745"/>
                  <a:pt x="354265" y="20003"/>
                </a:cubicBezTo>
                <a:cubicBezTo>
                  <a:pt x="384641" y="32843"/>
                  <a:pt x="411896" y="51218"/>
                  <a:pt x="435330" y="74571"/>
                </a:cubicBezTo>
                <a:cubicBezTo>
                  <a:pt x="458718" y="97970"/>
                  <a:pt x="477121" y="125184"/>
                  <a:pt x="489933" y="155515"/>
                </a:cubicBezTo>
                <a:cubicBezTo>
                  <a:pt x="503257" y="186916"/>
                  <a:pt x="510013" y="220270"/>
                  <a:pt x="510013" y="254602"/>
                </a:cubicBezTo>
                <a:cubicBezTo>
                  <a:pt x="510013" y="284142"/>
                  <a:pt x="505028" y="312937"/>
                  <a:pt x="495151" y="340384"/>
                </a:cubicBezTo>
                <a:lnTo>
                  <a:pt x="607850" y="438680"/>
                </a:lnTo>
                <a:lnTo>
                  <a:pt x="511224" y="450961"/>
                </a:lnTo>
                <a:lnTo>
                  <a:pt x="556369" y="562469"/>
                </a:lnTo>
                <a:lnTo>
                  <a:pt x="460022" y="601359"/>
                </a:lnTo>
                <a:lnTo>
                  <a:pt x="414877" y="489852"/>
                </a:lnTo>
                <a:lnTo>
                  <a:pt x="336840" y="548094"/>
                </a:lnTo>
                <a:lnTo>
                  <a:pt x="341406" y="494225"/>
                </a:lnTo>
                <a:cubicBezTo>
                  <a:pt x="313779" y="504180"/>
                  <a:pt x="284754" y="509250"/>
                  <a:pt x="254983" y="509250"/>
                </a:cubicBezTo>
                <a:cubicBezTo>
                  <a:pt x="220600" y="509250"/>
                  <a:pt x="187196" y="502505"/>
                  <a:pt x="155748" y="489200"/>
                </a:cubicBezTo>
                <a:cubicBezTo>
                  <a:pt x="125372" y="476408"/>
                  <a:pt x="98117" y="458032"/>
                  <a:pt x="74683" y="434679"/>
                </a:cubicBezTo>
                <a:cubicBezTo>
                  <a:pt x="51295" y="411280"/>
                  <a:pt x="32892" y="384066"/>
                  <a:pt x="20033" y="353735"/>
                </a:cubicBezTo>
                <a:cubicBezTo>
                  <a:pt x="6755" y="322334"/>
                  <a:pt x="0" y="288980"/>
                  <a:pt x="0" y="254602"/>
                </a:cubicBezTo>
                <a:cubicBezTo>
                  <a:pt x="0" y="220270"/>
                  <a:pt x="6755" y="186916"/>
                  <a:pt x="20033" y="155515"/>
                </a:cubicBezTo>
                <a:cubicBezTo>
                  <a:pt x="32892" y="125184"/>
                  <a:pt x="51295" y="97970"/>
                  <a:pt x="74683" y="74571"/>
                </a:cubicBezTo>
                <a:cubicBezTo>
                  <a:pt x="98117" y="51218"/>
                  <a:pt x="125372" y="32843"/>
                  <a:pt x="155748" y="20003"/>
                </a:cubicBezTo>
                <a:cubicBezTo>
                  <a:pt x="187196" y="6745"/>
                  <a:pt x="220600" y="0"/>
                  <a:pt x="254983" y="0"/>
                </a:cubicBezTo>
                <a:close/>
              </a:path>
            </a:pathLst>
          </a:custGeom>
          <a:solidFill>
            <a:schemeClr val="accent1"/>
          </a:solidFill>
          <a:ln>
            <a:noFill/>
          </a:ln>
        </p:spPr>
      </p:sp>
      <p:sp>
        <p:nvSpPr>
          <p:cNvPr id="44" name="Rectangle 13"/>
          <p:cNvSpPr>
            <a:spLocks noChangeArrowheads="1"/>
          </p:cNvSpPr>
          <p:nvPr/>
        </p:nvSpPr>
        <p:spPr bwMode="auto">
          <a:xfrm>
            <a:off x="1361440" y="984885"/>
            <a:ext cx="997331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sz="2000" b="1" dirty="0">
                <a:solidFill>
                  <a:srgbClr val="076EAD"/>
                </a:solidFill>
                <a:latin typeface="微软雅黑" panose="020B0503020204020204" pitchFamily="34" charset="-122"/>
                <a:ea typeface="微软雅黑" panose="020B0503020204020204" pitchFamily="34" charset="-122"/>
              </a:rPr>
              <a:t>Enter the test results, of which 90-100 points belong to level </a:t>
            </a:r>
            <a:r>
              <a:rPr lang="en-US" sz="2000" b="1" dirty="0">
                <a:solidFill>
                  <a:srgbClr val="076EAD"/>
                </a:solidFill>
                <a:latin typeface="微软雅黑" panose="020B0503020204020204" pitchFamily="34" charset="-122"/>
                <a:ea typeface="微软雅黑" panose="020B0503020204020204" pitchFamily="34" charset="-122"/>
              </a:rPr>
              <a:t>A</a:t>
            </a:r>
            <a:r>
              <a:rPr sz="2000" b="1" dirty="0">
                <a:solidFill>
                  <a:srgbClr val="076EAD"/>
                </a:solidFill>
                <a:latin typeface="微软雅黑" panose="020B0503020204020204" pitchFamily="34" charset="-122"/>
                <a:ea typeface="微软雅黑" panose="020B0503020204020204" pitchFamily="34" charset="-122"/>
              </a:rPr>
              <a:t>, 80-89 points belong to level B, 70-79 points belong to level C, 60-69 points belong to level D, and less than 60 points belong to level E. convert the results into the corresponding five-level system level and output them</a:t>
            </a:r>
            <a:endParaRPr sz="2000" b="1" dirty="0">
              <a:solidFill>
                <a:srgbClr val="076EA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0105" y="153453"/>
            <a:ext cx="5090160" cy="52322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 switch</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语句的应用</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矩形 7"/>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矩形 8"/>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Text Box 48"/>
          <p:cNvSpPr txBox="1">
            <a:spLocks noChangeArrowheads="1"/>
          </p:cNvSpPr>
          <p:nvPr/>
        </p:nvSpPr>
        <p:spPr bwMode="auto">
          <a:xfrm>
            <a:off x="1069048" y="1533958"/>
            <a:ext cx="5090160" cy="46596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lnSpc>
                <a:spcPct val="110000"/>
              </a:lnSpc>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#include "</a:t>
            </a:r>
            <a:r>
              <a:rPr lang="en-US" altLang="zh-CN" dirty="0" err="1"/>
              <a:t>stdio.h</a:t>
            </a:r>
            <a:r>
              <a:rPr lang="en-US" altLang="zh-CN" dirty="0"/>
              <a:t>"</a:t>
            </a:r>
            <a:endParaRPr lang="en-US" altLang="zh-CN" dirty="0"/>
          </a:p>
          <a:p>
            <a:r>
              <a:rPr lang="en-US" altLang="zh-CN" dirty="0"/>
              <a:t>main()</a:t>
            </a:r>
            <a:endParaRPr lang="en-US" altLang="zh-CN" dirty="0"/>
          </a:p>
          <a:p>
            <a:r>
              <a:rPr lang="en-US" altLang="zh-CN" dirty="0"/>
              <a:t>{</a:t>
            </a:r>
            <a:endParaRPr lang="en-US" altLang="zh-CN" dirty="0"/>
          </a:p>
          <a:p>
            <a:r>
              <a:rPr lang="en-US" altLang="zh-CN" dirty="0"/>
              <a:t>	</a:t>
            </a:r>
            <a:r>
              <a:rPr lang="en-US" altLang="zh-CN" dirty="0" err="1"/>
              <a:t>int</a:t>
            </a:r>
            <a:r>
              <a:rPr lang="en-US" altLang="zh-CN" dirty="0"/>
              <a:t> </a:t>
            </a:r>
            <a:r>
              <a:rPr lang="en-US" altLang="zh-CN" dirty="0" err="1"/>
              <a:t>score,temp</a:t>
            </a:r>
            <a:r>
              <a:rPr lang="en-US" altLang="zh-CN" dirty="0"/>
              <a:t>;</a:t>
            </a:r>
            <a:endParaRPr lang="en-US" altLang="zh-CN" dirty="0"/>
          </a:p>
          <a:p>
            <a:r>
              <a:rPr lang="en-US" altLang="zh-CN" dirty="0"/>
              <a:t>	char grade;</a:t>
            </a:r>
            <a:endParaRPr lang="en-US" altLang="zh-CN" dirty="0"/>
          </a:p>
          <a:p>
            <a:r>
              <a:rPr lang="en-US" altLang="zh-CN" dirty="0"/>
              <a:t>	</a:t>
            </a:r>
            <a:r>
              <a:rPr lang="en-US" altLang="zh-CN" dirty="0" err="1"/>
              <a:t>printf</a:t>
            </a:r>
            <a:r>
              <a:rPr lang="en-US" altLang="zh-CN" dirty="0"/>
              <a:t>("</a:t>
            </a:r>
            <a:r>
              <a:rPr lang="zh-CN" altLang="en-US" dirty="0"/>
              <a:t>Please enter the test result</a:t>
            </a:r>
            <a:r>
              <a:rPr lang="en-US" altLang="zh-CN" dirty="0"/>
              <a:t>:");</a:t>
            </a:r>
            <a:endParaRPr lang="en-US" altLang="zh-CN" dirty="0"/>
          </a:p>
          <a:p>
            <a:r>
              <a:rPr lang="en-US" altLang="zh-CN" dirty="0"/>
              <a:t>	</a:t>
            </a:r>
            <a:r>
              <a:rPr lang="en-US" altLang="zh-CN" dirty="0" err="1"/>
              <a:t>scanf</a:t>
            </a:r>
            <a:r>
              <a:rPr lang="en-US" altLang="zh-CN" dirty="0"/>
              <a:t>("%</a:t>
            </a:r>
            <a:r>
              <a:rPr lang="en-US" altLang="zh-CN" dirty="0" err="1"/>
              <a:t>d",&amp;score</a:t>
            </a:r>
            <a:r>
              <a:rPr lang="en-US" altLang="zh-CN" dirty="0"/>
              <a:t>);</a:t>
            </a:r>
            <a:endParaRPr lang="en-US" altLang="zh-CN" dirty="0"/>
          </a:p>
          <a:p>
            <a:r>
              <a:rPr lang="en-US" altLang="zh-CN" dirty="0"/>
              <a:t>	temp=score/10; </a:t>
            </a:r>
            <a:endParaRPr lang="en-US" altLang="zh-CN" dirty="0"/>
          </a:p>
          <a:p>
            <a:r>
              <a:rPr lang="en-US" altLang="zh-CN" dirty="0"/>
              <a:t>	switch(temp)</a:t>
            </a:r>
            <a:endParaRPr lang="en-US" altLang="zh-CN" dirty="0"/>
          </a:p>
          <a:p>
            <a:r>
              <a:rPr lang="en-US" altLang="zh-CN" dirty="0"/>
              <a:t>	{</a:t>
            </a:r>
            <a:endParaRPr lang="en-US" altLang="zh-CN" dirty="0"/>
          </a:p>
          <a:p>
            <a:r>
              <a:rPr lang="en-US" altLang="zh-CN" dirty="0"/>
              <a:t>	    case 10: </a:t>
            </a:r>
            <a:endParaRPr lang="en-US" altLang="zh-CN" dirty="0"/>
          </a:p>
          <a:p>
            <a:r>
              <a:rPr lang="en-US" altLang="zh-CN" dirty="0"/>
              <a:t>	    case 9:grade='</a:t>
            </a:r>
            <a:r>
              <a:rPr lang="en-US" altLang="zh-CN" dirty="0" err="1"/>
              <a:t>A';break</a:t>
            </a:r>
            <a:r>
              <a:rPr lang="en-US" altLang="zh-CN" dirty="0"/>
              <a:t>;</a:t>
            </a:r>
            <a:endParaRPr lang="en-US" altLang="zh-CN" dirty="0"/>
          </a:p>
          <a:p>
            <a:r>
              <a:rPr lang="en-US" altLang="zh-CN" dirty="0"/>
              <a:t>	    case 8:grade='</a:t>
            </a:r>
            <a:r>
              <a:rPr lang="en-US" altLang="zh-CN" dirty="0" err="1"/>
              <a:t>B';break</a:t>
            </a:r>
            <a:r>
              <a:rPr lang="en-US" altLang="zh-CN" dirty="0"/>
              <a:t>; </a:t>
            </a:r>
            <a:endParaRPr lang="en-US" altLang="zh-CN" dirty="0"/>
          </a:p>
          <a:p>
            <a:r>
              <a:rPr lang="en-US" altLang="zh-CN" dirty="0"/>
              <a:t>	    case 7:grade='</a:t>
            </a:r>
            <a:r>
              <a:rPr lang="en-US" altLang="zh-CN" dirty="0" err="1"/>
              <a:t>C';break</a:t>
            </a:r>
            <a:r>
              <a:rPr lang="en-US" altLang="zh-CN" dirty="0"/>
              <a:t>; </a:t>
            </a:r>
            <a:endParaRPr lang="en-US" altLang="zh-CN" dirty="0"/>
          </a:p>
          <a:p>
            <a:endParaRPr lang="en-US" altLang="zh-CN" dirty="0"/>
          </a:p>
        </p:txBody>
      </p:sp>
      <p:sp>
        <p:nvSpPr>
          <p:cNvPr id="2" name="矩形 1"/>
          <p:cNvSpPr/>
          <p:nvPr/>
        </p:nvSpPr>
        <p:spPr>
          <a:xfrm>
            <a:off x="5930265" y="2448054"/>
            <a:ext cx="6096000" cy="3136900"/>
          </a:xfrm>
          <a:prstGeom prst="rect">
            <a:avLst/>
          </a:prstGeom>
        </p:spPr>
        <p:txBody>
          <a:bodyPr>
            <a:spAutoFit/>
          </a:bodyPr>
          <a:lstStyle/>
          <a:p>
            <a:pPr eaLnBrk="1" hangingPunct="1">
              <a:lnSpc>
                <a:spcPct val="110000"/>
              </a:lnSpc>
            </a:pPr>
            <a:r>
              <a:rPr lang="en-US" altLang="zh-CN" dirty="0"/>
              <a:t>	    case 6:grade='</a:t>
            </a:r>
            <a:r>
              <a:rPr lang="en-US" altLang="zh-CN" dirty="0" err="1"/>
              <a:t>D';break</a:t>
            </a:r>
            <a:r>
              <a:rPr lang="en-US" altLang="zh-CN" dirty="0"/>
              <a:t>; </a:t>
            </a:r>
            <a:endParaRPr lang="en-US" altLang="zh-CN" dirty="0"/>
          </a:p>
          <a:p>
            <a:pPr eaLnBrk="1" hangingPunct="1">
              <a:lnSpc>
                <a:spcPct val="110000"/>
              </a:lnSpc>
            </a:pPr>
            <a:r>
              <a:rPr lang="en-US" altLang="zh-CN" dirty="0"/>
              <a:t>	    case 5: </a:t>
            </a:r>
            <a:endParaRPr lang="en-US" altLang="zh-CN" dirty="0"/>
          </a:p>
          <a:p>
            <a:pPr eaLnBrk="1" hangingPunct="1">
              <a:lnSpc>
                <a:spcPct val="110000"/>
              </a:lnSpc>
            </a:pPr>
            <a:r>
              <a:rPr lang="en-US" altLang="zh-CN" dirty="0"/>
              <a:t>	    case 4: </a:t>
            </a:r>
            <a:endParaRPr lang="en-US" altLang="zh-CN" dirty="0"/>
          </a:p>
          <a:p>
            <a:pPr eaLnBrk="1" hangingPunct="1">
              <a:lnSpc>
                <a:spcPct val="110000"/>
              </a:lnSpc>
            </a:pPr>
            <a:r>
              <a:rPr lang="en-US" altLang="zh-CN" dirty="0"/>
              <a:t>	    case 3: </a:t>
            </a:r>
            <a:endParaRPr lang="en-US" altLang="zh-CN" dirty="0"/>
          </a:p>
          <a:p>
            <a:pPr eaLnBrk="1" hangingPunct="1">
              <a:lnSpc>
                <a:spcPct val="110000"/>
              </a:lnSpc>
            </a:pPr>
            <a:r>
              <a:rPr lang="en-US" altLang="zh-CN" dirty="0"/>
              <a:t>	    case 2:</a:t>
            </a:r>
            <a:endParaRPr lang="en-US" altLang="zh-CN" dirty="0"/>
          </a:p>
          <a:p>
            <a:pPr eaLnBrk="1" hangingPunct="1">
              <a:lnSpc>
                <a:spcPct val="110000"/>
              </a:lnSpc>
            </a:pPr>
            <a:r>
              <a:rPr lang="en-US" altLang="zh-CN" dirty="0"/>
              <a:t>	    case 1: </a:t>
            </a:r>
            <a:endParaRPr lang="en-US" altLang="zh-CN" dirty="0"/>
          </a:p>
          <a:p>
            <a:pPr eaLnBrk="1" hangingPunct="1">
              <a:lnSpc>
                <a:spcPct val="110000"/>
              </a:lnSpc>
            </a:pPr>
            <a:r>
              <a:rPr lang="en-US" altLang="zh-CN" dirty="0"/>
              <a:t>	    case 0:grade='E'; </a:t>
            </a:r>
            <a:endParaRPr lang="en-US" altLang="zh-CN" dirty="0"/>
          </a:p>
          <a:p>
            <a:pPr eaLnBrk="1" hangingPunct="1">
              <a:lnSpc>
                <a:spcPct val="110000"/>
              </a:lnSpc>
            </a:pPr>
            <a:r>
              <a:rPr lang="en-US" altLang="zh-CN" dirty="0"/>
              <a:t>	}</a:t>
            </a:r>
            <a:endParaRPr lang="en-US" altLang="zh-CN" dirty="0"/>
          </a:p>
          <a:p>
            <a:pPr eaLnBrk="1" hangingPunct="1">
              <a:lnSpc>
                <a:spcPct val="110000"/>
              </a:lnSpc>
            </a:pPr>
            <a:r>
              <a:rPr lang="en-US" altLang="zh-CN" dirty="0"/>
              <a:t>	</a:t>
            </a:r>
            <a:r>
              <a:rPr lang="en-US" altLang="zh-CN" dirty="0" err="1"/>
              <a:t>printf</a:t>
            </a:r>
            <a:r>
              <a:rPr lang="en-US" altLang="zh-CN" dirty="0"/>
              <a:t>("</a:t>
            </a:r>
            <a:r>
              <a:rPr lang="zh-CN" altLang="en-US" dirty="0"/>
              <a:t>The five level system is</a:t>
            </a:r>
            <a:r>
              <a:rPr lang="en-US" altLang="zh-CN" dirty="0"/>
              <a:t>:%c\</a:t>
            </a:r>
            <a:r>
              <a:rPr lang="en-US" altLang="zh-CN" dirty="0" err="1"/>
              <a:t>n",grade</a:t>
            </a:r>
            <a:r>
              <a:rPr lang="en-US" altLang="zh-CN" dirty="0"/>
              <a:t>); </a:t>
            </a:r>
            <a:endParaRPr lang="en-US" altLang="zh-CN" dirty="0"/>
          </a:p>
          <a:p>
            <a:pPr eaLnBrk="1" hangingPunct="1">
              <a:lnSpc>
                <a:spcPct val="110000"/>
              </a:lnSpc>
            </a:pPr>
            <a:r>
              <a:rPr lang="en-US" altLang="zh-CN" dirty="0"/>
              <a:t>}</a:t>
            </a:r>
            <a:endParaRPr lang="en-US" altLang="zh-CN" dirty="0"/>
          </a:p>
        </p:txBody>
      </p:sp>
      <p:sp>
        <p:nvSpPr>
          <p:cNvPr id="3" name="矩形 2"/>
          <p:cNvSpPr/>
          <p:nvPr/>
        </p:nvSpPr>
        <p:spPr>
          <a:xfrm>
            <a:off x="674369" y="1284790"/>
            <a:ext cx="10761418" cy="4896091"/>
          </a:xfrm>
          <a:prstGeom prst="rect">
            <a:avLst/>
          </a:prstGeom>
          <a:noFill/>
          <a:ln>
            <a:solidFill>
              <a:srgbClr val="21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2036</Words>
  <Application>WPS 演示</Application>
  <PresentationFormat>宽屏</PresentationFormat>
  <Paragraphs>174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Calibri Light</vt:lpstr>
      <vt:lpstr>微软雅黑</vt:lpstr>
      <vt:lpstr>长城特粗宋体</vt:lpstr>
      <vt:lpstr>Calibri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李刚</dc:creator>
  <cp:lastModifiedBy>未央歌</cp:lastModifiedBy>
  <cp:revision>475</cp:revision>
  <dcterms:created xsi:type="dcterms:W3CDTF">2014-07-14T07:34:00Z</dcterms:created>
  <dcterms:modified xsi:type="dcterms:W3CDTF">2022-05-11T14:39:08Z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