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3" r:id="rId5"/>
    <p:sldId id="264" r:id="rId6"/>
    <p:sldId id="265" r:id="rId7"/>
    <p:sldId id="266" r:id="rId8"/>
    <p:sldId id="279" r:id="rId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00"/>
    <a:srgbClr val="FF9900"/>
    <a:srgbClr val="B2B2B2"/>
    <a:srgbClr val="3333FF"/>
    <a:srgbClr val="FFCC00"/>
    <a:srgbClr val="66FF33"/>
    <a:srgbClr val="858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201"/>
      </p:cViewPr>
      <p:guideLst>
        <p:guide orient="horz" pos="21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39884-8989-4D7C-9A3B-ACE7A7B9FEB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3B926-2058-4AF4-9957-C2D1DD74901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8D391-ADAC-4DC0-BF24-ABD6A81E6A0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01510-E3E2-4D75-AC89-4CAF6ABF68A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8BB36-4026-4C73-81D3-110CB90E878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5A28A-F49C-4FBA-9316-3C5605ACBE1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94E61-AF1F-4F24-B4C0-9DD500CA5AA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41C81-C028-49EF-A068-5CE36627F0B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A95FE-7553-4F31-87A1-D2EB551C394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7EF06-DF73-453E-8F9A-1965F5FBA68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6CA5F-7038-4176-B069-4D4A8A64B0B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F4E6D-34AA-43F5-9C4C-A45E09DABB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1F451-C9CE-4E63-9FB0-C157E032318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0DE1A-5E53-4E4E-8EC3-615366AD56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92D13-426F-47E9-9062-CFC14943F2E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33CBC-8B1F-4619-8F95-C18C647320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003A2-46F4-43B4-BB41-B136DDEA94D2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3AAB36-EE32-48BB-9B11-A5AE1732E56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02EAD-528F-4647-8613-0135F56B9DC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E05DA-1C0D-47C2-813C-B7ABFA86440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8581D-0341-4B19-8DF5-5B134D14CEF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B1D22-991F-4459-B9E6-D48FEFB25B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40D939A-B979-4D0C-92C8-BDAA7A162AE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A1AC9F3-E2B6-4387-A53E-C2DDD57E07D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93" y="902493"/>
            <a:ext cx="5851525" cy="50831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9" name="梯形 8"/>
          <p:cNvSpPr/>
          <p:nvPr/>
        </p:nvSpPr>
        <p:spPr>
          <a:xfrm rot="5400000" flipH="1">
            <a:off x="3806825" y="2932113"/>
            <a:ext cx="5083175" cy="993775"/>
          </a:xfrm>
          <a:prstGeom prst="trapezoid">
            <a:avLst>
              <a:gd name="adj" fmla="val 47675"/>
            </a:avLst>
          </a:prstGeom>
          <a:solidFill>
            <a:srgbClr val="0B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66700" y="1328738"/>
            <a:ext cx="5319713" cy="10144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4" name="矩形 11"/>
          <p:cNvSpPr>
            <a:spLocks noChangeArrowheads="1"/>
          </p:cNvSpPr>
          <p:nvPr/>
        </p:nvSpPr>
        <p:spPr bwMode="auto">
          <a:xfrm>
            <a:off x="2640195" y="2455408"/>
            <a:ext cx="22637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0" y="1360488"/>
            <a:ext cx="5346700" cy="416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12"/>
          <p:cNvGrpSpPr/>
          <p:nvPr/>
        </p:nvGrpSpPr>
        <p:grpSpPr bwMode="auto">
          <a:xfrm>
            <a:off x="77788" y="52388"/>
            <a:ext cx="3113087" cy="534987"/>
            <a:chOff x="78282" y="52718"/>
            <a:chExt cx="3113202" cy="534884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0834" y="52718"/>
              <a:ext cx="660650" cy="534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文本框 14"/>
            <p:cNvSpPr txBox="1"/>
            <p:nvPr/>
          </p:nvSpPr>
          <p:spPr>
            <a:xfrm>
              <a:off x="78282" y="135252"/>
              <a:ext cx="2679799" cy="3698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北京电子科技职业学院</a:t>
              </a:r>
              <a:endPara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8929688" y="114300"/>
            <a:ext cx="2741612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 Programming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9013" y="-3175"/>
            <a:ext cx="1042987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0"/>
            <a:ext cx="4556125" cy="6858000"/>
          </a:xfrm>
          <a:custGeom>
            <a:avLst/>
            <a:gdLst>
              <a:gd name="connsiteX0" fmla="*/ 0 w 4556896"/>
              <a:gd name="connsiteY0" fmla="*/ 0 h 6858000"/>
              <a:gd name="connsiteX1" fmla="*/ 1071144 w 4556896"/>
              <a:gd name="connsiteY1" fmla="*/ 0 h 6858000"/>
              <a:gd name="connsiteX2" fmla="*/ 2110154 w 4556896"/>
              <a:gd name="connsiteY2" fmla="*/ 0 h 6858000"/>
              <a:gd name="connsiteX3" fmla="*/ 4556896 w 4556896"/>
              <a:gd name="connsiteY3" fmla="*/ 0 h 6858000"/>
              <a:gd name="connsiteX4" fmla="*/ 3485752 w 4556896"/>
              <a:gd name="connsiteY4" fmla="*/ 6858000 h 6858000"/>
              <a:gd name="connsiteX5" fmla="*/ 2110154 w 4556896"/>
              <a:gd name="connsiteY5" fmla="*/ 6858000 h 6858000"/>
              <a:gd name="connsiteX6" fmla="*/ 0 w 455689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6896" h="6858000">
                <a:moveTo>
                  <a:pt x="0" y="0"/>
                </a:moveTo>
                <a:lnTo>
                  <a:pt x="1071144" y="0"/>
                </a:lnTo>
                <a:lnTo>
                  <a:pt x="2110154" y="0"/>
                </a:lnTo>
                <a:lnTo>
                  <a:pt x="4556896" y="0"/>
                </a:lnTo>
                <a:lnTo>
                  <a:pt x="3485752" y="6858000"/>
                </a:lnTo>
                <a:lnTo>
                  <a:pt x="21101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14625" y="1303338"/>
            <a:ext cx="8763000" cy="7524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633730"/>
            <a:r>
              <a:rPr lang="en-US" altLang="zh-CN" sz="2800" dirty="0">
                <a:solidFill>
                  <a:srgbClr val="0042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while example</a:t>
            </a:r>
            <a:endParaRPr lang="en-US" altLang="zh-CN" sz="2800" dirty="0">
              <a:solidFill>
                <a:srgbClr val="0042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6" name="文本框 7"/>
          <p:cNvSpPr txBox="1">
            <a:spLocks noChangeArrowheads="1"/>
          </p:cNvSpPr>
          <p:nvPr/>
        </p:nvSpPr>
        <p:spPr bwMode="auto">
          <a:xfrm>
            <a:off x="584200" y="1120775"/>
            <a:ext cx="18567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catalogue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55613" y="1120775"/>
            <a:ext cx="157003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55613" y="1881188"/>
            <a:ext cx="157003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714625" y="2479675"/>
            <a:ext cx="8763000" cy="750888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633730"/>
            <a:r>
              <a:rPr lang="en-US" altLang="zh-CN" sz="2800" dirty="0">
                <a:solidFill>
                  <a:srgbClr val="0042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while format and flow chart</a:t>
            </a:r>
            <a:endParaRPr lang="en-US" altLang="zh-CN" sz="2800" dirty="0">
              <a:solidFill>
                <a:srgbClr val="0042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4"/>
          <p:cNvSpPr/>
          <p:nvPr/>
        </p:nvSpPr>
        <p:spPr>
          <a:xfrm>
            <a:off x="2713038" y="3633788"/>
            <a:ext cx="8763000" cy="7524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633730"/>
            <a:r>
              <a:rPr lang="en-US" altLang="zh-CN" sz="2800" dirty="0">
                <a:solidFill>
                  <a:srgbClr val="0042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while application</a:t>
            </a:r>
            <a:endParaRPr lang="en-US" altLang="zh-CN" sz="2800" dirty="0">
              <a:solidFill>
                <a:srgbClr val="0042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3550" y="134938"/>
            <a:ext cx="11728450" cy="595312"/>
          </a:xfrm>
          <a:prstGeom prst="rect">
            <a:avLst/>
          </a:prstGeom>
          <a:solidFill>
            <a:srgbClr val="00428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11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-520248" y="223838"/>
            <a:ext cx="4903561" cy="417512"/>
          </a:xfrm>
          <a:prstGeom prst="parallelogram">
            <a:avLst>
              <a:gd name="adj" fmla="val 42392"/>
            </a:avLst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450850"/>
            <a:r>
              <a:rPr lang="en-US" altLang="zh-CN" dirty="0">
                <a:solidFill>
                  <a:srgbClr val="0042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1.</a:t>
            </a:r>
            <a:r>
              <a:rPr lang="zh-CN" altLang="en-US" dirty="0">
                <a:solidFill>
                  <a:srgbClr val="0042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42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dirty="0">
                <a:solidFill>
                  <a:srgbClr val="0042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42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</a:t>
            </a:r>
            <a:endParaRPr lang="en-US" altLang="zh-CN" dirty="0">
              <a:solidFill>
                <a:srgbClr val="0042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534150"/>
            <a:ext cx="12192000" cy="323850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748838" y="6534150"/>
            <a:ext cx="2443162" cy="16192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3017" name="Picture 54" descr="2008041823085517_lit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928688"/>
            <a:ext cx="6921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1479550" y="979488"/>
            <a:ext cx="426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9900"/>
                </a:solidFill>
                <a:latin typeface="长城特粗宋体" pitchFamily="49" charset="-122"/>
                <a:ea typeface="长城特粗宋体" pitchFamily="49" charset="-122"/>
              </a:rPr>
              <a:t>while</a:t>
            </a:r>
            <a:r>
              <a:rPr lang="zh-CN" altLang="en-US" sz="2000" dirty="0">
                <a:solidFill>
                  <a:srgbClr val="FF9900"/>
                </a:solidFill>
                <a:latin typeface="长城特粗宋体" pitchFamily="49" charset="-122"/>
                <a:ea typeface="长城特粗宋体" pitchFamily="49" charset="-122"/>
              </a:rPr>
              <a:t> </a:t>
            </a:r>
            <a:r>
              <a:rPr lang="en-US" altLang="zh-CN" sz="2000" dirty="0">
                <a:solidFill>
                  <a:srgbClr val="FF9900"/>
                </a:solidFill>
                <a:latin typeface="长城特粗宋体" pitchFamily="49" charset="-122"/>
                <a:ea typeface="长城特粗宋体" pitchFamily="49" charset="-122"/>
              </a:rPr>
              <a:t>format</a:t>
            </a:r>
            <a:r>
              <a:rPr lang="zh-CN" altLang="en-US" sz="2000" dirty="0">
                <a:solidFill>
                  <a:srgbClr val="FF9900"/>
                </a:solidFill>
                <a:latin typeface="长城特粗宋体" pitchFamily="49" charset="-122"/>
                <a:ea typeface="长城特粗宋体" pitchFamily="49" charset="-122"/>
              </a:rPr>
              <a:t>：</a:t>
            </a:r>
            <a:endParaRPr lang="zh-CN" altLang="en-US" sz="2000" dirty="0">
              <a:solidFill>
                <a:srgbClr val="FF9900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1666875" y="1538288"/>
            <a:ext cx="9175296" cy="2030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while(</a:t>
            </a:r>
            <a:r>
              <a:rPr lang="zh-CN" altLang="en-US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expression</a:t>
            </a:r>
            <a:r>
              <a:rPr lang="en-US" altLang="zh-CN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c</a:t>
            </a:r>
            <a:r>
              <a:rPr lang="zh-CN" altLang="en-US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irculatory body</a:t>
            </a:r>
            <a:r>
              <a:rPr lang="zh-CN" altLang="en-US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Note: "expression" is a loop condition and can be any type of expression. The loop body is composed of one or more statements.</a:t>
            </a:r>
            <a:endParaRPr lang="zh-CN" altLang="en-US"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1481138" y="3514040"/>
            <a:ext cx="4267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9900"/>
                </a:solidFill>
                <a:latin typeface="长城特粗宋体" pitchFamily="49" charset="-122"/>
                <a:ea typeface="长城特粗宋体" pitchFamily="49" charset="-122"/>
              </a:rPr>
              <a:t>Execution description：</a:t>
            </a:r>
            <a:endParaRPr lang="zh-CN" altLang="en-US" sz="2000" dirty="0">
              <a:solidFill>
                <a:srgbClr val="FF9900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1481455" y="4072890"/>
            <a:ext cx="10617835" cy="175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Calculate the expression value after while. If the value is true, execute step (2). Otherwise, jump out of the loop body and continue to execute the statement after the structure.</a:t>
            </a:r>
            <a:endParaRPr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）Execute the loop body statement.</a:t>
            </a:r>
            <a:endParaRPr lang="zh-CN" altLang="en-US"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Repeat step (1).</a:t>
            </a:r>
            <a:endParaRPr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022" name="Picture 14" descr="u=2129468554,2969971195&amp;fm=21&amp;gp=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3545790"/>
            <a:ext cx="439738" cy="71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8" grpId="0" bldLvl="0" animBg="1"/>
      <p:bldP spid="43019" grpId="0" bldLvl="0" animBg="1"/>
      <p:bldP spid="43020" grpId="0" bldLvl="0" animBg="1"/>
      <p:bldP spid="4302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1599012" y="1879956"/>
            <a:ext cx="3234773" cy="3649984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solidFill>
              <a:srgbClr val="076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3550" y="134938"/>
            <a:ext cx="11728450" cy="595312"/>
          </a:xfrm>
          <a:prstGeom prst="rect">
            <a:avLst/>
          </a:prstGeom>
          <a:solidFill>
            <a:srgbClr val="00428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11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534150"/>
            <a:ext cx="12192000" cy="323850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748838" y="6534150"/>
            <a:ext cx="2443162" cy="16192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1468755" y="1139825"/>
            <a:ext cx="244729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428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flow chart</a:t>
            </a:r>
            <a:r>
              <a:rPr lang="zh-CN" altLang="en-US" sz="2000">
                <a:solidFill>
                  <a:srgbClr val="FF9900"/>
                </a:solidFill>
                <a:latin typeface="长城特粗宋体" pitchFamily="49" charset="-122"/>
                <a:ea typeface="长城特粗宋体" pitchFamily="49" charset="-122"/>
              </a:rPr>
              <a:t>：</a:t>
            </a:r>
            <a:endParaRPr lang="zh-CN" altLang="en-US" sz="2000">
              <a:solidFill>
                <a:srgbClr val="FF9900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pic>
        <p:nvPicPr>
          <p:cNvPr id="44049" name="Picture 17" descr="b_132365635141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50" r="74397" b="51657"/>
          <a:stretch>
            <a:fillRect/>
          </a:stretch>
        </p:blipFill>
        <p:spPr bwMode="auto">
          <a:xfrm>
            <a:off x="746125" y="1069975"/>
            <a:ext cx="615950" cy="55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66" name="Picture 34" descr="10883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288" y="1104900"/>
            <a:ext cx="534987" cy="5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67" name="Rectangle 35"/>
          <p:cNvSpPr>
            <a:spLocks noChangeArrowheads="1"/>
          </p:cNvSpPr>
          <p:nvPr/>
        </p:nvSpPr>
        <p:spPr bwMode="auto">
          <a:xfrm>
            <a:off x="5818188" y="1146175"/>
            <a:ext cx="36718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9900"/>
                </a:solidFill>
                <a:latin typeface="长城特粗宋体" pitchFamily="49" charset="-122"/>
                <a:ea typeface="长城特粗宋体" pitchFamily="49" charset="-122"/>
              </a:rPr>
              <a:t>Note</a:t>
            </a:r>
            <a:r>
              <a:rPr lang="zh-CN" altLang="en-US" sz="2000">
                <a:solidFill>
                  <a:srgbClr val="FF9900"/>
                </a:solidFill>
                <a:latin typeface="长城特粗宋体" pitchFamily="49" charset="-122"/>
                <a:ea typeface="长城特粗宋体" pitchFamily="49" charset="-122"/>
              </a:rPr>
              <a:t>：</a:t>
            </a:r>
            <a:endParaRPr lang="zh-CN" altLang="en-US" sz="2000">
              <a:solidFill>
                <a:srgbClr val="FF9900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44068" name="Rectangle 36"/>
          <p:cNvSpPr>
            <a:spLocks noChangeArrowheads="1"/>
          </p:cNvSpPr>
          <p:nvPr/>
        </p:nvSpPr>
        <p:spPr bwMode="auto">
          <a:xfrm>
            <a:off x="5316220" y="1747520"/>
            <a:ext cx="6172835" cy="108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/>
              <a:t>The end of the loop is controlled by conditions. There must be a statement in the loop body to change the value of the loop control variable, so that the loop tends to end.</a:t>
            </a:r>
            <a:endParaRPr lang="zh-CN" altLang="en-US" dirty="0"/>
          </a:p>
        </p:txBody>
      </p:sp>
      <p:sp>
        <p:nvSpPr>
          <p:cNvPr id="44069" name="Rectangle 37"/>
          <p:cNvSpPr>
            <a:spLocks noChangeArrowheads="1"/>
          </p:cNvSpPr>
          <p:nvPr/>
        </p:nvSpPr>
        <p:spPr bwMode="auto">
          <a:xfrm>
            <a:off x="5327015" y="2999105"/>
            <a:ext cx="6162040" cy="108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）If there is more than one statement in the loop body, it should be enclosed in braces. If there is only one statement, the braces can be omitted.</a:t>
            </a:r>
            <a:endParaRPr lang="zh-CN" altLang="en-US"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70" name="Rectangle 38"/>
          <p:cNvSpPr>
            <a:spLocks noChangeArrowheads="1"/>
          </p:cNvSpPr>
          <p:nvPr/>
        </p:nvSpPr>
        <p:spPr bwMode="auto">
          <a:xfrm>
            <a:off x="5427980" y="4346575"/>
            <a:ext cx="6162675" cy="1419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）Four elements of circulation: the initial value of circulation control variable, the setting of circulation condition, the writing of circulation statement and the change of circulation control variable.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32" name="流程图: 决策 31"/>
          <p:cNvSpPr/>
          <p:nvPr/>
        </p:nvSpPr>
        <p:spPr>
          <a:xfrm>
            <a:off x="2451285" y="2677870"/>
            <a:ext cx="1392191" cy="55725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76EAD"/>
                </a:solidFill>
              </a:rPr>
              <a:t>con</a:t>
            </a:r>
            <a:r>
              <a:rPr lang="zh-CN" altLang="en-US" dirty="0">
                <a:solidFill>
                  <a:srgbClr val="076EAD"/>
                </a:solidFill>
              </a:rPr>
              <a:t>？</a:t>
            </a:r>
            <a:endParaRPr lang="zh-CN" altLang="en-US" dirty="0">
              <a:solidFill>
                <a:srgbClr val="076EAD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3157206" y="3233469"/>
            <a:ext cx="0" cy="432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图: 过程 33"/>
          <p:cNvSpPr/>
          <p:nvPr/>
        </p:nvSpPr>
        <p:spPr>
          <a:xfrm>
            <a:off x="2699596" y="3662746"/>
            <a:ext cx="917925" cy="42415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76EAD"/>
                </a:solidFill>
              </a:rPr>
              <a:t>loop body</a:t>
            </a:r>
            <a:endParaRPr lang="en-US" altLang="zh-CN" dirty="0">
              <a:solidFill>
                <a:srgbClr val="076EAD"/>
              </a:solidFill>
            </a:endParaRPr>
          </a:p>
        </p:txBody>
      </p:sp>
      <p:cxnSp>
        <p:nvCxnSpPr>
          <p:cNvPr id="35" name="直接连接符 34"/>
          <p:cNvCxnSpPr>
            <a:stCxn id="34" idx="2"/>
          </p:cNvCxnSpPr>
          <p:nvPr/>
        </p:nvCxnSpPr>
        <p:spPr>
          <a:xfrm flipH="1">
            <a:off x="3157206" y="4086900"/>
            <a:ext cx="1353" cy="33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2102946" y="4431981"/>
            <a:ext cx="1056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2102945" y="2457207"/>
            <a:ext cx="1" cy="1960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2102945" y="2457207"/>
            <a:ext cx="104443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73235" y="3264155"/>
            <a:ext cx="89620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76EAD"/>
                </a:solidFill>
              </a:rPr>
              <a:t>y</a:t>
            </a:r>
            <a:endParaRPr lang="en-US" altLang="zh-CN" dirty="0">
              <a:solidFill>
                <a:srgbClr val="076EAD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15739" y="2554484"/>
            <a:ext cx="89620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76EAD"/>
                </a:solidFill>
              </a:rPr>
              <a:t>n</a:t>
            </a:r>
            <a:endParaRPr lang="en-US" altLang="zh-CN" dirty="0">
              <a:solidFill>
                <a:srgbClr val="076EAD"/>
              </a:solidFill>
            </a:endParaRPr>
          </a:p>
        </p:txBody>
      </p:sp>
      <p:cxnSp>
        <p:nvCxnSpPr>
          <p:cNvPr id="41" name="直接连接符 40"/>
          <p:cNvCxnSpPr>
            <a:stCxn id="32" idx="3"/>
          </p:cNvCxnSpPr>
          <p:nvPr/>
        </p:nvCxnSpPr>
        <p:spPr>
          <a:xfrm flipV="1">
            <a:off x="3843475" y="2956498"/>
            <a:ext cx="486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4339957" y="2951952"/>
            <a:ext cx="2" cy="1802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3161448" y="4754661"/>
            <a:ext cx="117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3144044" y="2230691"/>
            <a:ext cx="0" cy="4413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3156838" y="4743858"/>
            <a:ext cx="0" cy="40533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平行四边形 30"/>
          <p:cNvSpPr/>
          <p:nvPr/>
        </p:nvSpPr>
        <p:spPr>
          <a:xfrm>
            <a:off x="-520065" y="224155"/>
            <a:ext cx="5836920" cy="417195"/>
          </a:xfrm>
          <a:prstGeom prst="parallelogram">
            <a:avLst>
              <a:gd name="adj" fmla="val 42392"/>
            </a:avLst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450850"/>
            <a:r>
              <a:rPr lang="en-US" altLang="zh-CN" dirty="0">
                <a:solidFill>
                  <a:srgbClr val="0042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2.</a:t>
            </a:r>
            <a:r>
              <a:rPr lang="zh-CN" altLang="en-US" dirty="0">
                <a:solidFill>
                  <a:srgbClr val="0042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42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 </a:t>
            </a:r>
            <a:r>
              <a:rPr lang="en-US" altLang="zh-CN" dirty="0">
                <a:solidFill>
                  <a:srgbClr val="00428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format and flow chart</a:t>
            </a:r>
            <a:endParaRPr lang="zh-CN" altLang="en-US" dirty="0">
              <a:solidFill>
                <a:srgbClr val="0042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000"/>
                                        <p:tgtEl>
                                          <p:spTgt spid="4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4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000"/>
                                        <p:tgtEl>
                                          <p:spTgt spid="4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4048" grpId="0" bldLvl="0" animBg="1"/>
      <p:bldP spid="44067" grpId="0" bldLvl="0" animBg="1"/>
      <p:bldP spid="44068" grpId="0" bldLvl="0" animBg="1"/>
      <p:bldP spid="44069" grpId="0" bldLvl="0" animBg="1"/>
      <p:bldP spid="44070" grpId="0" bldLvl="0" animBg="1"/>
      <p:bldP spid="32" grpId="0" animBg="1"/>
      <p:bldP spid="34" grpId="0" animBg="1"/>
      <p:bldP spid="39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7668969" y="1989932"/>
            <a:ext cx="3234773" cy="3649984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solidFill>
              <a:srgbClr val="076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3550" y="134938"/>
            <a:ext cx="11728450" cy="595312"/>
          </a:xfrm>
          <a:prstGeom prst="rect">
            <a:avLst/>
          </a:prstGeom>
          <a:solidFill>
            <a:srgbClr val="00428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11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534150"/>
            <a:ext cx="12192000" cy="323850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748838" y="6534150"/>
            <a:ext cx="2443162" cy="16192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1463675" y="1252538"/>
            <a:ext cx="5765800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sz="2000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Write a program with while statement to calculate the cumulative sum of 1 ~ 100.</a:t>
            </a:r>
            <a:endParaRPr sz="2000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pic>
        <p:nvPicPr>
          <p:cNvPr id="19465" name="Picture 9" descr="思考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1193800"/>
            <a:ext cx="48577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1479550" y="2012950"/>
            <a:ext cx="49688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FF9900"/>
                </a:solidFill>
                <a:latin typeface="长城特粗宋体" pitchFamily="49" charset="-122"/>
                <a:ea typeface="长城特粗宋体" pitchFamily="49" charset="-122"/>
              </a:rPr>
              <a:t>The algorithm is designed as follows：</a:t>
            </a:r>
            <a:endParaRPr lang="zh-CN" altLang="en-US" sz="2000">
              <a:solidFill>
                <a:srgbClr val="FF9900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1593850" y="2574925"/>
            <a:ext cx="4943475" cy="3658870"/>
          </a:xfrm>
          <a:prstGeom prst="rect">
            <a:avLst/>
          </a:prstGeom>
          <a:noFill/>
          <a:ln w="9525">
            <a:solidFill>
              <a:srgbClr val="076EA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1" name="Rectangle 25"/>
          <p:cNvSpPr>
            <a:spLocks noChangeArrowheads="1"/>
          </p:cNvSpPr>
          <p:nvPr/>
        </p:nvSpPr>
        <p:spPr bwMode="auto">
          <a:xfrm>
            <a:off x="1674813" y="2655888"/>
            <a:ext cx="4968875" cy="357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Define two integer variables;</a:t>
            </a:r>
            <a:endParaRPr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Initialization of two variables (initial value of loop control variable);</a:t>
            </a:r>
            <a:endParaRPr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While statement (set loop condition);</a:t>
            </a:r>
            <a:endParaRPr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Summation (preparation of loop body statements);</a:t>
            </a:r>
            <a:endParaRPr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Changes in the number of addends (cyclic control variables);</a:t>
            </a:r>
            <a:endParaRPr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Output sum;</a:t>
            </a:r>
            <a:endParaRPr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151" name="Rectangle 95"/>
          <p:cNvSpPr>
            <a:spLocks noChangeArrowheads="1"/>
          </p:cNvSpPr>
          <p:nvPr/>
        </p:nvSpPr>
        <p:spPr bwMode="auto">
          <a:xfrm>
            <a:off x="7521575" y="1270000"/>
            <a:ext cx="228727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FF9900"/>
                </a:solidFill>
                <a:latin typeface="长城特粗宋体" pitchFamily="49" charset="-122"/>
                <a:ea typeface="长城特粗宋体" pitchFamily="49" charset="-122"/>
              </a:rPr>
              <a:t>flow chart：</a:t>
            </a:r>
            <a:endParaRPr lang="zh-CN" altLang="en-US" sz="2000">
              <a:solidFill>
                <a:srgbClr val="FF9900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32" name="平行四边形 31"/>
          <p:cNvSpPr/>
          <p:nvPr/>
        </p:nvSpPr>
        <p:spPr>
          <a:xfrm>
            <a:off x="-520247" y="223838"/>
            <a:ext cx="4308476" cy="417512"/>
          </a:xfrm>
          <a:prstGeom prst="parallelogram">
            <a:avLst>
              <a:gd name="adj" fmla="val 42392"/>
            </a:avLst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450850"/>
            <a:r>
              <a:rPr lang="en-US" altLang="zh-CN" dirty="0">
                <a:solidFill>
                  <a:srgbClr val="0042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3.</a:t>
            </a:r>
            <a:r>
              <a:rPr lang="zh-CN" altLang="en-US" dirty="0">
                <a:solidFill>
                  <a:srgbClr val="0042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42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dirty="0">
                <a:solidFill>
                  <a:srgbClr val="0042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428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application</a:t>
            </a:r>
            <a:endParaRPr lang="zh-CN" altLang="en-US" dirty="0">
              <a:solidFill>
                <a:srgbClr val="0042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流程图: 决策 34"/>
          <p:cNvSpPr/>
          <p:nvPr/>
        </p:nvSpPr>
        <p:spPr>
          <a:xfrm>
            <a:off x="8532651" y="3055234"/>
            <a:ext cx="1392191" cy="55725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76EAD"/>
                </a:solidFill>
              </a:rPr>
              <a:t>i&lt;=100</a:t>
            </a:r>
            <a:endParaRPr lang="zh-CN" altLang="en-US" sz="1400" dirty="0">
              <a:solidFill>
                <a:srgbClr val="076EAD"/>
              </a:solidFill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9238572" y="3610833"/>
            <a:ext cx="0" cy="432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图: 过程 36"/>
          <p:cNvSpPr/>
          <p:nvPr/>
        </p:nvSpPr>
        <p:spPr>
          <a:xfrm>
            <a:off x="8660968" y="2174641"/>
            <a:ext cx="1147762" cy="42415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76EAD"/>
                </a:solidFill>
              </a:rPr>
              <a:t>sum=0,i=1</a:t>
            </a:r>
            <a:endParaRPr lang="zh-CN" altLang="en-US" dirty="0">
              <a:solidFill>
                <a:srgbClr val="076EAD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H="1">
            <a:off x="8184312" y="4809345"/>
            <a:ext cx="1056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8184311" y="2834571"/>
            <a:ext cx="1" cy="1960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8184311" y="2834571"/>
            <a:ext cx="104443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854601" y="3641519"/>
            <a:ext cx="89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76EAD"/>
                </a:solidFill>
              </a:rPr>
              <a:t>真</a:t>
            </a:r>
            <a:endParaRPr lang="zh-CN" altLang="en-US" dirty="0">
              <a:solidFill>
                <a:srgbClr val="076EAD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997105" y="2931848"/>
            <a:ext cx="89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76EAD"/>
                </a:solidFill>
              </a:rPr>
              <a:t>假</a:t>
            </a:r>
            <a:endParaRPr lang="zh-CN" altLang="en-US" dirty="0">
              <a:solidFill>
                <a:srgbClr val="076EAD"/>
              </a:solidFill>
            </a:endParaRPr>
          </a:p>
        </p:txBody>
      </p:sp>
      <p:cxnSp>
        <p:nvCxnSpPr>
          <p:cNvPr id="44" name="直接连接符 43"/>
          <p:cNvCxnSpPr>
            <a:stCxn id="35" idx="3"/>
          </p:cNvCxnSpPr>
          <p:nvPr/>
        </p:nvCxnSpPr>
        <p:spPr>
          <a:xfrm flipV="1">
            <a:off x="9924841" y="3333862"/>
            <a:ext cx="486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10421323" y="3329316"/>
            <a:ext cx="2" cy="1802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9242814" y="5132025"/>
            <a:ext cx="117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9225410" y="2608055"/>
            <a:ext cx="0" cy="4413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9238204" y="5121222"/>
            <a:ext cx="0" cy="40533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流程图: 过程 48"/>
          <p:cNvSpPr/>
          <p:nvPr/>
        </p:nvSpPr>
        <p:spPr>
          <a:xfrm>
            <a:off x="8585214" y="4040721"/>
            <a:ext cx="1350403" cy="5602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76EAD"/>
                </a:solidFill>
              </a:rPr>
              <a:t>sum=</a:t>
            </a:r>
            <a:r>
              <a:rPr lang="en-US" altLang="zh-CN" dirty="0" err="1">
                <a:solidFill>
                  <a:srgbClr val="076EAD"/>
                </a:solidFill>
              </a:rPr>
              <a:t>sum+i</a:t>
            </a:r>
            <a:endParaRPr lang="en-US" altLang="zh-CN" dirty="0">
              <a:solidFill>
                <a:srgbClr val="076EAD"/>
              </a:solidFill>
            </a:endParaRPr>
          </a:p>
          <a:p>
            <a:pPr algn="ctr"/>
            <a:r>
              <a:rPr lang="en-US" altLang="zh-CN" dirty="0">
                <a:solidFill>
                  <a:srgbClr val="076EAD"/>
                </a:solidFill>
              </a:rPr>
              <a:t>i=i+1</a:t>
            </a:r>
            <a:endParaRPr lang="zh-CN" altLang="en-US" dirty="0">
              <a:solidFill>
                <a:srgbClr val="076EAD"/>
              </a:solidFill>
            </a:endParaRPr>
          </a:p>
        </p:txBody>
      </p:sp>
      <p:cxnSp>
        <p:nvCxnSpPr>
          <p:cNvPr id="50" name="直接连接符 49"/>
          <p:cNvCxnSpPr/>
          <p:nvPr/>
        </p:nvCxnSpPr>
        <p:spPr>
          <a:xfrm flipH="1">
            <a:off x="9239925" y="4601020"/>
            <a:ext cx="1" cy="20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4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19464" grpId="0" bldLvl="0" animBg="1"/>
      <p:bldP spid="19466" grpId="0" bldLvl="0" animBg="1"/>
      <p:bldP spid="19470" grpId="0" bldLvl="0" animBg="1"/>
      <p:bldP spid="19481" grpId="0" bldLvl="0" animBg="1"/>
      <p:bldP spid="45151" grpId="0" bldLvl="0" animBg="1"/>
      <p:bldP spid="35" grpId="0" animBg="1"/>
      <p:bldP spid="37" grpId="0" animBg="1"/>
      <p:bldP spid="42" grpId="0"/>
      <p:bldP spid="43" grpId="0"/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3550" y="134938"/>
            <a:ext cx="11728450" cy="595312"/>
          </a:xfrm>
          <a:prstGeom prst="rect">
            <a:avLst/>
          </a:prstGeom>
          <a:solidFill>
            <a:srgbClr val="00428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112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6534150"/>
            <a:ext cx="12192000" cy="323850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748838" y="6534150"/>
            <a:ext cx="2443162" cy="16192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513" name="Rectangle 33"/>
          <p:cNvSpPr>
            <a:spLocks noChangeArrowheads="1"/>
          </p:cNvSpPr>
          <p:nvPr/>
        </p:nvSpPr>
        <p:spPr bwMode="auto">
          <a:xfrm>
            <a:off x="7686675" y="4873625"/>
            <a:ext cx="3959225" cy="319088"/>
          </a:xfrm>
          <a:prstGeom prst="rect">
            <a:avLst/>
          </a:prstGeom>
          <a:solidFill>
            <a:srgbClr val="FFC000"/>
          </a:solidFill>
          <a:ln w="9525">
            <a:solidFill>
              <a:srgbClr val="FFCC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4" name="Rectangle 34"/>
          <p:cNvSpPr>
            <a:spLocks noChangeArrowheads="1"/>
          </p:cNvSpPr>
          <p:nvPr/>
        </p:nvSpPr>
        <p:spPr bwMode="auto">
          <a:xfrm>
            <a:off x="7686675" y="5237164"/>
            <a:ext cx="3959225" cy="597580"/>
          </a:xfrm>
          <a:prstGeom prst="rect">
            <a:avLst/>
          </a:prstGeom>
          <a:solidFill>
            <a:schemeClr val="tx1"/>
          </a:solidFill>
          <a:ln w="12700">
            <a:solidFill>
              <a:srgbClr val="FFCC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5" name="Text Box 35"/>
          <p:cNvSpPr txBox="1">
            <a:spLocks noChangeArrowheads="1"/>
          </p:cNvSpPr>
          <p:nvPr/>
        </p:nvSpPr>
        <p:spPr bwMode="auto">
          <a:xfrm>
            <a:off x="7686675" y="4906963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ea typeface="微软雅黑" panose="020B0503020204020204" pitchFamily="34" charset="-122"/>
              </a:rPr>
              <a:t>运行结果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20517" name="Rectangle 37"/>
          <p:cNvSpPr>
            <a:spLocks noChangeArrowheads="1"/>
          </p:cNvSpPr>
          <p:nvPr/>
        </p:nvSpPr>
        <p:spPr bwMode="auto">
          <a:xfrm>
            <a:off x="7685088" y="1231900"/>
            <a:ext cx="3959225" cy="319088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8" name="Rectangle 38"/>
          <p:cNvSpPr>
            <a:spLocks noChangeArrowheads="1"/>
          </p:cNvSpPr>
          <p:nvPr/>
        </p:nvSpPr>
        <p:spPr bwMode="auto">
          <a:xfrm>
            <a:off x="7685088" y="1585912"/>
            <a:ext cx="3959225" cy="3076575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9" name="Text Box 39"/>
          <p:cNvSpPr txBox="1">
            <a:spLocks noChangeArrowheads="1"/>
          </p:cNvSpPr>
          <p:nvPr/>
        </p:nvSpPr>
        <p:spPr bwMode="auto">
          <a:xfrm>
            <a:off x="7685088" y="1265238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>
                <a:ea typeface="微软雅黑" panose="020B0503020204020204" pitchFamily="34" charset="-122"/>
              </a:rPr>
              <a:t>语句编写</a:t>
            </a:r>
            <a:endParaRPr lang="zh-CN" altLang="en-US" sz="1400">
              <a:ea typeface="微软雅黑" panose="020B0503020204020204" pitchFamily="34" charset="-122"/>
            </a:endParaRPr>
          </a:p>
        </p:txBody>
      </p:sp>
      <p:sp>
        <p:nvSpPr>
          <p:cNvPr id="20520" name="Text Box 40"/>
          <p:cNvSpPr txBox="1">
            <a:spLocks noChangeArrowheads="1"/>
          </p:cNvSpPr>
          <p:nvPr/>
        </p:nvSpPr>
        <p:spPr bwMode="auto">
          <a:xfrm>
            <a:off x="7685088" y="1636713"/>
            <a:ext cx="3205162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/>
              <a:t>main()</a:t>
            </a:r>
            <a:endParaRPr lang="en-US" altLang="zh-CN" sz="1600" dirty="0"/>
          </a:p>
          <a:p>
            <a:pPr eaLnBrk="1" hangingPunct="1"/>
            <a:r>
              <a:rPr lang="en-US" altLang="zh-CN" sz="1600" dirty="0"/>
              <a:t>{</a:t>
            </a:r>
            <a:endParaRPr lang="en-US" altLang="zh-CN" sz="1600" dirty="0"/>
          </a:p>
          <a:p>
            <a:pPr eaLnBrk="1" hangingPunct="1"/>
            <a:endParaRPr lang="en-US" altLang="zh-CN" sz="1600" dirty="0"/>
          </a:p>
          <a:p>
            <a:pPr eaLnBrk="1" hangingPunct="1"/>
            <a:endParaRPr lang="en-US" altLang="zh-CN" sz="1600" dirty="0"/>
          </a:p>
          <a:p>
            <a:pPr eaLnBrk="1" hangingPunct="1"/>
            <a:endParaRPr lang="en-US" altLang="zh-CN" sz="1600" dirty="0"/>
          </a:p>
          <a:p>
            <a:pPr eaLnBrk="1" hangingPunct="1"/>
            <a:endParaRPr lang="en-US" altLang="zh-CN" sz="1600" dirty="0"/>
          </a:p>
          <a:p>
            <a:pPr eaLnBrk="1" hangingPunct="1"/>
            <a:endParaRPr lang="en-US" altLang="zh-CN" sz="1600" dirty="0"/>
          </a:p>
          <a:p>
            <a:pPr eaLnBrk="1" hangingPunct="1"/>
            <a:endParaRPr lang="en-US" altLang="zh-CN" sz="1600" dirty="0"/>
          </a:p>
          <a:p>
            <a:pPr eaLnBrk="1" hangingPunct="1"/>
            <a:endParaRPr lang="en-US" altLang="zh-CN" sz="1600" dirty="0"/>
          </a:p>
          <a:p>
            <a:pPr eaLnBrk="1" hangingPunct="1"/>
            <a:endParaRPr lang="en-US" altLang="zh-CN" sz="1600" dirty="0"/>
          </a:p>
          <a:p>
            <a:pPr eaLnBrk="1" hangingPunct="1"/>
            <a:endParaRPr lang="en-US" altLang="zh-CN" sz="1600" dirty="0"/>
          </a:p>
          <a:p>
            <a:pPr eaLnBrk="1" hangingPunct="1"/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20521" name="Text Box 41"/>
          <p:cNvSpPr txBox="1">
            <a:spLocks noChangeArrowheads="1"/>
          </p:cNvSpPr>
          <p:nvPr/>
        </p:nvSpPr>
        <p:spPr bwMode="auto">
          <a:xfrm>
            <a:off x="8088313" y="2160588"/>
            <a:ext cx="2808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sum,i</a:t>
            </a:r>
            <a:r>
              <a:rPr lang="en-US" altLang="zh-CN" sz="1600" dirty="0"/>
              <a:t>; </a:t>
            </a:r>
            <a:endParaRPr lang="en-US" altLang="zh-CN" sz="1600" dirty="0"/>
          </a:p>
        </p:txBody>
      </p:sp>
      <p:sp>
        <p:nvSpPr>
          <p:cNvPr id="20527" name="Text Box 47"/>
          <p:cNvSpPr txBox="1">
            <a:spLocks noChangeArrowheads="1"/>
          </p:cNvSpPr>
          <p:nvPr/>
        </p:nvSpPr>
        <p:spPr bwMode="auto">
          <a:xfrm>
            <a:off x="8091488" y="2419350"/>
            <a:ext cx="2808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sum=0; i=1;</a:t>
            </a:r>
            <a:endParaRPr lang="en-US" altLang="zh-CN" sz="1600"/>
          </a:p>
        </p:txBody>
      </p:sp>
      <p:sp>
        <p:nvSpPr>
          <p:cNvPr id="20528" name="Text Box 48"/>
          <p:cNvSpPr txBox="1">
            <a:spLocks noChangeArrowheads="1"/>
          </p:cNvSpPr>
          <p:nvPr/>
        </p:nvSpPr>
        <p:spPr bwMode="auto">
          <a:xfrm>
            <a:off x="8107363" y="2663825"/>
            <a:ext cx="2808287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/>
              <a:t>while(i&lt;=100)</a:t>
            </a:r>
            <a:endParaRPr lang="en-US" altLang="zh-CN" sz="1600" dirty="0"/>
          </a:p>
          <a:p>
            <a:pPr eaLnBrk="1" hangingPunct="1"/>
            <a:r>
              <a:rPr lang="en-US" altLang="zh-CN" sz="1600" dirty="0"/>
              <a:t>{</a:t>
            </a:r>
            <a:endParaRPr lang="en-US" altLang="zh-CN" sz="1600" dirty="0"/>
          </a:p>
          <a:p>
            <a:pPr eaLnBrk="1" hangingPunct="1"/>
            <a:r>
              <a:rPr lang="en-US" altLang="zh-CN" sz="1600" dirty="0"/>
              <a:t>     sum=</a:t>
            </a:r>
            <a:r>
              <a:rPr lang="en-US" altLang="zh-CN" sz="1600" dirty="0" err="1"/>
              <a:t>sum+i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pPr eaLnBrk="1" hangingPunct="1"/>
            <a:r>
              <a:rPr lang="en-US" altLang="zh-CN" sz="1600" dirty="0"/>
              <a:t>     </a:t>
            </a:r>
            <a:r>
              <a:rPr lang="pt-BR" altLang="zh-CN" sz="1600" dirty="0"/>
              <a:t>i++;</a:t>
            </a:r>
            <a:endParaRPr lang="pt-BR" altLang="zh-CN" sz="1600" dirty="0"/>
          </a:p>
          <a:p>
            <a:pPr eaLnBrk="1" hangingPunct="1"/>
            <a:r>
              <a:rPr lang="pt-BR" altLang="zh-CN" sz="1600" dirty="0"/>
              <a:t>}</a:t>
            </a:r>
            <a:endParaRPr lang="en-US" altLang="zh-CN" sz="1600" dirty="0"/>
          </a:p>
        </p:txBody>
      </p:sp>
      <p:sp>
        <p:nvSpPr>
          <p:cNvPr id="20531" name="Text Box 51"/>
          <p:cNvSpPr txBox="1">
            <a:spLocks noChangeArrowheads="1"/>
          </p:cNvSpPr>
          <p:nvPr/>
        </p:nvSpPr>
        <p:spPr bwMode="auto">
          <a:xfrm>
            <a:off x="8091488" y="3900488"/>
            <a:ext cx="2808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zh-CN" sz="1600"/>
              <a:t>printf("sum=%d\n",sum); </a:t>
            </a:r>
            <a:r>
              <a:rPr lang="en-US" altLang="zh-CN" sz="1600"/>
              <a:t> </a:t>
            </a:r>
            <a:endParaRPr lang="en-US" altLang="zh-CN" sz="1600"/>
          </a:p>
        </p:txBody>
      </p:sp>
      <p:sp>
        <p:nvSpPr>
          <p:cNvPr id="20532" name="Rectangle 52"/>
          <p:cNvSpPr>
            <a:spLocks noChangeArrowheads="1"/>
          </p:cNvSpPr>
          <p:nvPr/>
        </p:nvSpPr>
        <p:spPr bwMode="auto">
          <a:xfrm>
            <a:off x="7740650" y="5280025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 </a:t>
            </a:r>
            <a:r>
              <a:rPr lang="en-US" altLang="zh-CN" sz="1600">
                <a:solidFill>
                  <a:schemeClr val="bg1"/>
                </a:solidFill>
              </a:rPr>
              <a:t>sum=5050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9" name="平行四边形 28"/>
          <p:cNvSpPr/>
          <p:nvPr/>
        </p:nvSpPr>
        <p:spPr>
          <a:xfrm>
            <a:off x="-520247" y="223838"/>
            <a:ext cx="4308476" cy="417512"/>
          </a:xfrm>
          <a:prstGeom prst="parallelogram">
            <a:avLst>
              <a:gd name="adj" fmla="val 42392"/>
            </a:avLst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450850"/>
            <a:r>
              <a:rPr lang="en-US" altLang="zh-CN" dirty="0">
                <a:solidFill>
                  <a:srgbClr val="0042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3.</a:t>
            </a:r>
            <a:r>
              <a:rPr lang="zh-CN" altLang="en-US" dirty="0">
                <a:solidFill>
                  <a:srgbClr val="0042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42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dirty="0">
                <a:solidFill>
                  <a:srgbClr val="0042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428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application</a:t>
            </a:r>
            <a:endParaRPr lang="zh-CN" altLang="en-US" dirty="0">
              <a:solidFill>
                <a:srgbClr val="0042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463675" y="1252538"/>
            <a:ext cx="5765800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sz="2000" dirty="0">
                <a:solidFill>
                  <a:srgbClr val="076EAD"/>
                </a:solidFill>
                <a:latin typeface="长城特粗宋体" pitchFamily="49" charset="-122"/>
                <a:ea typeface="长城特粗宋体" pitchFamily="49" charset="-122"/>
              </a:rPr>
              <a:t>Write a program with while statement to calculate the cumulative sum of 1 ~ 100.</a:t>
            </a:r>
            <a:endParaRPr sz="2000" dirty="0">
              <a:solidFill>
                <a:srgbClr val="076EAD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pic>
        <p:nvPicPr>
          <p:cNvPr id="19465" name="Picture 9" descr="思考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1193800"/>
            <a:ext cx="48577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1479550" y="2012950"/>
            <a:ext cx="49688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FF9900"/>
                </a:solidFill>
                <a:latin typeface="长城特粗宋体" pitchFamily="49" charset="-122"/>
                <a:ea typeface="长城特粗宋体" pitchFamily="49" charset="-122"/>
              </a:rPr>
              <a:t>The algorithm is designed as follows：</a:t>
            </a:r>
            <a:endParaRPr lang="zh-CN" altLang="en-US" sz="2000">
              <a:solidFill>
                <a:srgbClr val="FF9900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1593850" y="2574925"/>
            <a:ext cx="4943475" cy="3658870"/>
          </a:xfrm>
          <a:prstGeom prst="rect">
            <a:avLst/>
          </a:prstGeom>
          <a:noFill/>
          <a:ln w="9525">
            <a:solidFill>
              <a:srgbClr val="076EA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19481" name="Rectangle 25"/>
          <p:cNvSpPr>
            <a:spLocks noChangeArrowheads="1"/>
          </p:cNvSpPr>
          <p:nvPr/>
        </p:nvSpPr>
        <p:spPr bwMode="auto">
          <a:xfrm>
            <a:off x="1674813" y="2655888"/>
            <a:ext cx="4968875" cy="357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lnSpc>
                <a:spcPct val="140000"/>
              </a:lnSpc>
            </a:pPr>
            <a:r>
              <a:rPr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Define two integer variables;</a:t>
            </a:r>
            <a:endParaRPr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Initialization of two variables (initial value of loop control variable);</a:t>
            </a:r>
            <a:endParaRPr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While statement (set loop condition);</a:t>
            </a:r>
            <a:endParaRPr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Summation (preparation of loop body statements);</a:t>
            </a:r>
            <a:endParaRPr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Changes in the number of addends (cyclic control variables);</a:t>
            </a:r>
            <a:endParaRPr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Output sum;</a:t>
            </a:r>
            <a:endParaRPr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2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3" grpId="0" animBg="1"/>
      <p:bldP spid="20514" grpId="0" animBg="1"/>
      <p:bldP spid="20515" grpId="0"/>
      <p:bldP spid="20517" grpId="0" animBg="1"/>
      <p:bldP spid="20518" grpId="0" animBg="1"/>
      <p:bldP spid="20519" grpId="0"/>
      <p:bldP spid="20520" grpId="0"/>
      <p:bldP spid="20521" grpId="0"/>
      <p:bldP spid="20527" grpId="0"/>
      <p:bldP spid="20528" grpId="0"/>
      <p:bldP spid="20531" grpId="0"/>
      <p:bldP spid="20532" grpId="0"/>
      <p:bldP spid="8" grpId="0" bldLvl="0" animBg="1"/>
      <p:bldP spid="19466" grpId="0" bldLvl="0" animBg="1"/>
      <p:bldP spid="19470" grpId="0" bldLvl="0" animBg="1"/>
      <p:bldP spid="1948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0"/>
            <a:ext cx="4556125" cy="6858000"/>
          </a:xfrm>
          <a:custGeom>
            <a:avLst/>
            <a:gdLst>
              <a:gd name="connsiteX0" fmla="*/ 0 w 4556896"/>
              <a:gd name="connsiteY0" fmla="*/ 0 h 6858000"/>
              <a:gd name="connsiteX1" fmla="*/ 1071144 w 4556896"/>
              <a:gd name="connsiteY1" fmla="*/ 0 h 6858000"/>
              <a:gd name="connsiteX2" fmla="*/ 2110154 w 4556896"/>
              <a:gd name="connsiteY2" fmla="*/ 0 h 6858000"/>
              <a:gd name="connsiteX3" fmla="*/ 4556896 w 4556896"/>
              <a:gd name="connsiteY3" fmla="*/ 0 h 6858000"/>
              <a:gd name="connsiteX4" fmla="*/ 3485752 w 4556896"/>
              <a:gd name="connsiteY4" fmla="*/ 6858000 h 6858000"/>
              <a:gd name="connsiteX5" fmla="*/ 2110154 w 4556896"/>
              <a:gd name="connsiteY5" fmla="*/ 6858000 h 6858000"/>
              <a:gd name="connsiteX6" fmla="*/ 0 w 455689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6896" h="6858000">
                <a:moveTo>
                  <a:pt x="0" y="0"/>
                </a:moveTo>
                <a:lnTo>
                  <a:pt x="1071144" y="0"/>
                </a:lnTo>
                <a:lnTo>
                  <a:pt x="2110154" y="0"/>
                </a:lnTo>
                <a:lnTo>
                  <a:pt x="4556896" y="0"/>
                </a:lnTo>
                <a:lnTo>
                  <a:pt x="3485752" y="6858000"/>
                </a:lnTo>
                <a:lnTo>
                  <a:pt x="21101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82190" y="920115"/>
            <a:ext cx="9814560" cy="113601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633730"/>
            <a:r>
              <a:rPr lang="en-US" altLang="zh-CN" sz="2800" dirty="0">
                <a:solidFill>
                  <a:srgbClr val="0042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sz="2800" dirty="0">
                <a:solidFill>
                  <a:srgbClr val="0042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Understand the basic principle of while statement through example demonstration</a:t>
            </a:r>
            <a:endParaRPr sz="2800" dirty="0">
              <a:solidFill>
                <a:srgbClr val="0042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6" name="文本框 7"/>
          <p:cNvSpPr txBox="1">
            <a:spLocks noChangeArrowheads="1"/>
          </p:cNvSpPr>
          <p:nvPr/>
        </p:nvSpPr>
        <p:spPr bwMode="auto">
          <a:xfrm>
            <a:off x="584200" y="1120775"/>
            <a:ext cx="176911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55613" y="1120775"/>
            <a:ext cx="157003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55613" y="1881188"/>
            <a:ext cx="157003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282190" y="2352040"/>
            <a:ext cx="9941560" cy="91821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633730"/>
            <a:r>
              <a:rPr lang="en-US" altLang="zh-CN" sz="2800" dirty="0">
                <a:solidFill>
                  <a:srgbClr val="0042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sz="2800" dirty="0">
                <a:solidFill>
                  <a:srgbClr val="0042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 the while statement format and flow chart</a:t>
            </a:r>
            <a:endParaRPr sz="2800" dirty="0">
              <a:solidFill>
                <a:srgbClr val="0042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4"/>
          <p:cNvSpPr/>
          <p:nvPr/>
        </p:nvSpPr>
        <p:spPr>
          <a:xfrm>
            <a:off x="2282190" y="3634105"/>
            <a:ext cx="9872980" cy="75247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633730"/>
            <a:r>
              <a:rPr lang="en-US" altLang="zh-CN" sz="2800" dirty="0">
                <a:solidFill>
                  <a:srgbClr val="0042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sz="2800" dirty="0">
                <a:solidFill>
                  <a:srgbClr val="0042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 able to use the while statement to solve simple practical problems</a:t>
            </a:r>
            <a:endParaRPr sz="2800" dirty="0">
              <a:solidFill>
                <a:srgbClr val="0042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2354</Words>
  <Application>WPS 演示</Application>
  <PresentationFormat>宽屏</PresentationFormat>
  <Paragraphs>131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Calibri Light</vt:lpstr>
      <vt:lpstr>微软雅黑</vt:lpstr>
      <vt:lpstr>Calibri</vt:lpstr>
      <vt:lpstr>长城特粗宋体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李刚</dc:creator>
  <cp:lastModifiedBy>未央歌</cp:lastModifiedBy>
  <cp:revision>536</cp:revision>
  <dcterms:created xsi:type="dcterms:W3CDTF">2014-07-14T07:34:00Z</dcterms:created>
  <dcterms:modified xsi:type="dcterms:W3CDTF">2022-05-12T03:11:36Z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