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70" r:id="rId9"/>
    <p:sldId id="264" r:id="rId10"/>
    <p:sldId id="261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75267"/>
  </p:normalViewPr>
  <p:slideViewPr>
    <p:cSldViewPr snapToGrid="0" snapToObjects="1">
      <p:cViewPr varScale="1">
        <p:scale>
          <a:sx n="83" d="100"/>
          <a:sy n="83" d="100"/>
        </p:scale>
        <p:origin x="1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8C452-5AC1-F34A-8977-2554CD021DD9}" type="doc">
      <dgm:prSet loTypeId="urn:microsoft.com/office/officeart/2005/8/layout/process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92DE70A-DAFC-F747-846D-557AA89C8BDE}">
      <dgm:prSet phldrT="[Text]" custT="1"/>
      <dgm:spPr/>
      <dgm:t>
        <a:bodyPr/>
        <a:lstStyle/>
        <a:p>
          <a:r>
            <a:rPr lang="en-GB" sz="2800" dirty="0"/>
            <a:t>Fit null generalised linear mixed model (GLMM)</a:t>
          </a:r>
        </a:p>
      </dgm:t>
    </dgm:pt>
    <dgm:pt modelId="{34FCC030-E5F7-0D4D-8ACD-24948312B62E}" type="parTrans" cxnId="{DEDB910E-63C3-7C4D-8C8C-DD03AF4BFE5B}">
      <dgm:prSet/>
      <dgm:spPr/>
      <dgm:t>
        <a:bodyPr/>
        <a:lstStyle/>
        <a:p>
          <a:endParaRPr lang="en-GB"/>
        </a:p>
      </dgm:t>
    </dgm:pt>
    <dgm:pt modelId="{AEA2AF7D-07A7-8B46-9AD6-D28591D279DF}" type="sibTrans" cxnId="{DEDB910E-63C3-7C4D-8C8C-DD03AF4BFE5B}">
      <dgm:prSet/>
      <dgm:spPr/>
      <dgm:t>
        <a:bodyPr/>
        <a:lstStyle/>
        <a:p>
          <a:endParaRPr lang="en-GB"/>
        </a:p>
      </dgm:t>
    </dgm:pt>
    <dgm:pt modelId="{19F58C16-F89D-7E4D-80BD-EF13919BE6F5}">
      <dgm:prSet phldrT="[Text]" custT="1"/>
      <dgm:spPr/>
      <dgm:t>
        <a:bodyPr/>
        <a:lstStyle/>
        <a:p>
          <a:r>
            <a:rPr lang="en-GB" sz="2800" dirty="0"/>
            <a:t>Run SMMAT </a:t>
          </a:r>
        </a:p>
      </dgm:t>
    </dgm:pt>
    <dgm:pt modelId="{A2D0A1C4-1E4F-5341-8D0B-CF1CB0262D25}" type="parTrans" cxnId="{D026C839-A44B-C44C-8833-775D612480BA}">
      <dgm:prSet/>
      <dgm:spPr/>
      <dgm:t>
        <a:bodyPr/>
        <a:lstStyle/>
        <a:p>
          <a:endParaRPr lang="en-GB"/>
        </a:p>
      </dgm:t>
    </dgm:pt>
    <dgm:pt modelId="{161368D6-9A5C-6B40-BCC0-33B965FDD862}" type="sibTrans" cxnId="{D026C839-A44B-C44C-8833-775D612480BA}">
      <dgm:prSet/>
      <dgm:spPr/>
      <dgm:t>
        <a:bodyPr/>
        <a:lstStyle/>
        <a:p>
          <a:endParaRPr lang="en-GB"/>
        </a:p>
      </dgm:t>
    </dgm:pt>
    <dgm:pt modelId="{A563D729-A397-DB4B-85AA-CF90924F6A7F}">
      <dgm:prSet phldrT="[Text]" custT="1"/>
      <dgm:spPr/>
      <dgm:t>
        <a:bodyPr/>
        <a:lstStyle/>
        <a:p>
          <a:r>
            <a:rPr lang="en-GB" sz="2800" dirty="0"/>
            <a:t>Run</a:t>
          </a:r>
          <a:r>
            <a:rPr lang="en-GB" sz="2000" dirty="0"/>
            <a:t> </a:t>
          </a:r>
          <a:r>
            <a:rPr lang="en-GB" sz="2800" dirty="0" err="1"/>
            <a:t>SMMATmeta</a:t>
          </a:r>
          <a:endParaRPr lang="en-GB" sz="2800" dirty="0"/>
        </a:p>
      </dgm:t>
    </dgm:pt>
    <dgm:pt modelId="{A888AD96-14DF-3346-B57A-7FF0A0FB2DEE}" type="parTrans" cxnId="{6D0B4CEC-01A1-2947-BE6E-154046BCE197}">
      <dgm:prSet/>
      <dgm:spPr/>
      <dgm:t>
        <a:bodyPr/>
        <a:lstStyle/>
        <a:p>
          <a:endParaRPr lang="en-GB"/>
        </a:p>
      </dgm:t>
    </dgm:pt>
    <dgm:pt modelId="{C2E7FC38-4443-374C-90D7-C73920AE4B14}" type="sibTrans" cxnId="{6D0B4CEC-01A1-2947-BE6E-154046BCE197}">
      <dgm:prSet/>
      <dgm:spPr/>
      <dgm:t>
        <a:bodyPr/>
        <a:lstStyle/>
        <a:p>
          <a:endParaRPr lang="en-GB"/>
        </a:p>
      </dgm:t>
    </dgm:pt>
    <dgm:pt modelId="{160354EB-99FB-9F46-9C80-9A522F7624CD}">
      <dgm:prSet phldrT="[Text]" custT="1"/>
      <dgm:spPr/>
      <dgm:t>
        <a:bodyPr/>
        <a:lstStyle/>
        <a:p>
          <a:r>
            <a:rPr lang="en-GB" sz="2800" dirty="0"/>
            <a:t>Generate SNP info file (group definition file)</a:t>
          </a:r>
        </a:p>
      </dgm:t>
    </dgm:pt>
    <dgm:pt modelId="{004BD9B1-3F0E-B84E-ABCC-11429A818DDD}" type="parTrans" cxnId="{09602C0D-CBBE-AC4D-8FE0-910E40CEFFBB}">
      <dgm:prSet/>
      <dgm:spPr/>
      <dgm:t>
        <a:bodyPr/>
        <a:lstStyle/>
        <a:p>
          <a:endParaRPr lang="en-GB"/>
        </a:p>
      </dgm:t>
    </dgm:pt>
    <dgm:pt modelId="{BACC1B91-4D6D-E844-BF4E-A55669999A5D}" type="sibTrans" cxnId="{09602C0D-CBBE-AC4D-8FE0-910E40CEFFBB}">
      <dgm:prSet/>
      <dgm:spPr/>
      <dgm:t>
        <a:bodyPr/>
        <a:lstStyle/>
        <a:p>
          <a:endParaRPr lang="en-GB"/>
        </a:p>
      </dgm:t>
    </dgm:pt>
    <dgm:pt modelId="{90AB4AAC-0E6B-E64B-83A8-B2433130474B}" type="pres">
      <dgm:prSet presAssocID="{38E8C452-5AC1-F34A-8977-2554CD021DD9}" presName="Name0" presStyleCnt="0">
        <dgm:presLayoutVars>
          <dgm:dir/>
          <dgm:animLvl val="lvl"/>
          <dgm:resizeHandles val="exact"/>
        </dgm:presLayoutVars>
      </dgm:prSet>
      <dgm:spPr/>
    </dgm:pt>
    <dgm:pt modelId="{2DF41E7C-75C3-0548-A6A7-2E1054EB8ACD}" type="pres">
      <dgm:prSet presAssocID="{A563D729-A397-DB4B-85AA-CF90924F6A7F}" presName="boxAndChildren" presStyleCnt="0"/>
      <dgm:spPr/>
    </dgm:pt>
    <dgm:pt modelId="{4B2C88F8-FD1E-954D-9DCC-41A79AFE18B4}" type="pres">
      <dgm:prSet presAssocID="{A563D729-A397-DB4B-85AA-CF90924F6A7F}" presName="parentTextBox" presStyleLbl="node1" presStyleIdx="0" presStyleCnt="4"/>
      <dgm:spPr/>
    </dgm:pt>
    <dgm:pt modelId="{AB358C04-956F-F841-A3A2-AD766E674C27}" type="pres">
      <dgm:prSet presAssocID="{161368D6-9A5C-6B40-BCC0-33B965FDD862}" presName="sp" presStyleCnt="0"/>
      <dgm:spPr/>
    </dgm:pt>
    <dgm:pt modelId="{A71F175A-CB53-FD41-8FE7-BD368C696256}" type="pres">
      <dgm:prSet presAssocID="{19F58C16-F89D-7E4D-80BD-EF13919BE6F5}" presName="arrowAndChildren" presStyleCnt="0"/>
      <dgm:spPr/>
    </dgm:pt>
    <dgm:pt modelId="{44D12203-24EE-6343-8C74-3F805EA0625A}" type="pres">
      <dgm:prSet presAssocID="{19F58C16-F89D-7E4D-80BD-EF13919BE6F5}" presName="parentTextArrow" presStyleLbl="node1" presStyleIdx="1" presStyleCnt="4"/>
      <dgm:spPr/>
    </dgm:pt>
    <dgm:pt modelId="{6141B9DA-91D9-434E-804B-DFC78474E113}" type="pres">
      <dgm:prSet presAssocID="{AEA2AF7D-07A7-8B46-9AD6-D28591D279DF}" presName="sp" presStyleCnt="0"/>
      <dgm:spPr/>
    </dgm:pt>
    <dgm:pt modelId="{CE7CC45D-18A6-1B43-B591-91BA9CD812D3}" type="pres">
      <dgm:prSet presAssocID="{292DE70A-DAFC-F747-846D-557AA89C8BDE}" presName="arrowAndChildren" presStyleCnt="0"/>
      <dgm:spPr/>
    </dgm:pt>
    <dgm:pt modelId="{99602168-BAE5-C947-B95C-DCB9676A9409}" type="pres">
      <dgm:prSet presAssocID="{292DE70A-DAFC-F747-846D-557AA89C8BDE}" presName="parentTextArrow" presStyleLbl="node1" presStyleIdx="2" presStyleCnt="4"/>
      <dgm:spPr/>
    </dgm:pt>
    <dgm:pt modelId="{4AAABD65-4A65-AA47-AA7D-423AE73A9734}" type="pres">
      <dgm:prSet presAssocID="{BACC1B91-4D6D-E844-BF4E-A55669999A5D}" presName="sp" presStyleCnt="0"/>
      <dgm:spPr/>
    </dgm:pt>
    <dgm:pt modelId="{D3ED5A0F-B794-AC46-8294-B4A447AEADE5}" type="pres">
      <dgm:prSet presAssocID="{160354EB-99FB-9F46-9C80-9A522F7624CD}" presName="arrowAndChildren" presStyleCnt="0"/>
      <dgm:spPr/>
    </dgm:pt>
    <dgm:pt modelId="{0332483F-79BC-B34D-8E08-EA179BA3524B}" type="pres">
      <dgm:prSet presAssocID="{160354EB-99FB-9F46-9C80-9A522F7624CD}" presName="parentTextArrow" presStyleLbl="node1" presStyleIdx="3" presStyleCnt="4" custLinFactNeighborY="-11215"/>
      <dgm:spPr/>
    </dgm:pt>
  </dgm:ptLst>
  <dgm:cxnLst>
    <dgm:cxn modelId="{09602C0D-CBBE-AC4D-8FE0-910E40CEFFBB}" srcId="{38E8C452-5AC1-F34A-8977-2554CD021DD9}" destId="{160354EB-99FB-9F46-9C80-9A522F7624CD}" srcOrd="0" destOrd="0" parTransId="{004BD9B1-3F0E-B84E-ABCC-11429A818DDD}" sibTransId="{BACC1B91-4D6D-E844-BF4E-A55669999A5D}"/>
    <dgm:cxn modelId="{DEDB910E-63C3-7C4D-8C8C-DD03AF4BFE5B}" srcId="{38E8C452-5AC1-F34A-8977-2554CD021DD9}" destId="{292DE70A-DAFC-F747-846D-557AA89C8BDE}" srcOrd="1" destOrd="0" parTransId="{34FCC030-E5F7-0D4D-8ACD-24948312B62E}" sibTransId="{AEA2AF7D-07A7-8B46-9AD6-D28591D279DF}"/>
    <dgm:cxn modelId="{76E5D72C-6B17-D34E-8BBA-D6612BC194EE}" type="presOf" srcId="{A563D729-A397-DB4B-85AA-CF90924F6A7F}" destId="{4B2C88F8-FD1E-954D-9DCC-41A79AFE18B4}" srcOrd="0" destOrd="0" presId="urn:microsoft.com/office/officeart/2005/8/layout/process4"/>
    <dgm:cxn modelId="{665EFD37-9D42-8744-A283-DEEB50B60DA3}" type="presOf" srcId="{160354EB-99FB-9F46-9C80-9A522F7624CD}" destId="{0332483F-79BC-B34D-8E08-EA179BA3524B}" srcOrd="0" destOrd="0" presId="urn:microsoft.com/office/officeart/2005/8/layout/process4"/>
    <dgm:cxn modelId="{D026C839-A44B-C44C-8833-775D612480BA}" srcId="{38E8C452-5AC1-F34A-8977-2554CD021DD9}" destId="{19F58C16-F89D-7E4D-80BD-EF13919BE6F5}" srcOrd="2" destOrd="0" parTransId="{A2D0A1C4-1E4F-5341-8D0B-CF1CB0262D25}" sibTransId="{161368D6-9A5C-6B40-BCC0-33B965FDD862}"/>
    <dgm:cxn modelId="{81BCBC96-C6ED-B148-83F9-3A82DF6D63BA}" type="presOf" srcId="{292DE70A-DAFC-F747-846D-557AA89C8BDE}" destId="{99602168-BAE5-C947-B95C-DCB9676A9409}" srcOrd="0" destOrd="0" presId="urn:microsoft.com/office/officeart/2005/8/layout/process4"/>
    <dgm:cxn modelId="{765484BC-9FC4-9C4C-9A2B-ECE8FB3B44C3}" type="presOf" srcId="{19F58C16-F89D-7E4D-80BD-EF13919BE6F5}" destId="{44D12203-24EE-6343-8C74-3F805EA0625A}" srcOrd="0" destOrd="0" presId="urn:microsoft.com/office/officeart/2005/8/layout/process4"/>
    <dgm:cxn modelId="{68392BD7-767B-834E-B46D-F825D1B18494}" type="presOf" srcId="{38E8C452-5AC1-F34A-8977-2554CD021DD9}" destId="{90AB4AAC-0E6B-E64B-83A8-B2433130474B}" srcOrd="0" destOrd="0" presId="urn:microsoft.com/office/officeart/2005/8/layout/process4"/>
    <dgm:cxn modelId="{6D0B4CEC-01A1-2947-BE6E-154046BCE197}" srcId="{38E8C452-5AC1-F34A-8977-2554CD021DD9}" destId="{A563D729-A397-DB4B-85AA-CF90924F6A7F}" srcOrd="3" destOrd="0" parTransId="{A888AD96-14DF-3346-B57A-7FF0A0FB2DEE}" sibTransId="{C2E7FC38-4443-374C-90D7-C73920AE4B14}"/>
    <dgm:cxn modelId="{B71493E5-FD3A-0741-9DC6-534F225F7755}" type="presParOf" srcId="{90AB4AAC-0E6B-E64B-83A8-B2433130474B}" destId="{2DF41E7C-75C3-0548-A6A7-2E1054EB8ACD}" srcOrd="0" destOrd="0" presId="urn:microsoft.com/office/officeart/2005/8/layout/process4"/>
    <dgm:cxn modelId="{31960D1A-976E-4747-9B1F-241FAC772CA9}" type="presParOf" srcId="{2DF41E7C-75C3-0548-A6A7-2E1054EB8ACD}" destId="{4B2C88F8-FD1E-954D-9DCC-41A79AFE18B4}" srcOrd="0" destOrd="0" presId="urn:microsoft.com/office/officeart/2005/8/layout/process4"/>
    <dgm:cxn modelId="{195F1018-C5E9-A94F-A1E2-50F3996ABD74}" type="presParOf" srcId="{90AB4AAC-0E6B-E64B-83A8-B2433130474B}" destId="{AB358C04-956F-F841-A3A2-AD766E674C27}" srcOrd="1" destOrd="0" presId="urn:microsoft.com/office/officeart/2005/8/layout/process4"/>
    <dgm:cxn modelId="{9A031628-25EB-254C-9CD8-00E9450633FB}" type="presParOf" srcId="{90AB4AAC-0E6B-E64B-83A8-B2433130474B}" destId="{A71F175A-CB53-FD41-8FE7-BD368C696256}" srcOrd="2" destOrd="0" presId="urn:microsoft.com/office/officeart/2005/8/layout/process4"/>
    <dgm:cxn modelId="{F388FD73-A300-3C4A-A267-762E350E8159}" type="presParOf" srcId="{A71F175A-CB53-FD41-8FE7-BD368C696256}" destId="{44D12203-24EE-6343-8C74-3F805EA0625A}" srcOrd="0" destOrd="0" presId="urn:microsoft.com/office/officeart/2005/8/layout/process4"/>
    <dgm:cxn modelId="{1B647EE3-EE54-0448-8D45-DC2ADA0515A4}" type="presParOf" srcId="{90AB4AAC-0E6B-E64B-83A8-B2433130474B}" destId="{6141B9DA-91D9-434E-804B-DFC78474E113}" srcOrd="3" destOrd="0" presId="urn:microsoft.com/office/officeart/2005/8/layout/process4"/>
    <dgm:cxn modelId="{01D0F1E5-A26B-8B43-9783-71253C4ACD79}" type="presParOf" srcId="{90AB4AAC-0E6B-E64B-83A8-B2433130474B}" destId="{CE7CC45D-18A6-1B43-B591-91BA9CD812D3}" srcOrd="4" destOrd="0" presId="urn:microsoft.com/office/officeart/2005/8/layout/process4"/>
    <dgm:cxn modelId="{411B6149-BDCA-0643-93B9-36F74A6F54C7}" type="presParOf" srcId="{CE7CC45D-18A6-1B43-B591-91BA9CD812D3}" destId="{99602168-BAE5-C947-B95C-DCB9676A9409}" srcOrd="0" destOrd="0" presId="urn:microsoft.com/office/officeart/2005/8/layout/process4"/>
    <dgm:cxn modelId="{63F7E99C-F6A0-1145-9FEC-A6C9D86CD633}" type="presParOf" srcId="{90AB4AAC-0E6B-E64B-83A8-B2433130474B}" destId="{4AAABD65-4A65-AA47-AA7D-423AE73A9734}" srcOrd="5" destOrd="0" presId="urn:microsoft.com/office/officeart/2005/8/layout/process4"/>
    <dgm:cxn modelId="{BAA8EEF5-6470-F249-8B07-129D8874E311}" type="presParOf" srcId="{90AB4AAC-0E6B-E64B-83A8-B2433130474B}" destId="{D3ED5A0F-B794-AC46-8294-B4A447AEADE5}" srcOrd="6" destOrd="0" presId="urn:microsoft.com/office/officeart/2005/8/layout/process4"/>
    <dgm:cxn modelId="{4065B27E-D189-1447-AF49-FA54EA0C214D}" type="presParOf" srcId="{D3ED5A0F-B794-AC46-8294-B4A447AEADE5}" destId="{0332483F-79BC-B34D-8E08-EA179BA3524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8C452-5AC1-F34A-8977-2554CD021DD9}" type="doc">
      <dgm:prSet loTypeId="urn:microsoft.com/office/officeart/2005/8/layout/process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92DE70A-DAFC-F747-846D-557AA89C8BDE}">
      <dgm:prSet phldrT="[Text]" custT="1"/>
      <dgm:spPr>
        <a:solidFill>
          <a:schemeClr val="accent5">
            <a:hueOff val="0"/>
            <a:satOff val="0"/>
            <a:lumOff val="0"/>
            <a:alpha val="58000"/>
          </a:schemeClr>
        </a:solidFill>
      </dgm:spPr>
      <dgm:t>
        <a:bodyPr/>
        <a:lstStyle/>
        <a:p>
          <a:r>
            <a:rPr lang="en-GB" sz="2800" dirty="0"/>
            <a:t>Fit null generalised linear mixed model (GLMM)</a:t>
          </a:r>
        </a:p>
      </dgm:t>
    </dgm:pt>
    <dgm:pt modelId="{34FCC030-E5F7-0D4D-8ACD-24948312B62E}" type="parTrans" cxnId="{DEDB910E-63C3-7C4D-8C8C-DD03AF4BFE5B}">
      <dgm:prSet/>
      <dgm:spPr/>
      <dgm:t>
        <a:bodyPr/>
        <a:lstStyle/>
        <a:p>
          <a:endParaRPr lang="en-GB"/>
        </a:p>
      </dgm:t>
    </dgm:pt>
    <dgm:pt modelId="{AEA2AF7D-07A7-8B46-9AD6-D28591D279DF}" type="sibTrans" cxnId="{DEDB910E-63C3-7C4D-8C8C-DD03AF4BFE5B}">
      <dgm:prSet/>
      <dgm:spPr/>
      <dgm:t>
        <a:bodyPr/>
        <a:lstStyle/>
        <a:p>
          <a:endParaRPr lang="en-GB"/>
        </a:p>
      </dgm:t>
    </dgm:pt>
    <dgm:pt modelId="{19F58C16-F89D-7E4D-80BD-EF13919BE6F5}">
      <dgm:prSet phldrT="[Text]" custT="1"/>
      <dgm:spPr>
        <a:solidFill>
          <a:schemeClr val="accent5">
            <a:hueOff val="0"/>
            <a:satOff val="0"/>
            <a:lumOff val="0"/>
            <a:alpha val="58000"/>
          </a:schemeClr>
        </a:solidFill>
      </dgm:spPr>
      <dgm:t>
        <a:bodyPr/>
        <a:lstStyle/>
        <a:p>
          <a:r>
            <a:rPr lang="en-GB" sz="2800" dirty="0"/>
            <a:t>Run SMMAT </a:t>
          </a:r>
        </a:p>
      </dgm:t>
    </dgm:pt>
    <dgm:pt modelId="{A2D0A1C4-1E4F-5341-8D0B-CF1CB0262D25}" type="parTrans" cxnId="{D026C839-A44B-C44C-8833-775D612480BA}">
      <dgm:prSet/>
      <dgm:spPr/>
      <dgm:t>
        <a:bodyPr/>
        <a:lstStyle/>
        <a:p>
          <a:endParaRPr lang="en-GB"/>
        </a:p>
      </dgm:t>
    </dgm:pt>
    <dgm:pt modelId="{161368D6-9A5C-6B40-BCC0-33B965FDD862}" type="sibTrans" cxnId="{D026C839-A44B-C44C-8833-775D612480BA}">
      <dgm:prSet/>
      <dgm:spPr/>
      <dgm:t>
        <a:bodyPr/>
        <a:lstStyle/>
        <a:p>
          <a:endParaRPr lang="en-GB"/>
        </a:p>
      </dgm:t>
    </dgm:pt>
    <dgm:pt modelId="{A563D729-A397-DB4B-85AA-CF90924F6A7F}">
      <dgm:prSet phldrT="[Text]" custT="1"/>
      <dgm:spPr>
        <a:solidFill>
          <a:schemeClr val="accent5">
            <a:hueOff val="0"/>
            <a:satOff val="0"/>
            <a:lumOff val="0"/>
            <a:alpha val="58000"/>
          </a:schemeClr>
        </a:solidFill>
      </dgm:spPr>
      <dgm:t>
        <a:bodyPr/>
        <a:lstStyle/>
        <a:p>
          <a:r>
            <a:rPr lang="en-GB" sz="2800" dirty="0"/>
            <a:t>Run</a:t>
          </a:r>
          <a:r>
            <a:rPr lang="en-GB" sz="2000" dirty="0"/>
            <a:t> </a:t>
          </a:r>
          <a:r>
            <a:rPr lang="en-GB" sz="2800" dirty="0" err="1"/>
            <a:t>SMMATmeta</a:t>
          </a:r>
          <a:endParaRPr lang="en-GB" sz="2800" dirty="0"/>
        </a:p>
      </dgm:t>
    </dgm:pt>
    <dgm:pt modelId="{A888AD96-14DF-3346-B57A-7FF0A0FB2DEE}" type="parTrans" cxnId="{6D0B4CEC-01A1-2947-BE6E-154046BCE197}">
      <dgm:prSet/>
      <dgm:spPr/>
      <dgm:t>
        <a:bodyPr/>
        <a:lstStyle/>
        <a:p>
          <a:endParaRPr lang="en-GB"/>
        </a:p>
      </dgm:t>
    </dgm:pt>
    <dgm:pt modelId="{C2E7FC38-4443-374C-90D7-C73920AE4B14}" type="sibTrans" cxnId="{6D0B4CEC-01A1-2947-BE6E-154046BCE197}">
      <dgm:prSet/>
      <dgm:spPr/>
      <dgm:t>
        <a:bodyPr/>
        <a:lstStyle/>
        <a:p>
          <a:endParaRPr lang="en-GB"/>
        </a:p>
      </dgm:t>
    </dgm:pt>
    <dgm:pt modelId="{160354EB-99FB-9F46-9C80-9A522F7624CD}">
      <dgm:prSet phldrT="[Text]" custT="1"/>
      <dgm:spPr>
        <a:solidFill>
          <a:schemeClr val="accent5">
            <a:hueOff val="0"/>
            <a:satOff val="0"/>
            <a:lumOff val="0"/>
            <a:alpha val="58000"/>
          </a:schemeClr>
        </a:solidFill>
      </dgm:spPr>
      <dgm:t>
        <a:bodyPr/>
        <a:lstStyle/>
        <a:p>
          <a:r>
            <a:rPr lang="en-GB" sz="2800" dirty="0"/>
            <a:t>Generate SNP info file (group definition file)</a:t>
          </a:r>
        </a:p>
      </dgm:t>
    </dgm:pt>
    <dgm:pt modelId="{004BD9B1-3F0E-B84E-ABCC-11429A818DDD}" type="parTrans" cxnId="{09602C0D-CBBE-AC4D-8FE0-910E40CEFFBB}">
      <dgm:prSet/>
      <dgm:spPr/>
      <dgm:t>
        <a:bodyPr/>
        <a:lstStyle/>
        <a:p>
          <a:endParaRPr lang="en-GB"/>
        </a:p>
      </dgm:t>
    </dgm:pt>
    <dgm:pt modelId="{BACC1B91-4D6D-E844-BF4E-A55669999A5D}" type="sibTrans" cxnId="{09602C0D-CBBE-AC4D-8FE0-910E40CEFFBB}">
      <dgm:prSet/>
      <dgm:spPr/>
      <dgm:t>
        <a:bodyPr/>
        <a:lstStyle/>
        <a:p>
          <a:endParaRPr lang="en-GB"/>
        </a:p>
      </dgm:t>
    </dgm:pt>
    <dgm:pt modelId="{90AB4AAC-0E6B-E64B-83A8-B2433130474B}" type="pres">
      <dgm:prSet presAssocID="{38E8C452-5AC1-F34A-8977-2554CD021DD9}" presName="Name0" presStyleCnt="0">
        <dgm:presLayoutVars>
          <dgm:dir/>
          <dgm:animLvl val="lvl"/>
          <dgm:resizeHandles val="exact"/>
        </dgm:presLayoutVars>
      </dgm:prSet>
      <dgm:spPr/>
    </dgm:pt>
    <dgm:pt modelId="{2DF41E7C-75C3-0548-A6A7-2E1054EB8ACD}" type="pres">
      <dgm:prSet presAssocID="{A563D729-A397-DB4B-85AA-CF90924F6A7F}" presName="boxAndChildren" presStyleCnt="0"/>
      <dgm:spPr/>
    </dgm:pt>
    <dgm:pt modelId="{4B2C88F8-FD1E-954D-9DCC-41A79AFE18B4}" type="pres">
      <dgm:prSet presAssocID="{A563D729-A397-DB4B-85AA-CF90924F6A7F}" presName="parentTextBox" presStyleLbl="node1" presStyleIdx="0" presStyleCnt="4"/>
      <dgm:spPr/>
    </dgm:pt>
    <dgm:pt modelId="{AB358C04-956F-F841-A3A2-AD766E674C27}" type="pres">
      <dgm:prSet presAssocID="{161368D6-9A5C-6B40-BCC0-33B965FDD862}" presName="sp" presStyleCnt="0"/>
      <dgm:spPr/>
    </dgm:pt>
    <dgm:pt modelId="{A71F175A-CB53-FD41-8FE7-BD368C696256}" type="pres">
      <dgm:prSet presAssocID="{19F58C16-F89D-7E4D-80BD-EF13919BE6F5}" presName="arrowAndChildren" presStyleCnt="0"/>
      <dgm:spPr/>
    </dgm:pt>
    <dgm:pt modelId="{44D12203-24EE-6343-8C74-3F805EA0625A}" type="pres">
      <dgm:prSet presAssocID="{19F58C16-F89D-7E4D-80BD-EF13919BE6F5}" presName="parentTextArrow" presStyleLbl="node1" presStyleIdx="1" presStyleCnt="4"/>
      <dgm:spPr/>
    </dgm:pt>
    <dgm:pt modelId="{6141B9DA-91D9-434E-804B-DFC78474E113}" type="pres">
      <dgm:prSet presAssocID="{AEA2AF7D-07A7-8B46-9AD6-D28591D279DF}" presName="sp" presStyleCnt="0"/>
      <dgm:spPr/>
    </dgm:pt>
    <dgm:pt modelId="{CE7CC45D-18A6-1B43-B591-91BA9CD812D3}" type="pres">
      <dgm:prSet presAssocID="{292DE70A-DAFC-F747-846D-557AA89C8BDE}" presName="arrowAndChildren" presStyleCnt="0"/>
      <dgm:spPr/>
    </dgm:pt>
    <dgm:pt modelId="{99602168-BAE5-C947-B95C-DCB9676A9409}" type="pres">
      <dgm:prSet presAssocID="{292DE70A-DAFC-F747-846D-557AA89C8BDE}" presName="parentTextArrow" presStyleLbl="node1" presStyleIdx="2" presStyleCnt="4"/>
      <dgm:spPr/>
    </dgm:pt>
    <dgm:pt modelId="{4AAABD65-4A65-AA47-AA7D-423AE73A9734}" type="pres">
      <dgm:prSet presAssocID="{BACC1B91-4D6D-E844-BF4E-A55669999A5D}" presName="sp" presStyleCnt="0"/>
      <dgm:spPr/>
    </dgm:pt>
    <dgm:pt modelId="{D3ED5A0F-B794-AC46-8294-B4A447AEADE5}" type="pres">
      <dgm:prSet presAssocID="{160354EB-99FB-9F46-9C80-9A522F7624CD}" presName="arrowAndChildren" presStyleCnt="0"/>
      <dgm:spPr/>
    </dgm:pt>
    <dgm:pt modelId="{0332483F-79BC-B34D-8E08-EA179BA3524B}" type="pres">
      <dgm:prSet presAssocID="{160354EB-99FB-9F46-9C80-9A522F7624CD}" presName="parentTextArrow" presStyleLbl="node1" presStyleIdx="3" presStyleCnt="4" custLinFactNeighborY="-11215"/>
      <dgm:spPr/>
    </dgm:pt>
  </dgm:ptLst>
  <dgm:cxnLst>
    <dgm:cxn modelId="{09602C0D-CBBE-AC4D-8FE0-910E40CEFFBB}" srcId="{38E8C452-5AC1-F34A-8977-2554CD021DD9}" destId="{160354EB-99FB-9F46-9C80-9A522F7624CD}" srcOrd="0" destOrd="0" parTransId="{004BD9B1-3F0E-B84E-ABCC-11429A818DDD}" sibTransId="{BACC1B91-4D6D-E844-BF4E-A55669999A5D}"/>
    <dgm:cxn modelId="{DEDB910E-63C3-7C4D-8C8C-DD03AF4BFE5B}" srcId="{38E8C452-5AC1-F34A-8977-2554CD021DD9}" destId="{292DE70A-DAFC-F747-846D-557AA89C8BDE}" srcOrd="1" destOrd="0" parTransId="{34FCC030-E5F7-0D4D-8ACD-24948312B62E}" sibTransId="{AEA2AF7D-07A7-8B46-9AD6-D28591D279DF}"/>
    <dgm:cxn modelId="{76E5D72C-6B17-D34E-8BBA-D6612BC194EE}" type="presOf" srcId="{A563D729-A397-DB4B-85AA-CF90924F6A7F}" destId="{4B2C88F8-FD1E-954D-9DCC-41A79AFE18B4}" srcOrd="0" destOrd="0" presId="urn:microsoft.com/office/officeart/2005/8/layout/process4"/>
    <dgm:cxn modelId="{665EFD37-9D42-8744-A283-DEEB50B60DA3}" type="presOf" srcId="{160354EB-99FB-9F46-9C80-9A522F7624CD}" destId="{0332483F-79BC-B34D-8E08-EA179BA3524B}" srcOrd="0" destOrd="0" presId="urn:microsoft.com/office/officeart/2005/8/layout/process4"/>
    <dgm:cxn modelId="{D026C839-A44B-C44C-8833-775D612480BA}" srcId="{38E8C452-5AC1-F34A-8977-2554CD021DD9}" destId="{19F58C16-F89D-7E4D-80BD-EF13919BE6F5}" srcOrd="2" destOrd="0" parTransId="{A2D0A1C4-1E4F-5341-8D0B-CF1CB0262D25}" sibTransId="{161368D6-9A5C-6B40-BCC0-33B965FDD862}"/>
    <dgm:cxn modelId="{81BCBC96-C6ED-B148-83F9-3A82DF6D63BA}" type="presOf" srcId="{292DE70A-DAFC-F747-846D-557AA89C8BDE}" destId="{99602168-BAE5-C947-B95C-DCB9676A9409}" srcOrd="0" destOrd="0" presId="urn:microsoft.com/office/officeart/2005/8/layout/process4"/>
    <dgm:cxn modelId="{765484BC-9FC4-9C4C-9A2B-ECE8FB3B44C3}" type="presOf" srcId="{19F58C16-F89D-7E4D-80BD-EF13919BE6F5}" destId="{44D12203-24EE-6343-8C74-3F805EA0625A}" srcOrd="0" destOrd="0" presId="urn:microsoft.com/office/officeart/2005/8/layout/process4"/>
    <dgm:cxn modelId="{68392BD7-767B-834E-B46D-F825D1B18494}" type="presOf" srcId="{38E8C452-5AC1-F34A-8977-2554CD021DD9}" destId="{90AB4AAC-0E6B-E64B-83A8-B2433130474B}" srcOrd="0" destOrd="0" presId="urn:microsoft.com/office/officeart/2005/8/layout/process4"/>
    <dgm:cxn modelId="{6D0B4CEC-01A1-2947-BE6E-154046BCE197}" srcId="{38E8C452-5AC1-F34A-8977-2554CD021DD9}" destId="{A563D729-A397-DB4B-85AA-CF90924F6A7F}" srcOrd="3" destOrd="0" parTransId="{A888AD96-14DF-3346-B57A-7FF0A0FB2DEE}" sibTransId="{C2E7FC38-4443-374C-90D7-C73920AE4B14}"/>
    <dgm:cxn modelId="{B71493E5-FD3A-0741-9DC6-534F225F7755}" type="presParOf" srcId="{90AB4AAC-0E6B-E64B-83A8-B2433130474B}" destId="{2DF41E7C-75C3-0548-A6A7-2E1054EB8ACD}" srcOrd="0" destOrd="0" presId="urn:microsoft.com/office/officeart/2005/8/layout/process4"/>
    <dgm:cxn modelId="{31960D1A-976E-4747-9B1F-241FAC772CA9}" type="presParOf" srcId="{2DF41E7C-75C3-0548-A6A7-2E1054EB8ACD}" destId="{4B2C88F8-FD1E-954D-9DCC-41A79AFE18B4}" srcOrd="0" destOrd="0" presId="urn:microsoft.com/office/officeart/2005/8/layout/process4"/>
    <dgm:cxn modelId="{195F1018-C5E9-A94F-A1E2-50F3996ABD74}" type="presParOf" srcId="{90AB4AAC-0E6B-E64B-83A8-B2433130474B}" destId="{AB358C04-956F-F841-A3A2-AD766E674C27}" srcOrd="1" destOrd="0" presId="urn:microsoft.com/office/officeart/2005/8/layout/process4"/>
    <dgm:cxn modelId="{9A031628-25EB-254C-9CD8-00E9450633FB}" type="presParOf" srcId="{90AB4AAC-0E6B-E64B-83A8-B2433130474B}" destId="{A71F175A-CB53-FD41-8FE7-BD368C696256}" srcOrd="2" destOrd="0" presId="urn:microsoft.com/office/officeart/2005/8/layout/process4"/>
    <dgm:cxn modelId="{F388FD73-A300-3C4A-A267-762E350E8159}" type="presParOf" srcId="{A71F175A-CB53-FD41-8FE7-BD368C696256}" destId="{44D12203-24EE-6343-8C74-3F805EA0625A}" srcOrd="0" destOrd="0" presId="urn:microsoft.com/office/officeart/2005/8/layout/process4"/>
    <dgm:cxn modelId="{1B647EE3-EE54-0448-8D45-DC2ADA0515A4}" type="presParOf" srcId="{90AB4AAC-0E6B-E64B-83A8-B2433130474B}" destId="{6141B9DA-91D9-434E-804B-DFC78474E113}" srcOrd="3" destOrd="0" presId="urn:microsoft.com/office/officeart/2005/8/layout/process4"/>
    <dgm:cxn modelId="{01D0F1E5-A26B-8B43-9783-71253C4ACD79}" type="presParOf" srcId="{90AB4AAC-0E6B-E64B-83A8-B2433130474B}" destId="{CE7CC45D-18A6-1B43-B591-91BA9CD812D3}" srcOrd="4" destOrd="0" presId="urn:microsoft.com/office/officeart/2005/8/layout/process4"/>
    <dgm:cxn modelId="{411B6149-BDCA-0643-93B9-36F74A6F54C7}" type="presParOf" srcId="{CE7CC45D-18A6-1B43-B591-91BA9CD812D3}" destId="{99602168-BAE5-C947-B95C-DCB9676A9409}" srcOrd="0" destOrd="0" presId="urn:microsoft.com/office/officeart/2005/8/layout/process4"/>
    <dgm:cxn modelId="{63F7E99C-F6A0-1145-9FEC-A6C9D86CD633}" type="presParOf" srcId="{90AB4AAC-0E6B-E64B-83A8-B2433130474B}" destId="{4AAABD65-4A65-AA47-AA7D-423AE73A9734}" srcOrd="5" destOrd="0" presId="urn:microsoft.com/office/officeart/2005/8/layout/process4"/>
    <dgm:cxn modelId="{BAA8EEF5-6470-F249-8B07-129D8874E311}" type="presParOf" srcId="{90AB4AAC-0E6B-E64B-83A8-B2433130474B}" destId="{D3ED5A0F-B794-AC46-8294-B4A447AEADE5}" srcOrd="6" destOrd="0" presId="urn:microsoft.com/office/officeart/2005/8/layout/process4"/>
    <dgm:cxn modelId="{4065B27E-D189-1447-AF49-FA54EA0C214D}" type="presParOf" srcId="{D3ED5A0F-B794-AC46-8294-B4A447AEADE5}" destId="{0332483F-79BC-B34D-8E08-EA179BA3524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C88F8-FD1E-954D-9DCC-41A79AFE18B4}">
      <dsp:nvSpPr>
        <dsp:cNvPr id="0" name=""/>
        <dsp:cNvSpPr/>
      </dsp:nvSpPr>
      <dsp:spPr>
        <a:xfrm>
          <a:off x="0" y="3828156"/>
          <a:ext cx="9639300" cy="8375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Run</a:t>
          </a:r>
          <a:r>
            <a:rPr lang="en-GB" sz="2000" kern="1200" dirty="0"/>
            <a:t> </a:t>
          </a:r>
          <a:r>
            <a:rPr lang="en-GB" sz="2800" kern="1200" dirty="0" err="1"/>
            <a:t>SMMATmeta</a:t>
          </a:r>
          <a:endParaRPr lang="en-GB" sz="2800" kern="1200" dirty="0"/>
        </a:p>
      </dsp:txBody>
      <dsp:txXfrm>
        <a:off x="0" y="3828156"/>
        <a:ext cx="9639300" cy="837507"/>
      </dsp:txXfrm>
    </dsp:sp>
    <dsp:sp modelId="{44D12203-24EE-6343-8C74-3F805EA0625A}">
      <dsp:nvSpPr>
        <dsp:cNvPr id="0" name=""/>
        <dsp:cNvSpPr/>
      </dsp:nvSpPr>
      <dsp:spPr>
        <a:xfrm rot="10800000">
          <a:off x="0" y="2552633"/>
          <a:ext cx="9639300" cy="128808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Run SMMAT </a:t>
          </a:r>
        </a:p>
      </dsp:txBody>
      <dsp:txXfrm rot="10800000">
        <a:off x="0" y="2552633"/>
        <a:ext cx="9639300" cy="836959"/>
      </dsp:txXfrm>
    </dsp:sp>
    <dsp:sp modelId="{99602168-BAE5-C947-B95C-DCB9676A9409}">
      <dsp:nvSpPr>
        <dsp:cNvPr id="0" name=""/>
        <dsp:cNvSpPr/>
      </dsp:nvSpPr>
      <dsp:spPr>
        <a:xfrm rot="10800000">
          <a:off x="0" y="1277109"/>
          <a:ext cx="9639300" cy="128808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Fit null generalised linear mixed model (GLMM)</a:t>
          </a:r>
        </a:p>
      </dsp:txBody>
      <dsp:txXfrm rot="10800000">
        <a:off x="0" y="1277109"/>
        <a:ext cx="9639300" cy="836959"/>
      </dsp:txXfrm>
    </dsp:sp>
    <dsp:sp modelId="{0332483F-79BC-B34D-8E08-EA179BA3524B}">
      <dsp:nvSpPr>
        <dsp:cNvPr id="0" name=""/>
        <dsp:cNvSpPr/>
      </dsp:nvSpPr>
      <dsp:spPr>
        <a:xfrm rot="10800000">
          <a:off x="0" y="0"/>
          <a:ext cx="9639300" cy="12880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Generate SNP info file (group definition file)</a:t>
          </a:r>
        </a:p>
      </dsp:txBody>
      <dsp:txXfrm rot="10800000">
        <a:off x="0" y="0"/>
        <a:ext cx="9639300" cy="836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C88F8-FD1E-954D-9DCC-41A79AFE18B4}">
      <dsp:nvSpPr>
        <dsp:cNvPr id="0" name=""/>
        <dsp:cNvSpPr/>
      </dsp:nvSpPr>
      <dsp:spPr>
        <a:xfrm>
          <a:off x="0" y="3828156"/>
          <a:ext cx="9639300" cy="837507"/>
        </a:xfrm>
        <a:prstGeom prst="rect">
          <a:avLst/>
        </a:prstGeom>
        <a:solidFill>
          <a:schemeClr val="accent5">
            <a:hueOff val="0"/>
            <a:satOff val="0"/>
            <a:lumOff val="0"/>
            <a:alpha val="5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Run</a:t>
          </a:r>
          <a:r>
            <a:rPr lang="en-GB" sz="2000" kern="1200" dirty="0"/>
            <a:t> </a:t>
          </a:r>
          <a:r>
            <a:rPr lang="en-GB" sz="2800" kern="1200" dirty="0" err="1"/>
            <a:t>SMMATmeta</a:t>
          </a:r>
          <a:endParaRPr lang="en-GB" sz="2800" kern="1200" dirty="0"/>
        </a:p>
      </dsp:txBody>
      <dsp:txXfrm>
        <a:off x="0" y="3828156"/>
        <a:ext cx="9639300" cy="837507"/>
      </dsp:txXfrm>
    </dsp:sp>
    <dsp:sp modelId="{44D12203-24EE-6343-8C74-3F805EA0625A}">
      <dsp:nvSpPr>
        <dsp:cNvPr id="0" name=""/>
        <dsp:cNvSpPr/>
      </dsp:nvSpPr>
      <dsp:spPr>
        <a:xfrm rot="10800000">
          <a:off x="0" y="2552633"/>
          <a:ext cx="9639300" cy="12880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 val="5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Run SMMAT </a:t>
          </a:r>
        </a:p>
      </dsp:txBody>
      <dsp:txXfrm rot="10800000">
        <a:off x="0" y="2552633"/>
        <a:ext cx="9639300" cy="836959"/>
      </dsp:txXfrm>
    </dsp:sp>
    <dsp:sp modelId="{99602168-BAE5-C947-B95C-DCB9676A9409}">
      <dsp:nvSpPr>
        <dsp:cNvPr id="0" name=""/>
        <dsp:cNvSpPr/>
      </dsp:nvSpPr>
      <dsp:spPr>
        <a:xfrm rot="10800000">
          <a:off x="0" y="1277109"/>
          <a:ext cx="9639300" cy="12880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 val="5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Fit null generalised linear mixed model (GLMM)</a:t>
          </a:r>
        </a:p>
      </dsp:txBody>
      <dsp:txXfrm rot="10800000">
        <a:off x="0" y="1277109"/>
        <a:ext cx="9639300" cy="836959"/>
      </dsp:txXfrm>
    </dsp:sp>
    <dsp:sp modelId="{0332483F-79BC-B34D-8E08-EA179BA3524B}">
      <dsp:nvSpPr>
        <dsp:cNvPr id="0" name=""/>
        <dsp:cNvSpPr/>
      </dsp:nvSpPr>
      <dsp:spPr>
        <a:xfrm rot="10800000">
          <a:off x="0" y="0"/>
          <a:ext cx="9639300" cy="12880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 val="5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Generate SNP info file (group definition file)</a:t>
          </a:r>
        </a:p>
      </dsp:txBody>
      <dsp:txXfrm rot="10800000">
        <a:off x="0" y="0"/>
        <a:ext cx="9639300" cy="836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532E2-A451-1E4B-8845-767B3C1053E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54A06-EC5F-F644-A7D9-9245384CB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7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4A06-EC5F-F644-A7D9-9245384CB0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64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4A06-EC5F-F644-A7D9-9245384CB0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9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4A06-EC5F-F644-A7D9-9245384CB0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8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GRM is to model covariance structure of random effects/accounts for population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D766B-593A-5543-AD66-40D5CC11BFF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3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GRM is to model covariance structure of random effects/accounts for population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D766B-593A-5543-AD66-40D5CC11BFF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4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1 phenotype, 1 condition, chr11 only</a:t>
            </a:r>
          </a:p>
          <a:p>
            <a:pPr lvl="2"/>
            <a:r>
              <a:rPr lang="en-GB" dirty="0" err="1"/>
              <a:t>MaxRSS</a:t>
            </a:r>
            <a:r>
              <a:rPr lang="en-GB" dirty="0"/>
              <a:t>: 1082M</a:t>
            </a:r>
          </a:p>
          <a:p>
            <a:pPr lvl="2"/>
            <a:r>
              <a:rPr lang="en-GB" dirty="0"/>
              <a:t>Data saved on disk: 70M</a:t>
            </a:r>
          </a:p>
          <a:p>
            <a:pPr lvl="2"/>
            <a:r>
              <a:rPr lang="en-GB" dirty="0"/>
              <a:t>Elapsed time: 00:26:03 (</a:t>
            </a:r>
            <a:r>
              <a:rPr lang="en-GB" dirty="0" err="1"/>
              <a:t>exon_regulatory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 phenotype, 4 conditions, chr11 only</a:t>
            </a:r>
          </a:p>
          <a:p>
            <a:pPr lvl="2"/>
            <a:r>
              <a:rPr lang="en-GB" dirty="0"/>
              <a:t>~65min</a:t>
            </a:r>
          </a:p>
          <a:p>
            <a:pPr lvl="2"/>
            <a:r>
              <a:rPr lang="en-GB" dirty="0"/>
              <a:t>134.1MB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4A06-EC5F-F644-A7D9-9245384CB0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3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4A06-EC5F-F644-A7D9-9245384CB0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0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4A06-EC5F-F644-A7D9-9245384CB0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3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5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1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5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6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12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1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1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51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781EC-C961-BC40-A890-D7FBD6207A7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14E4-A1FA-8043-A87A-C1AEC6B21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8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27DF-A3C9-9647-B5EF-C377B130E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3"/>
                </a:solidFill>
              </a:rPr>
              <a:t>SCALLOPseq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76FD-0FF3-804B-9DDB-7070A879B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Analyst meeting</a:t>
            </a:r>
          </a:p>
          <a:p>
            <a:r>
              <a:rPr lang="en-GB" dirty="0"/>
              <a:t>19 Oct 2020</a:t>
            </a:r>
          </a:p>
        </p:txBody>
      </p:sp>
    </p:spTree>
    <p:extLst>
      <p:ext uri="{BB962C8B-B14F-4D97-AF65-F5344CB8AC3E}">
        <p14:creationId xmlns:p14="http://schemas.microsoft.com/office/powerpoint/2010/main" val="381162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5F1-EA0A-EF41-BA1D-1E60B351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4. Rare variant analysis -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BCEB-EFE0-2544-B9C7-2339E5C1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VCF files for all cohorts are ready, Phase 1 (generation of group files) can start immediately</a:t>
            </a:r>
          </a:p>
          <a:p>
            <a:r>
              <a:rPr lang="en-GB" dirty="0"/>
              <a:t>See Slide 11 or analysis plan for what the SNP file should look like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</a:rPr>
              <a:t>DEADLINE FOR PHASE 1</a:t>
            </a:r>
            <a:endParaRPr lang="en-GB" dirty="0">
              <a:solidFill>
                <a:schemeClr val="accent4"/>
              </a:solidFill>
            </a:endParaRPr>
          </a:p>
          <a:p>
            <a:pPr lvl="1"/>
            <a:r>
              <a:rPr lang="en-GB" dirty="0">
                <a:solidFill>
                  <a:schemeClr val="accent4"/>
                </a:solidFill>
              </a:rPr>
              <a:t>Sending over of variant lists: </a:t>
            </a:r>
            <a:r>
              <a:rPr lang="en-GB" b="1" dirty="0">
                <a:solidFill>
                  <a:schemeClr val="accent4"/>
                </a:solidFill>
              </a:rPr>
              <a:t>: </a:t>
            </a:r>
            <a:r>
              <a:rPr lang="en-GB" b="1" dirty="0">
                <a:solidFill>
                  <a:schemeClr val="accent4"/>
                </a:solidFill>
                <a:highlight>
                  <a:srgbClr val="FFFF00"/>
                </a:highlight>
              </a:rPr>
              <a:t>20 November 2020</a:t>
            </a:r>
            <a:endParaRPr lang="en-GB" dirty="0">
              <a:solidFill>
                <a:schemeClr val="accent4"/>
              </a:solidFill>
              <a:highlight>
                <a:srgbClr val="FFFF00"/>
              </a:highlight>
            </a:endParaRPr>
          </a:p>
          <a:p>
            <a:pPr lvl="1"/>
            <a:r>
              <a:rPr lang="en-GB" dirty="0">
                <a:solidFill>
                  <a:schemeClr val="accent4"/>
                </a:solidFill>
              </a:rPr>
              <a:t>Generation of group files: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</a:rPr>
              <a:t>TENTATIVE DEADLINE FOR PHASE 2: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</a:rPr>
              <a:t>TENTATIVE DEADLINE FOR PHASE 3:</a:t>
            </a:r>
          </a:p>
        </p:txBody>
      </p:sp>
    </p:spTree>
    <p:extLst>
      <p:ext uri="{BB962C8B-B14F-4D97-AF65-F5344CB8AC3E}">
        <p14:creationId xmlns:p14="http://schemas.microsoft.com/office/powerpoint/2010/main" val="153549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E305-C770-FB4A-8B44-EDD82EFF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5C99-04EE-054F-9153-1AEC411B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5B6CB-E89E-954E-8D8D-59F3F0F7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35" y="236349"/>
            <a:ext cx="6744195" cy="638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2CEC-4687-0046-8C45-7A194DE3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19E5-925A-F845-B4C6-6AE73884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5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2236-5B17-8641-9D43-1E7E53F4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B5D1-EF54-2549-AEDE-B70FEBFF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Early December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9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C6B-AFB1-CC45-B7E6-28C2AD6C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CDBB-178A-B048-8D9B-7B37B6D9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Fine tune analysis plan </a:t>
            </a:r>
          </a:p>
          <a:p>
            <a:r>
              <a:rPr lang="en-GB" dirty="0"/>
              <a:t>Discuss timelines </a:t>
            </a:r>
          </a:p>
        </p:txBody>
      </p:sp>
    </p:spTree>
    <p:extLst>
      <p:ext uri="{BB962C8B-B14F-4D97-AF65-F5344CB8AC3E}">
        <p14:creationId xmlns:p14="http://schemas.microsoft.com/office/powerpoint/2010/main" val="215310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7D08-4BB7-9A44-A5AC-E9D807B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1. Phenotype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DE58-B1AB-FB46-8A3F-DA8DE4B11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proteins, including values &lt;LOD</a:t>
            </a:r>
          </a:p>
          <a:p>
            <a:r>
              <a:rPr lang="en-GB" dirty="0"/>
              <a:t>Rank-based inverse normal transformation</a:t>
            </a:r>
          </a:p>
          <a:p>
            <a:r>
              <a:rPr lang="en-GB" dirty="0"/>
              <a:t>Covariates regressed out </a:t>
            </a:r>
          </a:p>
          <a:p>
            <a:r>
              <a:rPr lang="en-GB" dirty="0"/>
              <a:t>Renormalised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*Discussion point on multimodal/other non-normal traits and whether normalising is the most appropriate</a:t>
            </a:r>
          </a:p>
        </p:txBody>
      </p:sp>
    </p:spTree>
    <p:extLst>
      <p:ext uri="{BB962C8B-B14F-4D97-AF65-F5344CB8AC3E}">
        <p14:creationId xmlns:p14="http://schemas.microsoft.com/office/powerpoint/2010/main" val="239002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748A-C1B6-8242-A215-E279F32B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2. 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372-822A-3E48-8174-3D91B6E6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Variant and sample QC</a:t>
            </a:r>
          </a:p>
          <a:p>
            <a:pPr lvl="1"/>
            <a:r>
              <a:rPr lang="en-GB" dirty="0"/>
              <a:t>Files needed for single variant </a:t>
            </a:r>
            <a:r>
              <a:rPr lang="en-GB" dirty="0" err="1"/>
              <a:t>assoc</a:t>
            </a:r>
            <a:r>
              <a:rPr lang="en-GB" dirty="0"/>
              <a:t> (e.g. .bed/.</a:t>
            </a:r>
            <a:r>
              <a:rPr lang="en-GB" dirty="0" err="1"/>
              <a:t>bim</a:t>
            </a:r>
            <a:r>
              <a:rPr lang="en-GB" dirty="0"/>
              <a:t>/.fam)</a:t>
            </a:r>
          </a:p>
          <a:p>
            <a:pPr lvl="1"/>
            <a:r>
              <a:rPr lang="en-GB" dirty="0"/>
              <a:t>VCF files – for RVA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Genetic relatedness matrix (GRM)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CDC98-5B57-9342-9FE8-5DC551B9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61" y="4797382"/>
            <a:ext cx="6275433" cy="151451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138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E645-F5C1-FA46-92F0-EC799AB6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3. Single variant-based association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F65C-697D-D34F-812A-C7495B55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consider: </a:t>
            </a:r>
          </a:p>
          <a:p>
            <a:pPr lvl="1"/>
            <a:r>
              <a:rPr lang="en-GB" dirty="0"/>
              <a:t>Time to run the </a:t>
            </a:r>
            <a:r>
              <a:rPr lang="en-GB" dirty="0" err="1"/>
              <a:t>assoc</a:t>
            </a:r>
            <a:endParaRPr lang="en-GB" dirty="0"/>
          </a:p>
          <a:p>
            <a:pPr lvl="1"/>
            <a:r>
              <a:rPr lang="en-GB" dirty="0"/>
              <a:t>Indexing of files (</a:t>
            </a:r>
            <a:r>
              <a:rPr lang="en-GB" dirty="0" err="1"/>
              <a:t>tabix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Formatting files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5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EF3D-DF76-DB41-97C1-8D0F610E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Timeline for single variant </a:t>
            </a:r>
            <a:r>
              <a:rPr lang="en-GB" dirty="0" err="1">
                <a:solidFill>
                  <a:schemeClr val="tx2"/>
                </a:solidFill>
              </a:rPr>
              <a:t>assoc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CE7E-3910-CD47-867E-9A9B2067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Covariate prep</a:t>
            </a:r>
          </a:p>
          <a:p>
            <a:r>
              <a:rPr lang="en-GB" dirty="0"/>
              <a:t>Phenotype prep</a:t>
            </a:r>
          </a:p>
          <a:p>
            <a:r>
              <a:rPr lang="en-GB" dirty="0"/>
              <a:t>GRM </a:t>
            </a:r>
          </a:p>
          <a:p>
            <a:r>
              <a:rPr lang="en-GB" dirty="0"/>
              <a:t>Assoc</a:t>
            </a:r>
          </a:p>
          <a:p>
            <a:r>
              <a:rPr lang="en-GB" dirty="0"/>
              <a:t>File indexing &amp; formatting</a:t>
            </a:r>
            <a:endParaRPr lang="en-GB" b="1" dirty="0">
              <a:solidFill>
                <a:schemeClr val="accent4"/>
              </a:solidFill>
            </a:endParaRPr>
          </a:p>
          <a:p>
            <a:endParaRPr lang="en-GB" b="1" dirty="0">
              <a:solidFill>
                <a:schemeClr val="accent4"/>
              </a:solidFill>
            </a:endParaRPr>
          </a:p>
          <a:p>
            <a:endParaRPr lang="en-GB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</a:rPr>
              <a:t>DEADLINE: </a:t>
            </a:r>
            <a:r>
              <a:rPr lang="en-GB" b="1" dirty="0">
                <a:solidFill>
                  <a:schemeClr val="accent4"/>
                </a:solidFill>
                <a:highlight>
                  <a:srgbClr val="FFFF00"/>
                </a:highlight>
              </a:rPr>
              <a:t>15 January 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37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EF3C-1633-6B41-B6BA-96BA58EB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4. Rare variant analysis – SMMAT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C2011A-888C-AD46-A212-26E88916A4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539875"/>
          <a:ext cx="96393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AC660-8104-BD4E-831A-FD49B3BA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F83D-C56D-4348-94F9-F34E0F99E28E}" type="slidenum">
              <a:rPr lang="en-GB" smtClean="0"/>
              <a:t>7</a:t>
            </a:fld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580F2B3-60A9-B540-8F93-A1AC91B80986}"/>
              </a:ext>
            </a:extLst>
          </p:cNvPr>
          <p:cNvSpPr/>
          <p:nvPr/>
        </p:nvSpPr>
        <p:spPr>
          <a:xfrm>
            <a:off x="10534650" y="2909888"/>
            <a:ext cx="514350" cy="1855787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5D53659-15E5-4E44-BE0E-A2AD81150CD9}"/>
              </a:ext>
            </a:extLst>
          </p:cNvPr>
          <p:cNvSpPr/>
          <p:nvPr/>
        </p:nvSpPr>
        <p:spPr>
          <a:xfrm>
            <a:off x="10534650" y="5256212"/>
            <a:ext cx="514350" cy="950913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0FA6DB1-188B-2C4F-ABB7-F1FF33E6AA3A}"/>
              </a:ext>
            </a:extLst>
          </p:cNvPr>
          <p:cNvSpPr/>
          <p:nvPr/>
        </p:nvSpPr>
        <p:spPr>
          <a:xfrm>
            <a:off x="10534650" y="1539875"/>
            <a:ext cx="514350" cy="1004888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4B1-2776-EF41-80BD-4B12CA1FF15E}"/>
              </a:ext>
            </a:extLst>
          </p:cNvPr>
          <p:cNvSpPr txBox="1"/>
          <p:nvPr/>
        </p:nvSpPr>
        <p:spPr>
          <a:xfrm>
            <a:off x="11029950" y="188599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Phase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58AB8-579C-0E46-B6DF-B0DCDE591758}"/>
              </a:ext>
            </a:extLst>
          </p:cNvPr>
          <p:cNvSpPr txBox="1"/>
          <p:nvPr/>
        </p:nvSpPr>
        <p:spPr>
          <a:xfrm>
            <a:off x="11033523" y="36613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7434-4272-FB42-AE6B-F9991F989101}"/>
              </a:ext>
            </a:extLst>
          </p:cNvPr>
          <p:cNvSpPr txBox="1"/>
          <p:nvPr/>
        </p:nvSpPr>
        <p:spPr>
          <a:xfrm>
            <a:off x="11029949" y="556446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Phase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17FDB-9AFE-1E44-B8AD-DD8F6D335C35}"/>
              </a:ext>
            </a:extLst>
          </p:cNvPr>
          <p:cNvSpPr txBox="1"/>
          <p:nvPr/>
        </p:nvSpPr>
        <p:spPr>
          <a:xfrm>
            <a:off x="9158288" y="215900"/>
            <a:ext cx="2793708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Phase 2 to be implemented by individual cohorts, Phase 1 and 3 to be carried out centrally</a:t>
            </a:r>
          </a:p>
        </p:txBody>
      </p:sp>
    </p:spTree>
    <p:extLst>
      <p:ext uri="{BB962C8B-B14F-4D97-AF65-F5344CB8AC3E}">
        <p14:creationId xmlns:p14="http://schemas.microsoft.com/office/powerpoint/2010/main" val="132066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EF3C-1633-6B41-B6BA-96BA58EB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4. Rare variant analysis – SMMAT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C2011A-888C-AD46-A212-26E88916A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896714"/>
              </p:ext>
            </p:extLst>
          </p:nvPr>
        </p:nvGraphicFramePr>
        <p:xfrm>
          <a:off x="609600" y="1539875"/>
          <a:ext cx="96393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AC660-8104-BD4E-831A-FD49B3BA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F83D-C56D-4348-94F9-F34E0F99E28E}" type="slidenum">
              <a:rPr lang="en-GB" smtClean="0"/>
              <a:t>8</a:t>
            </a:fld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580F2B3-60A9-B540-8F93-A1AC91B80986}"/>
              </a:ext>
            </a:extLst>
          </p:cNvPr>
          <p:cNvSpPr/>
          <p:nvPr/>
        </p:nvSpPr>
        <p:spPr>
          <a:xfrm>
            <a:off x="10534650" y="2909888"/>
            <a:ext cx="514350" cy="1855787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5D53659-15E5-4E44-BE0E-A2AD81150CD9}"/>
              </a:ext>
            </a:extLst>
          </p:cNvPr>
          <p:cNvSpPr/>
          <p:nvPr/>
        </p:nvSpPr>
        <p:spPr>
          <a:xfrm>
            <a:off x="10534650" y="5256212"/>
            <a:ext cx="514350" cy="950913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0FA6DB1-188B-2C4F-ABB7-F1FF33E6AA3A}"/>
              </a:ext>
            </a:extLst>
          </p:cNvPr>
          <p:cNvSpPr/>
          <p:nvPr/>
        </p:nvSpPr>
        <p:spPr>
          <a:xfrm>
            <a:off x="10534650" y="1539875"/>
            <a:ext cx="514350" cy="1004888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4B1-2776-EF41-80BD-4B12CA1FF15E}"/>
              </a:ext>
            </a:extLst>
          </p:cNvPr>
          <p:cNvSpPr txBox="1"/>
          <p:nvPr/>
        </p:nvSpPr>
        <p:spPr>
          <a:xfrm>
            <a:off x="11029950" y="188599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Phase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58AB8-579C-0E46-B6DF-B0DCDE591758}"/>
              </a:ext>
            </a:extLst>
          </p:cNvPr>
          <p:cNvSpPr txBox="1"/>
          <p:nvPr/>
        </p:nvSpPr>
        <p:spPr>
          <a:xfrm>
            <a:off x="11033523" y="36613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7434-4272-FB42-AE6B-F9991F989101}"/>
              </a:ext>
            </a:extLst>
          </p:cNvPr>
          <p:cNvSpPr txBox="1"/>
          <p:nvPr/>
        </p:nvSpPr>
        <p:spPr>
          <a:xfrm>
            <a:off x="11029949" y="556446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Phase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17FDB-9AFE-1E44-B8AD-DD8F6D335C35}"/>
              </a:ext>
            </a:extLst>
          </p:cNvPr>
          <p:cNvSpPr txBox="1"/>
          <p:nvPr/>
        </p:nvSpPr>
        <p:spPr>
          <a:xfrm>
            <a:off x="9158288" y="215900"/>
            <a:ext cx="2793708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Phase 2 to be implemented by individual cohorts, Phase 1 and 3 to be carried out centrally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BB90-CC0A-B345-B441-058C737AEEAF}"/>
              </a:ext>
            </a:extLst>
          </p:cNvPr>
          <p:cNvSpPr txBox="1"/>
          <p:nvPr/>
        </p:nvSpPr>
        <p:spPr>
          <a:xfrm>
            <a:off x="528371" y="3302575"/>
            <a:ext cx="1105402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https://</a:t>
            </a:r>
            <a:r>
              <a:rPr lang="en-GB" sz="3600" b="1" dirty="0" err="1"/>
              <a:t>github.com</a:t>
            </a:r>
            <a:r>
              <a:rPr lang="en-GB" sz="3600" b="1" dirty="0"/>
              <a:t>/</a:t>
            </a:r>
            <a:r>
              <a:rPr lang="en-GB" sz="3600" b="1" dirty="0" err="1"/>
              <a:t>hmgu-itg</a:t>
            </a:r>
            <a:r>
              <a:rPr lang="en-GB" sz="3600" b="1" dirty="0"/>
              <a:t>/</a:t>
            </a:r>
            <a:r>
              <a:rPr lang="en-GB" sz="3600" b="1" dirty="0" err="1"/>
              <a:t>burden_testing</a:t>
            </a:r>
            <a:r>
              <a:rPr lang="en-GB" sz="3600" b="1" dirty="0"/>
              <a:t>/wiki</a:t>
            </a:r>
          </a:p>
        </p:txBody>
      </p:sp>
    </p:spTree>
    <p:extLst>
      <p:ext uri="{BB962C8B-B14F-4D97-AF65-F5344CB8AC3E}">
        <p14:creationId xmlns:p14="http://schemas.microsoft.com/office/powerpoint/2010/main" val="279215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29D4-4F12-574D-A084-E50E527F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4. Rare variant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8B6A-1E78-6945-8FE5-C91906CB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Sharing of data </a:t>
            </a:r>
          </a:p>
          <a:p>
            <a:pPr lvl="1"/>
            <a:r>
              <a:rPr lang="en-GB" dirty="0"/>
              <a:t>We have no single preferred way to do this </a:t>
            </a:r>
          </a:p>
          <a:p>
            <a:pPr lvl="1"/>
            <a:r>
              <a:rPr lang="en-GB" dirty="0"/>
              <a:t>Google drive, Globus, Dropbox </a:t>
            </a:r>
          </a:p>
          <a:p>
            <a:pPr lvl="1"/>
            <a:r>
              <a:rPr lang="en-GB" dirty="0"/>
              <a:t>SFTP </a:t>
            </a:r>
          </a:p>
          <a:p>
            <a:pPr lvl="1"/>
            <a:endParaRPr lang="en-GB" dirty="0"/>
          </a:p>
          <a:p>
            <a:r>
              <a:rPr lang="en-GB" dirty="0"/>
              <a:t>File sizes and runtimes for rare variant analysis (Phase 2)</a:t>
            </a:r>
          </a:p>
          <a:p>
            <a:pPr lvl="1"/>
            <a:r>
              <a:rPr lang="en-GB" b="1" dirty="0"/>
              <a:t>1 phenotype, 4 conditions, all chromosomes</a:t>
            </a:r>
          </a:p>
          <a:p>
            <a:pPr lvl="2"/>
            <a:r>
              <a:rPr lang="en-GB" b="1" dirty="0"/>
              <a:t>65x22 = 1430min = ~24 CPU hours</a:t>
            </a:r>
          </a:p>
          <a:p>
            <a:pPr lvl="2"/>
            <a:r>
              <a:rPr lang="en-GB" b="1" dirty="0"/>
              <a:t>~1.5GB RAM usage </a:t>
            </a:r>
          </a:p>
          <a:p>
            <a:pPr lvl="2"/>
            <a:r>
              <a:rPr lang="en-GB" b="1" dirty="0"/>
              <a:t>~3GB data saved on disk</a:t>
            </a:r>
          </a:p>
        </p:txBody>
      </p:sp>
    </p:spTree>
    <p:extLst>
      <p:ext uri="{BB962C8B-B14F-4D97-AF65-F5344CB8AC3E}">
        <p14:creationId xmlns:p14="http://schemas.microsoft.com/office/powerpoint/2010/main" val="20741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4414</TotalTime>
  <Words>459</Words>
  <Application>Microsoft Macintosh PowerPoint</Application>
  <PresentationFormat>Widescreen</PresentationFormat>
  <Paragraphs>104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SCALLOPseq</vt:lpstr>
      <vt:lpstr>Agenda</vt:lpstr>
      <vt:lpstr>1. Phenotype preparation </vt:lpstr>
      <vt:lpstr>2. Data prep</vt:lpstr>
      <vt:lpstr>3. Single variant-based association </vt:lpstr>
      <vt:lpstr>Timeline for single variant assoc</vt:lpstr>
      <vt:lpstr>4. Rare variant analysis – SMMAT </vt:lpstr>
      <vt:lpstr>4. Rare variant analysis – SMMAT </vt:lpstr>
      <vt:lpstr>4. Rare variant analysis</vt:lpstr>
      <vt:lpstr>4. Rare variant analysis - timeline</vt:lpstr>
      <vt:lpstr>PowerPoint Presentation</vt:lpstr>
      <vt:lpstr>AOB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SCALLOPseq</dc:title>
  <dc:creator>Grace</dc:creator>
  <cp:lastModifiedBy>Grace</cp:lastModifiedBy>
  <cp:revision>38</cp:revision>
  <dcterms:created xsi:type="dcterms:W3CDTF">2020-10-16T11:19:23Z</dcterms:created>
  <dcterms:modified xsi:type="dcterms:W3CDTF">2020-11-03T11:56:10Z</dcterms:modified>
</cp:coreProperties>
</file>