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4C40-1403-442D-A3F4-E0053C22518B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4E70-E0C6-4F5C-9C97-6B25EAFDE8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0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4C40-1403-442D-A3F4-E0053C22518B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4E70-E0C6-4F5C-9C97-6B25EAFDE8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52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4C40-1403-442D-A3F4-E0053C22518B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4E70-E0C6-4F5C-9C97-6B25EAFDE8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19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4C40-1403-442D-A3F4-E0053C22518B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4E70-E0C6-4F5C-9C97-6B25EAFDE8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33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4C40-1403-442D-A3F4-E0053C22518B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4E70-E0C6-4F5C-9C97-6B25EAFDE8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16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4C40-1403-442D-A3F4-E0053C22518B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4E70-E0C6-4F5C-9C97-6B25EAFDE8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84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4C40-1403-442D-A3F4-E0053C22518B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4E70-E0C6-4F5C-9C97-6B25EAFDE8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42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4C40-1403-442D-A3F4-E0053C22518B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4E70-E0C6-4F5C-9C97-6B25EAFDE8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39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4C40-1403-442D-A3F4-E0053C22518B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4E70-E0C6-4F5C-9C97-6B25EAFDE8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43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4C40-1403-442D-A3F4-E0053C22518B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4E70-E0C6-4F5C-9C97-6B25EAFDE8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135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4C40-1403-442D-A3F4-E0053C22518B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4E70-E0C6-4F5C-9C97-6B25EAFDE8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13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64C40-1403-442D-A3F4-E0053C22518B}" type="datetimeFigureOut">
              <a:rPr lang="en-GB" smtClean="0"/>
              <a:t>12/03/2021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4E70-E0C6-4F5C-9C97-6B25EAFDE8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64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CIEU/TwoSampleM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yiIX541kvI5efPJR_K1qCa9AO2VbhhgGOPB7AKe_xGY/edit" TargetMode="External"/><Relationship Id="rId2" Type="http://schemas.openxmlformats.org/officeDocument/2006/relationships/hyperlink" Target="https://jhz22.user.srcf.net/INF/late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drive/folders/1IS2GNZzzD2d6vWWJKTmqFL5R_XNuGye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Google doc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15/3/2021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0401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TwoSampleMR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MS data only with OR, P available.</a:t>
            </a:r>
          </a:p>
          <a:p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TwoSampleMR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offers </a:t>
            </a:r>
            <a:r>
              <a:rPr lang="en-GB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getse</a:t>
            </a:r>
            <a:r>
              <a:rPr lang="en-GB" i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u="sng" dirty="0" smtClean="0">
                <a:latin typeface="Arial" panose="020B0604020202020204" pitchFamily="34" charset="0"/>
                <a:cs typeface="Arial" panose="020B0604020202020204" pitchFamily="34" charset="0"/>
              </a:rPr>
              <a:t>but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not exported; </a:t>
            </a:r>
            <a:r>
              <a:rPr lang="en-GB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read_data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was designed to take in P/log10(P) but the latter did not work.</a:t>
            </a:r>
          </a:p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Changes were then made as a branch, to be merged into the Bristol master.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https://github.com/MRCIEU/TwoSampleMR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The documentation.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358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Reflections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INTERVAL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SomaLogic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data – sentinel identification (2-d Manhattan plot, 3d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 graph, …), joint-conditional analysis, annotation (VEP and GARFIELD),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coloc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, MR.</a:t>
            </a:r>
          </a:p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SCALLOP-INF.</a:t>
            </a:r>
          </a:p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…?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February 2021 documentation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csd3 page,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pQTLtools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page,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cambridge-ceu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page, personal page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3675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A new paradigm of collaborations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Individual functions/data.</a:t>
            </a:r>
          </a:p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Collation as package.</a:t>
            </a:r>
          </a:p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Canonical implementation.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Examples –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pQTLtools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A new look (DNS name?) for cambridge-ceu.github.io (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esp</a:t>
            </a:r>
            <a:r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, csd3).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39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Addresses &amp; navigation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EndNote libraries, </a:t>
            </a: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://jhz22.user.srcf.net/INF/latest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r>
              <a:rPr lang="en-GB" dirty="0"/>
              <a:t>Google doc, </a:t>
            </a:r>
            <a:r>
              <a:rPr lang="en-GB" dirty="0">
                <a:hlinkClick r:id="rId3"/>
              </a:rPr>
              <a:t>https://docs.google.com/document/d/1yiIX541kvI5efPJR_K1qCa9AO2VbhhgGOPB7AKe_xGY/edit</a:t>
            </a:r>
            <a:r>
              <a:rPr lang="en-GB" dirty="0" smtClean="0">
                <a:hlinkClick r:id="rId3"/>
              </a:rPr>
              <a:t>#</a:t>
            </a:r>
            <a:endParaRPr lang="en-GB" dirty="0" smtClean="0"/>
          </a:p>
          <a:p>
            <a:r>
              <a:rPr lang="en-GB" dirty="0" smtClean="0"/>
              <a:t>Google </a:t>
            </a:r>
            <a:r>
              <a:rPr lang="en-GB" dirty="0"/>
              <a:t>directory, </a:t>
            </a: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drive.google.com/drive/folders/1IS2GNZzzD2d6vWWJKTmqFL5R_XNuGyeY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5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SCALLOP-INF IL.12B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1765505"/>
            <a:ext cx="7606145" cy="5079529"/>
          </a:xfrm>
          <a:prstGeom prst="rect">
            <a:avLst/>
          </a:prstGeom>
        </p:spPr>
      </p:pic>
      <p:pic>
        <p:nvPicPr>
          <p:cNvPr id="1026" name="Picture 2" descr="https://lh3.googleusercontent.com/ZmdaHOj6NLTAYpLwlsQTwVgepGjy9cDKCiY_1ZKGMm6M5U66mXyjrSflEiqvrT2Rk8Xx9NS-w8vfHWVBQFnu5FfaGI1Yg7s4pGAzT9gJ4Wlfn8LF79mTNpGCiIfqbC2c7D6-U6G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0453"/>
            <a:ext cx="4891636" cy="241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74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An introduction?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John D. </a:t>
            </a:r>
            <a:r>
              <a:rPr lang="en-GB" dirty="0" err="1" smtClean="0"/>
              <a:t>Blischak</a:t>
            </a:r>
            <a:r>
              <a:rPr lang="en-GB" dirty="0" smtClean="0"/>
              <a:t>, Emily R. Davenport, Greg Wilson. </a:t>
            </a:r>
            <a:r>
              <a:rPr lang="en-GB" b="1" dirty="0" smtClean="0"/>
              <a:t>A Quick Introduction to Version Control with Git and GitHub</a:t>
            </a:r>
            <a:r>
              <a:rPr lang="en-GB" dirty="0" smtClean="0"/>
              <a:t>. </a:t>
            </a:r>
            <a:r>
              <a:rPr lang="en-GB" i="1" dirty="0" smtClean="0"/>
              <a:t>PLOS Comp Biol</a:t>
            </a:r>
            <a:r>
              <a:rPr lang="en-GB" dirty="0" smtClean="0"/>
              <a:t>. January 19, 2016, https://doi.org/10.1371/journal.pcbi.1004668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7726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7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A well-established routine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Do some experiments and save your </a:t>
            </a:r>
            <a:r>
              <a:rPr lang="en-GB" i="1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GB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silico</a:t>
            </a:r>
            <a:r>
              <a:rPr lang="en-GB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work in a “safe” place.</a:t>
            </a:r>
          </a:p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Backup on a media (e.g. other folder or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USB” to move around).</a:t>
            </a:r>
          </a:p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Make some changes in one of the above.</a:t>
            </a:r>
          </a:p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Leave some notes and possibly date them!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However, with multiple files in multiple projects (formal work, experiments) we loose track; a version control system (e.g.,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Concurrent Versions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System or CVS, but it was rather complicated).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47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A SCALLOP-INF routine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a GitHub repository (INF) on day one.</a:t>
            </a:r>
          </a:p>
          <a:p>
            <a:r>
              <a:rPr lang="en-GB" dirty="0" smtClean="0"/>
              <a:t>Clone it to csd3.</a:t>
            </a:r>
          </a:p>
          <a:p>
            <a:r>
              <a:rPr lang="en-GB" dirty="0" smtClean="0"/>
              <a:t>Initiate new tasks and make changes on csd3.</a:t>
            </a:r>
          </a:p>
          <a:p>
            <a:r>
              <a:rPr lang="en-GB" dirty="0" smtClean="0"/>
              <a:t>Synchronise codes (</a:t>
            </a:r>
            <a:r>
              <a:rPr lang="en-GB" i="1" dirty="0" smtClean="0"/>
              <a:t>not data</a:t>
            </a:r>
            <a:r>
              <a:rPr lang="en-GB" dirty="0" smtClean="0"/>
              <a:t>) from local (csd3) to remote (GitHub).</a:t>
            </a:r>
          </a:p>
          <a:p>
            <a:r>
              <a:rPr lang="en-GB" dirty="0" smtClean="0"/>
              <a:t>Pull a copy at home computer.</a:t>
            </a:r>
          </a:p>
          <a:p>
            <a:endParaRPr lang="en-GB" dirty="0"/>
          </a:p>
          <a:p>
            <a:r>
              <a:rPr lang="en-GB" dirty="0" smtClean="0"/>
              <a:t>A host of resources are available and a simple markdown becomes a </a:t>
            </a:r>
            <a:r>
              <a:rPr lang="en-GB" dirty="0" err="1" smtClean="0"/>
              <a:t>gh</a:t>
            </a:r>
            <a:r>
              <a:rPr lang="en-GB" dirty="0"/>
              <a:t>-page (</a:t>
            </a:r>
            <a:r>
              <a:rPr lang="en-GB" dirty="0">
                <a:hlinkClick r:id="rId2"/>
              </a:rPr>
              <a:t>https://pages.github.com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7776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outcome and other examples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SCALLOP-INF.</a:t>
            </a:r>
          </a:p>
          <a:p>
            <a:r>
              <a:rPr lang="en-GB" dirty="0" err="1" smtClean="0"/>
              <a:t>pQTLtools</a:t>
            </a:r>
            <a:r>
              <a:rPr lang="en-GB" dirty="0" smtClean="0"/>
              <a:t>. Some functions linking R/gap, R/</a:t>
            </a:r>
            <a:r>
              <a:rPr lang="en-GB" dirty="0" err="1" smtClean="0"/>
              <a:t>TwoSampleMR</a:t>
            </a:r>
            <a:r>
              <a:rPr lang="en-GB" dirty="0" smtClean="0"/>
              <a:t>, </a:t>
            </a:r>
            <a:r>
              <a:rPr lang="en-GB" dirty="0" err="1" smtClean="0"/>
              <a:t>coloc</a:t>
            </a:r>
            <a:r>
              <a:rPr lang="en-GB" dirty="0" smtClean="0"/>
              <a:t>; articles on </a:t>
            </a:r>
            <a:r>
              <a:rPr lang="en-GB" dirty="0" err="1" smtClean="0"/>
              <a:t>METAL_forestplot</a:t>
            </a:r>
            <a:r>
              <a:rPr lang="en-GB" dirty="0" smtClean="0"/>
              <a:t>, p, log(p),…</a:t>
            </a:r>
          </a:p>
          <a:p>
            <a:r>
              <a:rPr lang="en-GB" dirty="0" smtClean="0"/>
              <a:t>PGSP.</a:t>
            </a:r>
          </a:p>
          <a:p>
            <a:r>
              <a:rPr lang="en-GB" smtClean="0"/>
              <a:t>Consortium (HGI, SCALLOP-</a:t>
            </a:r>
            <a:r>
              <a:rPr lang="en-GB" dirty="0" err="1" smtClean="0"/>
              <a:t>Seq</a:t>
            </a:r>
            <a:r>
              <a:rPr lang="en-GB" dirty="0" smtClean="0"/>
              <a:t>)/other projects.</a:t>
            </a:r>
          </a:p>
          <a:p>
            <a:r>
              <a:rPr lang="en-GB" dirty="0" smtClean="0"/>
              <a:t>Tracking with </a:t>
            </a:r>
            <a:r>
              <a:rPr lang="en-GB" dirty="0" err="1" smtClean="0"/>
              <a:t>GitKraken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9099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cambridge-ceu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Initial ideas from Praveen/Bram (others?)</a:t>
            </a:r>
          </a:p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Savita created the GitHub organisation.</a:t>
            </a:r>
          </a:p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Regular meetings were held in 2019.</a:t>
            </a:r>
          </a:p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CEU-journal-club was used to call journal clubs?</a:t>
            </a:r>
          </a:p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csd3, CEU-scientific-meetings, GitHub-matters,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turboqq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turboman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ProGem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phenoscanner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cambridge-ceu.github.io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877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cambridge-ceu.github.io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Repositories. </a:t>
            </a:r>
          </a:p>
          <a:p>
            <a:pPr lvl="1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csd3. R, VEP (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loftee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dbNSFP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, genome-wide annotation), hail,…</a:t>
            </a:r>
          </a:p>
          <a:p>
            <a:pPr lvl="1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CEU-journal-club. Discussed papers, IF.</a:t>
            </a:r>
          </a:p>
          <a:p>
            <a:pPr lvl="1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CEU-scientific meetings. lookup (so many messages!), media information (which channel I don’t know?), online facilities (so many tips!), meetings (where is my Excel sheet?).</a:t>
            </a:r>
          </a:p>
          <a:p>
            <a:pPr lvl="1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GitHub-matters. Technical information (could be local).</a:t>
            </a:r>
          </a:p>
          <a:p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Hostings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METAL. study-level significance (one pass through -/+/n/p).</a:t>
            </a:r>
          </a:p>
          <a:p>
            <a:pPr lvl="1"/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TwoSampleMR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ProGem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phenoscanner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. Easier access.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02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536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Google doc</vt:lpstr>
      <vt:lpstr>Addresses &amp; navigation</vt:lpstr>
      <vt:lpstr>SCALLOP-INF IL.12B</vt:lpstr>
      <vt:lpstr>An introduction?</vt:lpstr>
      <vt:lpstr>A well-established routine</vt:lpstr>
      <vt:lpstr>A SCALLOP-INF routine</vt:lpstr>
      <vt:lpstr>The outcome and other examples</vt:lpstr>
      <vt:lpstr>cambridge-ceu</vt:lpstr>
      <vt:lpstr>cambridge-ceu.github.io</vt:lpstr>
      <vt:lpstr>TwoSampleMR</vt:lpstr>
      <vt:lpstr>Reflections</vt:lpstr>
      <vt:lpstr>A new paradigm of collaborations</vt:lpstr>
    </vt:vector>
  </TitlesOfParts>
  <Company>Clinical School Computing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Zhao</dc:creator>
  <cp:lastModifiedBy>Jing Zhao</cp:lastModifiedBy>
  <cp:revision>62</cp:revision>
  <dcterms:created xsi:type="dcterms:W3CDTF">2021-03-09T11:28:34Z</dcterms:created>
  <dcterms:modified xsi:type="dcterms:W3CDTF">2021-03-12T17:03:39Z</dcterms:modified>
</cp:coreProperties>
</file>