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2" r:id="rId4"/>
    <p:sldId id="259" r:id="rId5"/>
    <p:sldId id="271" r:id="rId6"/>
    <p:sldId id="27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83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9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3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5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1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8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6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4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44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5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33B0-C84D-48FE-B2B4-1B6631A21FD0}" type="datetimeFigureOut">
              <a:rPr lang="en-GB" smtClean="0"/>
              <a:t>18/11/2017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4BD47-2A83-4A56-970D-480688504C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81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PW</a:t>
            </a:r>
            <a:r>
              <a:rPr lang="en-US" dirty="0" smtClean="0"/>
              <a:t>-pipeline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 smtClean="0"/>
              <a:t>PathWay</a:t>
            </a:r>
            <a:r>
              <a:rPr lang="en-GB" dirty="0" smtClean="0"/>
              <a:t> </a:t>
            </a:r>
            <a:r>
              <a:rPr lang="en-GB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189935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Pathway analysis using GWAS summary statistics conceptually involves several steps,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Associate SNP-based results with genes,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Consider correlations between them,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Link these connections to known pathways and functions.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smtClean="0"/>
              <a:t>statistical significance is </a:t>
            </a:r>
            <a:r>
              <a:rPr lang="en-GB" dirty="0"/>
              <a:t>typically </a:t>
            </a:r>
            <a:r>
              <a:rPr lang="en-GB" dirty="0" smtClean="0"/>
              <a:t>P values or FDRs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44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Why it is necessary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primary rationale is to </a:t>
            </a:r>
            <a:r>
              <a:rPr lang="en-GB" dirty="0" smtClean="0"/>
              <a:t>facilitate </a:t>
            </a:r>
            <a:r>
              <a:rPr lang="en-GB" dirty="0"/>
              <a:t>analysis esp. </a:t>
            </a:r>
            <a:r>
              <a:rPr lang="en-GB" dirty="0" smtClean="0"/>
              <a:t>different software require different formats with respect to GWAS summar</a:t>
            </a:r>
            <a:r>
              <a:rPr lang="en-GB" dirty="0" smtClean="0"/>
              <a:t>y statistics and pathway databases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 smtClean="0"/>
              <a:t>To perform many secondary analyses using results from pathway analyses. These may or may not </a:t>
            </a:r>
            <a:r>
              <a:rPr lang="en-GB" smtClean="0"/>
              <a:t>be familiar to everyone.</a:t>
            </a:r>
            <a:endParaRPr lang="en-GB" dirty="0"/>
          </a:p>
          <a:p>
            <a:r>
              <a:rPr lang="en-GB" dirty="0" smtClean="0"/>
              <a:t>Practically, the simple interface also facilitate high performance computing. For instance MAGENTA and PASCAL could be very time-consuming for interactive use. Most often one needs to make a copy of MAGENTA rather than a centrally available version, but a pipeline will do away with this.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962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Software included in the pipeline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582"/>
              </p:ext>
            </p:extLst>
          </p:nvPr>
        </p:nvGraphicFramePr>
        <p:xfrm>
          <a:off x="838200" y="1690688"/>
          <a:ext cx="10515600" cy="312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4600">
                  <a:extLst>
                    <a:ext uri="{9D8B030D-6E8A-4147-A177-3AD203B41FA5}">
                      <a16:colId xmlns:a16="http://schemas.microsoft.com/office/drawing/2014/main" val="86514543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2668135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16348924"/>
                    </a:ext>
                  </a:extLst>
                </a:gridCol>
              </a:tblGrid>
              <a:tr h="44449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Full name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Abbreviation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Reference</a:t>
                      </a:r>
                      <a:endParaRPr lang="en-GB" sz="2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29533971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Meta-Analysis Gene-set Enrichment of </a:t>
                      </a:r>
                      <a:r>
                        <a:rPr lang="en-US" sz="2000" dirty="0" err="1">
                          <a:effectLst/>
                        </a:rPr>
                        <a:t>variaNT</a:t>
                      </a:r>
                      <a:r>
                        <a:rPr lang="en-US" sz="2000" dirty="0">
                          <a:effectLst/>
                        </a:rPr>
                        <a:t> Associations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MAGENTA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Segre, et al. (2010)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211193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Generalized Gene-Set Analysis of GWAS Data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MAGMA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 Leeuw, et al. (2015)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837373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Pathway scoring algorithm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PASCAL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Lamparter</a:t>
                      </a:r>
                      <a:r>
                        <a:rPr lang="en-US" sz="2000" dirty="0">
                          <a:effectLst/>
                        </a:rPr>
                        <a:t>, et al. (2016)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2992702"/>
                  </a:ext>
                </a:extLst>
              </a:tr>
              <a:tr h="66934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Data-Driven Expression Prioritized Integration for Complex Traits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DEPICT</a:t>
                      </a:r>
                      <a:endParaRPr lang="en-GB" sz="2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err="1">
                          <a:effectLst/>
                        </a:rPr>
                        <a:t>Pers</a:t>
                      </a:r>
                      <a:r>
                        <a:rPr lang="en-US" sz="2000" dirty="0">
                          <a:effectLst/>
                        </a:rPr>
                        <a:t>, et al.(2015)</a:t>
                      </a:r>
                      <a:endParaRPr lang="en-GB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562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09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INPUT. GWAS </a:t>
            </a:r>
            <a:r>
              <a:rPr lang="en-GB" dirty="0"/>
              <a:t>summary statistics </a:t>
            </a:r>
            <a:r>
              <a:rPr lang="en-GB" b="1" dirty="0"/>
              <a:t>(repro.txt),</a:t>
            </a:r>
            <a:r>
              <a:rPr lang="en-GB" dirty="0"/>
              <a:t> e.g., </a:t>
            </a:r>
          </a:p>
          <a:p>
            <a:pPr marL="0" indent="0">
              <a:buNone/>
            </a:pPr>
            <a:r>
              <a:rPr lang="pt-BR" dirty="0"/>
              <a:t>SNP A1 A2 freqA1 beta se P N chr pos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rs4970634 a g 0.6730 -0.1970 0.0216 6.433e-20 70423 1 39364617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SYNTAX</a:t>
            </a:r>
            <a:r>
              <a:rPr lang="en-GB" dirty="0"/>
              <a:t>. </a:t>
            </a:r>
            <a:r>
              <a:rPr lang="en-GB" b="1" dirty="0" smtClean="0"/>
              <a:t>pwp.sh </a:t>
            </a:r>
            <a:r>
              <a:rPr lang="en-GB" b="1" dirty="0"/>
              <a:t>repro.txt</a:t>
            </a:r>
          </a:p>
          <a:p>
            <a:pPr marL="0" indent="0">
              <a:buNone/>
            </a:pPr>
            <a:r>
              <a:rPr lang="en-GB" dirty="0"/>
              <a:t>OUTPUT. One can choose software, e.g</a:t>
            </a:r>
            <a:r>
              <a:rPr lang="en-GB" dirty="0" smtClean="0"/>
              <a:t>., MAGENTA, MAGMA.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3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Pers</a:t>
            </a:r>
            <a:r>
              <a:rPr lang="en-US" dirty="0" smtClean="0"/>
              <a:t> </a:t>
            </a:r>
            <a:r>
              <a:rPr lang="en-US" dirty="0"/>
              <a:t>TH et al.(2015) Biological interpretation of genome-wide association studies using predicted gene functions. Nat </a:t>
            </a:r>
            <a:r>
              <a:rPr lang="en-US" dirty="0" err="1"/>
              <a:t>Commun</a:t>
            </a:r>
            <a:r>
              <a:rPr lang="en-US" dirty="0"/>
              <a:t>. 6:5890. </a:t>
            </a:r>
            <a:r>
              <a:rPr lang="en-US" dirty="0" err="1"/>
              <a:t>doi</a:t>
            </a:r>
            <a:r>
              <a:rPr lang="en-US" dirty="0"/>
              <a:t>: 10.1038/ncomms6890.</a:t>
            </a:r>
            <a:endParaRPr lang="en-GB" dirty="0"/>
          </a:p>
          <a:p>
            <a:r>
              <a:rPr lang="en-US" dirty="0" smtClean="0"/>
              <a:t>Segre </a:t>
            </a:r>
            <a:r>
              <a:rPr lang="en-US" dirty="0"/>
              <a:t>AV, et al (2010). Common Inherited Variation in Mitochondrial Genes Is Not Enriched for Associations with Type 2 Diabetes or Related Glycemic Traits. </a:t>
            </a:r>
            <a:r>
              <a:rPr lang="en-US" dirty="0" err="1"/>
              <a:t>PLoS</a:t>
            </a:r>
            <a:r>
              <a:rPr lang="en-US" dirty="0"/>
              <a:t> Genet. 12;6(8). </a:t>
            </a:r>
            <a:r>
              <a:rPr lang="en-US" dirty="0" err="1"/>
              <a:t>pii</a:t>
            </a:r>
            <a:r>
              <a:rPr lang="en-US" dirty="0"/>
              <a:t>: e1001058. </a:t>
            </a:r>
            <a:r>
              <a:rPr lang="en-US" dirty="0" err="1"/>
              <a:t>doi</a:t>
            </a:r>
            <a:r>
              <a:rPr lang="en-US" dirty="0"/>
              <a:t>: 10.1371/journal.pgen.1001058</a:t>
            </a:r>
            <a:endParaRPr lang="en-GB" dirty="0"/>
          </a:p>
          <a:p>
            <a:r>
              <a:rPr lang="en-US" dirty="0" smtClean="0"/>
              <a:t>de </a:t>
            </a:r>
            <a:r>
              <a:rPr lang="en-US" dirty="0" err="1"/>
              <a:t>Leeuw</a:t>
            </a:r>
            <a:r>
              <a:rPr lang="en-US" dirty="0"/>
              <a:t> C, et al. (2015) MAGMA: Generalized Gene-Set Analysis of GWAS Data.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11(4): e1004219. </a:t>
            </a:r>
            <a:r>
              <a:rPr lang="en-US" dirty="0" err="1"/>
              <a:t>doi</a:t>
            </a:r>
            <a:r>
              <a:rPr lang="en-US" dirty="0"/>
              <a:t>: 10.1371/journal.pcbi.1004219</a:t>
            </a:r>
            <a:endParaRPr lang="en-GB" dirty="0"/>
          </a:p>
          <a:p>
            <a:r>
              <a:rPr lang="en-US" dirty="0" err="1" smtClean="0"/>
              <a:t>Lamparter</a:t>
            </a:r>
            <a:r>
              <a:rPr lang="en-US" dirty="0" smtClean="0"/>
              <a:t> </a:t>
            </a:r>
            <a:r>
              <a:rPr lang="en-US" dirty="0"/>
              <a:t>D, et al. (2016) Fast and Rigorous Computation of Gene and Pathway Scores from SNP-Based Summary Statistics. </a:t>
            </a:r>
            <a:r>
              <a:rPr lang="en-US" dirty="0" err="1"/>
              <a:t>PLoS</a:t>
            </a:r>
            <a:r>
              <a:rPr lang="en-US" dirty="0"/>
              <a:t> </a:t>
            </a:r>
            <a:r>
              <a:rPr lang="en-US" dirty="0" err="1"/>
              <a:t>Comput</a:t>
            </a:r>
            <a:r>
              <a:rPr lang="en-US" dirty="0"/>
              <a:t> Biol. 2016 Jan 25;12(1):e1004714. </a:t>
            </a:r>
            <a:r>
              <a:rPr lang="en-US" dirty="0" err="1"/>
              <a:t>doi</a:t>
            </a:r>
            <a:r>
              <a:rPr lang="en-US" dirty="0"/>
              <a:t>: 10.1371/journal.pcbi.1004714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54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 sketch (</a:t>
            </a:r>
            <a:r>
              <a:rPr lang="en-GB" dirty="0" err="1"/>
              <a:t>C</a:t>
            </a:r>
            <a:r>
              <a:rPr lang="en-GB" dirty="0" err="1" smtClean="0"/>
              <a:t>ytoScape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84" y="1825625"/>
            <a:ext cx="8191231" cy="4351338"/>
          </a:xfrm>
        </p:spPr>
      </p:pic>
    </p:spTree>
    <p:extLst>
      <p:ext uri="{BB962C8B-B14F-4D97-AF65-F5344CB8AC3E}">
        <p14:creationId xmlns:p14="http://schemas.microsoft.com/office/powerpoint/2010/main" val="19145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400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Times New Roman</vt:lpstr>
      <vt:lpstr>Office Theme</vt:lpstr>
      <vt:lpstr>PW-pipeline</vt:lpstr>
      <vt:lpstr>Methods</vt:lpstr>
      <vt:lpstr>Why it is necessary</vt:lpstr>
      <vt:lpstr>Software included in the pipeline</vt:lpstr>
      <vt:lpstr>USAGE</vt:lpstr>
      <vt:lpstr>References</vt:lpstr>
      <vt:lpstr>A sketch (CytoScape)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Finemapping</dc:title>
  <dc:creator>jing hua zhao</dc:creator>
  <cp:lastModifiedBy>jing hua zhao</cp:lastModifiedBy>
  <cp:revision>136</cp:revision>
  <dcterms:created xsi:type="dcterms:W3CDTF">2017-10-26T16:20:46Z</dcterms:created>
  <dcterms:modified xsi:type="dcterms:W3CDTF">2017-11-18T22:16:04Z</dcterms:modified>
</cp:coreProperties>
</file>