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72" r:id="rId3"/>
    <p:sldId id="258" r:id="rId4"/>
    <p:sldId id="259" r:id="rId5"/>
    <p:sldId id="271" r:id="rId6"/>
    <p:sldId id="280" r:id="rId7"/>
    <p:sldId id="279" r:id="rId8"/>
    <p:sldId id="278" r:id="rId9"/>
    <p:sldId id="275" r:id="rId10"/>
    <p:sldId id="276" r:id="rId11"/>
    <p:sldId id="277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105AB-0F31-4E31-8256-7841B767E2AE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1160B-C87A-48CE-A6BE-EF3514BDB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28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AB42-7754-4A39-B895-9BE60049DFCC}" type="datetime1">
              <a:rPr lang="en-GB" smtClean="0"/>
              <a:t>18/12/2017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83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F58E-A694-4923-8F74-566E8A32B1C7}" type="datetime1">
              <a:rPr lang="en-GB" smtClean="0"/>
              <a:t>18/12/2017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74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D6DF-1A30-4D8A-AD28-036908FB51B2}" type="datetime1">
              <a:rPr lang="en-GB" smtClean="0"/>
              <a:t>18/12/2017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91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52D1-08A9-4200-902D-1DD15FE1C897}" type="datetime1">
              <a:rPr lang="en-GB" smtClean="0"/>
              <a:t>18/12/2017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63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5517-5DEB-4E83-8CC9-210D2FB0C171}" type="datetime1">
              <a:rPr lang="en-GB" smtClean="0"/>
              <a:t>18/12/2017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53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F2A8-ED5D-432B-8631-E3E5FE5C7B6C}" type="datetime1">
              <a:rPr lang="en-GB" smtClean="0"/>
              <a:t>18/12/2017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1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12EE-FF40-472C-8B7F-33B252D7C98B}" type="datetime1">
              <a:rPr lang="en-GB" smtClean="0"/>
              <a:t>18/12/2017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8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B3F9-D2D6-4447-9135-E8F618E102B4}" type="datetime1">
              <a:rPr lang="en-GB" smtClean="0"/>
              <a:t>18/12/2017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26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7703-DFF0-48A9-BB88-68238BB724D2}" type="datetime1">
              <a:rPr lang="en-GB" smtClean="0"/>
              <a:t>18/12/2017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94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F3A9-D135-485E-9A68-C7FCD6B30DAF}" type="datetime1">
              <a:rPr lang="en-GB" smtClean="0"/>
              <a:t>18/12/2017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44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CE5A-4101-43EE-BFB2-58C7A7024D00}" type="datetime1">
              <a:rPr lang="en-GB" smtClean="0"/>
              <a:t>18/12/2017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45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4F8CC-8761-4124-A389-6C6DCCB38D99}" type="datetime1">
              <a:rPr lang="en-GB" smtClean="0"/>
              <a:t>18/12/2017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81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302" y="612181"/>
            <a:ext cx="9144000" cy="85240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PW-pipeline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8535" y="1626004"/>
            <a:ext cx="9144000" cy="450769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PathWay</a:t>
            </a:r>
            <a:r>
              <a:rPr lang="en-GB" dirty="0"/>
              <a:t> </a:t>
            </a:r>
            <a:r>
              <a:rPr lang="en-GB" dirty="0" smtClean="0"/>
              <a:t>pipeline for GWAS summary statistics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202" y="2373178"/>
            <a:ext cx="84582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5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Power comparison using a benchmark</a:t>
            </a:r>
            <a:endParaRPr lang="en-GB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255405"/>
              </p:ext>
            </p:extLst>
          </p:nvPr>
        </p:nvGraphicFramePr>
        <p:xfrm>
          <a:off x="993188" y="1973946"/>
          <a:ext cx="10205624" cy="32578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5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5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2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9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542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56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Common </a:t>
                      </a:r>
                      <a:r>
                        <a:rPr lang="en-GB" sz="1800" dirty="0">
                          <a:effectLst/>
                        </a:rPr>
                        <a:t>database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effectLst/>
                        </a:rPr>
                        <a:t>Nominal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 smtClean="0">
                          <a:effectLst/>
                        </a:rPr>
                        <a:t>Bonferroni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FDR&lt;0.05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effectLst/>
                        </a:rPr>
                        <a:t> from</a:t>
                      </a:r>
                      <a:r>
                        <a:rPr lang="en-GB" sz="1800" baseline="0" dirty="0" smtClean="0">
                          <a:effectLst/>
                        </a:rPr>
                        <a:t> software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FDR&lt;0.05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baseline="0" dirty="0" smtClean="0">
                          <a:effectLst/>
                        </a:rPr>
                        <a:t> from R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Running</a:t>
                      </a:r>
                      <a:r>
                        <a:rPr lang="en-GB" sz="1800" baseline="0" dirty="0" smtClean="0">
                          <a:effectLst/>
                        </a:rPr>
                        <a:t> time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MAGENTA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1,091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15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265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263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+7 days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MAGMA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585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almost instant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PASCAL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1,896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72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340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smtClean="0">
                          <a:effectLst/>
                        </a:rPr>
                        <a:t>&lt;3 </a:t>
                      </a:r>
                      <a:r>
                        <a:rPr lang="en-GB" sz="1800">
                          <a:effectLst/>
                        </a:rPr>
                        <a:t>days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DEPICT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2,569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93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1,418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1,272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aseline="0" dirty="0" smtClean="0">
                          <a:effectLst/>
                        </a:rPr>
                        <a:t>&lt;1 </a:t>
                      </a:r>
                      <a:r>
                        <a:rPr lang="en-GB" sz="1800" dirty="0" smtClean="0">
                          <a:effectLst/>
                        </a:rPr>
                        <a:t>hr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20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Final remarks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common database</a:t>
            </a:r>
          </a:p>
          <a:p>
            <a:pPr lvl="1"/>
            <a:r>
              <a:rPr lang="en-GB" dirty="0" smtClean="0"/>
              <a:t>facilitates cross-software comparison.</a:t>
            </a:r>
          </a:p>
          <a:p>
            <a:pPr lvl="1"/>
            <a:r>
              <a:rPr lang="en-GB" dirty="0" smtClean="0"/>
              <a:t>allows for correlation between software to be calculated.</a:t>
            </a:r>
          </a:p>
          <a:p>
            <a:r>
              <a:rPr lang="en-GB" dirty="0" smtClean="0"/>
              <a:t>The pipeline </a:t>
            </a:r>
          </a:p>
          <a:p>
            <a:pPr lvl="1"/>
            <a:r>
              <a:rPr lang="en-GB" dirty="0" smtClean="0"/>
              <a:t>takes advantage of the database to perform cluster analysis including affinity propagation clustering as well as build networks.</a:t>
            </a:r>
          </a:p>
          <a:p>
            <a:pPr lvl="1"/>
            <a:r>
              <a:rPr lang="en-GB" dirty="0" smtClean="0"/>
              <a:t>Generates simple interaction format (SIF) and edge list (EL) formats which can be fed into </a:t>
            </a:r>
            <a:r>
              <a:rPr lang="en-GB" dirty="0" err="1" smtClean="0"/>
              <a:t>Cytoscape</a:t>
            </a:r>
            <a:r>
              <a:rPr lang="en-GB" dirty="0" smtClean="0"/>
              <a:t> for visualisation using a variety of layouts and analysis through many plugins. Further extensions are possible.</a:t>
            </a:r>
          </a:p>
          <a:p>
            <a:r>
              <a:rPr lang="en-GB" dirty="0" smtClean="0"/>
              <a:t>At the very least, use the setup for GWAS, e.g., MAGENTA + common database + clusters.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10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References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Segre </a:t>
            </a:r>
            <a:r>
              <a:rPr lang="en-US" dirty="0"/>
              <a:t>AV, et al (2010). Common Inherited Variation in Mitochondrial Genes Is Not Enriched for Associations with Type 2 Diabetes or Related Glycemic Traits. </a:t>
            </a:r>
            <a:r>
              <a:rPr lang="en-US" dirty="0" err="1"/>
              <a:t>PLoS</a:t>
            </a:r>
            <a:r>
              <a:rPr lang="en-US" dirty="0"/>
              <a:t> Genet. 12;6(8). </a:t>
            </a:r>
            <a:r>
              <a:rPr lang="en-US" dirty="0" err="1"/>
              <a:t>pii</a:t>
            </a:r>
            <a:r>
              <a:rPr lang="en-US" dirty="0"/>
              <a:t>: e1001058. </a:t>
            </a:r>
            <a:r>
              <a:rPr lang="en-US" dirty="0" err="1"/>
              <a:t>doi</a:t>
            </a:r>
            <a:r>
              <a:rPr lang="en-US" dirty="0"/>
              <a:t>: 10.1371/journal.pgen.1001058</a:t>
            </a:r>
            <a:endParaRPr lang="en-GB" dirty="0"/>
          </a:p>
          <a:p>
            <a:r>
              <a:rPr lang="en-US" dirty="0"/>
              <a:t>de </a:t>
            </a:r>
            <a:r>
              <a:rPr lang="en-US" dirty="0" err="1"/>
              <a:t>Leeuw</a:t>
            </a:r>
            <a:r>
              <a:rPr lang="en-US" dirty="0"/>
              <a:t> C, et al. (2015) MAGMA: Generalized Gene-Set Analysis of GWAS Data. </a:t>
            </a:r>
            <a:r>
              <a:rPr lang="en-US" dirty="0" err="1"/>
              <a:t>PLoS</a:t>
            </a:r>
            <a:r>
              <a:rPr lang="en-US" dirty="0"/>
              <a:t> </a:t>
            </a:r>
            <a:r>
              <a:rPr lang="en-US" dirty="0" err="1"/>
              <a:t>Comput</a:t>
            </a:r>
            <a:r>
              <a:rPr lang="en-US" dirty="0"/>
              <a:t> Biol. 11(4): e1004219. </a:t>
            </a:r>
            <a:r>
              <a:rPr lang="en-US" dirty="0" err="1"/>
              <a:t>doi</a:t>
            </a:r>
            <a:r>
              <a:rPr lang="en-US" dirty="0"/>
              <a:t>: 10.1371/journal.pcbi.1004219</a:t>
            </a:r>
            <a:endParaRPr lang="en-GB" dirty="0"/>
          </a:p>
          <a:p>
            <a:r>
              <a:rPr lang="en-US" dirty="0" err="1"/>
              <a:t>Lamparter</a:t>
            </a:r>
            <a:r>
              <a:rPr lang="en-US" dirty="0"/>
              <a:t> D, et al. (2016) Fast and Rigorous Computation of Gene and Pathway Scores from SNP-Based Summary Statistics. </a:t>
            </a:r>
            <a:r>
              <a:rPr lang="en-US" dirty="0" err="1"/>
              <a:t>PLoS</a:t>
            </a:r>
            <a:r>
              <a:rPr lang="en-US" dirty="0"/>
              <a:t> </a:t>
            </a:r>
            <a:r>
              <a:rPr lang="en-US" dirty="0" err="1"/>
              <a:t>Comput</a:t>
            </a:r>
            <a:r>
              <a:rPr lang="en-US" dirty="0"/>
              <a:t> Biol. 2016 Jan 25;12(1):e1004714. </a:t>
            </a:r>
            <a:r>
              <a:rPr lang="en-US" dirty="0" err="1"/>
              <a:t>doi</a:t>
            </a:r>
            <a:r>
              <a:rPr lang="en-US" dirty="0"/>
              <a:t>: </a:t>
            </a:r>
            <a:r>
              <a:rPr lang="en-US" dirty="0" smtClean="0"/>
              <a:t>10.1371/journal.pcbi.1004714</a:t>
            </a:r>
          </a:p>
          <a:p>
            <a:r>
              <a:rPr lang="en-US" dirty="0" err="1"/>
              <a:t>Pers</a:t>
            </a:r>
            <a:r>
              <a:rPr lang="en-US" dirty="0"/>
              <a:t> TH et al.(2015) Biological interpretation of genome-wide association studies using predicted gene functions. Nat </a:t>
            </a:r>
            <a:r>
              <a:rPr lang="en-US" dirty="0" err="1"/>
              <a:t>Commun</a:t>
            </a:r>
            <a:r>
              <a:rPr lang="en-US" dirty="0"/>
              <a:t>. 6:5890. </a:t>
            </a:r>
            <a:r>
              <a:rPr lang="en-US" dirty="0" err="1"/>
              <a:t>doi</a:t>
            </a:r>
            <a:r>
              <a:rPr lang="en-US" dirty="0"/>
              <a:t>: 10.1038/ncomms6890.</a:t>
            </a:r>
            <a:endParaRPr lang="en-GB" dirty="0"/>
          </a:p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54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Rationale for the pipeline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analogously to FM-pipeline introduced earlier, the aim of the pipeline is to</a:t>
            </a:r>
          </a:p>
          <a:p>
            <a:pPr marL="0" indent="0">
              <a:buNone/>
            </a:pPr>
            <a:endParaRPr lang="en-GB" dirty="0" smtClean="0"/>
          </a:p>
          <a:p>
            <a:pPr lvl="1"/>
            <a:r>
              <a:rPr lang="en-GB" dirty="0" smtClean="0"/>
              <a:t>facilitate setup of software. 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accommodate input of GWAS </a:t>
            </a:r>
            <a:r>
              <a:rPr lang="en-GB" dirty="0"/>
              <a:t>summary </a:t>
            </a:r>
            <a:r>
              <a:rPr lang="en-GB" dirty="0" smtClean="0"/>
              <a:t>statistics</a:t>
            </a:r>
            <a:r>
              <a:rPr lang="en-GB" dirty="0"/>
              <a:t>, pathway databases </a:t>
            </a:r>
            <a:r>
              <a:rPr lang="en-GB" dirty="0" smtClean="0"/>
              <a:t>and software outputs, which allow for comparisons.</a:t>
            </a:r>
            <a:endParaRPr lang="en-GB" dirty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obtain additional statistics such as FDR and perform network analysis, which could be difficult to users.</a:t>
            </a:r>
          </a:p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62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Elements in the pathway analysis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We consider pathway </a:t>
            </a:r>
            <a:r>
              <a:rPr lang="en-GB" dirty="0"/>
              <a:t>analysis using GWAS summary </a:t>
            </a:r>
            <a:r>
              <a:rPr lang="en-GB" dirty="0" smtClean="0"/>
              <a:t>statistics, which </a:t>
            </a:r>
            <a:r>
              <a:rPr lang="en-GB" dirty="0"/>
              <a:t>conceptually involves several steps,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Associate SNP-based results with genes,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Investigate their correlations,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Mirror these to known biological pathways and functions.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statistical significance is assessed typically via P values or FDRs.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44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Available software for the pipeline</a:t>
            </a:r>
            <a:endParaRPr lang="en-GB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0582"/>
              </p:ext>
            </p:extLst>
          </p:nvPr>
        </p:nvGraphicFramePr>
        <p:xfrm>
          <a:off x="838200" y="1690688"/>
          <a:ext cx="10515600" cy="3121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600">
                  <a:extLst>
                    <a:ext uri="{9D8B030D-6E8A-4147-A177-3AD203B41FA5}">
                      <a16:colId xmlns:a16="http://schemas.microsoft.com/office/drawing/2014/main" val="865145431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2668135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16348924"/>
                    </a:ext>
                  </a:extLst>
                </a:gridCol>
              </a:tblGrid>
              <a:tr h="44449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Full name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Abbreviation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Reference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29533971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Meta-Analysis Gene-set Enrichment of </a:t>
                      </a:r>
                      <a:r>
                        <a:rPr lang="en-US" sz="2000" dirty="0" err="1">
                          <a:effectLst/>
                        </a:rPr>
                        <a:t>variaNT</a:t>
                      </a:r>
                      <a:r>
                        <a:rPr lang="en-US" sz="2000" dirty="0">
                          <a:effectLst/>
                        </a:rPr>
                        <a:t> Associations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MAGENTA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Segre, et al. (2010)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2111933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Generalized Gene-Set Analysis of GWAS Data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MAGMA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de Leeuw, et al. (2015)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8837373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Pathway scoring algorithm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PASCAL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</a:rPr>
                        <a:t>Lamparter</a:t>
                      </a:r>
                      <a:r>
                        <a:rPr lang="en-US" sz="2000" dirty="0">
                          <a:effectLst/>
                        </a:rPr>
                        <a:t>, et al. (2016)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2992702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Data-Driven Expression Prioritized Integration for Complex Traits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DEPICT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</a:rPr>
                        <a:t>Pers</a:t>
                      </a:r>
                      <a:r>
                        <a:rPr lang="en-US" sz="2000" dirty="0">
                          <a:effectLst/>
                        </a:rPr>
                        <a:t>, et al.(2015)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9562622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09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How to use the pipeline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SYNTAX. </a:t>
            </a:r>
            <a:r>
              <a:rPr lang="en-GB" b="1" dirty="0"/>
              <a:t>pwp.sh repro.txt</a:t>
            </a:r>
          </a:p>
          <a:p>
            <a:pPr marL="0" indent="0">
              <a:buNone/>
            </a:pPr>
            <a:r>
              <a:rPr lang="en-GB" dirty="0" smtClean="0"/>
              <a:t>INPUT</a:t>
            </a:r>
            <a:r>
              <a:rPr lang="en-GB" dirty="0"/>
              <a:t>. GWAS summary statistics </a:t>
            </a:r>
            <a:r>
              <a:rPr lang="en-GB" b="1" dirty="0"/>
              <a:t>(repro.txt),</a:t>
            </a:r>
            <a:r>
              <a:rPr lang="en-GB" dirty="0"/>
              <a:t> e.g., </a:t>
            </a:r>
          </a:p>
          <a:p>
            <a:pPr marL="0" indent="0">
              <a:buNone/>
            </a:pPr>
            <a:r>
              <a:rPr lang="pt-BR" dirty="0"/>
              <a:t>SNP A1 A2 freqA1 beta se P N chr pos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rs4970634 a g 0.6730 -0.1970 0.0216 6.433e-20 70423 1 39364617</a:t>
            </a:r>
          </a:p>
          <a:p>
            <a:pPr marL="0" indent="0">
              <a:buNone/>
            </a:pPr>
            <a:r>
              <a:rPr lang="en-GB" dirty="0" smtClean="0"/>
              <a:t>OUTPUT</a:t>
            </a:r>
            <a:r>
              <a:rPr lang="en-GB" dirty="0"/>
              <a:t>. One can choose software, e.g., MAGENTA, MAGMA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Examples are given to get SNP positions from specific builds base on UCSC; more details are available </a:t>
            </a:r>
            <a:r>
              <a:rPr lang="en-GB" dirty="0"/>
              <a:t>from </a:t>
            </a:r>
            <a:r>
              <a:rPr lang="en-GB" dirty="0" smtClean="0"/>
              <a:t>/genetics/bin/PW-pipeline and https</a:t>
            </a:r>
            <a:r>
              <a:rPr lang="en-GB" dirty="0"/>
              <a:t>://</a:t>
            </a:r>
            <a:r>
              <a:rPr lang="en-GB" dirty="0" smtClean="0"/>
              <a:t>github.com/jinghuazhao/PW-pipeline. 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03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Issues resolved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R</a:t>
            </a:r>
          </a:p>
          <a:p>
            <a:pPr lvl="2"/>
            <a:r>
              <a:rPr lang="en-GB" dirty="0"/>
              <a:t>export R_LIBS=/genetics/bin/R:/</a:t>
            </a:r>
            <a:r>
              <a:rPr lang="en-GB" dirty="0" smtClean="0"/>
              <a:t>usr/local/lib64/R/library</a:t>
            </a:r>
          </a:p>
          <a:p>
            <a:pPr lvl="1"/>
            <a:r>
              <a:rPr lang="en-GB" dirty="0" smtClean="0"/>
              <a:t>MAGENTA </a:t>
            </a:r>
            <a:r>
              <a:rPr lang="en-GB" dirty="0"/>
              <a:t>is in </a:t>
            </a:r>
            <a:r>
              <a:rPr lang="en-GB" dirty="0" smtClean="0"/>
              <a:t>MATLAB </a:t>
            </a:r>
            <a:r>
              <a:rPr lang="en-GB" dirty="0"/>
              <a:t>and largely requires user copy and interactive use</a:t>
            </a:r>
            <a:r>
              <a:rPr lang="en-GB" dirty="0" smtClean="0"/>
              <a:t>.</a:t>
            </a:r>
          </a:p>
          <a:p>
            <a:pPr lvl="2"/>
            <a:r>
              <a:rPr lang="en-GB" dirty="0" smtClean="0"/>
              <a:t>compiled version to be explored</a:t>
            </a:r>
            <a:endParaRPr lang="en-GB" dirty="0"/>
          </a:p>
          <a:p>
            <a:pPr lvl="1"/>
            <a:r>
              <a:rPr lang="en-GB" dirty="0"/>
              <a:t>DEPICT would needs user-specific setup of Python</a:t>
            </a:r>
            <a:r>
              <a:rPr lang="en-GB" dirty="0" smtClean="0"/>
              <a:t>.</a:t>
            </a:r>
          </a:p>
          <a:p>
            <a:pPr lvl="2"/>
            <a:r>
              <a:rPr lang="en-GB"/>
              <a:t>export </a:t>
            </a:r>
            <a:r>
              <a:rPr lang="en-GB" smtClean="0"/>
              <a:t>PATH=/</a:t>
            </a:r>
            <a:r>
              <a:rPr lang="en-GB" dirty="0"/>
              <a:t>genetics/bin/anaconda2/bin:$PATH</a:t>
            </a:r>
          </a:p>
          <a:p>
            <a:pPr lvl="2"/>
            <a:r>
              <a:rPr lang="en-GB" dirty="0"/>
              <a:t>export PYTHONPATH=/genetics/bin/anaconda2/lib/python2.7/site-packages</a:t>
            </a:r>
            <a:endParaRPr lang="en-GB" dirty="0" smtClean="0"/>
          </a:p>
          <a:p>
            <a:pPr lvl="1"/>
            <a:r>
              <a:rPr lang="en-GB" dirty="0" smtClean="0"/>
              <a:t>PASCAL </a:t>
            </a:r>
            <a:r>
              <a:rPr lang="en-GB" dirty="0"/>
              <a:t>needs a more recent version of </a:t>
            </a:r>
            <a:r>
              <a:rPr lang="en-GB" dirty="0" err="1"/>
              <a:t>OpenBLAS</a:t>
            </a:r>
            <a:r>
              <a:rPr lang="en-GB" dirty="0"/>
              <a:t> than provided</a:t>
            </a:r>
          </a:p>
          <a:p>
            <a:pPr lvl="1"/>
            <a:r>
              <a:rPr lang="en-GB" dirty="0"/>
              <a:t>MAGENTA and PASCAL could be very time-consuming and are ideally run on clusters</a:t>
            </a:r>
            <a:r>
              <a:rPr lang="en-GB" dirty="0" smtClean="0"/>
              <a:t>.</a:t>
            </a:r>
          </a:p>
          <a:p>
            <a:pPr lvl="2"/>
            <a:r>
              <a:rPr lang="en-GB" dirty="0" err="1" smtClean="0"/>
              <a:t>qsub</a:t>
            </a:r>
            <a:r>
              <a:rPr lang="en-GB" dirty="0" smtClean="0"/>
              <a:t>  </a:t>
            </a:r>
            <a:r>
              <a:rPr lang="en-GB" dirty="0"/>
              <a:t>-</a:t>
            </a:r>
            <a:r>
              <a:rPr lang="en-GB" dirty="0" err="1"/>
              <a:t>pe</a:t>
            </a:r>
            <a:r>
              <a:rPr lang="en-GB" dirty="0"/>
              <a:t> make -5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32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Features of the pipeline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mp</a:t>
            </a:r>
            <a:r>
              <a:rPr lang="en-US" dirty="0" smtClean="0"/>
              <a:t>. Multiple precision flag, at least for DEPICT when set it will handle very large |z| for which the P-value is zero and –log10(P) infinity.</a:t>
            </a:r>
          </a:p>
          <a:p>
            <a:r>
              <a:rPr lang="en-US" dirty="0" err="1" smtClean="0"/>
              <a:t>min_gs_size</a:t>
            </a:r>
            <a:r>
              <a:rPr lang="en-US" dirty="0" smtClean="0"/>
              <a:t>. Minimum size of a gene set, which is 10 by default for MAGENTA whereas DEPICT is five.</a:t>
            </a:r>
          </a:p>
          <a:p>
            <a:r>
              <a:rPr lang="en-US" dirty="0" err="1" smtClean="0"/>
              <a:t>p_threshold</a:t>
            </a:r>
            <a:r>
              <a:rPr lang="en-US" dirty="0" smtClean="0"/>
              <a:t>. This is to compromise the suggestion that DEPICT is needed for both 5E-8 and 5E-5.</a:t>
            </a:r>
          </a:p>
          <a:p>
            <a:r>
              <a:rPr lang="en-US" dirty="0" smtClean="0"/>
              <a:t>It is possible to have an Excel workbook containing results from all software.</a:t>
            </a:r>
          </a:p>
          <a:p>
            <a:r>
              <a:rPr lang="en-US" dirty="0" smtClean="0"/>
              <a:t>Additional analysis such as FDR for PASCAL, and cluster/network analysis.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26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Features of individual software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7876"/>
            <a:ext cx="10515600" cy="4351338"/>
          </a:xfrm>
        </p:spPr>
        <p:txBody>
          <a:bodyPr/>
          <a:lstStyle/>
          <a:p>
            <a:r>
              <a:rPr lang="en-GB" dirty="0"/>
              <a:t>MAGENTA. </a:t>
            </a:r>
            <a:r>
              <a:rPr lang="en-GB" dirty="0" smtClean="0"/>
              <a:t>Confounding </a:t>
            </a:r>
            <a:r>
              <a:rPr lang="en-GB" dirty="0"/>
              <a:t>effects on gene association scores are identified and corrected for, without requiring genotype </a:t>
            </a:r>
            <a:r>
              <a:rPr lang="en-GB" dirty="0" smtClean="0"/>
              <a:t>data.</a:t>
            </a:r>
          </a:p>
          <a:p>
            <a:r>
              <a:rPr lang="en-GB" dirty="0" smtClean="0"/>
              <a:t>MAGMA. Similar to MAGENTA in spirit.</a:t>
            </a:r>
          </a:p>
          <a:p>
            <a:r>
              <a:rPr lang="en-GB" dirty="0"/>
              <a:t>PASCAL. Gene scores are obtained by aggregating SNP p-values from a GWAS meta-analysis while correcting for LD using a reference </a:t>
            </a:r>
            <a:r>
              <a:rPr lang="en-GB" dirty="0" smtClean="0"/>
              <a:t>population.</a:t>
            </a:r>
          </a:p>
          <a:p>
            <a:r>
              <a:rPr lang="en-GB" dirty="0"/>
              <a:t>DEPICT. </a:t>
            </a:r>
            <a:r>
              <a:rPr lang="en-GB" dirty="0" smtClean="0"/>
              <a:t>It </a:t>
            </a:r>
            <a:r>
              <a:rPr lang="en-GB" dirty="0"/>
              <a:t>is a computational framework for gene prioritization, GSEA and tissue/cell type enrichment analysis.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8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Database by software</a:t>
            </a:r>
            <a:endParaRPr lang="en-GB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756490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4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3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6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5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72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Databases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MAGENTA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MAGMA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PASCAL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DEPICT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GO_terms_BioProc_MolFunc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9,433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Ingenuity_pathways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KEGG_pathways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PANTHER_BioProc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PANTHER_MolFunc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PANTHER_pathways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10,327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MSigDB</a:t>
                      </a:r>
                      <a:r>
                        <a:rPr lang="en-GB" dirty="0" smtClean="0"/>
                        <a:t> v6.0/c2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4,731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MSigDB</a:t>
                      </a:r>
                      <a:r>
                        <a:rPr lang="en-GB" dirty="0" smtClean="0"/>
                        <a:t> v6.0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17,779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mtClean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depict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10,968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depict_discretized_cutoff3.2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14,462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1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</TotalTime>
  <Words>851</Words>
  <Application>Microsoft Office PowerPoint</Application>
  <PresentationFormat>Widescreen</PresentationFormat>
  <Paragraphs>172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SimSun</vt:lpstr>
      <vt:lpstr>Arial</vt:lpstr>
      <vt:lpstr>Calibri</vt:lpstr>
      <vt:lpstr>Calibri Light</vt:lpstr>
      <vt:lpstr>Cambria</vt:lpstr>
      <vt:lpstr>Times New Roman</vt:lpstr>
      <vt:lpstr>Office Theme</vt:lpstr>
      <vt:lpstr>PW-pipeline</vt:lpstr>
      <vt:lpstr>Rationale for the pipeline</vt:lpstr>
      <vt:lpstr>Elements in the pathway analysis</vt:lpstr>
      <vt:lpstr>Available software for the pipeline</vt:lpstr>
      <vt:lpstr>How to use the pipeline</vt:lpstr>
      <vt:lpstr>Issues resolved</vt:lpstr>
      <vt:lpstr>Features of the pipeline</vt:lpstr>
      <vt:lpstr>Features of individual software</vt:lpstr>
      <vt:lpstr>Database by software</vt:lpstr>
      <vt:lpstr>Power comparison using a benchmark</vt:lpstr>
      <vt:lpstr>Final remarks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Finemapping</dc:title>
  <dc:creator>jing hua zhao</dc:creator>
  <cp:lastModifiedBy>jing hua zhao</cp:lastModifiedBy>
  <cp:revision>229</cp:revision>
  <dcterms:created xsi:type="dcterms:W3CDTF">2017-10-26T16:20:46Z</dcterms:created>
  <dcterms:modified xsi:type="dcterms:W3CDTF">2017-12-18T19:08:01Z</dcterms:modified>
</cp:coreProperties>
</file>