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2" r:id="rId4"/>
    <p:sldId id="259" r:id="rId5"/>
    <p:sldId id="271" r:id="rId6"/>
    <p:sldId id="27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33B0-C84D-48FE-B2B4-1B6631A21FD0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PW-pipeline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PathWay</a:t>
            </a:r>
            <a:r>
              <a:rPr lang="en-GB" dirty="0"/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Pathway analysis using GWAS summary statistics conceptually involves several steps,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Associate SNP-based results with genes,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Investigate their correlations,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Mirror these to known biological pathways and functions.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statistical significance is assessed </a:t>
            </a:r>
            <a:r>
              <a:rPr lang="en-GB"/>
              <a:t>typically via P </a:t>
            </a:r>
            <a:r>
              <a:rPr lang="en-GB" dirty="0"/>
              <a:t>values or FDRs.</a:t>
            </a:r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Rationale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facilitate use of </a:t>
            </a:r>
            <a:r>
              <a:rPr lang="en-GB" dirty="0" smtClean="0"/>
              <a:t>software whose setup is difficult for many. </a:t>
            </a:r>
          </a:p>
          <a:p>
            <a:pPr lvl="1"/>
            <a:r>
              <a:rPr lang="en-GB" dirty="0" smtClean="0"/>
              <a:t>MAGENTA is in </a:t>
            </a:r>
            <a:r>
              <a:rPr lang="en-GB" dirty="0" err="1" smtClean="0"/>
              <a:t>Matlab</a:t>
            </a:r>
            <a:r>
              <a:rPr lang="en-GB" dirty="0" smtClean="0"/>
              <a:t> and largely requires user copy and interactive use.</a:t>
            </a:r>
          </a:p>
          <a:p>
            <a:pPr lvl="1"/>
            <a:r>
              <a:rPr lang="en-GB" dirty="0" smtClean="0"/>
              <a:t>DEPICT would needs user-specific setup of Python.</a:t>
            </a:r>
          </a:p>
          <a:p>
            <a:pPr lvl="1"/>
            <a:r>
              <a:rPr lang="en-GB" dirty="0" smtClean="0"/>
              <a:t>PASCAL needs a more recent version of </a:t>
            </a:r>
            <a:r>
              <a:rPr lang="en-GB" dirty="0" err="1" smtClean="0"/>
              <a:t>OpenBLAS</a:t>
            </a:r>
            <a:r>
              <a:rPr lang="en-GB" dirty="0" smtClean="0"/>
              <a:t> than provided</a:t>
            </a:r>
          </a:p>
          <a:p>
            <a:pPr lvl="1"/>
            <a:r>
              <a:rPr lang="en-GB" dirty="0" smtClean="0"/>
              <a:t>MAGENTA </a:t>
            </a:r>
            <a:r>
              <a:rPr lang="en-GB" dirty="0"/>
              <a:t>and PASCAL could be very </a:t>
            </a:r>
            <a:r>
              <a:rPr lang="en-GB" dirty="0" smtClean="0"/>
              <a:t>time-consuming and are ideally run on clusters.</a:t>
            </a:r>
            <a:endParaRPr lang="en-GB" dirty="0"/>
          </a:p>
          <a:p>
            <a:r>
              <a:rPr lang="en-GB" dirty="0" smtClean="0"/>
              <a:t>To accommodate input of GWAS </a:t>
            </a:r>
            <a:r>
              <a:rPr lang="en-GB" dirty="0"/>
              <a:t>summary </a:t>
            </a:r>
            <a:r>
              <a:rPr lang="en-GB" dirty="0" smtClean="0"/>
              <a:t>statistics</a:t>
            </a:r>
            <a:r>
              <a:rPr lang="en-GB" dirty="0"/>
              <a:t>, pathway databases </a:t>
            </a:r>
            <a:r>
              <a:rPr lang="en-GB" dirty="0" smtClean="0"/>
              <a:t>and software outputs, which allow for comparisons.</a:t>
            </a:r>
            <a:endParaRPr lang="en-GB" dirty="0"/>
          </a:p>
          <a:p>
            <a:r>
              <a:rPr lang="en-GB" dirty="0"/>
              <a:t>To perform </a:t>
            </a:r>
            <a:r>
              <a:rPr lang="en-GB" dirty="0" smtClean="0"/>
              <a:t>additional</a:t>
            </a:r>
            <a:r>
              <a:rPr lang="en-GB" dirty="0" smtClean="0"/>
              <a:t> </a:t>
            </a:r>
            <a:r>
              <a:rPr lang="en-GB" dirty="0"/>
              <a:t>analyses </a:t>
            </a:r>
            <a:r>
              <a:rPr lang="en-GB" dirty="0" smtClean="0"/>
              <a:t>such as FDR and network analysis, which could be another barrier to users.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Software details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582"/>
              </p:ext>
            </p:extLst>
          </p:nvPr>
        </p:nvGraphicFramePr>
        <p:xfrm>
          <a:off x="838200" y="1690688"/>
          <a:ext cx="10515600" cy="31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>
                  <a:extLst>
                    <a:ext uri="{9D8B030D-6E8A-4147-A177-3AD203B41FA5}">
                      <a16:colId xmlns:a16="http://schemas.microsoft.com/office/drawing/2014/main" xmlns="" val="86514543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xmlns="" val="22668135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3616348924"/>
                    </a:ext>
                  </a:extLst>
                </a:gridCol>
              </a:tblGrid>
              <a:tr h="44449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Full name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Abbreviation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Reference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4029533971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Meta-Analysis Gene-set Enrichment of </a:t>
                      </a:r>
                      <a:r>
                        <a:rPr lang="en-US" sz="2000" dirty="0" err="1">
                          <a:effectLst/>
                        </a:rPr>
                        <a:t>variaNT</a:t>
                      </a:r>
                      <a:r>
                        <a:rPr lang="en-US" sz="2000" dirty="0">
                          <a:effectLst/>
                        </a:rPr>
                        <a:t> Associations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MAGENTA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Segre, et al. (2010)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4211193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Generalized Gene-Set Analysis of GWAS Data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MAGMA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 Leeuw, et al. (2015)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5883737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Pathway scoring algorithm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PASCAL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Lamparter</a:t>
                      </a:r>
                      <a:r>
                        <a:rPr lang="en-US" sz="2000" dirty="0">
                          <a:effectLst/>
                        </a:rPr>
                        <a:t>, et al. (2016)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12992702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Data-Driven Expression Prioritized Integration for Complex Traits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DEPICT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Pers</a:t>
                      </a:r>
                      <a:r>
                        <a:rPr lang="en-US" sz="2000" dirty="0">
                          <a:effectLst/>
                        </a:rPr>
                        <a:t>, et al.(2015)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29562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INPUT. GWAS summary statistics </a:t>
            </a:r>
            <a:r>
              <a:rPr lang="en-GB" b="1" dirty="0"/>
              <a:t>(repro.txt),</a:t>
            </a:r>
            <a:r>
              <a:rPr lang="en-GB" dirty="0"/>
              <a:t> e.g., </a:t>
            </a:r>
          </a:p>
          <a:p>
            <a:pPr marL="0" indent="0">
              <a:buNone/>
            </a:pPr>
            <a:r>
              <a:rPr lang="pt-BR" dirty="0"/>
              <a:t>SNP A1 A2 freqA1 beta se P N chr pos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rs4970634 a g 0.6730 -0.1970 0.0216 6.433e-20 70423 1 39364617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SYNTAX. </a:t>
            </a:r>
            <a:r>
              <a:rPr lang="en-GB" b="1" dirty="0"/>
              <a:t>pwp.sh repro.txt</a:t>
            </a:r>
          </a:p>
          <a:p>
            <a:pPr marL="0" indent="0">
              <a:buNone/>
            </a:pPr>
            <a:r>
              <a:rPr lang="en-GB" dirty="0"/>
              <a:t>OUTPUT. One can choose software, e.g., MAGENTA, MAGMA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Examples are given to get SNP </a:t>
            </a:r>
            <a:r>
              <a:rPr lang="en-GB" smtClean="0"/>
              <a:t>positions from specific </a:t>
            </a:r>
            <a:r>
              <a:rPr lang="en-GB" dirty="0" smtClean="0"/>
              <a:t>builds.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Pers</a:t>
            </a:r>
            <a:r>
              <a:rPr lang="en-US" dirty="0"/>
              <a:t> TH et al.(2015) Biological interpretation of genome-wide association studies using predicted gene functions. Nat </a:t>
            </a:r>
            <a:r>
              <a:rPr lang="en-US" dirty="0" err="1"/>
              <a:t>Commun</a:t>
            </a:r>
            <a:r>
              <a:rPr lang="en-US" dirty="0"/>
              <a:t>. 6:5890. </a:t>
            </a:r>
            <a:r>
              <a:rPr lang="en-US" dirty="0" err="1"/>
              <a:t>doi</a:t>
            </a:r>
            <a:r>
              <a:rPr lang="en-US" dirty="0"/>
              <a:t>: 10.1038/ncomms6890.</a:t>
            </a:r>
            <a:endParaRPr lang="en-GB" dirty="0"/>
          </a:p>
          <a:p>
            <a:r>
              <a:rPr lang="en-US" dirty="0"/>
              <a:t>Segre AV, et al (2010). Common Inherited Variation in Mitochondrial Genes Is Not Enriched for Associations with Type 2 Diabetes or Related Glycemic Traits. </a:t>
            </a:r>
            <a:r>
              <a:rPr lang="en-US" dirty="0" err="1"/>
              <a:t>PLoS</a:t>
            </a:r>
            <a:r>
              <a:rPr lang="en-US" dirty="0"/>
              <a:t> Genet. 12;6(8). </a:t>
            </a:r>
            <a:r>
              <a:rPr lang="en-US" dirty="0" err="1"/>
              <a:t>pii</a:t>
            </a:r>
            <a:r>
              <a:rPr lang="en-US" dirty="0"/>
              <a:t>: e1001058. </a:t>
            </a:r>
            <a:r>
              <a:rPr lang="en-US" dirty="0" err="1"/>
              <a:t>doi</a:t>
            </a:r>
            <a:r>
              <a:rPr lang="en-US" dirty="0"/>
              <a:t>: 10.1371/journal.pgen.1001058</a:t>
            </a:r>
            <a:endParaRPr lang="en-GB" dirty="0"/>
          </a:p>
          <a:p>
            <a:r>
              <a:rPr lang="en-US" dirty="0"/>
              <a:t>de </a:t>
            </a:r>
            <a:r>
              <a:rPr lang="en-US" dirty="0" err="1"/>
              <a:t>Leeuw</a:t>
            </a:r>
            <a:r>
              <a:rPr lang="en-US" dirty="0"/>
              <a:t> C, et al. (2015) MAGMA: Generalized Gene-Set Analysis of GWAS Data.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11(4): e1004219. </a:t>
            </a:r>
            <a:r>
              <a:rPr lang="en-US" dirty="0" err="1"/>
              <a:t>doi</a:t>
            </a:r>
            <a:r>
              <a:rPr lang="en-US" dirty="0"/>
              <a:t>: 10.1371/journal.pcbi.1004219</a:t>
            </a:r>
            <a:endParaRPr lang="en-GB" dirty="0"/>
          </a:p>
          <a:p>
            <a:r>
              <a:rPr lang="en-US" dirty="0" err="1"/>
              <a:t>Lamparter</a:t>
            </a:r>
            <a:r>
              <a:rPr lang="en-US" dirty="0"/>
              <a:t> D, et al. (2016) Fast and Rigorous Computation of Gene and Pathway Scores from SNP-Based Summary Statistics.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2016 Jan 25;12(1):e1004714. </a:t>
            </a:r>
            <a:r>
              <a:rPr lang="en-US" dirty="0" err="1"/>
              <a:t>doi</a:t>
            </a:r>
            <a:r>
              <a:rPr lang="en-US" dirty="0"/>
              <a:t>: 10.1371/journal.pcbi.1004714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 sketch (</a:t>
            </a:r>
            <a:r>
              <a:rPr lang="en-GB" dirty="0" err="1"/>
              <a:t>CytoScape</a:t>
            </a:r>
            <a:r>
              <a:rPr lang="en-GB" dirty="0"/>
              <a:t>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84" y="1825625"/>
            <a:ext cx="8191231" cy="4351338"/>
          </a:xfrm>
        </p:spPr>
      </p:pic>
    </p:spTree>
    <p:extLst>
      <p:ext uri="{BB962C8B-B14F-4D97-AF65-F5344CB8AC3E}">
        <p14:creationId xmlns:p14="http://schemas.microsoft.com/office/powerpoint/2010/main" val="19145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406</Words>
  <Application>Microsoft Office PowerPoint</Application>
  <PresentationFormat>Custom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PW-pipeline</vt:lpstr>
      <vt:lpstr>Methods</vt:lpstr>
      <vt:lpstr>Rationale</vt:lpstr>
      <vt:lpstr>Software details</vt:lpstr>
      <vt:lpstr>USAGE</vt:lpstr>
      <vt:lpstr>References</vt:lpstr>
      <vt:lpstr>A sketch (CytoScape)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Jing Hua Zhao</cp:lastModifiedBy>
  <cp:revision>157</cp:revision>
  <dcterms:created xsi:type="dcterms:W3CDTF">2017-10-26T16:20:46Z</dcterms:created>
  <dcterms:modified xsi:type="dcterms:W3CDTF">2017-12-13T11:23:04Z</dcterms:modified>
</cp:coreProperties>
</file>