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72" r:id="rId3"/>
    <p:sldId id="258" r:id="rId4"/>
    <p:sldId id="259" r:id="rId5"/>
    <p:sldId id="271" r:id="rId6"/>
    <p:sldId id="280" r:id="rId7"/>
    <p:sldId id="279" r:id="rId8"/>
    <p:sldId id="278" r:id="rId9"/>
    <p:sldId id="275" r:id="rId10"/>
    <p:sldId id="276" r:id="rId11"/>
    <p:sldId id="282" r:id="rId12"/>
    <p:sldId id="283" r:id="rId13"/>
    <p:sldId id="281" r:id="rId14"/>
    <p:sldId id="27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2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26/03/2018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26/03/2018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26/03/2018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302" y="612181"/>
            <a:ext cx="9144000" cy="85240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PW-pipeline 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35" y="1626004"/>
            <a:ext cx="9144000" cy="450769"/>
          </a:xfrm>
        </p:spPr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PathWay</a:t>
            </a:r>
            <a:r>
              <a:rPr lang="en-GB" dirty="0" smtClean="0"/>
              <a:t> pipeline for GWAS summary statistics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06" y="2116432"/>
            <a:ext cx="7675421" cy="45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Power comparison using a benchmark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55405"/>
              </p:ext>
            </p:extLst>
          </p:nvPr>
        </p:nvGraphicFramePr>
        <p:xfrm>
          <a:off x="993188" y="1973946"/>
          <a:ext cx="10205624" cy="325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8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53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27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193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542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Common 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FDR&lt;0.05  from</a:t>
                      </a:r>
                      <a:r>
                        <a:rPr lang="en-GB" sz="1800" baseline="0" dirty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FDR&lt;0.05 </a:t>
                      </a:r>
                      <a:r>
                        <a:rPr lang="en-GB" sz="1800" baseline="0" dirty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Running</a:t>
                      </a:r>
                      <a:r>
                        <a:rPr lang="en-GB" sz="1800" baseline="0" dirty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MAGENTA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MAGMA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585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PASCAL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1,896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&lt;3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2,569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1,418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>
                          <a:effectLst/>
                        </a:rPr>
                        <a:t>&lt;1 </a:t>
                      </a:r>
                      <a:r>
                        <a:rPr lang="en-GB" sz="1800" dirty="0">
                          <a:effectLst/>
                        </a:rPr>
                        <a:t>hr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Self-organised </a:t>
            </a:r>
            <a:r>
              <a:rPr lang="en-GB" dirty="0" smtClean="0"/>
              <a:t>map/network plot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6" y="2373178"/>
            <a:ext cx="4736834" cy="346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79" y="1975757"/>
            <a:ext cx="5804807" cy="38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Tissue plots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0" y="1997131"/>
            <a:ext cx="10058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1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8C6E6-9963-452C-A0B9-B961A198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Which software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11F050-60EE-4F78-839E-EC193C6D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has been comfortable here with MAGENTA, so it would still </a:t>
            </a:r>
            <a:r>
              <a:rPr lang="en-GB"/>
              <a:t>be </a:t>
            </a:r>
            <a:r>
              <a:rPr lang="en-GB" smtClean="0"/>
              <a:t>a </a:t>
            </a:r>
            <a:r>
              <a:rPr lang="en-GB" dirty="0"/>
              <a:t>starting point. However, it is desirable to use with other databases from </a:t>
            </a:r>
            <a:r>
              <a:rPr lang="en-GB" dirty="0" err="1"/>
              <a:t>MSigDB</a:t>
            </a:r>
            <a:r>
              <a:rPr lang="en-GB" dirty="0"/>
              <a:t> or DEPICT, the latter also facilitate network analysis.</a:t>
            </a:r>
          </a:p>
          <a:p>
            <a:r>
              <a:rPr lang="en-GB" dirty="0"/>
              <a:t>When seeking more power, PASCAL is the next choice as it is the closest to DEPICT in that respect.</a:t>
            </a:r>
          </a:p>
          <a:p>
            <a:r>
              <a:rPr lang="en-GB" dirty="0"/>
              <a:t>DEPICT features tissue enrichment analysis which can be coupled with </a:t>
            </a:r>
            <a:r>
              <a:rPr lang="en-GB" dirty="0" err="1"/>
              <a:t>GTEx</a:t>
            </a:r>
            <a:r>
              <a:rPr lang="en-GB" dirty="0"/>
              <a:t> data as implemented in FUSION/TWAS-pipeline/</a:t>
            </a:r>
            <a:r>
              <a:rPr lang="en-GB" dirty="0" err="1"/>
              <a:t>MetaXcan</a:t>
            </a:r>
            <a:r>
              <a:rPr lang="en-GB" dirty="0"/>
              <a:t>.</a:t>
            </a:r>
          </a:p>
          <a:p>
            <a:r>
              <a:rPr lang="en-GB" dirty="0"/>
              <a:t>We are open to other software such as DAVID, DEPICT adapted for exome data, inverse normal transformed version, etc.</a:t>
            </a:r>
          </a:p>
          <a:p>
            <a:r>
              <a:rPr lang="en-GB" dirty="0"/>
              <a:t>To ease interpretation, we can use </a:t>
            </a:r>
            <a:r>
              <a:rPr lang="en-GB" dirty="0" err="1"/>
              <a:t>MSigDB</a:t>
            </a:r>
            <a:r>
              <a:rPr lang="en-GB" dirty="0"/>
              <a:t>/c2 for instance.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56C53E-5AA6-4445-8310-80F39E37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C6CFC43-56C3-4263-A119-89ADDD0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common database</a:t>
            </a:r>
          </a:p>
          <a:p>
            <a:pPr lvl="1"/>
            <a:r>
              <a:rPr lang="en-GB" dirty="0"/>
              <a:t>facilitates cross-software comparison.</a:t>
            </a:r>
          </a:p>
          <a:p>
            <a:pPr lvl="1"/>
            <a:r>
              <a:rPr lang="en-GB" dirty="0"/>
              <a:t>allows for correlation between software to be calculated.</a:t>
            </a:r>
          </a:p>
          <a:p>
            <a:r>
              <a:rPr lang="en-GB" dirty="0"/>
              <a:t>The pipeline </a:t>
            </a:r>
          </a:p>
          <a:p>
            <a:pPr lvl="1"/>
            <a:r>
              <a:rPr lang="en-GB" dirty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/>
              <a:t>Generates simple interaction format (SIF) and edge list (EL) formats which can be fed into </a:t>
            </a:r>
            <a:r>
              <a:rPr lang="en-GB" dirty="0" err="1"/>
              <a:t>Cytoscape</a:t>
            </a:r>
            <a:r>
              <a:rPr lang="en-GB" dirty="0"/>
              <a:t> for visualisation using a variety of layouts and analysis through many plugins. Further extensions are possible.</a:t>
            </a:r>
          </a:p>
          <a:p>
            <a:r>
              <a:rPr lang="en-GB" dirty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Segre 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10.1371/journal.pcbi.1004714</a:t>
            </a:r>
          </a:p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Rationale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analogously to FM-pipeline introduced earlier, the aim of the pipeline is to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facilitate setup of software.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accommodate input of GWAS summary statistics, pathway databases and software outputs, which allow for comparisons.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obtain additional statistics such as FDR and perform network analysis, which could be difficult to users.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Elements in the pathway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consider pathway analysis using GWAS summary statistics, which conceptually involves several steps</a:t>
            </a:r>
            <a:r>
              <a:rPr lang="en-GB" dirty="0" smtClean="0"/>
              <a:t>,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Support for software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xmlns="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xmlns="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Usage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INPUT</a:t>
            </a:r>
            <a:r>
              <a:rPr lang="en-GB" dirty="0"/>
              <a:t>. GWAS summary statistics (repro.txt),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r>
              <a:rPr lang="en-GB" b="1" dirty="0"/>
              <a:t>OUTPUT</a:t>
            </a:r>
            <a:r>
              <a:rPr lang="en-GB" dirty="0"/>
              <a:t>. One can choose software, e.g., MAGENTA, MAGMA.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SYNTAX</a:t>
            </a:r>
            <a:r>
              <a:rPr lang="en-GB" dirty="0"/>
              <a:t>. pwp.sh repro.txt</a:t>
            </a:r>
          </a:p>
          <a:p>
            <a:pPr marL="0" indent="0">
              <a:buNone/>
            </a:pPr>
            <a:r>
              <a:rPr lang="en-GB" dirty="0" smtClean="0"/>
              <a:t>Examples </a:t>
            </a:r>
            <a:r>
              <a:rPr lang="en-GB" dirty="0"/>
              <a:t>are given to get SNP positions from specific builds base on UCSC; more details are available from /genetics/bin/PW-pipeline and https://github.com/jinghuazhao/PW-pipeline.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Issues </a:t>
            </a:r>
            <a:r>
              <a:rPr lang="en-US" b="1" dirty="0" smtClean="0"/>
              <a:t>resolved during the 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R has associate packages pre-installed for all users additional to default.</a:t>
            </a:r>
            <a:endParaRPr lang="en-GB" dirty="0"/>
          </a:p>
          <a:p>
            <a:pPr lvl="2"/>
            <a:r>
              <a:rPr lang="en-GB" dirty="0"/>
              <a:t>export R_LIBS=/genetics/bin/R:/usr/local/lib64/R/library</a:t>
            </a:r>
          </a:p>
          <a:p>
            <a:pPr lvl="1"/>
            <a:r>
              <a:rPr lang="en-GB" dirty="0"/>
              <a:t>MAGENTA is in MATLAB and largely requires user copy and interactive use.</a:t>
            </a:r>
          </a:p>
          <a:p>
            <a:pPr lvl="2"/>
            <a:r>
              <a:rPr lang="en-GB" dirty="0"/>
              <a:t>compiled version to be explored</a:t>
            </a:r>
          </a:p>
          <a:p>
            <a:pPr lvl="1"/>
            <a:r>
              <a:rPr lang="en-GB" dirty="0"/>
              <a:t>DEPICT would </a:t>
            </a:r>
            <a:r>
              <a:rPr lang="en-GB" dirty="0" smtClean="0"/>
              <a:t>need </a:t>
            </a:r>
            <a:r>
              <a:rPr lang="en-GB" dirty="0"/>
              <a:t>user-specific setup of Python.</a:t>
            </a:r>
          </a:p>
          <a:p>
            <a:pPr lvl="2"/>
            <a:r>
              <a:rPr lang="en-GB" dirty="0"/>
              <a:t>export PATH=/genetics/bin/anaconda2/bin:$PATH</a:t>
            </a:r>
          </a:p>
          <a:p>
            <a:pPr lvl="2"/>
            <a:r>
              <a:rPr lang="en-GB" dirty="0"/>
              <a:t>export PYTHONPATH=/</a:t>
            </a:r>
            <a:r>
              <a:rPr lang="en-GB" dirty="0" smtClean="0"/>
              <a:t>genetics/bin/anaconda2/lib/python2.7/site-packages</a:t>
            </a:r>
          </a:p>
          <a:p>
            <a:pPr lvl="2"/>
            <a:r>
              <a:rPr lang="en-GB" dirty="0" smtClean="0"/>
              <a:t>tissue_plot.py and network_plot.py</a:t>
            </a:r>
            <a:endParaRPr lang="en-GB" dirty="0"/>
          </a:p>
          <a:p>
            <a:pPr lvl="1"/>
            <a:r>
              <a:rPr lang="en-GB" dirty="0"/>
              <a:t>PASCAL needs a more recent version of </a:t>
            </a:r>
            <a:r>
              <a:rPr lang="en-GB" dirty="0" err="1"/>
              <a:t>OpenBLAS</a:t>
            </a:r>
            <a:r>
              <a:rPr lang="en-GB" dirty="0"/>
              <a:t> than provided</a:t>
            </a:r>
          </a:p>
          <a:p>
            <a:pPr lvl="1"/>
            <a:r>
              <a:rPr lang="en-GB" dirty="0"/>
              <a:t>MAGENTA and PASCAL could be very time-consuming and are ideally run on clusters.</a:t>
            </a:r>
          </a:p>
          <a:p>
            <a:pPr lvl="2"/>
            <a:r>
              <a:rPr lang="en-GB" dirty="0" err="1"/>
              <a:t>qsub</a:t>
            </a:r>
            <a:r>
              <a:rPr lang="en-GB" dirty="0"/>
              <a:t>  -</a:t>
            </a:r>
            <a:r>
              <a:rPr lang="en-GB" dirty="0" err="1"/>
              <a:t>pe</a:t>
            </a:r>
            <a:r>
              <a:rPr lang="en-GB" dirty="0"/>
              <a:t> make 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mp</a:t>
            </a:r>
            <a:r>
              <a:rPr lang="en-US" dirty="0"/>
              <a:t>. Multiple precision flag, at least for DEPICT when set it will handle very large |z| for which the P-value is zero and –log10(P) infinity.</a:t>
            </a:r>
          </a:p>
          <a:p>
            <a:r>
              <a:rPr lang="en-US" dirty="0" err="1" smtClean="0"/>
              <a:t>min_gs_size</a:t>
            </a:r>
            <a:r>
              <a:rPr lang="en-US" dirty="0" smtClean="0"/>
              <a:t>. Minimum </a:t>
            </a:r>
            <a:r>
              <a:rPr lang="en-US" dirty="0"/>
              <a:t>size of a gene set, which is 10 by default for MAGENTA whereas DEPICT is five.</a:t>
            </a:r>
          </a:p>
          <a:p>
            <a:r>
              <a:rPr lang="en-US" dirty="0" err="1"/>
              <a:t>max_gs_size</a:t>
            </a:r>
            <a:r>
              <a:rPr lang="en-US" dirty="0"/>
              <a:t>. Maximum size of a gene set, which is 2000 by default for MAGENTA.</a:t>
            </a:r>
          </a:p>
          <a:p>
            <a:r>
              <a:rPr lang="en-US" dirty="0" err="1" smtClean="0"/>
              <a:t>p_threshold</a:t>
            </a:r>
            <a:r>
              <a:rPr lang="en-US" dirty="0" smtClean="0"/>
              <a:t>. </a:t>
            </a:r>
            <a:r>
              <a:rPr lang="en-US" dirty="0"/>
              <a:t>This is to compromise the suggestion that DEPICT is needed for both 5E-8 and 5E-5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nr_repititions</a:t>
            </a:r>
            <a:r>
              <a:rPr lang="en-US" dirty="0" smtClean="0"/>
              <a:t>. Number of random sampling to obtain FDR via DEPICT.</a:t>
            </a:r>
            <a:endParaRPr lang="en-US" dirty="0"/>
          </a:p>
          <a:p>
            <a:r>
              <a:rPr lang="en-US" dirty="0"/>
              <a:t>It is possible to have an Excel workbook containing results from all software</a:t>
            </a:r>
            <a:r>
              <a:rPr lang="en-US" dirty="0" smtClean="0"/>
              <a:t>. Additional </a:t>
            </a:r>
            <a:r>
              <a:rPr lang="en-US" dirty="0"/>
              <a:t>analysis such as FDR for PASCAL, and cluster/network analysis.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Features of individual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b="1" dirty="0"/>
              <a:t>MAGENTA</a:t>
            </a:r>
            <a:r>
              <a:rPr lang="en-GB" dirty="0"/>
              <a:t>. Confounding effects on gene association scores are identified and corrected for, without requiring genotype data.</a:t>
            </a:r>
          </a:p>
          <a:p>
            <a:r>
              <a:rPr lang="en-GB" b="1" dirty="0"/>
              <a:t>MAGMA</a:t>
            </a:r>
            <a:r>
              <a:rPr lang="en-GB" dirty="0"/>
              <a:t>. Similar to MAGENTA in spirit.</a:t>
            </a:r>
          </a:p>
          <a:p>
            <a:r>
              <a:rPr lang="en-GB" b="1" dirty="0"/>
              <a:t>PASCAL</a:t>
            </a:r>
            <a:r>
              <a:rPr lang="en-GB" dirty="0"/>
              <a:t>. Gene scores are obtained by aggregating SNP p-values from a GWAS meta-analysis while correcting for LD using a reference population.</a:t>
            </a:r>
          </a:p>
          <a:p>
            <a:r>
              <a:rPr lang="en-GB" b="1" dirty="0"/>
              <a:t>DEPICT</a:t>
            </a:r>
            <a:r>
              <a:rPr lang="en-GB" dirty="0"/>
              <a:t>. It 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Database by software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75649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3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65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5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472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MAGENTA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DEPICT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10,327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MSigDB</a:t>
                      </a:r>
                      <a:r>
                        <a:rPr lang="en-GB" dirty="0"/>
                        <a:t> v6.0/c2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4,731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MSigDB</a:t>
                      </a:r>
                      <a:r>
                        <a:rPr lang="en-GB" dirty="0"/>
                        <a:t> v6.0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17,779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10,968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depict_discretized_cutoff3.2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14,462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1014</Words>
  <Application>Microsoft Office PowerPoint</Application>
  <PresentationFormat>Custom</PresentationFormat>
  <Paragraphs>189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PW-pipeline </vt:lpstr>
      <vt:lpstr>Rationale</vt:lpstr>
      <vt:lpstr>Elements in the pathway analysis</vt:lpstr>
      <vt:lpstr>Support for software</vt:lpstr>
      <vt:lpstr>Usage</vt:lpstr>
      <vt:lpstr>Issues resolved during the implementation</vt:lpstr>
      <vt:lpstr>Features of the pipeline</vt:lpstr>
      <vt:lpstr>Features of individual software</vt:lpstr>
      <vt:lpstr>Database by software</vt:lpstr>
      <vt:lpstr>Power comparison using a benchmark</vt:lpstr>
      <vt:lpstr>Self-organised map/network plot</vt:lpstr>
      <vt:lpstr>Tissue plots</vt:lpstr>
      <vt:lpstr>Which software to use</vt:lpstr>
      <vt:lpstr>Final remarks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250</cp:revision>
  <dcterms:created xsi:type="dcterms:W3CDTF">2017-10-26T16:20:46Z</dcterms:created>
  <dcterms:modified xsi:type="dcterms:W3CDTF">2018-03-26T13:44:00Z</dcterms:modified>
</cp:coreProperties>
</file>