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049" y="39177"/>
            <a:ext cx="82423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89743"/>
            <a:ext cx="1618520" cy="3352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57"/>
            <a:ext cx="4608195" cy="270510"/>
          </a:xfrm>
          <a:custGeom>
            <a:avLst/>
            <a:gdLst/>
            <a:ahLst/>
            <a:cxnLst/>
            <a:rect l="l" t="t" r="r" b="b"/>
            <a:pathLst>
              <a:path w="4608195" h="270510">
                <a:moveTo>
                  <a:pt x="4608004" y="0"/>
                </a:moveTo>
                <a:lnTo>
                  <a:pt x="0" y="0"/>
                </a:lnTo>
                <a:lnTo>
                  <a:pt x="0" y="269925"/>
                </a:lnTo>
                <a:lnTo>
                  <a:pt x="4608004" y="26992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49" y="39177"/>
            <a:ext cx="257111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96339"/>
            <a:ext cx="3876040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67301" y="3325205"/>
            <a:ext cx="454025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3.xml"/><Relationship Id="rId4" Type="http://schemas.openxmlformats.org/officeDocument/2006/relationships/slide" Target="slide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hyperlink" Target="plum-popcorn.mp4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revealjs.com/" TargetMode="External"/><Relationship Id="rId4" Type="http://schemas.openxmlformats.org/officeDocument/2006/relationships/hyperlink" Target="https://quarto.org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hyperlink" Target="https://doi.org/10.1186/1479-7364-2-4-25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936374"/>
            <a:ext cx="3765550" cy="54927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dirty="0" sz="1400" spc="145">
                <a:solidFill>
                  <a:srgbClr val="22373A"/>
                </a:solidFill>
              </a:rPr>
              <a:t>A</a:t>
            </a:r>
            <a:r>
              <a:rPr dirty="0" sz="1400" spc="50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Template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20">
                <a:solidFill>
                  <a:srgbClr val="22373A"/>
                </a:solidFill>
              </a:rPr>
              <a:t>for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30">
                <a:solidFill>
                  <a:srgbClr val="22373A"/>
                </a:solidFill>
              </a:rPr>
              <a:t>Markdown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30">
                <a:solidFill>
                  <a:srgbClr val="22373A"/>
                </a:solidFill>
              </a:rPr>
              <a:t>Beamer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20">
                <a:solidFill>
                  <a:srgbClr val="22373A"/>
                </a:solidFill>
              </a:rPr>
              <a:t>Slides </a:t>
            </a:r>
            <a:r>
              <a:rPr dirty="0" sz="1400">
                <a:solidFill>
                  <a:srgbClr val="22373A"/>
                </a:solidFill>
              </a:rPr>
              <a:t>with</a:t>
            </a:r>
            <a:r>
              <a:rPr dirty="0" sz="1400" spc="75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Pandoc</a:t>
            </a:r>
            <a:endParaRPr sz="1400"/>
          </a:p>
        </p:txBody>
      </p:sp>
      <p:grpSp>
        <p:nvGrpSpPr>
          <p:cNvPr id="3" name="object 3" descr=""/>
          <p:cNvGrpSpPr/>
          <p:nvPr/>
        </p:nvGrpSpPr>
        <p:grpSpPr>
          <a:xfrm>
            <a:off x="360003" y="1726707"/>
            <a:ext cx="3893185" cy="10160"/>
            <a:chOff x="360003" y="1726707"/>
            <a:chExt cx="3893185" cy="10160"/>
          </a:xfrm>
        </p:grpSpPr>
        <p:sp>
          <p:nvSpPr>
            <p:cNvPr id="4" name="object 4" descr=""/>
            <p:cNvSpPr/>
            <p:nvPr/>
          </p:nvSpPr>
          <p:spPr>
            <a:xfrm>
              <a:off x="362534" y="1729238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80">
                  <a:moveTo>
                    <a:pt x="0" y="5060"/>
                  </a:moveTo>
                  <a:lnTo>
                    <a:pt x="0" y="0"/>
                  </a:lnTo>
                  <a:lnTo>
                    <a:pt x="3888051" y="0"/>
                  </a:lnTo>
                  <a:lnTo>
                    <a:pt x="38880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2534" y="1729238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80">
                  <a:moveTo>
                    <a:pt x="0" y="5060"/>
                  </a:moveTo>
                  <a:lnTo>
                    <a:pt x="0" y="0"/>
                  </a:lnTo>
                  <a:lnTo>
                    <a:pt x="3888051" y="0"/>
                  </a:lnTo>
                  <a:lnTo>
                    <a:pt x="3888051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44004" y="1970856"/>
            <a:ext cx="98742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35300"/>
              </a:lnSpc>
              <a:spcBef>
                <a:spcPts val="100"/>
              </a:spcBef>
            </a:pP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Jing Hua</a:t>
            </a:r>
            <a:r>
              <a:rPr dirty="0" sz="1000" spc="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Zhao</a:t>
            </a:r>
            <a:r>
              <a:rPr dirty="0" sz="1000" spc="5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23 February</a:t>
            </a:r>
            <a:r>
              <a:rPr dirty="0" sz="1000" spc="-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2025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dirty="0" spc="55"/>
              <a:t> </a:t>
            </a:r>
            <a:r>
              <a:rPr dirty="0" spc="-50"/>
              <a:t>Features</a:t>
            </a:r>
            <a:r>
              <a:rPr dirty="0" spc="60"/>
              <a:t> </a:t>
            </a:r>
            <a:r>
              <a:rPr dirty="0" spc="-10"/>
              <a:t>of</a:t>
            </a:r>
            <a:r>
              <a:rPr dirty="0" spc="6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 spc="-30"/>
              <a:t>Template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1957" y="608797"/>
            <a:ext cx="3883660" cy="240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25" marR="30480" indent="-175260">
              <a:lnSpc>
                <a:spcPct val="118000"/>
              </a:lnSpc>
              <a:spcBef>
                <a:spcPts val="100"/>
              </a:spcBef>
              <a:buFont typeface="Georgia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YAML</a:t>
            </a:r>
            <a:r>
              <a:rPr dirty="0" sz="1100" spc="8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 b="1">
                <a:solidFill>
                  <a:srgbClr val="22373A"/>
                </a:solidFill>
                <a:latin typeface="Georgia"/>
                <a:cs typeface="Georgia"/>
              </a:rPr>
              <a:t>Front</a:t>
            </a:r>
            <a:r>
              <a:rPr dirty="0" sz="1100" spc="8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Matter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Set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metadata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like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the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title,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author,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theme,</a:t>
            </a:r>
            <a:r>
              <a:rPr dirty="0" sz="1100" spc="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and</a:t>
            </a:r>
            <a:r>
              <a:rPr dirty="0" sz="1100" spc="1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transitions.</a:t>
            </a:r>
            <a:endParaRPr sz="1100">
              <a:latin typeface="Georgia"/>
              <a:cs typeface="Georgia"/>
            </a:endParaRPr>
          </a:p>
          <a:p>
            <a:pPr marL="212725" marR="352425" indent="-175260">
              <a:lnSpc>
                <a:spcPct val="118000"/>
              </a:lnSpc>
              <a:buFont typeface="Georgia"/>
              <a:buChar char="•"/>
              <a:tabLst>
                <a:tab pos="214629" algn="l"/>
              </a:tabLst>
            </a:pPr>
            <a:r>
              <a:rPr dirty="0" sz="1100" spc="-35" b="1">
                <a:solidFill>
                  <a:srgbClr val="22373A"/>
                </a:solidFill>
                <a:latin typeface="Georgia"/>
                <a:cs typeface="Georgia"/>
              </a:rPr>
              <a:t>Headings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Use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#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for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slide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titles,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25">
                <a:solidFill>
                  <a:srgbClr val="22373A"/>
                </a:solidFill>
                <a:latin typeface="Georgia"/>
                <a:cs typeface="Georgia"/>
              </a:rPr>
              <a:t>##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or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40">
                <a:solidFill>
                  <a:srgbClr val="22373A"/>
                </a:solidFill>
                <a:latin typeface="Georgia"/>
                <a:cs typeface="Georgia"/>
              </a:rPr>
              <a:t>###</a:t>
            </a:r>
            <a:r>
              <a:rPr dirty="0" sz="1100" spc="7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for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smaller 	headers.</a:t>
            </a:r>
            <a:endParaRPr sz="1100">
              <a:latin typeface="Georgia"/>
              <a:cs typeface="Georgia"/>
            </a:endParaRPr>
          </a:p>
          <a:p>
            <a:pPr marL="212725" marR="435609" indent="-175260">
              <a:lnSpc>
                <a:spcPct val="118000"/>
              </a:lnSpc>
              <a:buFont typeface="Georgia"/>
              <a:buChar char="•"/>
              <a:tabLst>
                <a:tab pos="214629" algn="l"/>
              </a:tabLst>
            </a:pPr>
            <a:r>
              <a:rPr dirty="0" sz="1100" spc="-40" b="1">
                <a:solidFill>
                  <a:srgbClr val="22373A"/>
                </a:solidFill>
                <a:latin typeface="Georgia"/>
                <a:cs typeface="Georgia"/>
              </a:rPr>
              <a:t>Horizontal</a:t>
            </a:r>
            <a:r>
              <a:rPr dirty="0" sz="1100" spc="7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Georgia"/>
                <a:cs typeface="Georgia"/>
              </a:rPr>
              <a:t>Slide</a:t>
            </a:r>
            <a:r>
              <a:rPr dirty="0" sz="1100" spc="7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 b="1">
                <a:solidFill>
                  <a:srgbClr val="22373A"/>
                </a:solidFill>
                <a:latin typeface="Georgia"/>
                <a:cs typeface="Georgia"/>
              </a:rPr>
              <a:t>Separation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Use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55">
                <a:solidFill>
                  <a:srgbClr val="22373A"/>
                </a:solidFill>
                <a:latin typeface="Georgia"/>
                <a:cs typeface="Georgia"/>
              </a:rPr>
              <a:t>---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to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separate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individual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slides.</a:t>
            </a:r>
            <a:endParaRPr sz="1100">
              <a:latin typeface="Georgia"/>
              <a:cs typeface="Georgia"/>
            </a:endParaRPr>
          </a:p>
          <a:p>
            <a:pPr marL="212725" marR="252095" indent="-175260">
              <a:lnSpc>
                <a:spcPct val="118000"/>
              </a:lnSpc>
              <a:spcBef>
                <a:spcPts val="5"/>
              </a:spcBef>
              <a:buFont typeface="Georgia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Code</a:t>
            </a:r>
            <a:r>
              <a:rPr dirty="0" sz="1100" spc="45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 b="1">
                <a:solidFill>
                  <a:srgbClr val="22373A"/>
                </a:solidFill>
                <a:latin typeface="Georgia"/>
                <a:cs typeface="Georgia"/>
              </a:rPr>
              <a:t>Blocks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0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Wrap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code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in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triple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backticks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for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syntax 	highlighting.</a:t>
            </a:r>
            <a:endParaRPr sz="1100">
              <a:latin typeface="Georgia"/>
              <a:cs typeface="Georgia"/>
            </a:endParaRPr>
          </a:p>
          <a:p>
            <a:pPr marL="212725" marR="66040" indent="-175260">
              <a:lnSpc>
                <a:spcPct val="118000"/>
              </a:lnSpc>
              <a:buFont typeface="Georgia"/>
              <a:buChar char="•"/>
              <a:tabLst>
                <a:tab pos="214629" algn="l"/>
              </a:tabLst>
            </a:pPr>
            <a:r>
              <a:rPr dirty="0" sz="1100" spc="105" b="1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100" spc="6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 b="1">
                <a:solidFill>
                  <a:srgbClr val="22373A"/>
                </a:solidFill>
                <a:latin typeface="Georgia"/>
                <a:cs typeface="Georgia"/>
              </a:rPr>
              <a:t>Dozen</a:t>
            </a:r>
            <a:r>
              <a:rPr dirty="0" sz="1100" spc="6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Georgia"/>
                <a:cs typeface="Georgia"/>
              </a:rPr>
              <a:t>Others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Bookmarks,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page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image,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icon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on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title,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background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shading,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embedded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image,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citation</a:t>
            </a:r>
            <a:r>
              <a:rPr dirty="0" baseline="27777" sz="1200" spc="-15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,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colored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URLs,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figure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numbering,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table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numbering,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multiple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columns,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page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/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total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numbering,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link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to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videos.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5049" y="39177"/>
            <a:ext cx="12877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 b="1">
                <a:solidFill>
                  <a:srgbClr val="E5E5FF"/>
                </a:solidFill>
                <a:latin typeface="Georgia"/>
                <a:cs typeface="Georgia"/>
              </a:rPr>
              <a:t>Slide</a:t>
            </a:r>
            <a:r>
              <a:rPr dirty="0" sz="1200" spc="5" b="1">
                <a:solidFill>
                  <a:srgbClr val="E5E5FF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E5E5FF"/>
                </a:solidFill>
                <a:latin typeface="Georgia"/>
                <a:cs typeface="Georgia"/>
              </a:rPr>
              <a:t>with</a:t>
            </a:r>
            <a:r>
              <a:rPr dirty="0" sz="1200" spc="10" b="1">
                <a:solidFill>
                  <a:srgbClr val="E5E5FF"/>
                </a:solidFill>
                <a:latin typeface="Georgia"/>
                <a:cs typeface="Georgia"/>
              </a:rPr>
              <a:t> </a:t>
            </a:r>
            <a:r>
              <a:rPr dirty="0" sz="1200" spc="-50" b="1">
                <a:solidFill>
                  <a:srgbClr val="E5E5FF"/>
                </a:solidFill>
                <a:latin typeface="Georgia"/>
                <a:cs typeface="Georgia"/>
              </a:rPr>
              <a:t>Image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4409" y="318447"/>
            <a:ext cx="1719193" cy="27973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53438" y="3187349"/>
            <a:ext cx="1101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Georgia"/>
                <a:cs typeface="Georgia"/>
              </a:rPr>
              <a:t>Figure</a:t>
            </a:r>
            <a:r>
              <a:rPr dirty="0" sz="1000" spc="10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b="1">
                <a:solidFill>
                  <a:srgbClr val="22373A"/>
                </a:solidFill>
                <a:latin typeface="Georgia"/>
                <a:cs typeface="Georgia"/>
              </a:rPr>
              <a:t>1:</a:t>
            </a:r>
            <a:r>
              <a:rPr dirty="0" sz="1000" spc="229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ph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ysalis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Code/Math</a:t>
            </a:r>
            <a:r>
              <a:rPr dirty="0" spc="160"/>
              <a:t> </a:t>
            </a:r>
            <a:r>
              <a:rPr dirty="0"/>
              <a:t>(</a:t>
            </a:r>
            <a:r>
              <a:rPr dirty="0" b="0" i="1">
                <a:latin typeface="Calibri"/>
                <a:cs typeface="Calibri"/>
              </a:rPr>
              <a:t>φ</a:t>
            </a:r>
            <a:r>
              <a:rPr dirty="0" b="0">
                <a:latin typeface="Tahoma"/>
                <a:cs typeface="Tahoma"/>
              </a:rPr>
              <a:t>(</a:t>
            </a:r>
            <a:r>
              <a:rPr dirty="0" b="0" i="1">
                <a:latin typeface="Calibri"/>
                <a:cs typeface="Calibri"/>
              </a:rPr>
              <a:t>x,</a:t>
            </a:r>
            <a:r>
              <a:rPr dirty="0" spc="-65" b="0" i="1">
                <a:latin typeface="Calibri"/>
                <a:cs typeface="Calibri"/>
              </a:rPr>
              <a:t> </a:t>
            </a:r>
            <a:r>
              <a:rPr dirty="0" b="0" i="1">
                <a:latin typeface="Calibri"/>
                <a:cs typeface="Calibri"/>
              </a:rPr>
              <a:t>y</a:t>
            </a:r>
            <a:r>
              <a:rPr dirty="0" b="0">
                <a:latin typeface="Tahoma"/>
                <a:cs typeface="Tahoma"/>
              </a:rPr>
              <a:t>)</a:t>
            </a:r>
            <a:r>
              <a:rPr dirty="0"/>
              <a:t>)</a:t>
            </a:r>
            <a:r>
              <a:rPr dirty="0" spc="165"/>
              <a:t> </a:t>
            </a:r>
            <a:r>
              <a:rPr dirty="0" spc="-3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7294" y="652612"/>
            <a:ext cx="1917064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i="1">
                <a:solidFill>
                  <a:srgbClr val="60A0AF"/>
                </a:solidFill>
                <a:latin typeface="Times New Roman"/>
                <a:cs typeface="Times New Roman"/>
              </a:rPr>
              <a:t>#</a:t>
            </a:r>
            <a:r>
              <a:rPr dirty="0" sz="1100" spc="370" i="1">
                <a:solidFill>
                  <a:srgbClr val="60A0AF"/>
                </a:solidFill>
                <a:latin typeface="Times New Roman"/>
                <a:cs typeface="Times New Roman"/>
              </a:rPr>
              <a:t> </a:t>
            </a:r>
            <a:r>
              <a:rPr dirty="0" sz="1100" i="1">
                <a:solidFill>
                  <a:srgbClr val="60A0AF"/>
                </a:solidFill>
                <a:latin typeface="Times New Roman"/>
                <a:cs typeface="Times New Roman"/>
              </a:rPr>
              <a:t>Sample</a:t>
            </a:r>
            <a:r>
              <a:rPr dirty="0" sz="1100" spc="370" i="1">
                <a:solidFill>
                  <a:srgbClr val="60A0AF"/>
                </a:solidFill>
                <a:latin typeface="Times New Roman"/>
                <a:cs typeface="Times New Roman"/>
              </a:rPr>
              <a:t> </a:t>
            </a:r>
            <a:r>
              <a:rPr dirty="0" sz="1100" spc="50" i="1">
                <a:solidFill>
                  <a:srgbClr val="60A0AF"/>
                </a:solidFill>
                <a:latin typeface="Times New Roman"/>
                <a:cs typeface="Times New Roman"/>
              </a:rPr>
              <a:t>Python</a:t>
            </a:r>
            <a:r>
              <a:rPr dirty="0" sz="1100" spc="370" i="1">
                <a:solidFill>
                  <a:srgbClr val="60A0AF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60A0AF"/>
                </a:solidFill>
                <a:latin typeface="Times New Roman"/>
                <a:cs typeface="Times New Roman"/>
              </a:rPr>
              <a:t>code</a:t>
            </a:r>
            <a:endParaRPr sz="1100">
              <a:latin typeface="Times New Roman"/>
              <a:cs typeface="Times New Roman"/>
            </a:endParaRPr>
          </a:p>
          <a:p>
            <a:pPr marL="303530" marR="5080" indent="-291465">
              <a:lnSpc>
                <a:spcPct val="118000"/>
              </a:lnSpc>
            </a:pPr>
            <a:r>
              <a:rPr dirty="0" sz="1100" b="1">
                <a:solidFill>
                  <a:srgbClr val="007021"/>
                </a:solidFill>
                <a:latin typeface="Palatino Linotype"/>
                <a:cs typeface="Palatino Linotype"/>
              </a:rPr>
              <a:t>def</a:t>
            </a:r>
            <a:r>
              <a:rPr dirty="0" sz="1100" spc="360" b="1">
                <a:solidFill>
                  <a:srgbClr val="007021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hello_world(): </a:t>
            </a:r>
            <a:r>
              <a:rPr dirty="0" sz="1100" spc="90">
                <a:solidFill>
                  <a:srgbClr val="22373A"/>
                </a:solidFill>
                <a:latin typeface="Georgia"/>
                <a:cs typeface="Georgia"/>
              </a:rPr>
              <a:t>print(</a:t>
            </a:r>
            <a:r>
              <a:rPr dirty="0" sz="1100" spc="90">
                <a:solidFill>
                  <a:srgbClr val="3F70A0"/>
                </a:solidFill>
                <a:latin typeface="Georgia"/>
                <a:cs typeface="Georgia"/>
              </a:rPr>
              <a:t>"Hello,</a:t>
            </a:r>
            <a:r>
              <a:rPr dirty="0" sz="1100" spc="300">
                <a:solidFill>
                  <a:srgbClr val="3F70A0"/>
                </a:solidFill>
                <a:latin typeface="Georgia"/>
                <a:cs typeface="Georgia"/>
              </a:rPr>
              <a:t> </a:t>
            </a:r>
            <a:r>
              <a:rPr dirty="0" sz="1100" spc="50">
                <a:solidFill>
                  <a:srgbClr val="3F70A0"/>
                </a:solidFill>
                <a:latin typeface="Georgia"/>
                <a:cs typeface="Georgia"/>
              </a:rPr>
              <a:t>world!"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02677" y="1532857"/>
            <a:ext cx="311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45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dirty="0" baseline="-58333" sz="1500" spc="217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r>
              <a:rPr dirty="0" baseline="-52083" sz="1200" spc="217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baseline="-52083"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37778" y="1654326"/>
            <a:ext cx="195580" cy="190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120">
              <a:lnSpc>
                <a:spcPts val="530"/>
              </a:lnSpc>
              <a:spcBef>
                <a:spcPts val="95"/>
              </a:spcBef>
            </a:pPr>
            <a:r>
              <a:rPr dirty="0" sz="800" spc="45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770"/>
              </a:lnSpc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63965" y="1629021"/>
            <a:ext cx="703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3375" algn="l"/>
              </a:tabLst>
            </a:pPr>
            <a:r>
              <a:rPr dirty="0" baseline="41666" sz="1500" spc="-75">
                <a:solidFill>
                  <a:srgbClr val="22373A"/>
                </a:solidFill>
                <a:latin typeface="Lucida Sans Unicode"/>
                <a:cs typeface="Lucida Sans Unicode"/>
              </a:rPr>
              <a:t></a:t>
            </a:r>
            <a:r>
              <a:rPr dirty="0" baseline="41666" sz="150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dirty="0" baseline="-16666" sz="1500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r>
              <a:rPr dirty="0" sz="8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800" spc="42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-16666" sz="1500" spc="-37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r>
              <a:rPr dirty="0" sz="800" spc="-25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8342" y="2379966"/>
            <a:ext cx="916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04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dirty="0" sz="1100" spc="-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dirty="0" sz="1100" spc="-4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dirty="0" sz="1100" spc="-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4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95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42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spc="9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-6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13888" sz="1500" spc="757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baseline="13888" sz="15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62519" y="2438329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solidFill>
                  <a:srgbClr val="22373A"/>
                </a:solidFill>
                <a:latin typeface="Lucida Sans Unicode"/>
                <a:cs typeface="Lucida Sans Unicode"/>
              </a:rPr>
              <a:t>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57895" y="2322955"/>
            <a:ext cx="222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-1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15151" sz="16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baseline="-15151" sz="1650" spc="-209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30303" sz="1650" spc="-75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baseline="-30303" sz="165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11096" y="2609417"/>
            <a:ext cx="1527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265">
                <a:solidFill>
                  <a:srgbClr val="22373A"/>
                </a:solidFill>
                <a:latin typeface="Georgia"/>
                <a:cs typeface="Georgia"/>
              </a:rPr>
              <a:t>  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6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7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270" i="1">
                <a:solidFill>
                  <a:srgbClr val="22373A"/>
                </a:solidFill>
                <a:latin typeface="Georgia"/>
                <a:cs typeface="Georgia"/>
              </a:rPr>
              <a:t> 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-37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73542" y="2360916"/>
            <a:ext cx="169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5515" algn="l"/>
                <a:tab pos="1648460" algn="l"/>
              </a:tabLst>
            </a:pP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73542" y="2411525"/>
            <a:ext cx="169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5515" algn="l"/>
                <a:tab pos="1648460" algn="l"/>
              </a:tabLst>
            </a:pP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33470" y="2609417"/>
            <a:ext cx="209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67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baseline="-10416"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7542" y="1778163"/>
            <a:ext cx="3503929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x,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3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85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13888" sz="1500" spc="75">
                <a:solidFill>
                  <a:srgbClr val="22373A"/>
                </a:solidFill>
                <a:latin typeface="Lucida Sans Unicode"/>
                <a:cs typeface="Lucida Sans Unicode"/>
              </a:rPr>
              <a:t></a:t>
            </a:r>
            <a:r>
              <a:rPr dirty="0" baseline="-83333" sz="1200" spc="75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baseline="-83333" sz="1200" spc="75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 spc="52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85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27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8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127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85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-83333" sz="1200" spc="202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83333" sz="1200" spc="202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0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157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1100" spc="10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157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10416" sz="1200" spc="-127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13888" sz="1500" spc="-195">
                <a:solidFill>
                  <a:srgbClr val="22373A"/>
                </a:solidFill>
                <a:latin typeface="Lucida Sans Unicode"/>
                <a:cs typeface="Lucida Sans Unicode"/>
              </a:rPr>
              <a:t></a:t>
            </a:r>
            <a:r>
              <a:rPr dirty="0" baseline="13888" sz="1500" spc="1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3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100" spc="9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83333" sz="1200" spc="15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baseline="-83333" sz="1200" spc="150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83333" sz="1200" spc="202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83333" sz="1200" spc="202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04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104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 spc="7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104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6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89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10416" sz="1200" spc="-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00">
              <a:latin typeface="Georgia"/>
              <a:cs typeface="Georgia"/>
            </a:endParaRPr>
          </a:p>
          <a:p>
            <a:pPr marL="817244">
              <a:lnSpc>
                <a:spcPct val="100000"/>
              </a:lnSpc>
              <a:tabLst>
                <a:tab pos="1630680" algn="l"/>
                <a:tab pos="1924050" algn="l"/>
              </a:tabLst>
            </a:pPr>
            <a:r>
              <a:rPr dirty="0" baseline="50000" sz="1500" spc="832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dirty="0" baseline="50000" sz="1500" spc="37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-37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8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8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5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3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50000" sz="1500" spc="-195">
                <a:solidFill>
                  <a:srgbClr val="22373A"/>
                </a:solidFill>
                <a:latin typeface="Lucida Sans Unicode"/>
                <a:cs typeface="Lucida Sans Unicode"/>
              </a:rPr>
              <a:t></a:t>
            </a:r>
            <a:r>
              <a:rPr dirty="0" baseline="50000" sz="1500" spc="-179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baseline="50000" sz="1500" spc="832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dirty="0" baseline="50000" sz="1500" spc="397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82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baseline="-10416" sz="1200" spc="652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50000" sz="1500" spc="-75">
                <a:solidFill>
                  <a:srgbClr val="22373A"/>
                </a:solidFill>
                <a:latin typeface="Lucida Sans Unicode"/>
                <a:cs typeface="Lucida Sans Unicode"/>
              </a:rPr>
              <a:t></a:t>
            </a:r>
            <a:endParaRPr baseline="50000" sz="15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51098" y="2357353"/>
            <a:ext cx="647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dirty="0" sz="1000" spc="555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3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05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dirty="0" sz="100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dirty="0" sz="1000" spc="505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51098" y="2438329"/>
            <a:ext cx="647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dirty="0" sz="1000" spc="-130">
                <a:solidFill>
                  <a:srgbClr val="22373A"/>
                </a:solidFill>
                <a:latin typeface="Lucida Sans Unicode"/>
                <a:cs typeface="Lucida Sans Unicode"/>
              </a:rPr>
              <a:t></a:t>
            </a:r>
            <a:r>
              <a:rPr dirty="0" sz="1000" spc="-13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</a:t>
            </a:r>
            <a:r>
              <a:rPr dirty="0" sz="100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dirty="0" sz="1000" spc="-70">
                <a:solidFill>
                  <a:srgbClr val="22373A"/>
                </a:solidFill>
                <a:latin typeface="Lucida Sans Unicode"/>
                <a:cs typeface="Lucida Sans Unicode"/>
              </a:rPr>
              <a:t>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49" y="39177"/>
            <a:ext cx="1463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A </a:t>
            </a:r>
            <a:r>
              <a:rPr dirty="0" spc="-50"/>
              <a:t>Nu</a:t>
            </a:r>
            <a:r>
              <a:rPr dirty="0" spc="-50"/>
              <a:t>mbered</a:t>
            </a:r>
            <a:r>
              <a:rPr dirty="0" spc="100"/>
              <a:t> </a:t>
            </a:r>
            <a:r>
              <a:rPr dirty="0" spc="-25"/>
              <a:t>Table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60360" y="681487"/>
            <a:ext cx="535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Georgia"/>
                <a:cs typeface="Georgia"/>
              </a:rPr>
              <a:t>Table</a:t>
            </a:r>
            <a:r>
              <a:rPr dirty="0" sz="1000" spc="2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5" b="1">
                <a:solidFill>
                  <a:srgbClr val="22373A"/>
                </a:solidFill>
                <a:latin typeface="Georgia"/>
                <a:cs typeface="Georgia"/>
              </a:rPr>
              <a:t>1: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76653" y="681487"/>
            <a:ext cx="1071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0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summary</a:t>
            </a:r>
            <a:r>
              <a:rPr dirty="0" sz="10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of</a:t>
            </a:r>
            <a:r>
              <a:rPr dirty="0" sz="10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files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59700" y="967168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1101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7000" y="999971"/>
            <a:ext cx="25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File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82579" y="999971"/>
            <a:ext cx="716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Description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59700" y="1238656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6883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47000" y="1237777"/>
            <a:ext cx="120904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nature-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genetics.csl premeable.tex REFERENCES.bib</a:t>
            </a:r>
            <a:endParaRPr sz="1100">
              <a:latin typeface="Georgia"/>
              <a:cs typeface="Georgia"/>
            </a:endParaRPr>
          </a:p>
          <a:p>
            <a:pPr marL="12700" marR="328295">
              <a:lnSpc>
                <a:spcPct val="118000"/>
              </a:lnSpc>
            </a:pP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slides.html slides.md slides.pdf slides.sh* </a:t>
            </a: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sunflower.jpg*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81499" y="1237777"/>
            <a:ext cx="1179195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1655" indent="-635">
              <a:lnSpc>
                <a:spcPct val="118000"/>
              </a:lnSpc>
              <a:spcBef>
                <a:spcPts val="100"/>
              </a:spcBef>
            </a:pP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style </a:t>
            </a:r>
            <a:r>
              <a:rPr dirty="0" sz="1100" spc="-45">
                <a:solidFill>
                  <a:srgbClr val="22373A"/>
                </a:solidFill>
                <a:latin typeface="Georgia"/>
                <a:cs typeface="Georgia"/>
              </a:rPr>
              <a:t>premeable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reference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library</a:t>
            </a:r>
            <a:endParaRPr sz="1100">
              <a:latin typeface="Georgia"/>
              <a:cs typeface="Georgia"/>
            </a:endParaRPr>
          </a:p>
          <a:p>
            <a:pPr marL="12700" marR="302895">
              <a:lnSpc>
                <a:spcPct val="118000"/>
              </a:lnSpc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.html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output 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markdown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Georgia"/>
                <a:cs typeface="Georgia"/>
              </a:rPr>
              <a:t>file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.pdf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output</a:t>
            </a:r>
            <a:endParaRPr sz="1100">
              <a:latin typeface="Georgia"/>
              <a:cs typeface="Georgia"/>
            </a:endParaRPr>
          </a:p>
          <a:p>
            <a:pPr marL="13335" marR="5080" indent="-635">
              <a:lnSpc>
                <a:spcPct val="118000"/>
              </a:lnSpc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Bash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command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file </a:t>
            </a: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sunflower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as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logo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59700" y="2895346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1101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49" y="39177"/>
            <a:ext cx="104711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</a:t>
            </a:r>
            <a:r>
              <a:rPr dirty="0" spc="-25"/>
              <a:t>w</a:t>
            </a:r>
            <a:r>
              <a:rPr dirty="0" spc="-25"/>
              <a:t>o</a:t>
            </a:r>
            <a:r>
              <a:rPr dirty="0"/>
              <a:t> </a:t>
            </a:r>
            <a:r>
              <a:rPr dirty="0" spc="-45"/>
              <a:t>Columns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9608" y="1326578"/>
            <a:ext cx="1944370" cy="82296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Bullet</a:t>
            </a:r>
            <a:r>
              <a:rPr dirty="0" sz="1100" spc="65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Georgia"/>
                <a:cs typeface="Georgia"/>
              </a:rPr>
              <a:t>points</a:t>
            </a:r>
            <a:endParaRPr sz="1100">
              <a:latin typeface="Georgia"/>
              <a:cs typeface="Georgia"/>
            </a:endParaRPr>
          </a:p>
          <a:p>
            <a:pPr marL="274955" indent="-175260">
              <a:lnSpc>
                <a:spcPct val="100000"/>
              </a:lnSpc>
              <a:spcBef>
                <a:spcPts val="445"/>
              </a:spcBef>
              <a:buChar char="•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Point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  <a:p>
            <a:pPr marL="274955" indent="-175260">
              <a:lnSpc>
                <a:spcPct val="100000"/>
              </a:lnSpc>
              <a:spcBef>
                <a:spcPts val="235"/>
              </a:spcBef>
              <a:buChar char="•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Point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  <a:p>
            <a:pPr marL="274955" indent="-175260">
              <a:lnSpc>
                <a:spcPct val="100000"/>
              </a:lnSpc>
              <a:spcBef>
                <a:spcPts val="240"/>
              </a:spcBef>
              <a:buChar char="•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Point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683217" y="1326578"/>
            <a:ext cx="1555750" cy="82296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00" spc="-25" b="1">
                <a:solidFill>
                  <a:srgbClr val="22373A"/>
                </a:solidFill>
                <a:latin typeface="Georgia"/>
                <a:cs typeface="Georgia"/>
              </a:rPr>
              <a:t>Ordered</a:t>
            </a:r>
            <a:r>
              <a:rPr dirty="0" sz="1100" spc="4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 b="1">
                <a:solidFill>
                  <a:srgbClr val="22373A"/>
                </a:solidFill>
                <a:latin typeface="Georgia"/>
                <a:cs typeface="Georgia"/>
              </a:rPr>
              <a:t>list</a:t>
            </a:r>
            <a:endParaRPr sz="1100">
              <a:latin typeface="Georgia"/>
              <a:cs typeface="Georgia"/>
            </a:endParaRPr>
          </a:p>
          <a:p>
            <a:pPr marL="274320" indent="-17462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74320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First</a:t>
            </a:r>
            <a:r>
              <a:rPr dirty="0" sz="1100" spc="7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item</a:t>
            </a:r>
            <a:endParaRPr sz="1100">
              <a:latin typeface="Georgia"/>
              <a:cs typeface="Georgia"/>
            </a:endParaRPr>
          </a:p>
          <a:p>
            <a:pPr marL="274320" indent="-17462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74320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Another</a:t>
            </a:r>
            <a:r>
              <a:rPr dirty="0" sz="1100" spc="-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item</a:t>
            </a:r>
            <a:endParaRPr sz="1100">
              <a:latin typeface="Georgia"/>
              <a:cs typeface="Georgia"/>
            </a:endParaRPr>
          </a:p>
          <a:p>
            <a:pPr marL="274320" indent="-17462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4320" algn="l"/>
              </a:tabLst>
            </a:pPr>
            <a:r>
              <a:rPr dirty="0" sz="1100" spc="70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third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item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94" y="2203893"/>
            <a:ext cx="2573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Figure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65">
                <a:solidFill>
                  <a:srgbClr val="FF0000"/>
                </a:solidFill>
                <a:latin typeface="Georgia"/>
                <a:cs typeface="Georgia"/>
                <a:hlinkClick r:id="rId3" action="ppaction://hlinksldjump"/>
              </a:rPr>
              <a:t>1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and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Table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65">
                <a:solidFill>
                  <a:srgbClr val="FF0000"/>
                </a:solidFill>
                <a:latin typeface="Georgia"/>
                <a:cs typeface="Georgia"/>
                <a:hlinkClick r:id="rId4" action="ppaction://hlinksldjump"/>
              </a:rPr>
              <a:t>1</a:t>
            </a:r>
            <a:r>
              <a:rPr dirty="0" sz="1100" spc="4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can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be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referred,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too!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5049" y="39177"/>
            <a:ext cx="527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 b="1">
                <a:solidFill>
                  <a:srgbClr val="E5E5FF"/>
                </a:solidFill>
                <a:latin typeface="Georgia"/>
                <a:cs typeface="Georgia"/>
              </a:rPr>
              <a:t>Videos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032" y="527232"/>
            <a:ext cx="3888028" cy="22032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40168" y="2802006"/>
            <a:ext cx="2927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Georgia"/>
                <a:cs typeface="Georgia"/>
              </a:rPr>
              <a:t>Figure</a:t>
            </a:r>
            <a:r>
              <a:rPr dirty="0" sz="1000" spc="35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b="1">
                <a:solidFill>
                  <a:srgbClr val="22373A"/>
                </a:solidFill>
                <a:latin typeface="Georgia"/>
                <a:cs typeface="Georgia"/>
              </a:rPr>
              <a:t>2:</a:t>
            </a:r>
            <a:r>
              <a:rPr dirty="0" sz="1000" spc="145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Plum</a:t>
            </a:r>
            <a:r>
              <a:rPr dirty="0" sz="10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and</a:t>
            </a:r>
            <a:r>
              <a:rPr dirty="0" sz="10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Popcorn</a:t>
            </a:r>
            <a:r>
              <a:rPr dirty="0" sz="10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u="sng" sz="1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  <a:hlinkClick r:id="rId4"/>
              </a:rPr>
              <a:t>video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0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on</a:t>
            </a:r>
            <a:r>
              <a:rPr dirty="0" sz="10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18/2/2025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T</a:t>
            </a:r>
            <a:r>
              <a:rPr dirty="0" spc="-35"/>
              <a:t>o</a:t>
            </a:r>
            <a:r>
              <a:rPr dirty="0" spc="-35"/>
              <a:t>ols</a:t>
            </a:r>
            <a:r>
              <a:rPr dirty="0" spc="50"/>
              <a:t> </a:t>
            </a:r>
            <a:r>
              <a:rPr dirty="0"/>
              <a:t>to</a:t>
            </a:r>
            <a:r>
              <a:rPr dirty="0" spc="50"/>
              <a:t> </a:t>
            </a:r>
            <a:r>
              <a:rPr dirty="0" spc="-40"/>
              <a:t>Render</a:t>
            </a:r>
            <a:r>
              <a:rPr dirty="0" spc="50"/>
              <a:t> </a:t>
            </a:r>
            <a:r>
              <a:rPr dirty="0" spc="-55"/>
              <a:t>Markdown</a:t>
            </a:r>
            <a:r>
              <a:rPr dirty="0" spc="50"/>
              <a:t> </a:t>
            </a:r>
            <a:r>
              <a:rPr dirty="0" spc="-25"/>
              <a:t>Slides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Four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them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10"/>
              <a:t> </a:t>
            </a:r>
            <a:r>
              <a:rPr dirty="0" spc="-20"/>
              <a:t>indicated</a:t>
            </a:r>
            <a:r>
              <a:rPr dirty="0" spc="10"/>
              <a:t> </a:t>
            </a:r>
            <a:r>
              <a:rPr dirty="0" spc="-10"/>
              <a:t>here,</a:t>
            </a:r>
          </a:p>
          <a:p>
            <a:pPr marL="287655" marR="5080" indent="-175260">
              <a:lnSpc>
                <a:spcPct val="118000"/>
              </a:lnSpc>
              <a:spcBef>
                <a:spcPts val="675"/>
              </a:spcBef>
              <a:buFont typeface="Georgia"/>
              <a:buChar char="•"/>
              <a:tabLst>
                <a:tab pos="289560" algn="l"/>
              </a:tabLst>
            </a:pPr>
            <a:r>
              <a:rPr dirty="0" spc="-20" b="1">
                <a:latin typeface="Georgia"/>
                <a:cs typeface="Georgia"/>
              </a:rPr>
              <a:t>Pandoc</a:t>
            </a:r>
            <a:r>
              <a:rPr dirty="0" spc="-20"/>
              <a:t>:</a:t>
            </a:r>
            <a:r>
              <a:rPr dirty="0" spc="105"/>
              <a:t> </a:t>
            </a:r>
            <a:r>
              <a:rPr dirty="0"/>
              <a:t>Convert</a:t>
            </a:r>
            <a:r>
              <a:rPr dirty="0" spc="20"/>
              <a:t> </a:t>
            </a:r>
            <a:r>
              <a:rPr dirty="0" spc="-25"/>
              <a:t>Markdown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 spc="-20"/>
              <a:t>various</a:t>
            </a:r>
            <a:r>
              <a:rPr dirty="0" spc="15"/>
              <a:t> </a:t>
            </a:r>
            <a:r>
              <a:rPr dirty="0" spc="-10"/>
              <a:t>formats,</a:t>
            </a:r>
            <a:r>
              <a:rPr dirty="0" spc="20"/>
              <a:t> </a:t>
            </a:r>
            <a:r>
              <a:rPr dirty="0" spc="-10"/>
              <a:t>including </a:t>
            </a:r>
            <a:r>
              <a:rPr dirty="0" spc="-10"/>
              <a:t>	</a:t>
            </a:r>
            <a:r>
              <a:rPr dirty="0" spc="-25"/>
              <a:t>slides</a:t>
            </a:r>
            <a:r>
              <a:rPr dirty="0" spc="40"/>
              <a:t> </a:t>
            </a:r>
            <a:r>
              <a:rPr dirty="0"/>
              <a:t>in</a:t>
            </a:r>
            <a:r>
              <a:rPr dirty="0" spc="45"/>
              <a:t> </a:t>
            </a:r>
            <a:r>
              <a:rPr dirty="0"/>
              <a:t>HTML5</a:t>
            </a:r>
            <a:r>
              <a:rPr dirty="0" spc="45"/>
              <a:t> </a:t>
            </a:r>
            <a:r>
              <a:rPr dirty="0"/>
              <a:t>or</a:t>
            </a:r>
            <a:r>
              <a:rPr dirty="0" spc="45"/>
              <a:t> </a:t>
            </a:r>
            <a:r>
              <a:rPr dirty="0"/>
              <a:t>LaTeX</a:t>
            </a:r>
            <a:r>
              <a:rPr dirty="0" spc="45"/>
              <a:t> </a:t>
            </a:r>
            <a:r>
              <a:rPr dirty="0" spc="-10"/>
              <a:t>Beamer.</a:t>
            </a:r>
            <a:r>
              <a:rPr dirty="0" spc="1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current </a:t>
            </a:r>
            <a:r>
              <a:rPr dirty="0" spc="-10"/>
              <a:t>	</a:t>
            </a:r>
            <a:r>
              <a:rPr dirty="0" spc="-30"/>
              <a:t>presentation</a:t>
            </a:r>
            <a:r>
              <a:rPr dirty="0" spc="40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 spc="-35"/>
              <a:t>rendered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0"/>
              <a:t> </a:t>
            </a:r>
            <a:r>
              <a:rPr dirty="0" spc="-10"/>
              <a:t>v2.18.</a:t>
            </a:r>
          </a:p>
          <a:p>
            <a:pPr marL="287655" marR="61594" indent="-175260">
              <a:lnSpc>
                <a:spcPct val="118000"/>
              </a:lnSpc>
              <a:spcBef>
                <a:spcPts val="5"/>
              </a:spcBef>
              <a:buFont typeface="Georgia"/>
              <a:buChar char="•"/>
              <a:tabLst>
                <a:tab pos="289560" algn="l"/>
              </a:tabLst>
            </a:pPr>
            <a:r>
              <a:rPr dirty="0" b="1">
                <a:latin typeface="Georgia"/>
                <a:cs typeface="Georgia"/>
              </a:rPr>
              <a:t>Marp</a:t>
            </a:r>
            <a:r>
              <a:rPr dirty="0"/>
              <a:t>:</a:t>
            </a:r>
            <a:r>
              <a:rPr dirty="0" spc="110"/>
              <a:t> </a:t>
            </a:r>
            <a:r>
              <a:rPr dirty="0" spc="70"/>
              <a:t>A</a:t>
            </a:r>
            <a:r>
              <a:rPr dirty="0" spc="25"/>
              <a:t> </a:t>
            </a:r>
            <a:r>
              <a:rPr dirty="0"/>
              <a:t>tool</a:t>
            </a:r>
            <a:r>
              <a:rPr dirty="0" spc="20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 spc="-10"/>
              <a:t>creating</a:t>
            </a:r>
            <a:r>
              <a:rPr dirty="0" spc="25"/>
              <a:t> </a:t>
            </a:r>
            <a:r>
              <a:rPr dirty="0" spc="-25"/>
              <a:t>slides</a:t>
            </a:r>
            <a:r>
              <a:rPr dirty="0" spc="20"/>
              <a:t> </a:t>
            </a:r>
            <a:r>
              <a:rPr dirty="0"/>
              <a:t>directly</a:t>
            </a:r>
            <a:r>
              <a:rPr dirty="0" spc="25"/>
              <a:t> </a:t>
            </a:r>
            <a:r>
              <a:rPr dirty="0" spc="-20"/>
              <a:t>from</a:t>
            </a:r>
            <a:r>
              <a:rPr dirty="0" spc="20"/>
              <a:t> </a:t>
            </a:r>
            <a:r>
              <a:rPr dirty="0" spc="-10"/>
              <a:t>Markdown </a:t>
            </a:r>
            <a:r>
              <a:rPr dirty="0" spc="-10"/>
              <a:t>	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.html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 spc="-30"/>
              <a:t>presentation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25"/>
              <a:t> </a:t>
            </a:r>
            <a:r>
              <a:rPr dirty="0" spc="-35"/>
              <a:t>rendered</a:t>
            </a:r>
            <a:r>
              <a:rPr dirty="0" spc="30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 spc="-10"/>
              <a:t>v4.1.1.</a:t>
            </a:r>
          </a:p>
          <a:p>
            <a:pPr marL="287655" marR="299720" indent="-175260">
              <a:lnSpc>
                <a:spcPct val="118000"/>
              </a:lnSpc>
              <a:buFont typeface="Georgia"/>
              <a:buChar char="•"/>
              <a:tabLst>
                <a:tab pos="289560" algn="l"/>
              </a:tabLst>
            </a:pPr>
            <a:r>
              <a:rPr dirty="0" spc="-20" b="1">
                <a:latin typeface="Georgia"/>
                <a:cs typeface="Georgia"/>
              </a:rPr>
              <a:t>Reveal.js</a:t>
            </a:r>
            <a:r>
              <a:rPr dirty="0" spc="-20"/>
              <a:t>:</a:t>
            </a:r>
            <a:r>
              <a:rPr dirty="0" spc="110"/>
              <a:t> </a:t>
            </a:r>
            <a:r>
              <a:rPr dirty="0" spc="-10"/>
              <a:t>Use</a:t>
            </a:r>
            <a:r>
              <a:rPr dirty="0" spc="25"/>
              <a:t> </a:t>
            </a:r>
            <a:r>
              <a:rPr dirty="0" spc="-10">
                <a:solidFill>
                  <a:srgbClr val="FF0000"/>
                </a:solidFill>
                <a:hlinkClick r:id="rId3"/>
              </a:rPr>
              <a:t>Reveal.js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/>
              <a:t>for</a:t>
            </a:r>
            <a:r>
              <a:rPr dirty="0" spc="25"/>
              <a:t> </a:t>
            </a:r>
            <a:r>
              <a:rPr dirty="0" spc="-10"/>
              <a:t>beautiful</a:t>
            </a:r>
            <a:r>
              <a:rPr dirty="0" spc="20"/>
              <a:t> </a:t>
            </a:r>
            <a:r>
              <a:rPr dirty="0" spc="-50"/>
              <a:t>web-</a:t>
            </a:r>
            <a:r>
              <a:rPr dirty="0" spc="-10"/>
              <a:t>based </a:t>
            </a:r>
            <a:r>
              <a:rPr dirty="0" spc="-10"/>
              <a:t>	</a:t>
            </a:r>
            <a:r>
              <a:rPr dirty="0" spc="-25"/>
              <a:t>presentations.</a:t>
            </a:r>
            <a:r>
              <a:rPr dirty="0" spc="125"/>
              <a:t> </a:t>
            </a:r>
            <a:r>
              <a:rPr dirty="0" spc="70"/>
              <a:t>A</a:t>
            </a:r>
            <a:r>
              <a:rPr dirty="0" spc="35"/>
              <a:t> </a:t>
            </a:r>
            <a:r>
              <a:rPr dirty="0" spc="-30"/>
              <a:t>wonderful</a:t>
            </a:r>
            <a:r>
              <a:rPr dirty="0" spc="35"/>
              <a:t> </a:t>
            </a:r>
            <a:r>
              <a:rPr dirty="0" spc="-30"/>
              <a:t>demo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/>
              <a:t>by</a:t>
            </a:r>
            <a:r>
              <a:rPr dirty="0" spc="45"/>
              <a:t> </a:t>
            </a:r>
            <a:r>
              <a:rPr dirty="0" spc="-25" b="1">
                <a:latin typeface="Georgia"/>
                <a:cs typeface="Georgia"/>
              </a:rPr>
              <a:t>quarto</a:t>
            </a:r>
            <a:r>
              <a:rPr dirty="0" spc="20" b="1">
                <a:latin typeface="Georgia"/>
                <a:cs typeface="Georgia"/>
              </a:rPr>
              <a:t> </a:t>
            </a:r>
            <a:r>
              <a:rPr dirty="0" spc="-10"/>
              <a:t>below.</a:t>
            </a:r>
          </a:p>
          <a:p>
            <a:pPr marL="287655" marR="102870" indent="-175260">
              <a:lnSpc>
                <a:spcPct val="118000"/>
              </a:lnSpc>
              <a:buFont typeface="Georgia"/>
              <a:buChar char="•"/>
              <a:tabLst>
                <a:tab pos="289560" algn="l"/>
              </a:tabLst>
            </a:pPr>
            <a:r>
              <a:rPr dirty="0" spc="-25" b="1">
                <a:latin typeface="Georgia"/>
                <a:cs typeface="Georgia"/>
              </a:rPr>
              <a:t>quarto</a:t>
            </a:r>
            <a:r>
              <a:rPr dirty="0" spc="-25"/>
              <a:t>:</a:t>
            </a:r>
            <a:r>
              <a:rPr dirty="0" spc="85"/>
              <a:t> </a:t>
            </a:r>
            <a:r>
              <a:rPr dirty="0"/>
              <a:t>Contain</a:t>
            </a:r>
            <a:r>
              <a:rPr dirty="0" spc="5"/>
              <a:t> </a:t>
            </a:r>
            <a:r>
              <a:rPr dirty="0" spc="-40"/>
              <a:t>comprehensive</a:t>
            </a:r>
            <a:r>
              <a:rPr dirty="0" spc="5"/>
              <a:t> </a:t>
            </a:r>
            <a:r>
              <a:rPr dirty="0" spc="-10"/>
              <a:t>facilities</a:t>
            </a:r>
            <a:r>
              <a:rPr dirty="0"/>
              <a:t> for</a:t>
            </a:r>
            <a:r>
              <a:rPr dirty="0" spc="5"/>
              <a:t> </a:t>
            </a:r>
            <a:r>
              <a:rPr dirty="0" spc="-10"/>
              <a:t>rendering </a:t>
            </a:r>
            <a:r>
              <a:rPr dirty="0" spc="-10"/>
              <a:t>	</a:t>
            </a:r>
            <a:r>
              <a:rPr dirty="0" spc="-30"/>
              <a:t>presentations</a:t>
            </a:r>
            <a:r>
              <a:rPr dirty="0" spc="55"/>
              <a:t> </a:t>
            </a:r>
            <a:r>
              <a:rPr dirty="0" spc="-25"/>
              <a:t>including</a:t>
            </a:r>
            <a:r>
              <a:rPr dirty="0" spc="55"/>
              <a:t> </a:t>
            </a:r>
            <a:r>
              <a:rPr dirty="0" spc="-10"/>
              <a:t>support</a:t>
            </a:r>
            <a:r>
              <a:rPr dirty="0" spc="60"/>
              <a:t> </a:t>
            </a:r>
            <a:r>
              <a:rPr dirty="0"/>
              <a:t>for</a:t>
            </a:r>
            <a:r>
              <a:rPr dirty="0" spc="55"/>
              <a:t> </a:t>
            </a:r>
            <a:r>
              <a:rPr dirty="0" spc="-20"/>
              <a:t>pandoc/Reveal.js,</a:t>
            </a:r>
            <a:r>
              <a:rPr dirty="0" spc="60"/>
              <a:t> </a:t>
            </a:r>
            <a:r>
              <a:rPr dirty="0" spc="-25"/>
              <a:t>see </a:t>
            </a:r>
            <a:r>
              <a:rPr dirty="0" spc="-25"/>
              <a:t>	</a:t>
            </a:r>
            <a:r>
              <a:rPr dirty="0" spc="-10">
                <a:solidFill>
                  <a:srgbClr val="FF0000"/>
                </a:solidFill>
                <a:hlinkClick r:id="rId4"/>
              </a:rPr>
              <a:t>https://quarto.org/</a:t>
            </a:r>
            <a:r>
              <a:rPr dirty="0" spc="-10"/>
              <a:t>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8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0372" y="158050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8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9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55294" y="1548876"/>
            <a:ext cx="35064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Zhao,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J.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H.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&amp;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Tan,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Q.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Integrated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analysis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of</a:t>
            </a:r>
            <a:r>
              <a:rPr dirty="0" sz="1100" spc="4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genetic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data</a:t>
            </a:r>
            <a:r>
              <a:rPr dirty="0" sz="1100" spc="-2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with</a:t>
            </a:r>
            <a:r>
              <a:rPr dirty="0" sz="1100" spc="12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R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1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Times New Roman"/>
                <a:cs typeface="Times New Roman"/>
              </a:rPr>
              <a:t>Hum</a:t>
            </a:r>
            <a:r>
              <a:rPr dirty="0" sz="1100" spc="14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100" i="1">
                <a:solidFill>
                  <a:srgbClr val="22373A"/>
                </a:solidFill>
                <a:latin typeface="Times New Roman"/>
                <a:cs typeface="Times New Roman"/>
              </a:rPr>
              <a:t>Genomics</a:t>
            </a:r>
            <a:r>
              <a:rPr dirty="0" sz="1100" spc="16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1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Georgia"/>
                <a:cs typeface="Georgia"/>
              </a:rPr>
              <a:t>258–65</a:t>
            </a:r>
            <a:r>
              <a:rPr dirty="0" sz="1100" spc="1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(2006).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Jing Hua Zhao</dc:creator>
  <cp:keywords>Genetic Association, R Programming, Statistical Genetics, GWAS</cp:keywords>
  <dc:title>A Template for Markdown Beamer Slides with Pandoc</dc:title>
  <dcterms:created xsi:type="dcterms:W3CDTF">2025-02-23T17:41:53Z</dcterms:created>
  <dcterms:modified xsi:type="dcterms:W3CDTF">2025-02-23T17:41:53Z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2025-02-23T00:00:00Z</vt:filetime>
  </property>
  <property fmtid="{D5CDD505-2E9C-101B-9397-08002B2CF9AE}" pid="5" name="PTEX.Fullbanner">
    <vt:lpwstr>This is pdfTeX, Version 3.14159265-2.6-1.40.16 (TeX Live 2015) kpathsea version 6.2.1</vt:lpwstr>
  </property>
  <property fmtid="{D5CDD505-2E9C-101B-9397-08002B2CF9AE}" pid="6" name="Producer">
    <vt:lpwstr>pdfTeX-1.40.16</vt:lpwstr>
  </property>
</Properties>
</file>