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Josefin Slab"/>
      <p:regular r:id="rId29"/>
      <p:bold r:id="rId30"/>
      <p:italic r:id="rId31"/>
      <p:boldItalic r:id="rId32"/>
    </p:embeddedFont>
    <p:embeddedFont>
      <p:font typeface="Anton"/>
      <p:regular r:id="rId33"/>
    </p:embeddedFont>
    <p:embeddedFont>
      <p:font typeface="Staatliches"/>
      <p:regular r:id="rId34"/>
    </p:embeddedFont>
    <p:embeddedFont>
      <p:font typeface="Anaheim"/>
      <p:regular r:id="rId35"/>
    </p:embeddedFont>
    <p:embeddedFont>
      <p:font typeface="Abel"/>
      <p:regular r:id="rId36"/>
    </p:embeddedFont>
    <p:embeddedFont>
      <p:font typeface="Josefin Sans"/>
      <p:regular r:id="rId37"/>
      <p:bold r:id="rId38"/>
      <p:italic r:id="rId39"/>
      <p:boldItalic r:id="rId40"/>
    </p:embeddedFont>
    <p:embeddedFont>
      <p:font typeface="Unica One"/>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efinSans-boldItalic.fntdata"/><Relationship Id="rId20" Type="http://schemas.openxmlformats.org/officeDocument/2006/relationships/slide" Target="slides/slide15.xml"/><Relationship Id="rId41" Type="http://schemas.openxmlformats.org/officeDocument/2006/relationships/font" Target="fonts/UnicaOne-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lab-italic.fntdata"/><Relationship Id="rId30" Type="http://schemas.openxmlformats.org/officeDocument/2006/relationships/font" Target="fonts/JosefinSlab-bold.fntdata"/><Relationship Id="rId11" Type="http://schemas.openxmlformats.org/officeDocument/2006/relationships/slide" Target="slides/slide6.xml"/><Relationship Id="rId33" Type="http://schemas.openxmlformats.org/officeDocument/2006/relationships/font" Target="fonts/Anton-regular.fntdata"/><Relationship Id="rId10" Type="http://schemas.openxmlformats.org/officeDocument/2006/relationships/slide" Target="slides/slide5.xml"/><Relationship Id="rId32" Type="http://schemas.openxmlformats.org/officeDocument/2006/relationships/font" Target="fonts/JosefinSlab-boldItalic.fntdata"/><Relationship Id="rId13" Type="http://schemas.openxmlformats.org/officeDocument/2006/relationships/slide" Target="slides/slide8.xml"/><Relationship Id="rId35" Type="http://schemas.openxmlformats.org/officeDocument/2006/relationships/font" Target="fonts/Anaheim-regular.fntdata"/><Relationship Id="rId12" Type="http://schemas.openxmlformats.org/officeDocument/2006/relationships/slide" Target="slides/slide7.xml"/><Relationship Id="rId34" Type="http://schemas.openxmlformats.org/officeDocument/2006/relationships/font" Target="fonts/Staatliches-regular.fntdata"/><Relationship Id="rId15" Type="http://schemas.openxmlformats.org/officeDocument/2006/relationships/slide" Target="slides/slide10.xml"/><Relationship Id="rId37" Type="http://schemas.openxmlformats.org/officeDocument/2006/relationships/font" Target="fonts/JosefinSans-regular.fntdata"/><Relationship Id="rId14" Type="http://schemas.openxmlformats.org/officeDocument/2006/relationships/slide" Target="slides/slide9.xml"/><Relationship Id="rId36" Type="http://schemas.openxmlformats.org/officeDocument/2006/relationships/font" Target="fonts/Abel-regular.fntdata"/><Relationship Id="rId17" Type="http://schemas.openxmlformats.org/officeDocument/2006/relationships/slide" Target="slides/slide12.xml"/><Relationship Id="rId39" Type="http://schemas.openxmlformats.org/officeDocument/2006/relationships/font" Target="fonts/JosefinSans-italic.fntdata"/><Relationship Id="rId16" Type="http://schemas.openxmlformats.org/officeDocument/2006/relationships/slide" Target="slides/slide11.xml"/><Relationship Id="rId38" Type="http://schemas.openxmlformats.org/officeDocument/2006/relationships/font" Target="fonts/Josefi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today me myself juhal siby and my groupmate Xian Jing will be presenting our postgraduate project Predicting employment in collaboration with our client company Benefi.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973e674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d973e674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From the figure We can see that there are large number of missing value or we call it null values in many columns such as </a:t>
            </a:r>
            <a:r>
              <a:rPr lang="en" sz="1200">
                <a:solidFill>
                  <a:srgbClr val="2F2F2F"/>
                </a:solidFill>
                <a:latin typeface="Times New Roman"/>
                <a:ea typeface="Times New Roman"/>
                <a:cs typeface="Times New Roman"/>
                <a:sym typeface="Times New Roman"/>
              </a:rPr>
              <a:t>starting date/ending date of job experience/educational history, organization of job experience,</a:t>
            </a:r>
            <a:r>
              <a:rPr lang="en" sz="1200">
                <a:latin typeface="Times New Roman"/>
                <a:ea typeface="Times New Roman"/>
                <a:cs typeface="Times New Roman"/>
                <a:sym typeface="Times New Roman"/>
              </a:rPr>
              <a:t>and these missing values are unique and different for each user.</a:t>
            </a: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d973e674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d973e674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to the correlation between variables we can see from the heat map that the variables are highly correlated and dropping/replacing these missing values with mean or median value will result in a data bias.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dc431f66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dc431f66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As a result </a:t>
            </a:r>
            <a:r>
              <a:rPr lang="en" sz="1300">
                <a:latin typeface="Times New Roman"/>
                <a:ea typeface="Times New Roman"/>
                <a:cs typeface="Times New Roman"/>
                <a:sym typeface="Times New Roman"/>
              </a:rPr>
              <a:t>we have used </a:t>
            </a:r>
            <a:r>
              <a:rPr lang="en" sz="1300">
                <a:solidFill>
                  <a:srgbClr val="2F2F2F"/>
                </a:solidFill>
                <a:latin typeface="Times New Roman"/>
                <a:ea typeface="Times New Roman"/>
                <a:cs typeface="Times New Roman"/>
                <a:sym typeface="Times New Roman"/>
              </a:rPr>
              <a:t>Multivariate Imputation by Chained Equation’ which is also called mice to impute the missing values.It imputes the missing values by taking the correlation of variables into consideration using a machine learning model. It may help us to create a dataset with no biasness and obtain a good result on the coming modelling stage.</a:t>
            </a:r>
            <a:endParaRPr sz="13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d973e674a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d973e674a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order to model our dataset, data transformation will be needed to carry out on our dataset.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a:t>
            </a:r>
            <a:r>
              <a:rPr lang="en">
                <a:solidFill>
                  <a:schemeClr val="dk1"/>
                </a:solidFill>
              </a:rPr>
              <a:t>e encoded numerically the job role hierarchy column into 4 different levels of hierarchy in the ascending order of level. </a:t>
            </a:r>
            <a:endParaRPr/>
          </a:p>
          <a:p>
            <a:pPr indent="0" lvl="0" marL="0" rtl="0" algn="l">
              <a:spcBef>
                <a:spcPts val="0"/>
              </a:spcBef>
              <a:spcAft>
                <a:spcPts val="0"/>
              </a:spcAft>
              <a:buNone/>
            </a:pPr>
            <a:r>
              <a:rPr lang="en"/>
              <a:t>We need to transform the categorical variables into dummy variables too.As shown in the figure we have used one hot encoder for conversion.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608d0fa1da_0_7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608d0fa1da_0_7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Coming to data exploration we have used different plots to get valuable insights on the dataset.The graph here shows the top 8 job field category with longest average period that a person stays in their job based on their second </a:t>
            </a:r>
            <a:r>
              <a:rPr lang="en"/>
              <a:t>latest job. The therapy field employees has the longest staying period followed by sports and recreation field.Other fields have comparatively similar average staying period.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d8dee4e9f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d8dee4e9f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other hand while plotting the top 8 job field with the shortest average working period we see administration field stays the shortest in their job role.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d8dee4e9f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d8dee4e9f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The plot here shows the top 6 latest education history with longest staying period on their job role.And we see masters of research degree holders are most likely to stay longer on their </a:t>
            </a:r>
            <a:r>
              <a:rPr lang="en" sz="1200">
                <a:solidFill>
                  <a:srgbClr val="2F2F2F"/>
                </a:solidFill>
                <a:latin typeface="Times New Roman"/>
                <a:ea typeface="Times New Roman"/>
                <a:cs typeface="Times New Roman"/>
                <a:sym typeface="Times New Roman"/>
              </a:rPr>
              <a:t>second latest of job experience.</a:t>
            </a: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8dee4e9f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d8dee4e9f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to the average staying period of different job positions we see that higher positioned employees are likely to stay longer in their job role </a:t>
            </a:r>
            <a:r>
              <a:rPr lang="en"/>
              <a:t>compared</a:t>
            </a:r>
            <a:r>
              <a:rPr lang="en"/>
              <a:t> to the ones who are in lower positions.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d8dee4e9f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d8dee4e9f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Coming to the modelling part we have splitted the data in the ratio 80 to 20 percent as training and </a:t>
            </a:r>
            <a:r>
              <a:rPr lang="en" sz="1200">
                <a:latin typeface="Times New Roman"/>
                <a:ea typeface="Times New Roman"/>
                <a:cs typeface="Times New Roman"/>
                <a:sym typeface="Times New Roman"/>
              </a:rPr>
              <a:t>testing</a:t>
            </a:r>
            <a:r>
              <a:rPr lang="en" sz="1200">
                <a:latin typeface="Times New Roman"/>
                <a:ea typeface="Times New Roman"/>
                <a:cs typeface="Times New Roman"/>
                <a:sym typeface="Times New Roman"/>
              </a:rPr>
              <a:t> data. To evaluate performance of machine learning developed, r squared value will be the testing metric in this </a:t>
            </a:r>
            <a:r>
              <a:rPr lang="en" sz="1200">
                <a:latin typeface="Times New Roman"/>
                <a:ea typeface="Times New Roman"/>
                <a:cs typeface="Times New Roman"/>
                <a:sym typeface="Times New Roman"/>
              </a:rPr>
              <a:t>evaluation</a:t>
            </a:r>
            <a:r>
              <a:rPr lang="en" sz="1200">
                <a:latin typeface="Times New Roman"/>
                <a:ea typeface="Times New Roman"/>
                <a:cs typeface="Times New Roman"/>
                <a:sym typeface="Times New Roman"/>
              </a:rPr>
              <a:t> stage. This is because r squared value will represent how well is the data point fitted with the model and it will give us an </a:t>
            </a:r>
            <a:r>
              <a:rPr lang="en" sz="1200">
                <a:latin typeface="Times New Roman"/>
                <a:ea typeface="Times New Roman"/>
                <a:cs typeface="Times New Roman"/>
                <a:sym typeface="Times New Roman"/>
              </a:rPr>
              <a:t>straightforward</a:t>
            </a:r>
            <a:r>
              <a:rPr lang="en" sz="1200">
                <a:latin typeface="Times New Roman"/>
                <a:ea typeface="Times New Roman"/>
                <a:cs typeface="Times New Roman"/>
                <a:sym typeface="Times New Roman"/>
              </a:rPr>
              <a:t> justification. We applied 14 different machine learning algorithms like random forest,extra tree regressor etc on the dataset to see which one gives the best r-square value. The figure shows that random forest,extra tree and xgb gave the highest r square value.We took these and applied hyper parameter tuning to see which one is the best.</a:t>
            </a: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d8e15e94b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d8e15e94b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results the XGBRegressor is the best model </a:t>
            </a:r>
            <a:r>
              <a:rPr lang="en"/>
              <a:t>with a testing r score of 0.774 and 0.9480 as the training r r score. It also gave an overfitting value 0.174 which can be neglected.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62627eba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2627eba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 is a new kind of group benefit that aim to improve the financial wellness of employees. </a:t>
            </a:r>
            <a:r>
              <a:rPr lang="en">
                <a:solidFill>
                  <a:schemeClr val="dk1"/>
                </a:solidFill>
              </a:rPr>
              <a:t>The main concept of the company is in its name, Benefi, which stands for beneficial and Financial. </a:t>
            </a:r>
            <a:r>
              <a:rPr lang="en"/>
              <a:t>Benefi aims to help employees keep more of their money, escape debts, and improve their financial status. </a:t>
            </a:r>
            <a:r>
              <a:rPr lang="en">
                <a:solidFill>
                  <a:schemeClr val="dk1"/>
                </a:solidFill>
              </a:rPr>
              <a:t>They provide low-interest loan and financial guidance to the employee so employers will have financially empowered employees.</a:t>
            </a:r>
            <a:r>
              <a:rPr lang="en"/>
              <a:t>Benefi believes that employees who have well financial status are better employees.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d8e15e94b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d8e15e94b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make it more convenient we have created a front end application that can </a:t>
            </a:r>
            <a:r>
              <a:rPr lang="en"/>
              <a:t>actually</a:t>
            </a:r>
            <a:r>
              <a:rPr lang="en"/>
              <a:t> give the length of employee tenure just by inputting their details.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d8e15e94b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d8e15e94b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to end of our presentation we look at what we have achieved in this project. We  created several visualizations that gave interesting insights into the job tenure of an employee and was able to build a prediction model that used xgbregressor which gave the best testing r square value of 0.7739.We also created a front end application prototype that can predict job tenure of an employee by just inputting their details.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know there can be improvements to this project.We think that additional information can give more prediction accuracy.This information can be obtained from other job search and networking sites like Seek, Indeed, etc. that will help to gain more information on employees as the training dataset.</a:t>
            </a:r>
            <a:endParaRPr/>
          </a:p>
          <a:p>
            <a:pPr indent="0" lvl="0" marL="0" rtl="0" algn="l">
              <a:spcBef>
                <a:spcPts val="0"/>
              </a:spcBef>
              <a:spcAft>
                <a:spcPts val="0"/>
              </a:spcAft>
              <a:buNone/>
            </a:pPr>
            <a:r>
              <a:rPr lang="en"/>
              <a:t>Inclusion of features like gender and age will also help in getting more accuracy and enrich dataset features with multi category variables.</a:t>
            </a:r>
            <a:endParaRPr/>
          </a:p>
          <a:p>
            <a:pPr indent="0" lvl="0" marL="0" rtl="0" algn="l">
              <a:spcBef>
                <a:spcPts val="0"/>
              </a:spcBef>
              <a:spcAft>
                <a:spcPts val="0"/>
              </a:spcAft>
              <a:buNone/>
            </a:pPr>
            <a:r>
              <a:rPr lang="en"/>
              <a:t>Lastly an </a:t>
            </a:r>
            <a:r>
              <a:rPr lang="en"/>
              <a:t>automotive</a:t>
            </a:r>
            <a:r>
              <a:rPr lang="en"/>
              <a:t> interactive dashboard will help to explore the dataset more efficiently.</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6083763cf6_5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6083763cf6_5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come to the end of our presentation and we thank everyone for listening.Thank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8dee4e9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8dee4e9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project we aim to create a data science prediction model that predict the job tenure of a specified loan applicant.</a:t>
            </a:r>
            <a:endParaRPr/>
          </a:p>
          <a:p>
            <a:pPr indent="0" lvl="0" marL="0" rtl="0" algn="l">
              <a:spcBef>
                <a:spcPts val="0"/>
              </a:spcBef>
              <a:spcAft>
                <a:spcPts val="0"/>
              </a:spcAft>
              <a:buNone/>
            </a:pPr>
            <a:r>
              <a:rPr lang="en"/>
              <a:t>We try to get better accuracy than what the previous student team of benefi has achieved which was an r score of 0.62.</a:t>
            </a:r>
            <a:endParaRPr/>
          </a:p>
          <a:p>
            <a:pPr indent="0" lvl="0" marL="0" rtl="0" algn="l">
              <a:spcBef>
                <a:spcPts val="0"/>
              </a:spcBef>
              <a:spcAft>
                <a:spcPts val="0"/>
              </a:spcAft>
              <a:buNone/>
            </a:pPr>
            <a:r>
              <a:rPr lang="en"/>
              <a:t>Other than that, we aim to study how specific features may impact the employability as well as job tenure of an employee and get valuable insight by plotting out different kinds of exploration plot.It will help us to evaluate the loan application term with the predicted job tenure of the applicant.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8dee4e9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8dee4e9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dataset that we have been provided in our project has been crawled from LinkedIn by benefi’s previous student team. They have crawled the information of LinkedIn user who were from different variety of job field in Canada.This dataset had 4996 rows with 107 features. Other than basic information that has been mentioned just now, other supporting features were also added into the dataset.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56e9a21c8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6e9a21c8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c</a:t>
            </a:r>
            <a:r>
              <a:rPr lang="en"/>
              <a:t>oming to the features the dataset has,it includes the basic information of individual profiles such as job experiences with the respective starting date, endin</a:t>
            </a:r>
            <a:r>
              <a:rPr lang="en"/>
              <a:t>g date and total length of period, educational history, number of connections, etc. Other than that, several supporting features like social and economical factors were included into the dataset  such as unemployment rate, and average job tenure period by different kinds of job field.It also had average attrition rate which was based on different type of industries of each job experience stated. All these two data was sourced from the Canada Government Official Report.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8dee4e9f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8dee4e9f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divided the data preparation step into three parts which includes Data cleaning,missing data imputation and Transforming the data for able be fitted with any </a:t>
            </a:r>
            <a:r>
              <a:rPr lang="en"/>
              <a:t>machine</a:t>
            </a:r>
            <a:r>
              <a:rPr lang="en"/>
              <a:t> learning model</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c431f66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c431f66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dk1"/>
                </a:solidFill>
                <a:highlight>
                  <a:srgbClr val="F4F5F8"/>
                </a:highlight>
                <a:latin typeface="Times New Roman"/>
                <a:ea typeface="Times New Roman"/>
                <a:cs typeface="Times New Roman"/>
                <a:sym typeface="Times New Roman"/>
              </a:rPr>
              <a:t>we found out that most of the rows  had missing values  on their   Experience  6  to  9  columns.So we decided to drop these columns. This can be explained as people usually  don’t  change  their  job  so  frequently and dont have so many job experience before.   The  sum of  null  values in Experience 6 to 9 columns is shown in the figure below.</a:t>
            </a:r>
            <a:endParaRPr sz="1250">
              <a:solidFill>
                <a:schemeClr val="dk1"/>
              </a:solidFill>
              <a:highlight>
                <a:srgbClr val="F4F5F8"/>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dc431f66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dc431f66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dk1"/>
                </a:solidFill>
                <a:highlight>
                  <a:srgbClr val="F4F5F8"/>
                </a:highlight>
              </a:rPr>
              <a:t>The first figure shows the </a:t>
            </a:r>
            <a:r>
              <a:rPr lang="en" sz="1250">
                <a:solidFill>
                  <a:schemeClr val="dk1"/>
                </a:solidFill>
                <a:highlight>
                  <a:srgbClr val="F4F5F8"/>
                </a:highlight>
              </a:rPr>
              <a:t>number</a:t>
            </a:r>
            <a:r>
              <a:rPr lang="en" sz="1250">
                <a:solidFill>
                  <a:schemeClr val="dk1"/>
                </a:solidFill>
                <a:highlight>
                  <a:srgbClr val="F4F5F8"/>
                </a:highlight>
              </a:rPr>
              <a:t> of unmatched values in </a:t>
            </a:r>
            <a:r>
              <a:rPr lang="en" sz="1250">
                <a:solidFill>
                  <a:schemeClr val="dk1"/>
                </a:solidFill>
                <a:highlight>
                  <a:srgbClr val="F4F5F8"/>
                </a:highlight>
              </a:rPr>
              <a:t>Experiences 1-5 while matching the experience content with the online job field category. So we did we did manual data imputation to match more mismatched job fields with the correct job field in the newly created columns as show in the second figure.</a:t>
            </a:r>
            <a:endParaRPr sz="1250">
              <a:solidFill>
                <a:schemeClr val="dk1"/>
              </a:solidFill>
              <a:highlight>
                <a:srgbClr val="F4F5F8"/>
              </a:highlight>
            </a:endParaRPr>
          </a:p>
          <a:p>
            <a:pPr indent="0" lvl="0" marL="0" rtl="0" algn="l">
              <a:spcBef>
                <a:spcPts val="0"/>
              </a:spcBef>
              <a:spcAft>
                <a:spcPts val="0"/>
              </a:spcAft>
              <a:buNone/>
            </a:pPr>
            <a:r>
              <a:t/>
            </a:r>
            <a:endParaRPr sz="1250">
              <a:solidFill>
                <a:schemeClr val="dk1"/>
              </a:solidFill>
              <a:highlight>
                <a:srgbClr val="F4F5F8"/>
              </a:highlight>
            </a:endParaRPr>
          </a:p>
          <a:p>
            <a:pPr indent="0" lvl="0" marL="0" rtl="0" algn="l">
              <a:spcBef>
                <a:spcPts val="0"/>
              </a:spcBef>
              <a:spcAft>
                <a:spcPts val="0"/>
              </a:spcAft>
              <a:buClr>
                <a:schemeClr val="dk1"/>
              </a:buClr>
              <a:buSzPts val="1100"/>
              <a:buFont typeface="Arial"/>
              <a:buNone/>
            </a:pPr>
            <a:r>
              <a:t/>
            </a:r>
            <a:endParaRPr sz="1250">
              <a:solidFill>
                <a:schemeClr val="dk1"/>
              </a:solidFill>
              <a:highlight>
                <a:srgbClr val="F4F5F8"/>
              </a:high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973e674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d973e674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figure here shows the number unmatched values after manual data imputation on experiences 1-5.We see that the numbers have reduced significantly.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3F3F3"/>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3F3F3"/>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3F3F3"/>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3F3F3"/>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3F3F3"/>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3F3F3"/>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3F3F3"/>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4800">
                <a:solidFill>
                  <a:srgbClr val="F3F3F3"/>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3F3F3"/>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3F3F3"/>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b="1" lang="en" sz="900">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chemeClr val="accent3"/>
                </a:solidFill>
                <a:latin typeface="Anaheim"/>
                <a:ea typeface="Anaheim"/>
                <a:cs typeface="Anaheim"/>
                <a:sym typeface="Anaheim"/>
              </a:rPr>
              <a:t>, including icons by </a:t>
            </a:r>
            <a:r>
              <a:rPr b="1" lang="en" sz="900">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chemeClr val="accent3"/>
                </a:solidFill>
                <a:latin typeface="Anaheim"/>
                <a:ea typeface="Anaheim"/>
                <a:cs typeface="Anaheim"/>
                <a:sym typeface="Anaheim"/>
              </a:rPr>
              <a:t>, and infographics &amp; images by </a:t>
            </a:r>
            <a:r>
              <a:rPr b="1" lang="en" sz="900">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b="1" lang="en" sz="900">
                <a:solidFill>
                  <a:schemeClr val="accent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
        <p:nvSpPr>
          <p:cNvPr id="124" name="Google Shape;124;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5" name="Google Shape;125;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EFEFEF"/>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3F3F3"/>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3F3F3"/>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3F3F3"/>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3F3F3"/>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3F3F3"/>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3F3F3"/>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3F3F3"/>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3F3F3"/>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indent="-304800" lvl="1" marL="914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indent="-304800" lvl="2" marL="1371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indent="-304800" lvl="3" marL="1828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indent="-304800" lvl="4" marL="22860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indent="-304800" lvl="5" marL="27432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indent="-304800" lvl="6" marL="3200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indent="-304800" lvl="7" marL="3657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indent="-304800" lvl="8" marL="411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9.jp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2"/>
          <p:cNvSpPr txBox="1"/>
          <p:nvPr>
            <p:ph idx="1" type="subTitle"/>
          </p:nvPr>
        </p:nvSpPr>
        <p:spPr>
          <a:xfrm>
            <a:off x="877575" y="3054589"/>
            <a:ext cx="3326700" cy="10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RMIT University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XIAN JING WONG: s3772149</a:t>
            </a:r>
            <a:endParaRPr sz="1600"/>
          </a:p>
          <a:p>
            <a:pPr indent="0" lvl="0" marL="0" rtl="0" algn="l">
              <a:spcBef>
                <a:spcPts val="0"/>
              </a:spcBef>
              <a:spcAft>
                <a:spcPts val="0"/>
              </a:spcAft>
              <a:buNone/>
            </a:pPr>
            <a:r>
              <a:rPr lang="en" sz="1600"/>
              <a:t>JUHAL SIBY: S3792902</a:t>
            </a:r>
            <a:endParaRPr sz="1600"/>
          </a:p>
        </p:txBody>
      </p:sp>
      <p:sp>
        <p:nvSpPr>
          <p:cNvPr id="158" name="Google Shape;158;p22"/>
          <p:cNvSpPr txBox="1"/>
          <p:nvPr>
            <p:ph type="ctrTitle"/>
          </p:nvPr>
        </p:nvSpPr>
        <p:spPr>
          <a:xfrm>
            <a:off x="801375" y="686448"/>
            <a:ext cx="3248400" cy="201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BENEFI</a:t>
            </a:r>
            <a:endParaRPr b="1"/>
          </a:p>
          <a:p>
            <a:pPr indent="0" lvl="0" marL="0" rtl="0" algn="l">
              <a:spcBef>
                <a:spcPts val="0"/>
              </a:spcBef>
              <a:spcAft>
                <a:spcPts val="0"/>
              </a:spcAft>
              <a:buNone/>
            </a:pPr>
            <a:r>
              <a:rPr lang="en" sz="3000"/>
              <a:t>Predict EMployMENT</a:t>
            </a:r>
            <a:endParaRPr sz="3000"/>
          </a:p>
        </p:txBody>
      </p:sp>
      <p:grpSp>
        <p:nvGrpSpPr>
          <p:cNvPr id="159" name="Google Shape;159;p22"/>
          <p:cNvGrpSpPr/>
          <p:nvPr/>
        </p:nvGrpSpPr>
        <p:grpSpPr>
          <a:xfrm>
            <a:off x="5765433" y="3973585"/>
            <a:ext cx="203088" cy="412126"/>
            <a:chOff x="7764635" y="2404362"/>
            <a:chExt cx="353565" cy="717489"/>
          </a:xfrm>
        </p:grpSpPr>
        <p:sp>
          <p:nvSpPr>
            <p:cNvPr id="160" name="Google Shape;160;p22"/>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2"/>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2"/>
          <p:cNvGrpSpPr/>
          <p:nvPr/>
        </p:nvGrpSpPr>
        <p:grpSpPr>
          <a:xfrm>
            <a:off x="8071692" y="3374463"/>
            <a:ext cx="777728" cy="1334382"/>
            <a:chOff x="7825967" y="3240163"/>
            <a:chExt cx="777728" cy="1334382"/>
          </a:xfrm>
        </p:grpSpPr>
        <p:sp>
          <p:nvSpPr>
            <p:cNvPr id="165" name="Google Shape;165;p2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2"/>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2"/>
          <p:cNvGrpSpPr/>
          <p:nvPr/>
        </p:nvGrpSpPr>
        <p:grpSpPr>
          <a:xfrm>
            <a:off x="3929256" y="3919614"/>
            <a:ext cx="576962" cy="773332"/>
            <a:chOff x="3429656" y="3785314"/>
            <a:chExt cx="576962" cy="773332"/>
          </a:xfrm>
        </p:grpSpPr>
        <p:sp>
          <p:nvSpPr>
            <p:cNvPr id="173" name="Google Shape;173;p2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2"/>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2"/>
          <p:cNvGrpSpPr/>
          <p:nvPr/>
        </p:nvGrpSpPr>
        <p:grpSpPr>
          <a:xfrm>
            <a:off x="6345231" y="2886609"/>
            <a:ext cx="1407691" cy="1286147"/>
            <a:chOff x="6117656" y="2752309"/>
            <a:chExt cx="1407691" cy="1286147"/>
          </a:xfrm>
        </p:grpSpPr>
        <p:sp>
          <p:nvSpPr>
            <p:cNvPr id="189" name="Google Shape;189;p22"/>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22"/>
          <p:cNvGrpSpPr/>
          <p:nvPr/>
        </p:nvGrpSpPr>
        <p:grpSpPr>
          <a:xfrm>
            <a:off x="3940094" y="1807838"/>
            <a:ext cx="1294564" cy="589573"/>
            <a:chOff x="3940094" y="1807838"/>
            <a:chExt cx="1294564" cy="589573"/>
          </a:xfrm>
        </p:grpSpPr>
        <p:grpSp>
          <p:nvGrpSpPr>
            <p:cNvPr id="208" name="Google Shape;208;p22"/>
            <p:cNvGrpSpPr/>
            <p:nvPr/>
          </p:nvGrpSpPr>
          <p:grpSpPr>
            <a:xfrm>
              <a:off x="3940094" y="1807838"/>
              <a:ext cx="1294564" cy="589573"/>
              <a:chOff x="3543907" y="2562740"/>
              <a:chExt cx="1294564" cy="381675"/>
            </a:xfrm>
          </p:grpSpPr>
          <p:sp>
            <p:nvSpPr>
              <p:cNvPr id="209" name="Google Shape;209;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2"/>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2"/>
          <p:cNvGrpSpPr/>
          <p:nvPr/>
        </p:nvGrpSpPr>
        <p:grpSpPr>
          <a:xfrm>
            <a:off x="6193917" y="1459403"/>
            <a:ext cx="906007" cy="136663"/>
            <a:chOff x="5966342" y="1378202"/>
            <a:chExt cx="906007" cy="136663"/>
          </a:xfrm>
        </p:grpSpPr>
        <p:sp>
          <p:nvSpPr>
            <p:cNvPr id="218" name="Google Shape;218;p22"/>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2"/>
          <p:cNvGrpSpPr/>
          <p:nvPr/>
        </p:nvGrpSpPr>
        <p:grpSpPr>
          <a:xfrm>
            <a:off x="8042062" y="2843136"/>
            <a:ext cx="496812" cy="472595"/>
            <a:chOff x="7814487" y="2708836"/>
            <a:chExt cx="496812" cy="472595"/>
          </a:xfrm>
        </p:grpSpPr>
        <p:sp>
          <p:nvSpPr>
            <p:cNvPr id="223" name="Google Shape;223;p22"/>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2"/>
          <p:cNvGrpSpPr/>
          <p:nvPr/>
        </p:nvGrpSpPr>
        <p:grpSpPr>
          <a:xfrm>
            <a:off x="7739700" y="1512500"/>
            <a:ext cx="1109728" cy="1002828"/>
            <a:chOff x="7739700" y="1512500"/>
            <a:chExt cx="1109728" cy="1002828"/>
          </a:xfrm>
        </p:grpSpPr>
        <p:sp>
          <p:nvSpPr>
            <p:cNvPr id="226" name="Google Shape;226;p22"/>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22"/>
            <p:cNvGrpSpPr/>
            <p:nvPr/>
          </p:nvGrpSpPr>
          <p:grpSpPr>
            <a:xfrm>
              <a:off x="7808309" y="1610467"/>
              <a:ext cx="966993" cy="714803"/>
              <a:chOff x="7183784" y="1476167"/>
              <a:chExt cx="966993" cy="714803"/>
            </a:xfrm>
          </p:grpSpPr>
          <p:sp>
            <p:nvSpPr>
              <p:cNvPr id="228" name="Google Shape;228;p22"/>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4" name="Google Shape;244;p22"/>
          <p:cNvGrpSpPr/>
          <p:nvPr/>
        </p:nvGrpSpPr>
        <p:grpSpPr>
          <a:xfrm flipH="1">
            <a:off x="6415607" y="1911354"/>
            <a:ext cx="1520787" cy="2773390"/>
            <a:chOff x="-823767" y="1667843"/>
            <a:chExt cx="1580203" cy="2881743"/>
          </a:xfrm>
        </p:grpSpPr>
        <p:sp>
          <p:nvSpPr>
            <p:cNvPr id="245" name="Google Shape;245;p22"/>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22"/>
          <p:cNvGrpSpPr/>
          <p:nvPr/>
        </p:nvGrpSpPr>
        <p:grpSpPr>
          <a:xfrm>
            <a:off x="4389208" y="3195116"/>
            <a:ext cx="1579322" cy="671293"/>
            <a:chOff x="4161633" y="3060816"/>
            <a:chExt cx="1579322" cy="671293"/>
          </a:xfrm>
        </p:grpSpPr>
        <p:sp>
          <p:nvSpPr>
            <p:cNvPr id="396" name="Google Shape;396;p22"/>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1"/>
          <p:cNvSpPr txBox="1"/>
          <p:nvPr>
            <p:ph idx="1" type="subTitle"/>
          </p:nvPr>
        </p:nvSpPr>
        <p:spPr>
          <a:xfrm flipH="1">
            <a:off x="537525" y="1074588"/>
            <a:ext cx="4251600" cy="3788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700">
                <a:solidFill>
                  <a:srgbClr val="2F2F2F"/>
                </a:solidFill>
              </a:rPr>
              <a:t>Missing d</a:t>
            </a:r>
            <a:r>
              <a:rPr b="1" lang="en" sz="1700">
                <a:solidFill>
                  <a:srgbClr val="2F2F2F"/>
                </a:solidFill>
              </a:rPr>
              <a:t>ata imputation</a:t>
            </a:r>
            <a:endParaRPr sz="1700">
              <a:solidFill>
                <a:srgbClr val="2F2F2F"/>
              </a:solidFill>
            </a:endParaRPr>
          </a:p>
          <a:p>
            <a:pPr indent="-336550" lvl="0" marL="457200" rtl="0" algn="l">
              <a:lnSpc>
                <a:spcPct val="150000"/>
              </a:lnSpc>
              <a:spcBef>
                <a:spcPts val="1000"/>
              </a:spcBef>
              <a:spcAft>
                <a:spcPts val="0"/>
              </a:spcAft>
              <a:buClr>
                <a:srgbClr val="2F2F2F"/>
              </a:buClr>
              <a:buSzPts val="1700"/>
              <a:buFont typeface="Anaheim"/>
              <a:buChar char="➢"/>
            </a:pPr>
            <a:r>
              <a:rPr lang="en" sz="1700">
                <a:solidFill>
                  <a:srgbClr val="2F2F2F"/>
                </a:solidFill>
              </a:rPr>
              <a:t>Large amount of null values existing in many columns such as starting date/ending date of job experience/educational history, organization of job experience, etc.</a:t>
            </a:r>
            <a:endParaRPr sz="1700">
              <a:solidFill>
                <a:srgbClr val="2F2F2F"/>
              </a:solidFill>
            </a:endParaRPr>
          </a:p>
          <a:p>
            <a:pPr indent="-336550" lvl="0" marL="457200" rtl="0" algn="l">
              <a:lnSpc>
                <a:spcPct val="150000"/>
              </a:lnSpc>
              <a:spcBef>
                <a:spcPts val="0"/>
              </a:spcBef>
              <a:spcAft>
                <a:spcPts val="0"/>
              </a:spcAft>
              <a:buClr>
                <a:srgbClr val="2F2F2F"/>
              </a:buClr>
              <a:buSzPts val="1700"/>
              <a:buChar char="➢"/>
            </a:pPr>
            <a:r>
              <a:rPr lang="en" sz="1700">
                <a:solidFill>
                  <a:srgbClr val="2F2F2F"/>
                </a:solidFill>
              </a:rPr>
              <a:t>Observed that many columns that have missing values are unique value to every individual (educational duration, job experience duration).</a:t>
            </a:r>
            <a:endParaRPr sz="1700">
              <a:solidFill>
                <a:srgbClr val="2F2F2F"/>
              </a:solidFill>
            </a:endParaRPr>
          </a:p>
        </p:txBody>
      </p:sp>
      <p:sp>
        <p:nvSpPr>
          <p:cNvPr id="490" name="Google Shape;490;p31"/>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3"/>
                </a:solidFill>
              </a:rPr>
              <a:t>DAtA Preparation</a:t>
            </a:r>
            <a:endParaRPr/>
          </a:p>
        </p:txBody>
      </p:sp>
      <p:pic>
        <p:nvPicPr>
          <p:cNvPr id="491" name="Google Shape;491;p31"/>
          <p:cNvPicPr preferRelativeResize="0"/>
          <p:nvPr/>
        </p:nvPicPr>
        <p:blipFill>
          <a:blip r:embed="rId3">
            <a:alphaModFix/>
          </a:blip>
          <a:stretch>
            <a:fillRect/>
          </a:stretch>
        </p:blipFill>
        <p:spPr>
          <a:xfrm>
            <a:off x="5429400" y="1261463"/>
            <a:ext cx="3551749" cy="36015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2"/>
          <p:cNvSpPr txBox="1"/>
          <p:nvPr>
            <p:ph idx="1" type="subTitle"/>
          </p:nvPr>
        </p:nvSpPr>
        <p:spPr>
          <a:xfrm flipH="1">
            <a:off x="447800" y="1105325"/>
            <a:ext cx="3732000" cy="3788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900">
                <a:solidFill>
                  <a:srgbClr val="2F2F2F"/>
                </a:solidFill>
              </a:rPr>
              <a:t>Missing d</a:t>
            </a:r>
            <a:r>
              <a:rPr b="1" lang="en" sz="1900">
                <a:solidFill>
                  <a:srgbClr val="2F2F2F"/>
                </a:solidFill>
              </a:rPr>
              <a:t>ata imputation</a:t>
            </a:r>
            <a:endParaRPr sz="1900">
              <a:solidFill>
                <a:srgbClr val="2F2F2F"/>
              </a:solidFill>
            </a:endParaRPr>
          </a:p>
          <a:p>
            <a:pPr indent="-349250" lvl="0" marL="457200" rtl="0" algn="l">
              <a:lnSpc>
                <a:spcPct val="150000"/>
              </a:lnSpc>
              <a:spcBef>
                <a:spcPts val="1000"/>
              </a:spcBef>
              <a:spcAft>
                <a:spcPts val="0"/>
              </a:spcAft>
              <a:buClr>
                <a:srgbClr val="2F2F2F"/>
              </a:buClr>
              <a:buSzPts val="1900"/>
              <a:buChar char="➢"/>
            </a:pPr>
            <a:r>
              <a:rPr lang="en" sz="1900">
                <a:solidFill>
                  <a:srgbClr val="2F2F2F"/>
                </a:solidFill>
              </a:rPr>
              <a:t>From correlation heat map, variables are high correlated to each other.</a:t>
            </a:r>
            <a:endParaRPr sz="1900">
              <a:solidFill>
                <a:srgbClr val="2F2F2F"/>
              </a:solidFill>
            </a:endParaRPr>
          </a:p>
          <a:p>
            <a:pPr indent="-349250" lvl="0" marL="457200" rtl="0" algn="l">
              <a:lnSpc>
                <a:spcPct val="150000"/>
              </a:lnSpc>
              <a:spcBef>
                <a:spcPts val="0"/>
              </a:spcBef>
              <a:spcAft>
                <a:spcPts val="0"/>
              </a:spcAft>
              <a:buClr>
                <a:srgbClr val="2F2F2F"/>
              </a:buClr>
              <a:buSzPts val="1900"/>
              <a:buChar char="➢"/>
            </a:pPr>
            <a:r>
              <a:rPr lang="en" sz="1900">
                <a:solidFill>
                  <a:srgbClr val="2F2F2F"/>
                </a:solidFill>
              </a:rPr>
              <a:t>Drop/replace with </a:t>
            </a:r>
            <a:r>
              <a:rPr lang="en" sz="1900">
                <a:solidFill>
                  <a:srgbClr val="2F2F2F"/>
                </a:solidFill>
              </a:rPr>
              <a:t>column</a:t>
            </a:r>
            <a:r>
              <a:rPr lang="en" sz="1900">
                <a:solidFill>
                  <a:srgbClr val="2F2F2F"/>
                </a:solidFill>
              </a:rPr>
              <a:t> mean/median value will cause data biasness. </a:t>
            </a:r>
            <a:endParaRPr sz="1900">
              <a:solidFill>
                <a:srgbClr val="2F2F2F"/>
              </a:solidFill>
            </a:endParaRPr>
          </a:p>
        </p:txBody>
      </p:sp>
      <p:sp>
        <p:nvSpPr>
          <p:cNvPr id="497" name="Google Shape;497;p32"/>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3"/>
                </a:solidFill>
              </a:rPr>
              <a:t>DAtA Preparation</a:t>
            </a:r>
            <a:endParaRPr/>
          </a:p>
        </p:txBody>
      </p:sp>
      <p:pic>
        <p:nvPicPr>
          <p:cNvPr id="498" name="Google Shape;498;p32"/>
          <p:cNvPicPr preferRelativeResize="0"/>
          <p:nvPr/>
        </p:nvPicPr>
        <p:blipFill>
          <a:blip r:embed="rId3">
            <a:alphaModFix/>
          </a:blip>
          <a:stretch>
            <a:fillRect/>
          </a:stretch>
        </p:blipFill>
        <p:spPr>
          <a:xfrm>
            <a:off x="4263025" y="1230675"/>
            <a:ext cx="4817725" cy="366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3"/>
          <p:cNvSpPr txBox="1"/>
          <p:nvPr>
            <p:ph idx="1" type="subTitle"/>
          </p:nvPr>
        </p:nvSpPr>
        <p:spPr>
          <a:xfrm flipH="1">
            <a:off x="867450" y="1063250"/>
            <a:ext cx="7409100" cy="28845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900">
                <a:solidFill>
                  <a:srgbClr val="2F2F2F"/>
                </a:solidFill>
              </a:rPr>
              <a:t>Missing d</a:t>
            </a:r>
            <a:r>
              <a:rPr b="1" lang="en" sz="1900">
                <a:solidFill>
                  <a:srgbClr val="2F2F2F"/>
                </a:solidFill>
              </a:rPr>
              <a:t>ata imputation</a:t>
            </a:r>
            <a:endParaRPr sz="1900">
              <a:solidFill>
                <a:srgbClr val="2F2F2F"/>
              </a:solidFill>
            </a:endParaRPr>
          </a:p>
          <a:p>
            <a:pPr indent="-349250" lvl="0" marL="457200" rtl="0" algn="l">
              <a:lnSpc>
                <a:spcPct val="150000"/>
              </a:lnSpc>
              <a:spcBef>
                <a:spcPts val="1000"/>
              </a:spcBef>
              <a:spcAft>
                <a:spcPts val="0"/>
              </a:spcAft>
              <a:buClr>
                <a:srgbClr val="2F2F2F"/>
              </a:buClr>
              <a:buSzPts val="1900"/>
              <a:buFont typeface="Anaheim"/>
              <a:buChar char="➢"/>
            </a:pPr>
            <a:r>
              <a:rPr lang="en" sz="1900">
                <a:solidFill>
                  <a:srgbClr val="2F2F2F"/>
                </a:solidFill>
              </a:rPr>
              <a:t>Resolve missing values issue using ‘Multivariate Imputation by Chained Equation’ (MICE).</a:t>
            </a:r>
            <a:endParaRPr sz="1900">
              <a:solidFill>
                <a:srgbClr val="2F2F2F"/>
              </a:solidFill>
            </a:endParaRPr>
          </a:p>
          <a:p>
            <a:pPr indent="-349250" lvl="0" marL="457200" rtl="0" algn="l">
              <a:lnSpc>
                <a:spcPct val="150000"/>
              </a:lnSpc>
              <a:spcBef>
                <a:spcPts val="0"/>
              </a:spcBef>
              <a:spcAft>
                <a:spcPts val="0"/>
              </a:spcAft>
              <a:buClr>
                <a:srgbClr val="2F2F2F"/>
              </a:buClr>
              <a:buSzPts val="1900"/>
              <a:buChar char="➢"/>
            </a:pPr>
            <a:r>
              <a:rPr lang="en" sz="1900">
                <a:solidFill>
                  <a:srgbClr val="2F2F2F"/>
                </a:solidFill>
              </a:rPr>
              <a:t>MICE imputes the missing value by considering the correlations of other variables by machine learning model.</a:t>
            </a:r>
            <a:endParaRPr sz="1900">
              <a:solidFill>
                <a:srgbClr val="2F2F2F"/>
              </a:solidFill>
            </a:endParaRPr>
          </a:p>
        </p:txBody>
      </p:sp>
      <p:sp>
        <p:nvSpPr>
          <p:cNvPr id="504" name="Google Shape;504;p33"/>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3"/>
                </a:solidFill>
              </a:rPr>
              <a:t>DAtA Preparation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4"/>
          <p:cNvSpPr txBox="1"/>
          <p:nvPr>
            <p:ph idx="1" type="subTitle"/>
          </p:nvPr>
        </p:nvSpPr>
        <p:spPr>
          <a:xfrm flipH="1">
            <a:off x="384675" y="1063250"/>
            <a:ext cx="4125000" cy="37782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900">
                <a:solidFill>
                  <a:srgbClr val="2F2F2F"/>
                </a:solidFill>
              </a:rPr>
              <a:t>Data transformation for modelling</a:t>
            </a:r>
            <a:endParaRPr sz="1900">
              <a:solidFill>
                <a:srgbClr val="2F2F2F"/>
              </a:solidFill>
            </a:endParaRPr>
          </a:p>
          <a:p>
            <a:pPr indent="-349250" lvl="0" marL="457200" rtl="0" algn="l">
              <a:lnSpc>
                <a:spcPct val="150000"/>
              </a:lnSpc>
              <a:spcBef>
                <a:spcPts val="1000"/>
              </a:spcBef>
              <a:spcAft>
                <a:spcPts val="0"/>
              </a:spcAft>
              <a:buClr>
                <a:srgbClr val="2F2F2F"/>
              </a:buClr>
              <a:buSzPts val="1900"/>
              <a:buFont typeface="Anaheim"/>
              <a:buChar char="➢"/>
            </a:pPr>
            <a:r>
              <a:rPr lang="en" sz="1900">
                <a:solidFill>
                  <a:srgbClr val="2F2F2F"/>
                </a:solidFill>
              </a:rPr>
              <a:t>Encode the job role hierarchy column into 4 different levels of hierarchy in ascending order of job role.</a:t>
            </a:r>
            <a:endParaRPr sz="1900">
              <a:solidFill>
                <a:srgbClr val="2F2F2F"/>
              </a:solidFill>
            </a:endParaRPr>
          </a:p>
          <a:p>
            <a:pPr indent="-349250" lvl="0" marL="457200" rtl="0" algn="l">
              <a:lnSpc>
                <a:spcPct val="150000"/>
              </a:lnSpc>
              <a:spcBef>
                <a:spcPts val="0"/>
              </a:spcBef>
              <a:spcAft>
                <a:spcPts val="0"/>
              </a:spcAft>
              <a:buClr>
                <a:srgbClr val="2F2F2F"/>
              </a:buClr>
              <a:buSzPts val="1900"/>
              <a:buChar char="➢"/>
            </a:pPr>
            <a:r>
              <a:rPr lang="en" sz="1900">
                <a:solidFill>
                  <a:srgbClr val="2F2F2F"/>
                </a:solidFill>
              </a:rPr>
              <a:t>One hot encoder applied on all categorical features to convert to dummy variables.</a:t>
            </a:r>
            <a:endParaRPr sz="1900">
              <a:solidFill>
                <a:srgbClr val="2F2F2F"/>
              </a:solidFill>
            </a:endParaRPr>
          </a:p>
        </p:txBody>
      </p:sp>
      <p:sp>
        <p:nvSpPr>
          <p:cNvPr id="510" name="Google Shape;510;p34"/>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3"/>
                </a:solidFill>
              </a:rPr>
              <a:t>DAtA Preparation</a:t>
            </a:r>
            <a:endParaRPr/>
          </a:p>
        </p:txBody>
      </p:sp>
      <p:pic>
        <p:nvPicPr>
          <p:cNvPr id="511" name="Google Shape;511;p34"/>
          <p:cNvPicPr preferRelativeResize="0"/>
          <p:nvPr/>
        </p:nvPicPr>
        <p:blipFill>
          <a:blip r:embed="rId3">
            <a:alphaModFix/>
          </a:blip>
          <a:stretch>
            <a:fillRect/>
          </a:stretch>
        </p:blipFill>
        <p:spPr>
          <a:xfrm>
            <a:off x="4408625" y="1608550"/>
            <a:ext cx="4577725" cy="1656175"/>
          </a:xfrm>
          <a:prstGeom prst="rect">
            <a:avLst/>
          </a:prstGeom>
          <a:noFill/>
          <a:ln>
            <a:noFill/>
          </a:ln>
        </p:spPr>
      </p:pic>
      <p:pic>
        <p:nvPicPr>
          <p:cNvPr id="512" name="Google Shape;512;p34"/>
          <p:cNvPicPr preferRelativeResize="0"/>
          <p:nvPr/>
        </p:nvPicPr>
        <p:blipFill>
          <a:blip r:embed="rId4">
            <a:alphaModFix/>
          </a:blip>
          <a:stretch>
            <a:fillRect/>
          </a:stretch>
        </p:blipFill>
        <p:spPr>
          <a:xfrm>
            <a:off x="4571775" y="3600525"/>
            <a:ext cx="4167376" cy="79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16" name="Shape 516"/>
        <p:cNvGrpSpPr/>
        <p:nvPr/>
      </p:nvGrpSpPr>
      <p:grpSpPr>
        <a:xfrm>
          <a:off x="0" y="0"/>
          <a:ext cx="0" cy="0"/>
          <a:chOff x="0" y="0"/>
          <a:chExt cx="0" cy="0"/>
        </a:xfrm>
      </p:grpSpPr>
      <p:sp>
        <p:nvSpPr>
          <p:cNvPr id="517" name="Google Shape;517;p35"/>
          <p:cNvSpPr txBox="1"/>
          <p:nvPr>
            <p:ph idx="2" type="ctrTitle"/>
          </p:nvPr>
        </p:nvSpPr>
        <p:spPr>
          <a:xfrm>
            <a:off x="4121350" y="457300"/>
            <a:ext cx="461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Valuable Insight 1- Exploration</a:t>
            </a:r>
            <a:endParaRPr sz="2200"/>
          </a:p>
        </p:txBody>
      </p:sp>
      <p:pic>
        <p:nvPicPr>
          <p:cNvPr id="518" name="Google Shape;518;p35"/>
          <p:cNvPicPr preferRelativeResize="0"/>
          <p:nvPr/>
        </p:nvPicPr>
        <p:blipFill>
          <a:blip r:embed="rId3">
            <a:alphaModFix/>
          </a:blip>
          <a:stretch>
            <a:fillRect/>
          </a:stretch>
        </p:blipFill>
        <p:spPr>
          <a:xfrm>
            <a:off x="537500" y="1275225"/>
            <a:ext cx="4067276" cy="3388250"/>
          </a:xfrm>
          <a:prstGeom prst="rect">
            <a:avLst/>
          </a:prstGeom>
          <a:noFill/>
          <a:ln>
            <a:noFill/>
          </a:ln>
        </p:spPr>
      </p:pic>
      <p:sp>
        <p:nvSpPr>
          <p:cNvPr id="519" name="Google Shape;519;p35"/>
          <p:cNvSpPr txBox="1"/>
          <p:nvPr>
            <p:ph idx="4294967295" type="subTitle"/>
          </p:nvPr>
        </p:nvSpPr>
        <p:spPr>
          <a:xfrm flipH="1">
            <a:off x="4958100" y="1170275"/>
            <a:ext cx="3817200" cy="3493200"/>
          </a:xfrm>
          <a:prstGeom prst="rect">
            <a:avLst/>
          </a:prstGeom>
        </p:spPr>
        <p:txBody>
          <a:bodyPr anchorCtr="0" anchor="t" bIns="0" lIns="91425" spcFirstLastPara="1" rIns="91425" wrap="square" tIns="234000">
            <a:noAutofit/>
          </a:bodyPr>
          <a:lstStyle/>
          <a:p>
            <a:pPr indent="-323850" lvl="0" marL="457200" rtl="0" algn="l">
              <a:lnSpc>
                <a:spcPct val="150000"/>
              </a:lnSpc>
              <a:spcBef>
                <a:spcPts val="0"/>
              </a:spcBef>
              <a:spcAft>
                <a:spcPts val="0"/>
              </a:spcAft>
              <a:buClr>
                <a:srgbClr val="2F2F2F"/>
              </a:buClr>
              <a:buSzPts val="1500"/>
              <a:buChar char="➢"/>
            </a:pPr>
            <a:r>
              <a:rPr lang="en" sz="1500">
                <a:solidFill>
                  <a:srgbClr val="2F2F2F"/>
                </a:solidFill>
              </a:rPr>
              <a:t>Present the top 8 job field category with longest staying period in their job role based on their second latest job experience.</a:t>
            </a:r>
            <a:endParaRPr sz="1500">
              <a:solidFill>
                <a:srgbClr val="2F2F2F"/>
              </a:solidFill>
            </a:endParaRPr>
          </a:p>
          <a:p>
            <a:pPr indent="-323850" lvl="0" marL="457200" rtl="0" algn="l">
              <a:lnSpc>
                <a:spcPct val="150000"/>
              </a:lnSpc>
              <a:spcBef>
                <a:spcPts val="0"/>
              </a:spcBef>
              <a:spcAft>
                <a:spcPts val="0"/>
              </a:spcAft>
              <a:buClr>
                <a:srgbClr val="2F2F2F"/>
              </a:buClr>
              <a:buSzPts val="1500"/>
              <a:buChar char="➢"/>
            </a:pPr>
            <a:r>
              <a:rPr lang="en" sz="1500">
                <a:solidFill>
                  <a:srgbClr val="2F2F2F"/>
                </a:solidFill>
              </a:rPr>
              <a:t>Therapy field employees have the longest average staying period on their job.</a:t>
            </a:r>
            <a:endParaRPr sz="1500">
              <a:solidFill>
                <a:srgbClr val="2F2F2F"/>
              </a:solidFill>
            </a:endParaRPr>
          </a:p>
          <a:p>
            <a:pPr indent="-323850" lvl="0" marL="457200" rtl="0" algn="l">
              <a:lnSpc>
                <a:spcPct val="150000"/>
              </a:lnSpc>
              <a:spcBef>
                <a:spcPts val="0"/>
              </a:spcBef>
              <a:spcAft>
                <a:spcPts val="0"/>
              </a:spcAft>
              <a:buClr>
                <a:srgbClr val="2F2F2F"/>
              </a:buClr>
              <a:buSzPts val="1500"/>
              <a:buChar char="➢"/>
            </a:pPr>
            <a:r>
              <a:rPr lang="en" sz="1500">
                <a:solidFill>
                  <a:srgbClr val="2F2F2F"/>
                </a:solidFill>
              </a:rPr>
              <a:t>Followed by sports &amp; recreation field.</a:t>
            </a:r>
            <a:endParaRPr sz="1500">
              <a:solidFill>
                <a:srgbClr val="2F2F2F"/>
              </a:solidFill>
            </a:endParaRPr>
          </a:p>
          <a:p>
            <a:pPr indent="0" lvl="0" marL="914400" rtl="0" algn="l">
              <a:lnSpc>
                <a:spcPct val="150000"/>
              </a:lnSpc>
              <a:spcBef>
                <a:spcPts val="1600"/>
              </a:spcBef>
              <a:spcAft>
                <a:spcPts val="1600"/>
              </a:spcAft>
              <a:buNone/>
            </a:pPr>
            <a:r>
              <a:t/>
            </a:r>
            <a:endParaRPr sz="1500">
              <a:solidFill>
                <a:srgbClr val="2F2F2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23" name="Shape 523"/>
        <p:cNvGrpSpPr/>
        <p:nvPr/>
      </p:nvGrpSpPr>
      <p:grpSpPr>
        <a:xfrm>
          <a:off x="0" y="0"/>
          <a:ext cx="0" cy="0"/>
          <a:chOff x="0" y="0"/>
          <a:chExt cx="0" cy="0"/>
        </a:xfrm>
      </p:grpSpPr>
      <p:sp>
        <p:nvSpPr>
          <p:cNvPr id="524" name="Google Shape;524;p36"/>
          <p:cNvSpPr txBox="1"/>
          <p:nvPr>
            <p:ph idx="2" type="ctrTitle"/>
          </p:nvPr>
        </p:nvSpPr>
        <p:spPr>
          <a:xfrm>
            <a:off x="4121350" y="457300"/>
            <a:ext cx="461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Valuable Insight 1- Exploration</a:t>
            </a:r>
            <a:endParaRPr sz="2200"/>
          </a:p>
        </p:txBody>
      </p:sp>
      <p:pic>
        <p:nvPicPr>
          <p:cNvPr id="525" name="Google Shape;525;p36"/>
          <p:cNvPicPr preferRelativeResize="0"/>
          <p:nvPr/>
        </p:nvPicPr>
        <p:blipFill rotWithShape="1">
          <a:blip r:embed="rId3">
            <a:alphaModFix/>
          </a:blip>
          <a:srcRect b="377" l="0" r="0" t="377"/>
          <a:stretch/>
        </p:blipFill>
        <p:spPr>
          <a:xfrm>
            <a:off x="537500" y="1275225"/>
            <a:ext cx="4067275" cy="3388250"/>
          </a:xfrm>
          <a:prstGeom prst="rect">
            <a:avLst/>
          </a:prstGeom>
          <a:noFill/>
          <a:ln>
            <a:noFill/>
          </a:ln>
        </p:spPr>
      </p:pic>
      <p:sp>
        <p:nvSpPr>
          <p:cNvPr id="526" name="Google Shape;526;p36"/>
          <p:cNvSpPr txBox="1"/>
          <p:nvPr>
            <p:ph idx="4294967295" type="subTitle"/>
          </p:nvPr>
        </p:nvSpPr>
        <p:spPr>
          <a:xfrm flipH="1">
            <a:off x="4958100" y="1170275"/>
            <a:ext cx="3817200" cy="3493200"/>
          </a:xfrm>
          <a:prstGeom prst="rect">
            <a:avLst/>
          </a:prstGeom>
        </p:spPr>
        <p:txBody>
          <a:bodyPr anchorCtr="0" anchor="t" bIns="0" lIns="91425" spcFirstLastPara="1" rIns="91425" wrap="square" tIns="234000">
            <a:noAutofit/>
          </a:bodyPr>
          <a:lstStyle/>
          <a:p>
            <a:pPr indent="-323850" lvl="0" marL="457200" rtl="0" algn="l">
              <a:lnSpc>
                <a:spcPct val="150000"/>
              </a:lnSpc>
              <a:spcBef>
                <a:spcPts val="0"/>
              </a:spcBef>
              <a:spcAft>
                <a:spcPts val="0"/>
              </a:spcAft>
              <a:buClr>
                <a:srgbClr val="2F2F2F"/>
              </a:buClr>
              <a:buSzPts val="1500"/>
              <a:buChar char="➢"/>
            </a:pPr>
            <a:r>
              <a:rPr lang="en" sz="1500">
                <a:solidFill>
                  <a:srgbClr val="2F2F2F"/>
                </a:solidFill>
              </a:rPr>
              <a:t>Top 8 job field with shortest average working period time chart was plotted. </a:t>
            </a:r>
            <a:endParaRPr sz="1500">
              <a:solidFill>
                <a:srgbClr val="2F2F2F"/>
              </a:solidFill>
            </a:endParaRPr>
          </a:p>
          <a:p>
            <a:pPr indent="-323850" lvl="0" marL="457200" rtl="0" algn="l">
              <a:lnSpc>
                <a:spcPct val="150000"/>
              </a:lnSpc>
              <a:spcBef>
                <a:spcPts val="0"/>
              </a:spcBef>
              <a:spcAft>
                <a:spcPts val="0"/>
              </a:spcAft>
              <a:buClr>
                <a:srgbClr val="2F2F2F"/>
              </a:buClr>
              <a:buSzPts val="1500"/>
              <a:buChar char="➢"/>
            </a:pPr>
            <a:r>
              <a:rPr lang="en" sz="1500">
                <a:solidFill>
                  <a:srgbClr val="2F2F2F"/>
                </a:solidFill>
              </a:rPr>
              <a:t>Employees in health care </a:t>
            </a:r>
            <a:r>
              <a:rPr lang="en" sz="1500">
                <a:solidFill>
                  <a:srgbClr val="2F2F2F"/>
                </a:solidFill>
              </a:rPr>
              <a:t>administration</a:t>
            </a:r>
            <a:r>
              <a:rPr lang="en" sz="1500">
                <a:solidFill>
                  <a:srgbClr val="2F2F2F"/>
                </a:solidFill>
              </a:rPr>
              <a:t> field stay the shortest period on their job role in overall.</a:t>
            </a:r>
            <a:endParaRPr sz="1500">
              <a:solidFill>
                <a:srgbClr val="2F2F2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30" name="Shape 530"/>
        <p:cNvGrpSpPr/>
        <p:nvPr/>
      </p:nvGrpSpPr>
      <p:grpSpPr>
        <a:xfrm>
          <a:off x="0" y="0"/>
          <a:ext cx="0" cy="0"/>
          <a:chOff x="0" y="0"/>
          <a:chExt cx="0" cy="0"/>
        </a:xfrm>
      </p:grpSpPr>
      <p:sp>
        <p:nvSpPr>
          <p:cNvPr id="531" name="Google Shape;531;p37"/>
          <p:cNvSpPr txBox="1"/>
          <p:nvPr>
            <p:ph idx="2" type="ctrTitle"/>
          </p:nvPr>
        </p:nvSpPr>
        <p:spPr>
          <a:xfrm>
            <a:off x="4121350" y="457300"/>
            <a:ext cx="461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Valuable Insight 1- Exploration</a:t>
            </a:r>
            <a:endParaRPr sz="2200"/>
          </a:p>
        </p:txBody>
      </p:sp>
      <p:pic>
        <p:nvPicPr>
          <p:cNvPr id="532" name="Google Shape;532;p37"/>
          <p:cNvPicPr preferRelativeResize="0"/>
          <p:nvPr/>
        </p:nvPicPr>
        <p:blipFill rotWithShape="1">
          <a:blip r:embed="rId3">
            <a:alphaModFix/>
          </a:blip>
          <a:srcRect b="455" l="0" r="0" t="465"/>
          <a:stretch/>
        </p:blipFill>
        <p:spPr>
          <a:xfrm>
            <a:off x="537500" y="1275225"/>
            <a:ext cx="4067274" cy="3388250"/>
          </a:xfrm>
          <a:prstGeom prst="rect">
            <a:avLst/>
          </a:prstGeom>
          <a:noFill/>
          <a:ln>
            <a:noFill/>
          </a:ln>
        </p:spPr>
      </p:pic>
      <p:sp>
        <p:nvSpPr>
          <p:cNvPr id="533" name="Google Shape;533;p37"/>
          <p:cNvSpPr txBox="1"/>
          <p:nvPr>
            <p:ph idx="4294967295" type="subTitle"/>
          </p:nvPr>
        </p:nvSpPr>
        <p:spPr>
          <a:xfrm flipH="1">
            <a:off x="4958100" y="1170275"/>
            <a:ext cx="3817200" cy="3493200"/>
          </a:xfrm>
          <a:prstGeom prst="rect">
            <a:avLst/>
          </a:prstGeom>
        </p:spPr>
        <p:txBody>
          <a:bodyPr anchorCtr="0" anchor="t" bIns="0" lIns="91425" spcFirstLastPara="1" rIns="91425" wrap="square" tIns="234000">
            <a:noAutofit/>
          </a:bodyPr>
          <a:lstStyle/>
          <a:p>
            <a:pPr indent="-323850" lvl="0" marL="457200" rtl="0" algn="l">
              <a:lnSpc>
                <a:spcPct val="150000"/>
              </a:lnSpc>
              <a:spcBef>
                <a:spcPts val="0"/>
              </a:spcBef>
              <a:spcAft>
                <a:spcPts val="0"/>
              </a:spcAft>
              <a:buClr>
                <a:srgbClr val="2F2F2F"/>
              </a:buClr>
              <a:buSzPts val="1500"/>
              <a:buChar char="➢"/>
            </a:pPr>
            <a:r>
              <a:rPr lang="en" sz="1500">
                <a:solidFill>
                  <a:srgbClr val="2F2F2F"/>
                </a:solidFill>
              </a:rPr>
              <a:t>‘Master of research’ degree holder will stay the longest on their current job role based on the second latest of job experience.</a:t>
            </a:r>
            <a:endParaRPr sz="1500">
              <a:solidFill>
                <a:srgbClr val="2F2F2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37" name="Shape 537"/>
        <p:cNvGrpSpPr/>
        <p:nvPr/>
      </p:nvGrpSpPr>
      <p:grpSpPr>
        <a:xfrm>
          <a:off x="0" y="0"/>
          <a:ext cx="0" cy="0"/>
          <a:chOff x="0" y="0"/>
          <a:chExt cx="0" cy="0"/>
        </a:xfrm>
      </p:grpSpPr>
      <p:sp>
        <p:nvSpPr>
          <p:cNvPr id="538" name="Google Shape;538;p38"/>
          <p:cNvSpPr txBox="1"/>
          <p:nvPr>
            <p:ph idx="2" type="ctrTitle"/>
          </p:nvPr>
        </p:nvSpPr>
        <p:spPr>
          <a:xfrm>
            <a:off x="4121350" y="457300"/>
            <a:ext cx="461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Valuable Insight 1- Exploration</a:t>
            </a:r>
            <a:endParaRPr sz="2200"/>
          </a:p>
        </p:txBody>
      </p:sp>
      <p:pic>
        <p:nvPicPr>
          <p:cNvPr id="539" name="Google Shape;539;p38"/>
          <p:cNvPicPr preferRelativeResize="0"/>
          <p:nvPr/>
        </p:nvPicPr>
        <p:blipFill rotWithShape="1">
          <a:blip r:embed="rId3">
            <a:alphaModFix/>
          </a:blip>
          <a:srcRect b="0" l="3670" r="0" t="0"/>
          <a:stretch/>
        </p:blipFill>
        <p:spPr>
          <a:xfrm>
            <a:off x="537500" y="1275225"/>
            <a:ext cx="4034276" cy="3233060"/>
          </a:xfrm>
          <a:prstGeom prst="rect">
            <a:avLst/>
          </a:prstGeom>
          <a:noFill/>
          <a:ln>
            <a:noFill/>
          </a:ln>
        </p:spPr>
      </p:pic>
      <p:sp>
        <p:nvSpPr>
          <p:cNvPr id="540" name="Google Shape;540;p38"/>
          <p:cNvSpPr txBox="1"/>
          <p:nvPr>
            <p:ph idx="4294967295" type="subTitle"/>
          </p:nvPr>
        </p:nvSpPr>
        <p:spPr>
          <a:xfrm flipH="1">
            <a:off x="4958100" y="1170275"/>
            <a:ext cx="3817200" cy="3493200"/>
          </a:xfrm>
          <a:prstGeom prst="rect">
            <a:avLst/>
          </a:prstGeom>
        </p:spPr>
        <p:txBody>
          <a:bodyPr anchorCtr="0" anchor="t" bIns="0" lIns="91425" spcFirstLastPara="1" rIns="91425" wrap="square" tIns="234000">
            <a:noAutofit/>
          </a:bodyPr>
          <a:lstStyle/>
          <a:p>
            <a:pPr indent="-323850" lvl="0" marL="457200" rtl="0" algn="l">
              <a:lnSpc>
                <a:spcPct val="150000"/>
              </a:lnSpc>
              <a:spcBef>
                <a:spcPts val="0"/>
              </a:spcBef>
              <a:spcAft>
                <a:spcPts val="0"/>
              </a:spcAft>
              <a:buClr>
                <a:srgbClr val="2F2F2F"/>
              </a:buClr>
              <a:buSzPts val="1500"/>
              <a:buChar char="➢"/>
            </a:pPr>
            <a:r>
              <a:rPr lang="en" sz="1500">
                <a:solidFill>
                  <a:srgbClr val="2F2F2F"/>
                </a:solidFill>
              </a:rPr>
              <a:t>Average staying period of different levels of job position was studied.</a:t>
            </a:r>
            <a:endParaRPr sz="1500">
              <a:solidFill>
                <a:srgbClr val="2F2F2F"/>
              </a:solidFill>
            </a:endParaRPr>
          </a:p>
          <a:p>
            <a:pPr indent="-323850" lvl="0" marL="457200" rtl="0" algn="l">
              <a:lnSpc>
                <a:spcPct val="150000"/>
              </a:lnSpc>
              <a:spcBef>
                <a:spcPts val="0"/>
              </a:spcBef>
              <a:spcAft>
                <a:spcPts val="0"/>
              </a:spcAft>
              <a:buClr>
                <a:srgbClr val="2F2F2F"/>
              </a:buClr>
              <a:buSzPts val="1500"/>
              <a:buChar char="➢"/>
            </a:pPr>
            <a:r>
              <a:rPr lang="en" sz="1500">
                <a:solidFill>
                  <a:srgbClr val="2F2F2F"/>
                </a:solidFill>
              </a:rPr>
              <a:t>From the plot shown, the higher </a:t>
            </a:r>
            <a:r>
              <a:rPr lang="en" sz="1500">
                <a:solidFill>
                  <a:srgbClr val="2F2F2F"/>
                </a:solidFill>
              </a:rPr>
              <a:t>level of hierarchy</a:t>
            </a:r>
            <a:r>
              <a:rPr lang="en" sz="1500">
                <a:solidFill>
                  <a:srgbClr val="2F2F2F"/>
                </a:solidFill>
              </a:rPr>
              <a:t> that employees hold, the longer they will stay on their job role.</a:t>
            </a:r>
            <a:endParaRPr sz="1500">
              <a:solidFill>
                <a:srgbClr val="2F2F2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44" name="Shape 544"/>
        <p:cNvGrpSpPr/>
        <p:nvPr/>
      </p:nvGrpSpPr>
      <p:grpSpPr>
        <a:xfrm>
          <a:off x="0" y="0"/>
          <a:ext cx="0" cy="0"/>
          <a:chOff x="0" y="0"/>
          <a:chExt cx="0" cy="0"/>
        </a:xfrm>
      </p:grpSpPr>
      <p:sp>
        <p:nvSpPr>
          <p:cNvPr id="545" name="Google Shape;545;p39"/>
          <p:cNvSpPr txBox="1"/>
          <p:nvPr>
            <p:ph idx="2" type="ctrTitle"/>
          </p:nvPr>
        </p:nvSpPr>
        <p:spPr>
          <a:xfrm>
            <a:off x="4121350" y="457300"/>
            <a:ext cx="461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100"/>
              <a:t>Valuable Insight 2- Machine learning Model</a:t>
            </a:r>
            <a:endParaRPr sz="2000"/>
          </a:p>
        </p:txBody>
      </p:sp>
      <p:pic>
        <p:nvPicPr>
          <p:cNvPr id="546" name="Google Shape;546;p39"/>
          <p:cNvPicPr preferRelativeResize="0"/>
          <p:nvPr/>
        </p:nvPicPr>
        <p:blipFill rotWithShape="1">
          <a:blip r:embed="rId3">
            <a:alphaModFix/>
          </a:blip>
          <a:srcRect b="5231" l="-664" r="0" t="0"/>
          <a:stretch/>
        </p:blipFill>
        <p:spPr>
          <a:xfrm>
            <a:off x="213175" y="1181275"/>
            <a:ext cx="4744926" cy="3033225"/>
          </a:xfrm>
          <a:prstGeom prst="rect">
            <a:avLst/>
          </a:prstGeom>
          <a:noFill/>
          <a:ln>
            <a:noFill/>
          </a:ln>
        </p:spPr>
      </p:pic>
      <p:sp>
        <p:nvSpPr>
          <p:cNvPr id="547" name="Google Shape;547;p39"/>
          <p:cNvSpPr txBox="1"/>
          <p:nvPr>
            <p:ph idx="4294967295" type="subTitle"/>
          </p:nvPr>
        </p:nvSpPr>
        <p:spPr>
          <a:xfrm flipH="1">
            <a:off x="4958100" y="1017875"/>
            <a:ext cx="3817200" cy="3493200"/>
          </a:xfrm>
          <a:prstGeom prst="rect">
            <a:avLst/>
          </a:prstGeom>
        </p:spPr>
        <p:txBody>
          <a:bodyPr anchorCtr="0" anchor="t" bIns="0" lIns="91425" spcFirstLastPara="1" rIns="91425" wrap="square" tIns="234000">
            <a:noAutofit/>
          </a:bodyPr>
          <a:lstStyle/>
          <a:p>
            <a:pPr indent="-323850" lvl="0" marL="457200" rtl="0" algn="l">
              <a:lnSpc>
                <a:spcPct val="150000"/>
              </a:lnSpc>
              <a:spcBef>
                <a:spcPts val="0"/>
              </a:spcBef>
              <a:spcAft>
                <a:spcPts val="0"/>
              </a:spcAft>
              <a:buClr>
                <a:srgbClr val="2F2F2F"/>
              </a:buClr>
              <a:buSzPts val="1500"/>
              <a:buChar char="➢"/>
            </a:pPr>
            <a:r>
              <a:rPr lang="en" sz="1500">
                <a:solidFill>
                  <a:srgbClr val="2F2F2F"/>
                </a:solidFill>
              </a:rPr>
              <a:t>Fitted the dataset with 14 different type of machine learning models like: RandomForestRegressor, ExtraTreesRegressor, etc.</a:t>
            </a:r>
            <a:endParaRPr sz="1500">
              <a:solidFill>
                <a:srgbClr val="2F2F2F"/>
              </a:solidFill>
            </a:endParaRPr>
          </a:p>
          <a:p>
            <a:pPr indent="-323850" lvl="0" marL="457200" rtl="0" algn="l">
              <a:lnSpc>
                <a:spcPct val="150000"/>
              </a:lnSpc>
              <a:spcBef>
                <a:spcPts val="0"/>
              </a:spcBef>
              <a:spcAft>
                <a:spcPts val="0"/>
              </a:spcAft>
              <a:buClr>
                <a:srgbClr val="2F2F2F"/>
              </a:buClr>
              <a:buSzPts val="1500"/>
              <a:buChar char="➢"/>
            </a:pPr>
            <a:r>
              <a:rPr lang="en" sz="1500">
                <a:solidFill>
                  <a:srgbClr val="2F2F2F"/>
                </a:solidFill>
              </a:rPr>
              <a:t>R-squared value will be used to evaluate the model performance.</a:t>
            </a:r>
            <a:endParaRPr sz="1500">
              <a:solidFill>
                <a:srgbClr val="2F2F2F"/>
              </a:solidFill>
            </a:endParaRPr>
          </a:p>
          <a:p>
            <a:pPr indent="-323850" lvl="0" marL="457200" rtl="0" algn="l">
              <a:lnSpc>
                <a:spcPct val="150000"/>
              </a:lnSpc>
              <a:spcBef>
                <a:spcPts val="0"/>
              </a:spcBef>
              <a:spcAft>
                <a:spcPts val="0"/>
              </a:spcAft>
              <a:buClr>
                <a:srgbClr val="2F2F2F"/>
              </a:buClr>
              <a:buSzPts val="1500"/>
              <a:buChar char="➢"/>
            </a:pPr>
            <a:r>
              <a:rPr lang="en" sz="1500">
                <a:solidFill>
                  <a:srgbClr val="2F2F2F"/>
                </a:solidFill>
              </a:rPr>
              <a:t>Top three model (RandomForest Regressor, ExtraTrees Regressor &amp; XGB Regressor) with highest r-squared value was chosen to be applied hyperparameter tuning.</a:t>
            </a:r>
            <a:endParaRPr sz="1500">
              <a:solidFill>
                <a:srgbClr val="2F2F2F"/>
              </a:solidFill>
            </a:endParaRPr>
          </a:p>
          <a:p>
            <a:pPr indent="0" lvl="0" marL="914400" rtl="0" algn="l">
              <a:lnSpc>
                <a:spcPct val="150000"/>
              </a:lnSpc>
              <a:spcBef>
                <a:spcPts val="1600"/>
              </a:spcBef>
              <a:spcAft>
                <a:spcPts val="1600"/>
              </a:spcAft>
              <a:buNone/>
            </a:pPr>
            <a:r>
              <a:t/>
            </a:r>
            <a:endParaRPr sz="1500">
              <a:solidFill>
                <a:srgbClr val="2F2F2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51" name="Shape 551"/>
        <p:cNvGrpSpPr/>
        <p:nvPr/>
      </p:nvGrpSpPr>
      <p:grpSpPr>
        <a:xfrm>
          <a:off x="0" y="0"/>
          <a:ext cx="0" cy="0"/>
          <a:chOff x="0" y="0"/>
          <a:chExt cx="0" cy="0"/>
        </a:xfrm>
      </p:grpSpPr>
      <p:sp>
        <p:nvSpPr>
          <p:cNvPr id="552" name="Google Shape;552;p40"/>
          <p:cNvSpPr txBox="1"/>
          <p:nvPr>
            <p:ph idx="2" type="ctrTitle"/>
          </p:nvPr>
        </p:nvSpPr>
        <p:spPr>
          <a:xfrm>
            <a:off x="4121350" y="457300"/>
            <a:ext cx="461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100"/>
              <a:t>Valuable Insight 2- Machine learning Model</a:t>
            </a:r>
            <a:endParaRPr sz="2000"/>
          </a:p>
        </p:txBody>
      </p:sp>
      <p:sp>
        <p:nvSpPr>
          <p:cNvPr id="553" name="Google Shape;553;p40"/>
          <p:cNvSpPr txBox="1"/>
          <p:nvPr>
            <p:ph idx="4294967295" type="subTitle"/>
          </p:nvPr>
        </p:nvSpPr>
        <p:spPr>
          <a:xfrm flipH="1">
            <a:off x="4958100" y="1398875"/>
            <a:ext cx="3817200" cy="2945100"/>
          </a:xfrm>
          <a:prstGeom prst="rect">
            <a:avLst/>
          </a:prstGeom>
        </p:spPr>
        <p:txBody>
          <a:bodyPr anchorCtr="0" anchor="t" bIns="0" lIns="91425" spcFirstLastPara="1" rIns="91425" wrap="square" tIns="234000">
            <a:noAutofit/>
          </a:bodyPr>
          <a:lstStyle/>
          <a:p>
            <a:pPr indent="-323850" lvl="0" marL="457200" rtl="0" algn="l">
              <a:lnSpc>
                <a:spcPct val="150000"/>
              </a:lnSpc>
              <a:spcBef>
                <a:spcPts val="0"/>
              </a:spcBef>
              <a:spcAft>
                <a:spcPts val="0"/>
              </a:spcAft>
              <a:buClr>
                <a:srgbClr val="2F2F2F"/>
              </a:buClr>
              <a:buSzPts val="1500"/>
              <a:buChar char="➢"/>
            </a:pPr>
            <a:r>
              <a:rPr lang="en" sz="1500">
                <a:solidFill>
                  <a:srgbClr val="2F2F2F"/>
                </a:solidFill>
              </a:rPr>
              <a:t>XGBRegressor is the best model with evaluation of r squared value metric.</a:t>
            </a:r>
            <a:endParaRPr sz="1500">
              <a:solidFill>
                <a:srgbClr val="2F2F2F"/>
              </a:solidFill>
            </a:endParaRPr>
          </a:p>
          <a:p>
            <a:pPr indent="-323850" lvl="0" marL="457200" rtl="0" algn="l">
              <a:lnSpc>
                <a:spcPct val="150000"/>
              </a:lnSpc>
              <a:spcBef>
                <a:spcPts val="0"/>
              </a:spcBef>
              <a:spcAft>
                <a:spcPts val="0"/>
              </a:spcAft>
              <a:buClr>
                <a:srgbClr val="2F2F2F"/>
              </a:buClr>
              <a:buSzPts val="1500"/>
              <a:buChar char="➢"/>
            </a:pPr>
            <a:r>
              <a:rPr lang="en" sz="1500">
                <a:solidFill>
                  <a:srgbClr val="2F2F2F"/>
                </a:solidFill>
              </a:rPr>
              <a:t>The test r-squared value for this model </a:t>
            </a:r>
            <a:r>
              <a:rPr lang="en" sz="1500">
                <a:solidFill>
                  <a:srgbClr val="2F2F2F"/>
                </a:solidFill>
              </a:rPr>
              <a:t>obtained</a:t>
            </a:r>
            <a:r>
              <a:rPr lang="en" sz="1500">
                <a:solidFill>
                  <a:srgbClr val="2F2F2F"/>
                </a:solidFill>
              </a:rPr>
              <a:t> is 0.774 and train r squared value obtained is 0.9480.</a:t>
            </a:r>
            <a:endParaRPr sz="1500">
              <a:solidFill>
                <a:srgbClr val="2F2F2F"/>
              </a:solidFill>
            </a:endParaRPr>
          </a:p>
          <a:p>
            <a:pPr indent="-323850" lvl="0" marL="457200" rtl="0" algn="l">
              <a:lnSpc>
                <a:spcPct val="150000"/>
              </a:lnSpc>
              <a:spcBef>
                <a:spcPts val="0"/>
              </a:spcBef>
              <a:spcAft>
                <a:spcPts val="0"/>
              </a:spcAft>
              <a:buClr>
                <a:srgbClr val="2F2F2F"/>
              </a:buClr>
              <a:buSzPts val="1500"/>
              <a:buChar char="➢"/>
            </a:pPr>
            <a:r>
              <a:rPr lang="en" sz="1500">
                <a:solidFill>
                  <a:srgbClr val="2F2F2F"/>
                </a:solidFill>
              </a:rPr>
              <a:t>Overfitting amount for this model is 0.174 which could be considered as not overfitted.</a:t>
            </a:r>
            <a:endParaRPr sz="1500">
              <a:solidFill>
                <a:srgbClr val="2F2F2F"/>
              </a:solidFill>
            </a:endParaRPr>
          </a:p>
        </p:txBody>
      </p:sp>
      <p:pic>
        <p:nvPicPr>
          <p:cNvPr id="554" name="Google Shape;554;p40"/>
          <p:cNvPicPr preferRelativeResize="0"/>
          <p:nvPr/>
        </p:nvPicPr>
        <p:blipFill rotWithShape="1">
          <a:blip r:embed="rId3">
            <a:alphaModFix/>
          </a:blip>
          <a:srcRect b="0" l="6748" r="42703" t="37413"/>
          <a:stretch/>
        </p:blipFill>
        <p:spPr>
          <a:xfrm>
            <a:off x="443725" y="1439125"/>
            <a:ext cx="3597773" cy="1057076"/>
          </a:xfrm>
          <a:prstGeom prst="rect">
            <a:avLst/>
          </a:prstGeom>
          <a:noFill/>
          <a:ln>
            <a:noFill/>
          </a:ln>
        </p:spPr>
      </p:pic>
      <p:pic>
        <p:nvPicPr>
          <p:cNvPr id="555" name="Google Shape;555;p40"/>
          <p:cNvPicPr preferRelativeResize="0"/>
          <p:nvPr/>
        </p:nvPicPr>
        <p:blipFill>
          <a:blip r:embed="rId4">
            <a:alphaModFix/>
          </a:blip>
          <a:stretch>
            <a:fillRect/>
          </a:stretch>
        </p:blipFill>
        <p:spPr>
          <a:xfrm>
            <a:off x="443725" y="2866725"/>
            <a:ext cx="3677625" cy="623778"/>
          </a:xfrm>
          <a:prstGeom prst="rect">
            <a:avLst/>
          </a:prstGeom>
          <a:noFill/>
          <a:ln>
            <a:noFill/>
          </a:ln>
        </p:spPr>
      </p:pic>
      <p:pic>
        <p:nvPicPr>
          <p:cNvPr id="556" name="Google Shape;556;p40"/>
          <p:cNvPicPr preferRelativeResize="0"/>
          <p:nvPr/>
        </p:nvPicPr>
        <p:blipFill>
          <a:blip r:embed="rId5">
            <a:alphaModFix/>
          </a:blip>
          <a:stretch>
            <a:fillRect/>
          </a:stretch>
        </p:blipFill>
        <p:spPr>
          <a:xfrm>
            <a:off x="443725" y="3697775"/>
            <a:ext cx="3677625" cy="7055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12" name="Shape 412"/>
        <p:cNvGrpSpPr/>
        <p:nvPr/>
      </p:nvGrpSpPr>
      <p:grpSpPr>
        <a:xfrm>
          <a:off x="0" y="0"/>
          <a:ext cx="0" cy="0"/>
          <a:chOff x="0" y="0"/>
          <a:chExt cx="0" cy="0"/>
        </a:xfrm>
      </p:grpSpPr>
      <p:sp>
        <p:nvSpPr>
          <p:cNvPr id="413" name="Google Shape;413;p23"/>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Introduction</a:t>
            </a:r>
            <a:r>
              <a:rPr lang="en" sz="2200"/>
              <a:t>: Benefi</a:t>
            </a:r>
            <a:endParaRPr sz="2200"/>
          </a:p>
        </p:txBody>
      </p:sp>
      <p:sp>
        <p:nvSpPr>
          <p:cNvPr id="414" name="Google Shape;414;p23"/>
          <p:cNvSpPr txBox="1"/>
          <p:nvPr>
            <p:ph idx="1" type="subTitle"/>
          </p:nvPr>
        </p:nvSpPr>
        <p:spPr>
          <a:xfrm flipH="1">
            <a:off x="584550" y="1222750"/>
            <a:ext cx="7409100" cy="3493200"/>
          </a:xfrm>
          <a:prstGeom prst="rect">
            <a:avLst/>
          </a:prstGeom>
        </p:spPr>
        <p:txBody>
          <a:bodyPr anchorCtr="0" anchor="t" bIns="0" lIns="91425" spcFirstLastPara="1" rIns="91425" wrap="square" tIns="234000">
            <a:noAutofit/>
          </a:bodyPr>
          <a:lstStyle/>
          <a:p>
            <a:pPr indent="-349250" lvl="0" marL="457200" rtl="0" algn="l">
              <a:lnSpc>
                <a:spcPct val="150000"/>
              </a:lnSpc>
              <a:spcBef>
                <a:spcPts val="0"/>
              </a:spcBef>
              <a:spcAft>
                <a:spcPts val="0"/>
              </a:spcAft>
              <a:buClr>
                <a:srgbClr val="2F2F2F"/>
              </a:buClr>
              <a:buSzPts val="1900"/>
              <a:buFont typeface="Anaheim"/>
              <a:buChar char="➢"/>
            </a:pPr>
            <a:r>
              <a:rPr lang="en" sz="1900">
                <a:solidFill>
                  <a:srgbClr val="2F2F2F"/>
                </a:solidFill>
              </a:rPr>
              <a:t>Benefi aims to help employees keep more of their money, escape debt, and improve their overall financial wellness.</a:t>
            </a:r>
            <a:endParaRPr sz="1900">
              <a:solidFill>
                <a:srgbClr val="2F2F2F"/>
              </a:solidFill>
            </a:endParaRPr>
          </a:p>
          <a:p>
            <a:pPr indent="-349250" lvl="0" marL="457200" rtl="0" algn="l">
              <a:lnSpc>
                <a:spcPct val="150000"/>
              </a:lnSpc>
              <a:spcBef>
                <a:spcPts val="0"/>
              </a:spcBef>
              <a:spcAft>
                <a:spcPts val="0"/>
              </a:spcAft>
              <a:buClr>
                <a:srgbClr val="2F2F2F"/>
              </a:buClr>
              <a:buSzPts val="1900"/>
              <a:buFont typeface="Anaheim"/>
              <a:buChar char="➢"/>
            </a:pPr>
            <a:r>
              <a:rPr lang="en" sz="1900">
                <a:solidFill>
                  <a:srgbClr val="2F2F2F"/>
                </a:solidFill>
              </a:rPr>
              <a:t>Provide loan and financial advice to employees.</a:t>
            </a:r>
            <a:endParaRPr sz="1900">
              <a:solidFill>
                <a:srgbClr val="2F2F2F"/>
              </a:solidFill>
            </a:endParaRPr>
          </a:p>
          <a:p>
            <a:pPr indent="-349250" lvl="0" marL="457200" rtl="0" algn="l">
              <a:lnSpc>
                <a:spcPct val="150000"/>
              </a:lnSpc>
              <a:spcBef>
                <a:spcPts val="0"/>
              </a:spcBef>
              <a:spcAft>
                <a:spcPts val="0"/>
              </a:spcAft>
              <a:buClr>
                <a:srgbClr val="2F2F2F"/>
              </a:buClr>
              <a:buSzPts val="1900"/>
              <a:buFont typeface="Anaheim"/>
              <a:buChar char="➢"/>
            </a:pPr>
            <a:r>
              <a:rPr lang="en" sz="1900">
                <a:solidFill>
                  <a:srgbClr val="2F2F2F"/>
                </a:solidFill>
              </a:rPr>
              <a:t>Believe employees who have well financial status are better employees.</a:t>
            </a:r>
            <a:endParaRPr sz="1900">
              <a:solidFill>
                <a:srgbClr val="2F2F2F"/>
              </a:solidFill>
            </a:endParaRPr>
          </a:p>
        </p:txBody>
      </p:sp>
      <p:pic>
        <p:nvPicPr>
          <p:cNvPr descr="Logo, company name&#10;&#10;Description automatically generated" id="415" name="Google Shape;415;p23"/>
          <p:cNvPicPr preferRelativeResize="0"/>
          <p:nvPr/>
        </p:nvPicPr>
        <p:blipFill rotWithShape="1">
          <a:blip r:embed="rId3">
            <a:alphaModFix/>
          </a:blip>
          <a:srcRect b="0" l="0" r="0" t="0"/>
          <a:stretch/>
        </p:blipFill>
        <p:spPr>
          <a:xfrm>
            <a:off x="6591500" y="2633500"/>
            <a:ext cx="2371873" cy="23709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60" name="Shape 560"/>
        <p:cNvGrpSpPr/>
        <p:nvPr/>
      </p:nvGrpSpPr>
      <p:grpSpPr>
        <a:xfrm>
          <a:off x="0" y="0"/>
          <a:ext cx="0" cy="0"/>
          <a:chOff x="0" y="0"/>
          <a:chExt cx="0" cy="0"/>
        </a:xfrm>
      </p:grpSpPr>
      <p:sp>
        <p:nvSpPr>
          <p:cNvPr id="561" name="Google Shape;561;p41"/>
          <p:cNvSpPr txBox="1"/>
          <p:nvPr>
            <p:ph idx="2" type="ctrTitle"/>
          </p:nvPr>
        </p:nvSpPr>
        <p:spPr>
          <a:xfrm>
            <a:off x="4121350" y="457300"/>
            <a:ext cx="461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100"/>
              <a:t>Front end Application (prototype)</a:t>
            </a:r>
            <a:endParaRPr sz="2000"/>
          </a:p>
        </p:txBody>
      </p:sp>
      <p:sp>
        <p:nvSpPr>
          <p:cNvPr id="562" name="Google Shape;562;p41"/>
          <p:cNvSpPr txBox="1"/>
          <p:nvPr>
            <p:ph idx="4294967295" type="subTitle"/>
          </p:nvPr>
        </p:nvSpPr>
        <p:spPr>
          <a:xfrm flipH="1">
            <a:off x="5110500" y="1398875"/>
            <a:ext cx="3817200" cy="2945100"/>
          </a:xfrm>
          <a:prstGeom prst="rect">
            <a:avLst/>
          </a:prstGeom>
        </p:spPr>
        <p:txBody>
          <a:bodyPr anchorCtr="0" anchor="t" bIns="0" lIns="91425" spcFirstLastPara="1" rIns="91425" wrap="square" tIns="234000">
            <a:noAutofit/>
          </a:bodyPr>
          <a:lstStyle/>
          <a:p>
            <a:pPr indent="-323850" lvl="0" marL="457200" rtl="0" algn="l">
              <a:lnSpc>
                <a:spcPct val="150000"/>
              </a:lnSpc>
              <a:spcBef>
                <a:spcPts val="0"/>
              </a:spcBef>
              <a:spcAft>
                <a:spcPts val="0"/>
              </a:spcAft>
              <a:buClr>
                <a:srgbClr val="2F2F2F"/>
              </a:buClr>
              <a:buSzPts val="1500"/>
              <a:buChar char="●"/>
            </a:pPr>
            <a:r>
              <a:rPr lang="en" sz="1500">
                <a:solidFill>
                  <a:srgbClr val="2F2F2F"/>
                </a:solidFill>
              </a:rPr>
              <a:t>Front end application with the deployed machine learning model in backend.</a:t>
            </a:r>
            <a:endParaRPr sz="1500">
              <a:solidFill>
                <a:srgbClr val="2F2F2F"/>
              </a:solidFill>
            </a:endParaRPr>
          </a:p>
          <a:p>
            <a:pPr indent="-323850" lvl="0" marL="457200" rtl="0" algn="l">
              <a:lnSpc>
                <a:spcPct val="150000"/>
              </a:lnSpc>
              <a:spcBef>
                <a:spcPts val="0"/>
              </a:spcBef>
              <a:spcAft>
                <a:spcPts val="0"/>
              </a:spcAft>
              <a:buClr>
                <a:srgbClr val="2F2F2F"/>
              </a:buClr>
              <a:buSzPts val="1500"/>
              <a:buChar char="●"/>
            </a:pPr>
            <a:r>
              <a:rPr lang="en" sz="1500">
                <a:solidFill>
                  <a:srgbClr val="2F2F2F"/>
                </a:solidFill>
              </a:rPr>
              <a:t>Straightforward control panel for client to just input the details of applicant.</a:t>
            </a:r>
            <a:endParaRPr sz="1500">
              <a:solidFill>
                <a:srgbClr val="2F2F2F"/>
              </a:solidFill>
            </a:endParaRPr>
          </a:p>
        </p:txBody>
      </p:sp>
      <p:pic>
        <p:nvPicPr>
          <p:cNvPr id="563" name="Google Shape;563;p41"/>
          <p:cNvPicPr preferRelativeResize="0"/>
          <p:nvPr/>
        </p:nvPicPr>
        <p:blipFill>
          <a:blip r:embed="rId3">
            <a:alphaModFix/>
          </a:blip>
          <a:stretch>
            <a:fillRect/>
          </a:stretch>
        </p:blipFill>
        <p:spPr>
          <a:xfrm>
            <a:off x="411400" y="1272725"/>
            <a:ext cx="4653302" cy="27401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67" name="Shape 567"/>
        <p:cNvGrpSpPr/>
        <p:nvPr/>
      </p:nvGrpSpPr>
      <p:grpSpPr>
        <a:xfrm>
          <a:off x="0" y="0"/>
          <a:ext cx="0" cy="0"/>
          <a:chOff x="0" y="0"/>
          <a:chExt cx="0" cy="0"/>
        </a:xfrm>
      </p:grpSpPr>
      <p:sp>
        <p:nvSpPr>
          <p:cNvPr id="568" name="Google Shape;568;p42"/>
          <p:cNvSpPr txBox="1"/>
          <p:nvPr>
            <p:ph type="ctrTitle"/>
          </p:nvPr>
        </p:nvSpPr>
        <p:spPr>
          <a:xfrm>
            <a:off x="4503900" y="457300"/>
            <a:ext cx="3871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Summary</a:t>
            </a:r>
            <a:endParaRPr sz="2200"/>
          </a:p>
        </p:txBody>
      </p:sp>
      <p:sp>
        <p:nvSpPr>
          <p:cNvPr id="569" name="Google Shape;569;p42"/>
          <p:cNvSpPr txBox="1"/>
          <p:nvPr>
            <p:ph idx="1" type="subTitle"/>
          </p:nvPr>
        </p:nvSpPr>
        <p:spPr>
          <a:xfrm flipH="1">
            <a:off x="584550" y="1222750"/>
            <a:ext cx="7409100" cy="3493200"/>
          </a:xfrm>
          <a:prstGeom prst="rect">
            <a:avLst/>
          </a:prstGeom>
        </p:spPr>
        <p:txBody>
          <a:bodyPr anchorCtr="0" anchor="t" bIns="0" lIns="91425" spcFirstLastPara="1" rIns="91425" wrap="square" tIns="234000">
            <a:noAutofit/>
          </a:bodyPr>
          <a:lstStyle/>
          <a:p>
            <a:pPr indent="-349250" lvl="0" marL="457200" rtl="0" algn="l">
              <a:lnSpc>
                <a:spcPct val="150000"/>
              </a:lnSpc>
              <a:spcBef>
                <a:spcPts val="0"/>
              </a:spcBef>
              <a:spcAft>
                <a:spcPts val="0"/>
              </a:spcAft>
              <a:buClr>
                <a:srgbClr val="2F2F2F"/>
              </a:buClr>
              <a:buSzPts val="1900"/>
              <a:buFont typeface="Anaheim"/>
              <a:buChar char="✓"/>
            </a:pPr>
            <a:r>
              <a:rPr lang="en" sz="1900">
                <a:solidFill>
                  <a:srgbClr val="2F2F2F"/>
                </a:solidFill>
              </a:rPr>
              <a:t>Several visualisations have been created to explore interesting insights among different features with the job tenure.</a:t>
            </a:r>
            <a:endParaRPr sz="1900">
              <a:solidFill>
                <a:srgbClr val="2F2F2F"/>
              </a:solidFill>
            </a:endParaRPr>
          </a:p>
          <a:p>
            <a:pPr indent="-349250" lvl="0" marL="457200" rtl="0" algn="l">
              <a:lnSpc>
                <a:spcPct val="150000"/>
              </a:lnSpc>
              <a:spcBef>
                <a:spcPts val="0"/>
              </a:spcBef>
              <a:spcAft>
                <a:spcPts val="0"/>
              </a:spcAft>
              <a:buClr>
                <a:srgbClr val="2F2F2F"/>
              </a:buClr>
              <a:buSzPts val="1900"/>
              <a:buChar char="✓"/>
            </a:pPr>
            <a:r>
              <a:rPr lang="en" sz="1900">
                <a:solidFill>
                  <a:srgbClr val="2F2F2F"/>
                </a:solidFill>
              </a:rPr>
              <a:t>Prediction model (XGBRegressor) with the best testing r-squared value (0.7739).</a:t>
            </a:r>
            <a:endParaRPr sz="1900">
              <a:solidFill>
                <a:srgbClr val="2F2F2F"/>
              </a:solidFill>
            </a:endParaRPr>
          </a:p>
          <a:p>
            <a:pPr indent="-349250" lvl="0" marL="457200" rtl="0" algn="l">
              <a:lnSpc>
                <a:spcPct val="150000"/>
              </a:lnSpc>
              <a:spcBef>
                <a:spcPts val="0"/>
              </a:spcBef>
              <a:spcAft>
                <a:spcPts val="0"/>
              </a:spcAft>
              <a:buClr>
                <a:srgbClr val="2F2F2F"/>
              </a:buClr>
              <a:buSzPts val="1900"/>
              <a:buChar char="✓"/>
            </a:pPr>
            <a:r>
              <a:rPr lang="en" sz="1900">
                <a:solidFill>
                  <a:srgbClr val="2F2F2F"/>
                </a:solidFill>
              </a:rPr>
              <a:t>Front-end application prototype. </a:t>
            </a:r>
            <a:endParaRPr sz="1900">
              <a:solidFill>
                <a:srgbClr val="2F2F2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73" name="Shape 573"/>
        <p:cNvGrpSpPr/>
        <p:nvPr/>
      </p:nvGrpSpPr>
      <p:grpSpPr>
        <a:xfrm>
          <a:off x="0" y="0"/>
          <a:ext cx="0" cy="0"/>
          <a:chOff x="0" y="0"/>
          <a:chExt cx="0" cy="0"/>
        </a:xfrm>
      </p:grpSpPr>
      <p:sp>
        <p:nvSpPr>
          <p:cNvPr id="574" name="Google Shape;574;p43"/>
          <p:cNvSpPr/>
          <p:nvPr/>
        </p:nvSpPr>
        <p:spPr>
          <a:xfrm>
            <a:off x="4645350" y="348420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3"/>
          <p:cNvSpPr/>
          <p:nvPr/>
        </p:nvSpPr>
        <p:spPr>
          <a:xfrm>
            <a:off x="4628728" y="2175575"/>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3"/>
          <p:cNvSpPr/>
          <p:nvPr/>
        </p:nvSpPr>
        <p:spPr>
          <a:xfrm>
            <a:off x="4625925" y="8991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3"/>
          <p:cNvSpPr txBox="1"/>
          <p:nvPr>
            <p:ph type="ctrTitle"/>
          </p:nvPr>
        </p:nvSpPr>
        <p:spPr>
          <a:xfrm>
            <a:off x="4697200" y="1137725"/>
            <a:ext cx="3493200" cy="69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01</a:t>
            </a:r>
            <a:endParaRPr sz="2000"/>
          </a:p>
          <a:p>
            <a:pPr indent="0" lvl="0" marL="0" rtl="0" algn="l">
              <a:spcBef>
                <a:spcPts val="0"/>
              </a:spcBef>
              <a:spcAft>
                <a:spcPts val="0"/>
              </a:spcAft>
              <a:buNone/>
            </a:pPr>
            <a:r>
              <a:rPr lang="en" sz="2000"/>
              <a:t>Continue More data crawling</a:t>
            </a:r>
            <a:endParaRPr sz="2000"/>
          </a:p>
        </p:txBody>
      </p:sp>
      <p:sp>
        <p:nvSpPr>
          <p:cNvPr id="578" name="Google Shape;578;p43"/>
          <p:cNvSpPr txBox="1"/>
          <p:nvPr>
            <p:ph idx="2" type="ctrTitle"/>
          </p:nvPr>
        </p:nvSpPr>
        <p:spPr>
          <a:xfrm>
            <a:off x="4621000" y="2720450"/>
            <a:ext cx="32940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02 </a:t>
            </a:r>
            <a:endParaRPr sz="2000"/>
          </a:p>
          <a:p>
            <a:pPr indent="0" lvl="0" marL="0" rtl="0" algn="l">
              <a:spcBef>
                <a:spcPts val="0"/>
              </a:spcBef>
              <a:spcAft>
                <a:spcPts val="0"/>
              </a:spcAft>
              <a:buNone/>
            </a:pPr>
            <a:r>
              <a:rPr lang="en" sz="2000"/>
              <a:t>Include more Sensitive features</a:t>
            </a:r>
            <a:endParaRPr sz="2000"/>
          </a:p>
        </p:txBody>
      </p:sp>
      <p:sp>
        <p:nvSpPr>
          <p:cNvPr id="579" name="Google Shape;579;p43"/>
          <p:cNvSpPr txBox="1"/>
          <p:nvPr>
            <p:ph idx="3" type="ctrTitle"/>
          </p:nvPr>
        </p:nvSpPr>
        <p:spPr>
          <a:xfrm>
            <a:off x="4730737" y="3370524"/>
            <a:ext cx="3850500" cy="9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03</a:t>
            </a:r>
            <a:br>
              <a:rPr lang="en" sz="2000"/>
            </a:br>
            <a:r>
              <a:rPr lang="en" sz="2000"/>
              <a:t>Automation interactive dashboard</a:t>
            </a:r>
            <a:endParaRPr sz="2000"/>
          </a:p>
        </p:txBody>
      </p:sp>
      <p:grpSp>
        <p:nvGrpSpPr>
          <p:cNvPr id="580" name="Google Shape;580;p43"/>
          <p:cNvGrpSpPr/>
          <p:nvPr/>
        </p:nvGrpSpPr>
        <p:grpSpPr>
          <a:xfrm>
            <a:off x="44625" y="941475"/>
            <a:ext cx="4600713" cy="3725949"/>
            <a:chOff x="0" y="982900"/>
            <a:chExt cx="4600713" cy="3725949"/>
          </a:xfrm>
        </p:grpSpPr>
        <p:grpSp>
          <p:nvGrpSpPr>
            <p:cNvPr id="581" name="Google Shape;581;p43"/>
            <p:cNvGrpSpPr/>
            <p:nvPr/>
          </p:nvGrpSpPr>
          <p:grpSpPr>
            <a:xfrm>
              <a:off x="411575" y="982900"/>
              <a:ext cx="2214990" cy="3181003"/>
              <a:chOff x="624596" y="982906"/>
              <a:chExt cx="2001980" cy="3181003"/>
            </a:xfrm>
          </p:grpSpPr>
          <p:sp>
            <p:nvSpPr>
              <p:cNvPr id="582" name="Google Shape;582;p43"/>
              <p:cNvSpPr/>
              <p:nvPr/>
            </p:nvSpPr>
            <p:spPr>
              <a:xfrm>
                <a:off x="692176" y="1142009"/>
                <a:ext cx="1934400" cy="3021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Staatliches"/>
                    <a:ea typeface="Staatliches"/>
                    <a:cs typeface="Staatliches"/>
                    <a:sym typeface="Staatliches"/>
                  </a:rPr>
                  <a:t>Suggestion</a:t>
                </a:r>
                <a:endParaRPr sz="3200">
                  <a:latin typeface="Staatliches"/>
                  <a:ea typeface="Staatliches"/>
                  <a:cs typeface="Staatliches"/>
                  <a:sym typeface="Staatliches"/>
                </a:endParaRPr>
              </a:p>
            </p:txBody>
          </p:sp>
          <p:sp>
            <p:nvSpPr>
              <p:cNvPr id="583" name="Google Shape;583;p43"/>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43"/>
            <p:cNvGrpSpPr/>
            <p:nvPr/>
          </p:nvGrpSpPr>
          <p:grpSpPr>
            <a:xfrm>
              <a:off x="0" y="4397412"/>
              <a:ext cx="4600713" cy="150450"/>
              <a:chOff x="0" y="4397412"/>
              <a:chExt cx="4600713" cy="150450"/>
            </a:xfrm>
          </p:grpSpPr>
          <p:sp>
            <p:nvSpPr>
              <p:cNvPr id="585" name="Google Shape;585;p43"/>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3"/>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3"/>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3"/>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3"/>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43"/>
            <p:cNvGrpSpPr/>
            <p:nvPr/>
          </p:nvGrpSpPr>
          <p:grpSpPr>
            <a:xfrm>
              <a:off x="2072827" y="1904259"/>
              <a:ext cx="1418990" cy="2804590"/>
              <a:chOff x="2072827" y="1904259"/>
              <a:chExt cx="1418990" cy="2804590"/>
            </a:xfrm>
          </p:grpSpPr>
          <p:sp>
            <p:nvSpPr>
              <p:cNvPr id="591" name="Google Shape;591;p43"/>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3"/>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3"/>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3"/>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3"/>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3"/>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3"/>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3"/>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3"/>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3"/>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3"/>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3"/>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3"/>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3"/>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3"/>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3"/>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3"/>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3"/>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3"/>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3"/>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3"/>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3"/>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3"/>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3"/>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3"/>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3"/>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3"/>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3"/>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3"/>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3"/>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3"/>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3"/>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3"/>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3"/>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3"/>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3"/>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3"/>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3"/>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3"/>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3"/>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3"/>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3"/>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3"/>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3"/>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3"/>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3"/>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3"/>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50" name="Shape 650"/>
        <p:cNvGrpSpPr/>
        <p:nvPr/>
      </p:nvGrpSpPr>
      <p:grpSpPr>
        <a:xfrm>
          <a:off x="0" y="0"/>
          <a:ext cx="0" cy="0"/>
          <a:chOff x="0" y="0"/>
          <a:chExt cx="0" cy="0"/>
        </a:xfrm>
      </p:grpSpPr>
      <p:sp>
        <p:nvSpPr>
          <p:cNvPr id="651" name="Google Shape;651;p44"/>
          <p:cNvSpPr/>
          <p:nvPr/>
        </p:nvSpPr>
        <p:spPr>
          <a:xfrm>
            <a:off x="1299738" y="3315318"/>
            <a:ext cx="2226900" cy="11151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4"/>
          <p:cNvSpPr/>
          <p:nvPr/>
        </p:nvSpPr>
        <p:spPr>
          <a:xfrm>
            <a:off x="1392454" y="3256075"/>
            <a:ext cx="2226900" cy="11151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4"/>
          <p:cNvSpPr txBox="1"/>
          <p:nvPr>
            <p:ph idx="1" type="subTitle"/>
          </p:nvPr>
        </p:nvSpPr>
        <p:spPr>
          <a:xfrm>
            <a:off x="1473778" y="3424319"/>
            <a:ext cx="2038800" cy="9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XIAN JING WONG</a:t>
            </a:r>
            <a:endParaRPr/>
          </a:p>
          <a:p>
            <a:pPr indent="0" lvl="0" marL="0" rtl="0" algn="ctr">
              <a:spcBef>
                <a:spcPts val="0"/>
              </a:spcBef>
              <a:spcAft>
                <a:spcPts val="0"/>
              </a:spcAft>
              <a:buNone/>
            </a:pPr>
            <a:r>
              <a:rPr lang="en"/>
              <a:t>S3772149</a:t>
            </a:r>
            <a:endParaRPr/>
          </a:p>
          <a:p>
            <a:pPr indent="0" lvl="0" marL="0" rtl="0" algn="ctr">
              <a:spcBef>
                <a:spcPts val="0"/>
              </a:spcBef>
              <a:spcAft>
                <a:spcPts val="0"/>
              </a:spcAft>
              <a:buNone/>
            </a:pPr>
            <a:r>
              <a:rPr lang="en"/>
              <a:t>MASTER OF DATA SCIENCE</a:t>
            </a:r>
            <a:endParaRPr/>
          </a:p>
        </p:txBody>
      </p:sp>
      <p:sp>
        <p:nvSpPr>
          <p:cNvPr id="654" name="Google Shape;654;p44"/>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55" name="Google Shape;655;p44"/>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100"/>
              <a:t>Our team</a:t>
            </a:r>
            <a:endParaRPr sz="2100"/>
          </a:p>
        </p:txBody>
      </p:sp>
      <p:sp>
        <p:nvSpPr>
          <p:cNvPr id="656" name="Google Shape;656;p44"/>
          <p:cNvSpPr/>
          <p:nvPr/>
        </p:nvSpPr>
        <p:spPr>
          <a:xfrm>
            <a:off x="5709275" y="3332268"/>
            <a:ext cx="2226900" cy="11151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4"/>
          <p:cNvSpPr/>
          <p:nvPr/>
        </p:nvSpPr>
        <p:spPr>
          <a:xfrm>
            <a:off x="5801991" y="3273025"/>
            <a:ext cx="2226900" cy="11151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4"/>
          <p:cNvSpPr txBox="1"/>
          <p:nvPr>
            <p:ph idx="1" type="subTitle"/>
          </p:nvPr>
        </p:nvSpPr>
        <p:spPr>
          <a:xfrm>
            <a:off x="5883315" y="3441269"/>
            <a:ext cx="2038800" cy="9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JUHAL SIBY</a:t>
            </a:r>
            <a:endParaRPr/>
          </a:p>
          <a:p>
            <a:pPr indent="0" lvl="0" marL="0" rtl="0" algn="ctr">
              <a:spcBef>
                <a:spcPts val="0"/>
              </a:spcBef>
              <a:spcAft>
                <a:spcPts val="0"/>
              </a:spcAft>
              <a:buNone/>
            </a:pPr>
            <a:r>
              <a:rPr lang="en"/>
              <a:t>S3792902</a:t>
            </a:r>
            <a:endParaRPr/>
          </a:p>
          <a:p>
            <a:pPr indent="0" lvl="0" marL="0" rtl="0" algn="ctr">
              <a:spcBef>
                <a:spcPts val="0"/>
              </a:spcBef>
              <a:spcAft>
                <a:spcPts val="0"/>
              </a:spcAft>
              <a:buNone/>
            </a:pPr>
            <a:r>
              <a:rPr lang="en"/>
              <a:t>MASTER OF DATA SCIENCE</a:t>
            </a:r>
            <a:endParaRPr/>
          </a:p>
        </p:txBody>
      </p:sp>
      <p:pic>
        <p:nvPicPr>
          <p:cNvPr id="659" name="Google Shape;659;p44"/>
          <p:cNvPicPr preferRelativeResize="0"/>
          <p:nvPr/>
        </p:nvPicPr>
        <p:blipFill>
          <a:blip r:embed="rId3">
            <a:alphaModFix/>
          </a:blip>
          <a:stretch>
            <a:fillRect/>
          </a:stretch>
        </p:blipFill>
        <p:spPr>
          <a:xfrm>
            <a:off x="1710800" y="1527300"/>
            <a:ext cx="1564775" cy="1564800"/>
          </a:xfrm>
          <a:prstGeom prst="rect">
            <a:avLst/>
          </a:prstGeom>
          <a:noFill/>
          <a:ln>
            <a:noFill/>
          </a:ln>
        </p:spPr>
      </p:pic>
      <p:pic>
        <p:nvPicPr>
          <p:cNvPr id="660" name="Google Shape;660;p44"/>
          <p:cNvPicPr preferRelativeResize="0"/>
          <p:nvPr/>
        </p:nvPicPr>
        <p:blipFill>
          <a:blip r:embed="rId4">
            <a:alphaModFix/>
          </a:blip>
          <a:stretch>
            <a:fillRect/>
          </a:stretch>
        </p:blipFill>
        <p:spPr>
          <a:xfrm>
            <a:off x="2222734" y="4445475"/>
            <a:ext cx="540900" cy="540900"/>
          </a:xfrm>
          <a:prstGeom prst="rect">
            <a:avLst/>
          </a:prstGeom>
          <a:noFill/>
          <a:ln>
            <a:noFill/>
          </a:ln>
        </p:spPr>
      </p:pic>
      <p:pic>
        <p:nvPicPr>
          <p:cNvPr id="661" name="Google Shape;661;p44"/>
          <p:cNvPicPr preferRelativeResize="0"/>
          <p:nvPr/>
        </p:nvPicPr>
        <p:blipFill>
          <a:blip r:embed="rId5">
            <a:alphaModFix/>
          </a:blip>
          <a:stretch>
            <a:fillRect/>
          </a:stretch>
        </p:blipFill>
        <p:spPr>
          <a:xfrm>
            <a:off x="6498916" y="4447375"/>
            <a:ext cx="647618" cy="581025"/>
          </a:xfrm>
          <a:prstGeom prst="rect">
            <a:avLst/>
          </a:prstGeom>
          <a:noFill/>
          <a:ln>
            <a:noFill/>
          </a:ln>
        </p:spPr>
      </p:pic>
      <p:pic>
        <p:nvPicPr>
          <p:cNvPr id="662" name="Google Shape;662;p44"/>
          <p:cNvPicPr preferRelativeResize="0"/>
          <p:nvPr/>
        </p:nvPicPr>
        <p:blipFill>
          <a:blip r:embed="rId6">
            <a:alphaModFix/>
          </a:blip>
          <a:stretch>
            <a:fillRect/>
          </a:stretch>
        </p:blipFill>
        <p:spPr>
          <a:xfrm>
            <a:off x="6288176" y="1443550"/>
            <a:ext cx="1254550" cy="177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19" name="Shape 419"/>
        <p:cNvGrpSpPr/>
        <p:nvPr/>
      </p:nvGrpSpPr>
      <p:grpSpPr>
        <a:xfrm>
          <a:off x="0" y="0"/>
          <a:ext cx="0" cy="0"/>
          <a:chOff x="0" y="0"/>
          <a:chExt cx="0" cy="0"/>
        </a:xfrm>
      </p:grpSpPr>
      <p:sp>
        <p:nvSpPr>
          <p:cNvPr id="420" name="Google Shape;420;p24"/>
          <p:cNvSpPr txBox="1"/>
          <p:nvPr>
            <p:ph type="ctrTitle"/>
          </p:nvPr>
        </p:nvSpPr>
        <p:spPr>
          <a:xfrm>
            <a:off x="3908700" y="457300"/>
            <a:ext cx="4868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100"/>
              <a:t>Project AIM: Predict Employment</a:t>
            </a:r>
            <a:endParaRPr sz="2100"/>
          </a:p>
        </p:txBody>
      </p:sp>
      <p:sp>
        <p:nvSpPr>
          <p:cNvPr id="421" name="Google Shape;421;p24"/>
          <p:cNvSpPr txBox="1"/>
          <p:nvPr>
            <p:ph idx="1" type="subTitle"/>
          </p:nvPr>
        </p:nvSpPr>
        <p:spPr>
          <a:xfrm flipH="1">
            <a:off x="432150" y="1070350"/>
            <a:ext cx="7409100" cy="3178800"/>
          </a:xfrm>
          <a:prstGeom prst="rect">
            <a:avLst/>
          </a:prstGeom>
        </p:spPr>
        <p:txBody>
          <a:bodyPr anchorCtr="0" anchor="t" bIns="0" lIns="91425" spcFirstLastPara="1" rIns="91425" wrap="square" tIns="234000">
            <a:noAutofit/>
          </a:bodyPr>
          <a:lstStyle/>
          <a:p>
            <a:pPr indent="-349250" lvl="0" marL="457200" rtl="0" algn="l">
              <a:lnSpc>
                <a:spcPct val="150000"/>
              </a:lnSpc>
              <a:spcBef>
                <a:spcPts val="0"/>
              </a:spcBef>
              <a:spcAft>
                <a:spcPts val="0"/>
              </a:spcAft>
              <a:buClr>
                <a:srgbClr val="2F2F2F"/>
              </a:buClr>
              <a:buSzPts val="1900"/>
              <a:buFont typeface="Anaheim"/>
              <a:buChar char="➢"/>
            </a:pPr>
            <a:r>
              <a:rPr lang="en" sz="1900">
                <a:solidFill>
                  <a:srgbClr val="000000"/>
                </a:solidFill>
              </a:rPr>
              <a:t>Create a machine learning model to predict the job tenure of the specified loan applicant.</a:t>
            </a:r>
            <a:endParaRPr sz="1900">
              <a:solidFill>
                <a:srgbClr val="000000"/>
              </a:solidFill>
            </a:endParaRPr>
          </a:p>
          <a:p>
            <a:pPr indent="-349250" lvl="0" marL="457200" rtl="0" algn="l">
              <a:lnSpc>
                <a:spcPct val="150000"/>
              </a:lnSpc>
              <a:spcBef>
                <a:spcPts val="0"/>
              </a:spcBef>
              <a:spcAft>
                <a:spcPts val="0"/>
              </a:spcAft>
              <a:buClr>
                <a:srgbClr val="000000"/>
              </a:buClr>
              <a:buSzPts val="1900"/>
              <a:buFont typeface="Anaheim"/>
              <a:buChar char="➢"/>
            </a:pPr>
            <a:r>
              <a:rPr lang="en" sz="1900">
                <a:solidFill>
                  <a:srgbClr val="000000"/>
                </a:solidFill>
              </a:rPr>
              <a:t>G</a:t>
            </a:r>
            <a:r>
              <a:rPr lang="en" sz="1900">
                <a:solidFill>
                  <a:srgbClr val="000000"/>
                </a:solidFill>
              </a:rPr>
              <a:t>et better accuracy than what the previous student team of Benefi has achieved which was an r score of 0.62.</a:t>
            </a:r>
            <a:endParaRPr sz="1900">
              <a:solidFill>
                <a:srgbClr val="000000"/>
              </a:solidFill>
            </a:endParaRPr>
          </a:p>
          <a:p>
            <a:pPr indent="-349250" lvl="0" marL="457200" rtl="0" algn="l">
              <a:lnSpc>
                <a:spcPct val="150000"/>
              </a:lnSpc>
              <a:spcBef>
                <a:spcPts val="0"/>
              </a:spcBef>
              <a:spcAft>
                <a:spcPts val="0"/>
              </a:spcAft>
              <a:buClr>
                <a:srgbClr val="000000"/>
              </a:buClr>
              <a:buSzPts val="1900"/>
              <a:buFont typeface="Anaheim"/>
              <a:buChar char="➢"/>
            </a:pPr>
            <a:r>
              <a:rPr lang="en" sz="1900">
                <a:solidFill>
                  <a:srgbClr val="000000"/>
                </a:solidFill>
              </a:rPr>
              <a:t>Explore how other features affect the job tenure of an individual.</a:t>
            </a:r>
            <a:endParaRPr sz="1900">
              <a:solidFill>
                <a:srgbClr val="000000"/>
              </a:solidFill>
            </a:endParaRPr>
          </a:p>
          <a:p>
            <a:pPr indent="-349250" lvl="0" marL="457200" rtl="0" algn="l">
              <a:lnSpc>
                <a:spcPct val="150000"/>
              </a:lnSpc>
              <a:spcBef>
                <a:spcPts val="0"/>
              </a:spcBef>
              <a:spcAft>
                <a:spcPts val="0"/>
              </a:spcAft>
              <a:buClr>
                <a:srgbClr val="2F2F2F"/>
              </a:buClr>
              <a:buSzPts val="1900"/>
              <a:buFont typeface="Anaheim"/>
              <a:buChar char="➢"/>
            </a:pPr>
            <a:r>
              <a:rPr lang="en" sz="1900">
                <a:solidFill>
                  <a:srgbClr val="2F2F2F"/>
                </a:solidFill>
              </a:rPr>
              <a:t>It will help the evaluation of loan application term w</a:t>
            </a:r>
            <a:r>
              <a:rPr lang="en" sz="1900">
                <a:solidFill>
                  <a:srgbClr val="2F2F2F"/>
                </a:solidFill>
              </a:rPr>
              <a:t>ith the predicted job tenure of applicant</a:t>
            </a:r>
            <a:r>
              <a:rPr lang="en" sz="1900">
                <a:solidFill>
                  <a:srgbClr val="2F2F2F"/>
                </a:solidFill>
              </a:rPr>
              <a:t>.</a:t>
            </a:r>
            <a:endParaRPr sz="1900">
              <a:solidFill>
                <a:srgbClr val="2F2F2F"/>
              </a:solidFill>
            </a:endParaRPr>
          </a:p>
          <a:p>
            <a:pPr indent="0" lvl="0" marL="457200" rtl="0" algn="l">
              <a:lnSpc>
                <a:spcPct val="150000"/>
              </a:lnSpc>
              <a:spcBef>
                <a:spcPts val="1000"/>
              </a:spcBef>
              <a:spcAft>
                <a:spcPts val="0"/>
              </a:spcAft>
              <a:buNone/>
            </a:pPr>
            <a:r>
              <a:t/>
            </a:r>
            <a:endParaRPr sz="1900">
              <a:solidFill>
                <a:srgbClr val="2F2F2F"/>
              </a:solidFill>
            </a:endParaRPr>
          </a:p>
        </p:txBody>
      </p:sp>
      <p:pic>
        <p:nvPicPr>
          <p:cNvPr descr="Logo, company name&#10;&#10;Description automatically generated" id="422" name="Google Shape;422;p24"/>
          <p:cNvPicPr preferRelativeResize="0"/>
          <p:nvPr/>
        </p:nvPicPr>
        <p:blipFill rotWithShape="1">
          <a:blip r:embed="rId3">
            <a:alphaModFix/>
          </a:blip>
          <a:srcRect b="0" l="0" r="0" t="0"/>
          <a:stretch/>
        </p:blipFill>
        <p:spPr>
          <a:xfrm>
            <a:off x="6664950" y="3079975"/>
            <a:ext cx="2371873" cy="23709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26" name="Shape 426"/>
        <p:cNvGrpSpPr/>
        <p:nvPr/>
      </p:nvGrpSpPr>
      <p:grpSpPr>
        <a:xfrm>
          <a:off x="0" y="0"/>
          <a:ext cx="0" cy="0"/>
          <a:chOff x="0" y="0"/>
          <a:chExt cx="0" cy="0"/>
        </a:xfrm>
      </p:grpSpPr>
      <p:sp>
        <p:nvSpPr>
          <p:cNvPr id="427" name="Google Shape;427;p25"/>
          <p:cNvSpPr txBox="1"/>
          <p:nvPr>
            <p:ph type="ctrTitle"/>
          </p:nvPr>
        </p:nvSpPr>
        <p:spPr>
          <a:xfrm>
            <a:off x="4503900" y="457300"/>
            <a:ext cx="3871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3"/>
                </a:solidFill>
              </a:rPr>
              <a:t>Dataset Provided: Linkedin Dataset</a:t>
            </a:r>
            <a:endParaRPr sz="2100"/>
          </a:p>
        </p:txBody>
      </p:sp>
      <p:sp>
        <p:nvSpPr>
          <p:cNvPr id="428" name="Google Shape;428;p25"/>
          <p:cNvSpPr txBox="1"/>
          <p:nvPr>
            <p:ph idx="1" type="subTitle"/>
          </p:nvPr>
        </p:nvSpPr>
        <p:spPr>
          <a:xfrm flipH="1">
            <a:off x="584550" y="917950"/>
            <a:ext cx="7409100" cy="3493200"/>
          </a:xfrm>
          <a:prstGeom prst="rect">
            <a:avLst/>
          </a:prstGeom>
        </p:spPr>
        <p:txBody>
          <a:bodyPr anchorCtr="0" anchor="t" bIns="0" lIns="91425" spcFirstLastPara="1" rIns="91425" wrap="square" tIns="234000">
            <a:noAutofit/>
          </a:bodyPr>
          <a:lstStyle/>
          <a:p>
            <a:pPr indent="-349250" lvl="0" marL="457200" rtl="0" algn="l">
              <a:lnSpc>
                <a:spcPct val="150000"/>
              </a:lnSpc>
              <a:spcBef>
                <a:spcPts val="0"/>
              </a:spcBef>
              <a:spcAft>
                <a:spcPts val="0"/>
              </a:spcAft>
              <a:buClr>
                <a:srgbClr val="2F2F2F"/>
              </a:buClr>
              <a:buSzPts val="1900"/>
              <a:buFont typeface="Anaheim"/>
              <a:buChar char="➢"/>
            </a:pPr>
            <a:r>
              <a:rPr lang="en" sz="1900">
                <a:solidFill>
                  <a:srgbClr val="000000"/>
                </a:solidFill>
              </a:rPr>
              <a:t>Dataset with LinkedIn profile details (job experiences, education history, number of connections, etc.) in Canada. </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 sz="1900">
                <a:solidFill>
                  <a:srgbClr val="000000"/>
                </a:solidFill>
              </a:rPr>
              <a:t>Consisted of 4996 rows with 107 features.</a:t>
            </a:r>
            <a:endParaRPr sz="1900">
              <a:solidFill>
                <a:srgbClr val="000000"/>
              </a:solidFill>
            </a:endParaRPr>
          </a:p>
          <a:p>
            <a:pPr indent="-349250" lvl="0" marL="457200" rtl="0" algn="l">
              <a:lnSpc>
                <a:spcPct val="150000"/>
              </a:lnSpc>
              <a:spcBef>
                <a:spcPts val="0"/>
              </a:spcBef>
              <a:spcAft>
                <a:spcPts val="0"/>
              </a:spcAft>
              <a:buClr>
                <a:srgbClr val="2F2F2F"/>
              </a:buClr>
              <a:buSzPts val="1900"/>
              <a:buFont typeface="Anaheim"/>
              <a:buChar char="➢"/>
            </a:pPr>
            <a:r>
              <a:rPr lang="en" sz="1900">
                <a:solidFill>
                  <a:srgbClr val="000000"/>
                </a:solidFill>
              </a:rPr>
              <a:t>Data was crawled and structured by Benefi’s previous student team.</a:t>
            </a:r>
            <a:endParaRPr sz="1900">
              <a:solidFill>
                <a:srgbClr val="000000"/>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Char char="➢"/>
            </a:pPr>
            <a:r>
              <a:rPr lang="en" sz="1900">
                <a:solidFill>
                  <a:srgbClr val="000000"/>
                </a:solidFill>
              </a:rPr>
              <a:t>Supporting features from other sources were added into datasets.</a:t>
            </a:r>
            <a:endParaRPr sz="1900">
              <a:solidFill>
                <a:srgbClr val="2F2F2F"/>
              </a:solidFill>
            </a:endParaRPr>
          </a:p>
          <a:p>
            <a:pPr indent="0" lvl="0" marL="457200" rtl="0" algn="l">
              <a:lnSpc>
                <a:spcPct val="150000"/>
              </a:lnSpc>
              <a:spcBef>
                <a:spcPts val="1000"/>
              </a:spcBef>
              <a:spcAft>
                <a:spcPts val="0"/>
              </a:spcAft>
              <a:buNone/>
            </a:pPr>
            <a:r>
              <a:t/>
            </a:r>
            <a:endParaRPr sz="1900">
              <a:solidFill>
                <a:srgbClr val="2F2F2F"/>
              </a:solidFill>
            </a:endParaRPr>
          </a:p>
        </p:txBody>
      </p:sp>
      <p:pic>
        <p:nvPicPr>
          <p:cNvPr id="429" name="Google Shape;429;p25"/>
          <p:cNvPicPr preferRelativeResize="0"/>
          <p:nvPr/>
        </p:nvPicPr>
        <p:blipFill>
          <a:blip r:embed="rId3">
            <a:alphaModFix/>
          </a:blip>
          <a:stretch>
            <a:fillRect/>
          </a:stretch>
        </p:blipFill>
        <p:spPr>
          <a:xfrm>
            <a:off x="6176225" y="3335700"/>
            <a:ext cx="2693208" cy="1514925"/>
          </a:xfrm>
          <a:prstGeom prst="rect">
            <a:avLst/>
          </a:prstGeom>
          <a:noFill/>
          <a:ln>
            <a:noFill/>
          </a:ln>
        </p:spPr>
      </p:pic>
      <p:pic>
        <p:nvPicPr>
          <p:cNvPr id="430" name="Google Shape;430;p25"/>
          <p:cNvPicPr preferRelativeResize="0"/>
          <p:nvPr/>
        </p:nvPicPr>
        <p:blipFill>
          <a:blip r:embed="rId4">
            <a:alphaModFix/>
          </a:blip>
          <a:stretch>
            <a:fillRect/>
          </a:stretch>
        </p:blipFill>
        <p:spPr>
          <a:xfrm>
            <a:off x="737450" y="3335700"/>
            <a:ext cx="5022651" cy="151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34" name="Shape 434"/>
        <p:cNvGrpSpPr/>
        <p:nvPr/>
      </p:nvGrpSpPr>
      <p:grpSpPr>
        <a:xfrm>
          <a:off x="0" y="0"/>
          <a:ext cx="0" cy="0"/>
          <a:chOff x="0" y="0"/>
          <a:chExt cx="0" cy="0"/>
        </a:xfrm>
      </p:grpSpPr>
      <p:sp>
        <p:nvSpPr>
          <p:cNvPr id="435" name="Google Shape;435;p26"/>
          <p:cNvSpPr txBox="1"/>
          <p:nvPr>
            <p:ph idx="8" type="ctrTitle"/>
          </p:nvPr>
        </p:nvSpPr>
        <p:spPr>
          <a:xfrm>
            <a:off x="4361750" y="457300"/>
            <a:ext cx="4013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Dataset Provided: Linkedin Dataset</a:t>
            </a:r>
            <a:endParaRPr sz="2200"/>
          </a:p>
        </p:txBody>
      </p:sp>
      <p:grpSp>
        <p:nvGrpSpPr>
          <p:cNvPr id="436" name="Google Shape;436;p26"/>
          <p:cNvGrpSpPr/>
          <p:nvPr/>
        </p:nvGrpSpPr>
        <p:grpSpPr>
          <a:xfrm>
            <a:off x="5027795" y="3269630"/>
            <a:ext cx="1989550" cy="713693"/>
            <a:chOff x="1575694" y="930575"/>
            <a:chExt cx="1989550" cy="713693"/>
          </a:xfrm>
        </p:grpSpPr>
        <p:sp>
          <p:nvSpPr>
            <p:cNvPr id="437" name="Google Shape;437;p26"/>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6"/>
          <p:cNvGrpSpPr/>
          <p:nvPr/>
        </p:nvGrpSpPr>
        <p:grpSpPr>
          <a:xfrm>
            <a:off x="1257306" y="3269630"/>
            <a:ext cx="1989550" cy="713693"/>
            <a:chOff x="1575694" y="930575"/>
            <a:chExt cx="1989550" cy="713693"/>
          </a:xfrm>
        </p:grpSpPr>
        <p:sp>
          <p:nvSpPr>
            <p:cNvPr id="440" name="Google Shape;440;p26"/>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6"/>
          <p:cNvGrpSpPr/>
          <p:nvPr/>
        </p:nvGrpSpPr>
        <p:grpSpPr>
          <a:xfrm>
            <a:off x="5027795" y="1564105"/>
            <a:ext cx="1989550" cy="713693"/>
            <a:chOff x="1575694" y="930575"/>
            <a:chExt cx="1989550" cy="713693"/>
          </a:xfrm>
        </p:grpSpPr>
        <p:sp>
          <p:nvSpPr>
            <p:cNvPr id="443" name="Google Shape;443;p26"/>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6"/>
          <p:cNvGrpSpPr/>
          <p:nvPr/>
        </p:nvGrpSpPr>
        <p:grpSpPr>
          <a:xfrm>
            <a:off x="1257306" y="1564105"/>
            <a:ext cx="1989550" cy="713693"/>
            <a:chOff x="1575694" y="930575"/>
            <a:chExt cx="1989550" cy="713693"/>
          </a:xfrm>
        </p:grpSpPr>
        <p:sp>
          <p:nvSpPr>
            <p:cNvPr id="446" name="Google Shape;446;p26"/>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6"/>
          <p:cNvSpPr txBox="1"/>
          <p:nvPr>
            <p:ph idx="1" type="subTitle"/>
          </p:nvPr>
        </p:nvSpPr>
        <p:spPr>
          <a:xfrm>
            <a:off x="1158688" y="2239450"/>
            <a:ext cx="30672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Working experience (1-9), educational h</a:t>
            </a:r>
            <a:r>
              <a:rPr lang="en">
                <a:latin typeface="Anaheim"/>
                <a:ea typeface="Anaheim"/>
                <a:cs typeface="Anaheim"/>
                <a:sym typeface="Anaheim"/>
              </a:rPr>
              <a:t>istory</a:t>
            </a:r>
            <a:r>
              <a:rPr lang="en">
                <a:latin typeface="Anaheim"/>
                <a:ea typeface="Anaheim"/>
                <a:cs typeface="Anaheim"/>
                <a:sym typeface="Anaheim"/>
              </a:rPr>
              <a:t> (1-3), location, job position (associate, senior, manager, president), industry, etc.</a:t>
            </a:r>
            <a:endParaRPr>
              <a:latin typeface="Anaheim"/>
              <a:ea typeface="Anaheim"/>
              <a:cs typeface="Anaheim"/>
              <a:sym typeface="Anaheim"/>
            </a:endParaRPr>
          </a:p>
        </p:txBody>
      </p:sp>
      <p:sp>
        <p:nvSpPr>
          <p:cNvPr id="449" name="Google Shape;449;p26"/>
          <p:cNvSpPr txBox="1"/>
          <p:nvPr>
            <p:ph idx="2" type="ctrTitle"/>
          </p:nvPr>
        </p:nvSpPr>
        <p:spPr>
          <a:xfrm>
            <a:off x="1333531" y="3365575"/>
            <a:ext cx="1583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Average Job Tenure PeRiod (months)</a:t>
            </a:r>
            <a:endParaRPr sz="1400"/>
          </a:p>
        </p:txBody>
      </p:sp>
      <p:sp>
        <p:nvSpPr>
          <p:cNvPr id="450" name="Google Shape;450;p26"/>
          <p:cNvSpPr txBox="1"/>
          <p:nvPr>
            <p:ph type="ctrTitle"/>
          </p:nvPr>
        </p:nvSpPr>
        <p:spPr>
          <a:xfrm>
            <a:off x="1333528" y="1663150"/>
            <a:ext cx="12870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Basic Information</a:t>
            </a:r>
            <a:endParaRPr sz="1400"/>
          </a:p>
        </p:txBody>
      </p:sp>
      <p:sp>
        <p:nvSpPr>
          <p:cNvPr id="451" name="Google Shape;451;p26"/>
          <p:cNvSpPr txBox="1"/>
          <p:nvPr>
            <p:ph idx="4" type="ctrTitle"/>
          </p:nvPr>
        </p:nvSpPr>
        <p:spPr>
          <a:xfrm>
            <a:off x="5092951" y="3365575"/>
            <a:ext cx="12231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Average Attrition Rate </a:t>
            </a:r>
            <a:endParaRPr sz="1400"/>
          </a:p>
        </p:txBody>
      </p:sp>
      <p:sp>
        <p:nvSpPr>
          <p:cNvPr id="452" name="Google Shape;452;p26"/>
          <p:cNvSpPr txBox="1"/>
          <p:nvPr>
            <p:ph idx="3" type="subTitle"/>
          </p:nvPr>
        </p:nvSpPr>
        <p:spPr>
          <a:xfrm>
            <a:off x="1158688" y="3937800"/>
            <a:ext cx="30672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Matched tenure period value based on the industry field of each job experience stated from government data </a:t>
            </a:r>
            <a:r>
              <a:rPr lang="en" sz="900">
                <a:latin typeface="Anaheim"/>
                <a:ea typeface="Anaheim"/>
                <a:cs typeface="Anaheim"/>
                <a:sym typeface="Anaheim"/>
              </a:rPr>
              <a:t>[1]</a:t>
            </a:r>
            <a:r>
              <a:rPr lang="en">
                <a:latin typeface="Anaheim"/>
                <a:ea typeface="Anaheim"/>
                <a:cs typeface="Anaheim"/>
                <a:sym typeface="Anaheim"/>
              </a:rPr>
              <a:t>.</a:t>
            </a:r>
            <a:endParaRPr>
              <a:latin typeface="Anaheim"/>
              <a:ea typeface="Anaheim"/>
              <a:cs typeface="Anaheim"/>
              <a:sym typeface="Anaheim"/>
            </a:endParaRPr>
          </a:p>
        </p:txBody>
      </p:sp>
      <p:sp>
        <p:nvSpPr>
          <p:cNvPr id="453" name="Google Shape;453;p26"/>
          <p:cNvSpPr txBox="1"/>
          <p:nvPr>
            <p:ph idx="5" type="subTitle"/>
          </p:nvPr>
        </p:nvSpPr>
        <p:spPr>
          <a:xfrm>
            <a:off x="4918112" y="3937701"/>
            <a:ext cx="30672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Matched attrition rate based on different type of industries of each job experience stated.</a:t>
            </a:r>
            <a:endParaRPr>
              <a:latin typeface="Anaheim"/>
              <a:ea typeface="Anaheim"/>
              <a:cs typeface="Anaheim"/>
              <a:sym typeface="Anaheim"/>
            </a:endParaRPr>
          </a:p>
        </p:txBody>
      </p:sp>
      <p:sp>
        <p:nvSpPr>
          <p:cNvPr id="454" name="Google Shape;454;p26"/>
          <p:cNvSpPr txBox="1"/>
          <p:nvPr>
            <p:ph idx="6" type="ctrTitle"/>
          </p:nvPr>
        </p:nvSpPr>
        <p:spPr>
          <a:xfrm>
            <a:off x="5092951" y="1663150"/>
            <a:ext cx="12231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Unemployment Rate (CANADA)</a:t>
            </a:r>
            <a:endParaRPr sz="1400"/>
          </a:p>
        </p:txBody>
      </p:sp>
      <p:sp>
        <p:nvSpPr>
          <p:cNvPr id="455" name="Google Shape;455;p26"/>
          <p:cNvSpPr txBox="1"/>
          <p:nvPr>
            <p:ph idx="7" type="subTitle"/>
          </p:nvPr>
        </p:nvSpPr>
        <p:spPr>
          <a:xfrm>
            <a:off x="4918112" y="2239450"/>
            <a:ext cx="30672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Matched unemployment rate with the starting &amp; ending date for each job experience stated.</a:t>
            </a:r>
            <a:endParaRPr>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59" name="Shape 459"/>
        <p:cNvGrpSpPr/>
        <p:nvPr/>
      </p:nvGrpSpPr>
      <p:grpSpPr>
        <a:xfrm>
          <a:off x="0" y="0"/>
          <a:ext cx="0" cy="0"/>
          <a:chOff x="0" y="0"/>
          <a:chExt cx="0" cy="0"/>
        </a:xfrm>
      </p:grpSpPr>
      <p:sp>
        <p:nvSpPr>
          <p:cNvPr id="460" name="Google Shape;460;p27"/>
          <p:cNvSpPr txBox="1"/>
          <p:nvPr>
            <p:ph type="ctrTitle"/>
          </p:nvPr>
        </p:nvSpPr>
        <p:spPr>
          <a:xfrm>
            <a:off x="4503900" y="457300"/>
            <a:ext cx="3871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DAtA Preparation</a:t>
            </a:r>
            <a:endParaRPr sz="2200"/>
          </a:p>
        </p:txBody>
      </p:sp>
      <p:sp>
        <p:nvSpPr>
          <p:cNvPr id="461" name="Google Shape;461;p27"/>
          <p:cNvSpPr txBox="1"/>
          <p:nvPr>
            <p:ph idx="1" type="subTitle"/>
          </p:nvPr>
        </p:nvSpPr>
        <p:spPr>
          <a:xfrm flipH="1">
            <a:off x="584550" y="1222750"/>
            <a:ext cx="7409100" cy="3493200"/>
          </a:xfrm>
          <a:prstGeom prst="rect">
            <a:avLst/>
          </a:prstGeom>
        </p:spPr>
        <p:txBody>
          <a:bodyPr anchorCtr="0" anchor="t" bIns="0" lIns="91425" spcFirstLastPara="1" rIns="91425" wrap="square" tIns="234000">
            <a:noAutofit/>
          </a:bodyPr>
          <a:lstStyle/>
          <a:p>
            <a:pPr indent="-349250" lvl="0" marL="457200" rtl="0" algn="l">
              <a:lnSpc>
                <a:spcPct val="150000"/>
              </a:lnSpc>
              <a:spcBef>
                <a:spcPts val="0"/>
              </a:spcBef>
              <a:spcAft>
                <a:spcPts val="0"/>
              </a:spcAft>
              <a:buClr>
                <a:srgbClr val="2F2F2F"/>
              </a:buClr>
              <a:buSzPts val="1900"/>
              <a:buFont typeface="Anaheim"/>
              <a:buChar char="➢"/>
            </a:pPr>
            <a:r>
              <a:rPr lang="en" sz="1900">
                <a:solidFill>
                  <a:srgbClr val="2F2F2F"/>
                </a:solidFill>
              </a:rPr>
              <a:t>Data cleaning</a:t>
            </a:r>
            <a:endParaRPr sz="1900">
              <a:solidFill>
                <a:srgbClr val="2F2F2F"/>
              </a:solidFill>
            </a:endParaRPr>
          </a:p>
          <a:p>
            <a:pPr indent="-349250" lvl="0" marL="457200" rtl="0" algn="l">
              <a:lnSpc>
                <a:spcPct val="150000"/>
              </a:lnSpc>
              <a:spcBef>
                <a:spcPts val="0"/>
              </a:spcBef>
              <a:spcAft>
                <a:spcPts val="0"/>
              </a:spcAft>
              <a:buClr>
                <a:srgbClr val="2F2F2F"/>
              </a:buClr>
              <a:buSzPts val="1900"/>
              <a:buChar char="➢"/>
            </a:pPr>
            <a:r>
              <a:rPr lang="en" sz="1900">
                <a:solidFill>
                  <a:srgbClr val="2F2F2F"/>
                </a:solidFill>
              </a:rPr>
              <a:t>Missing data </a:t>
            </a:r>
            <a:r>
              <a:rPr lang="en" sz="1900">
                <a:solidFill>
                  <a:srgbClr val="2F2F2F"/>
                </a:solidFill>
              </a:rPr>
              <a:t>imputation </a:t>
            </a:r>
            <a:endParaRPr sz="1900">
              <a:solidFill>
                <a:srgbClr val="2F2F2F"/>
              </a:solidFill>
            </a:endParaRPr>
          </a:p>
          <a:p>
            <a:pPr indent="-349250" lvl="0" marL="457200" rtl="0" algn="l">
              <a:lnSpc>
                <a:spcPct val="150000"/>
              </a:lnSpc>
              <a:spcBef>
                <a:spcPts val="0"/>
              </a:spcBef>
              <a:spcAft>
                <a:spcPts val="0"/>
              </a:spcAft>
              <a:buClr>
                <a:srgbClr val="2F2F2F"/>
              </a:buClr>
              <a:buSzPts val="1900"/>
              <a:buFont typeface="Anaheim"/>
              <a:buChar char="➢"/>
            </a:pPr>
            <a:r>
              <a:rPr lang="en" sz="1900">
                <a:solidFill>
                  <a:srgbClr val="2F2F2F"/>
                </a:solidFill>
              </a:rPr>
              <a:t>Data transformation for Modelling</a:t>
            </a:r>
            <a:endParaRPr sz="1900">
              <a:solidFill>
                <a:srgbClr val="2F2F2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8"/>
          <p:cNvSpPr txBox="1"/>
          <p:nvPr>
            <p:ph idx="1" type="subTitle"/>
          </p:nvPr>
        </p:nvSpPr>
        <p:spPr>
          <a:xfrm flipH="1">
            <a:off x="463625" y="651100"/>
            <a:ext cx="7409100" cy="28845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900">
                <a:solidFill>
                  <a:srgbClr val="2F2F2F"/>
                </a:solidFill>
              </a:rPr>
              <a:t>Data cleaning</a:t>
            </a:r>
            <a:endParaRPr b="1" sz="1900">
              <a:solidFill>
                <a:srgbClr val="2F2F2F"/>
              </a:solidFill>
            </a:endParaRPr>
          </a:p>
          <a:p>
            <a:pPr indent="-349250" lvl="0" marL="457200" rtl="0" algn="l">
              <a:lnSpc>
                <a:spcPct val="150000"/>
              </a:lnSpc>
              <a:spcBef>
                <a:spcPts val="1000"/>
              </a:spcBef>
              <a:spcAft>
                <a:spcPts val="0"/>
              </a:spcAft>
              <a:buClr>
                <a:srgbClr val="2F2F2F"/>
              </a:buClr>
              <a:buSzPts val="1900"/>
              <a:buFont typeface="Anaheim"/>
              <a:buChar char="➢"/>
            </a:pPr>
            <a:r>
              <a:rPr lang="en" sz="1900">
                <a:solidFill>
                  <a:srgbClr val="2F2F2F"/>
                </a:solidFill>
              </a:rPr>
              <a:t>Drop columns involving Experience 6-9.</a:t>
            </a:r>
            <a:endParaRPr sz="1900">
              <a:solidFill>
                <a:srgbClr val="2F2F2F"/>
              </a:solidFill>
            </a:endParaRPr>
          </a:p>
          <a:p>
            <a:pPr indent="-349250" lvl="0" marL="457200" rtl="0" algn="l">
              <a:lnSpc>
                <a:spcPct val="150000"/>
              </a:lnSpc>
              <a:spcBef>
                <a:spcPts val="0"/>
              </a:spcBef>
              <a:spcAft>
                <a:spcPts val="0"/>
              </a:spcAft>
              <a:buClr>
                <a:srgbClr val="2F2F2F"/>
              </a:buClr>
              <a:buSzPts val="1900"/>
              <a:buChar char="➢"/>
            </a:pPr>
            <a:r>
              <a:rPr lang="en" sz="1900">
                <a:solidFill>
                  <a:srgbClr val="2F2F2F"/>
                </a:solidFill>
              </a:rPr>
              <a:t>Sum of null values in experience columns from 6 to 9 is shown below.</a:t>
            </a:r>
            <a:endParaRPr sz="1900">
              <a:solidFill>
                <a:srgbClr val="2F2F2F"/>
              </a:solidFill>
            </a:endParaRPr>
          </a:p>
          <a:p>
            <a:pPr indent="0" lvl="0" marL="0" rtl="0" algn="l">
              <a:lnSpc>
                <a:spcPct val="150000"/>
              </a:lnSpc>
              <a:spcBef>
                <a:spcPts val="1000"/>
              </a:spcBef>
              <a:spcAft>
                <a:spcPts val="1000"/>
              </a:spcAft>
              <a:buNone/>
            </a:pPr>
            <a:r>
              <a:t/>
            </a:r>
            <a:endParaRPr/>
          </a:p>
        </p:txBody>
      </p:sp>
      <p:sp>
        <p:nvSpPr>
          <p:cNvPr id="467" name="Google Shape;467;p28"/>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3"/>
                </a:solidFill>
              </a:rPr>
              <a:t>DAtA Preparation</a:t>
            </a:r>
            <a:endParaRPr/>
          </a:p>
        </p:txBody>
      </p:sp>
      <p:pic>
        <p:nvPicPr>
          <p:cNvPr id="468" name="Google Shape;468;p28"/>
          <p:cNvPicPr preferRelativeResize="0"/>
          <p:nvPr/>
        </p:nvPicPr>
        <p:blipFill>
          <a:blip r:embed="rId3">
            <a:alphaModFix/>
          </a:blip>
          <a:stretch>
            <a:fillRect/>
          </a:stretch>
        </p:blipFill>
        <p:spPr>
          <a:xfrm>
            <a:off x="891950" y="2811225"/>
            <a:ext cx="7112251" cy="157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9"/>
          <p:cNvSpPr txBox="1"/>
          <p:nvPr>
            <p:ph idx="1" type="subTitle"/>
          </p:nvPr>
        </p:nvSpPr>
        <p:spPr>
          <a:xfrm flipH="1">
            <a:off x="730775" y="457300"/>
            <a:ext cx="7409100" cy="28845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900">
                <a:solidFill>
                  <a:srgbClr val="2F2F2F"/>
                </a:solidFill>
              </a:rPr>
              <a:t>Data cleaning</a:t>
            </a:r>
            <a:endParaRPr sz="1900">
              <a:solidFill>
                <a:srgbClr val="2F2F2F"/>
              </a:solidFill>
            </a:endParaRPr>
          </a:p>
          <a:p>
            <a:pPr indent="-349250" lvl="0" marL="457200" rtl="0" algn="l">
              <a:lnSpc>
                <a:spcPct val="150000"/>
              </a:lnSpc>
              <a:spcBef>
                <a:spcPts val="1000"/>
              </a:spcBef>
              <a:spcAft>
                <a:spcPts val="0"/>
              </a:spcAft>
              <a:buClr>
                <a:srgbClr val="2F2F2F"/>
              </a:buClr>
              <a:buSzPts val="1900"/>
              <a:buChar char="➢"/>
            </a:pPr>
            <a:r>
              <a:rPr lang="en" sz="1900">
                <a:solidFill>
                  <a:srgbClr val="2F2F2F"/>
                </a:solidFill>
              </a:rPr>
              <a:t>Unmatched</a:t>
            </a:r>
            <a:r>
              <a:rPr lang="en" sz="1900">
                <a:solidFill>
                  <a:srgbClr val="2F2F2F"/>
                </a:solidFill>
              </a:rPr>
              <a:t> Experiences in 1-5.</a:t>
            </a:r>
            <a:endParaRPr sz="1900">
              <a:solidFill>
                <a:srgbClr val="2F2F2F"/>
              </a:solidFill>
            </a:endParaRPr>
          </a:p>
          <a:p>
            <a:pPr indent="0" lvl="0" marL="0" rtl="0" algn="l">
              <a:lnSpc>
                <a:spcPct val="150000"/>
              </a:lnSpc>
              <a:spcBef>
                <a:spcPts val="1000"/>
              </a:spcBef>
              <a:spcAft>
                <a:spcPts val="0"/>
              </a:spcAft>
              <a:buNone/>
            </a:pPr>
            <a:r>
              <a:t/>
            </a:r>
            <a:endParaRPr sz="1900">
              <a:solidFill>
                <a:srgbClr val="2F2F2F"/>
              </a:solidFill>
            </a:endParaRPr>
          </a:p>
          <a:p>
            <a:pPr indent="0" lvl="0" marL="457200" rtl="0" algn="l">
              <a:lnSpc>
                <a:spcPct val="150000"/>
              </a:lnSpc>
              <a:spcBef>
                <a:spcPts val="1000"/>
              </a:spcBef>
              <a:spcAft>
                <a:spcPts val="1000"/>
              </a:spcAft>
              <a:buNone/>
            </a:pPr>
            <a:r>
              <a:t/>
            </a:r>
            <a:endParaRPr/>
          </a:p>
        </p:txBody>
      </p:sp>
      <p:sp>
        <p:nvSpPr>
          <p:cNvPr id="474" name="Google Shape;474;p29"/>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3"/>
                </a:solidFill>
              </a:rPr>
              <a:t>DAtA Preparation</a:t>
            </a:r>
            <a:endParaRPr/>
          </a:p>
        </p:txBody>
      </p:sp>
      <p:pic>
        <p:nvPicPr>
          <p:cNvPr id="475" name="Google Shape;475;p29"/>
          <p:cNvPicPr preferRelativeResize="0"/>
          <p:nvPr/>
        </p:nvPicPr>
        <p:blipFill>
          <a:blip r:embed="rId3">
            <a:alphaModFix/>
          </a:blip>
          <a:stretch>
            <a:fillRect/>
          </a:stretch>
        </p:blipFill>
        <p:spPr>
          <a:xfrm>
            <a:off x="851300" y="1824850"/>
            <a:ext cx="5940173" cy="1257325"/>
          </a:xfrm>
          <a:prstGeom prst="rect">
            <a:avLst/>
          </a:prstGeom>
          <a:noFill/>
          <a:ln>
            <a:noFill/>
          </a:ln>
        </p:spPr>
      </p:pic>
      <p:pic>
        <p:nvPicPr>
          <p:cNvPr id="476" name="Google Shape;476;p29"/>
          <p:cNvPicPr preferRelativeResize="0"/>
          <p:nvPr/>
        </p:nvPicPr>
        <p:blipFill>
          <a:blip r:embed="rId4">
            <a:alphaModFix/>
          </a:blip>
          <a:stretch>
            <a:fillRect/>
          </a:stretch>
        </p:blipFill>
        <p:spPr>
          <a:xfrm>
            <a:off x="851300" y="3618600"/>
            <a:ext cx="5940173" cy="1257325"/>
          </a:xfrm>
          <a:prstGeom prst="rect">
            <a:avLst/>
          </a:prstGeom>
          <a:noFill/>
          <a:ln>
            <a:noFill/>
          </a:ln>
        </p:spPr>
      </p:pic>
      <p:sp>
        <p:nvSpPr>
          <p:cNvPr id="477" name="Google Shape;477;p29"/>
          <p:cNvSpPr txBox="1"/>
          <p:nvPr/>
        </p:nvSpPr>
        <p:spPr>
          <a:xfrm>
            <a:off x="730775" y="3002850"/>
            <a:ext cx="51534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Anaheim"/>
              <a:buChar char="➢"/>
            </a:pPr>
            <a:r>
              <a:rPr lang="en" sz="1900">
                <a:latin typeface="Anaheim"/>
                <a:ea typeface="Anaheim"/>
                <a:cs typeface="Anaheim"/>
                <a:sym typeface="Anaheim"/>
              </a:rPr>
              <a:t>Matching</a:t>
            </a:r>
            <a:r>
              <a:rPr lang="en" sz="1900">
                <a:latin typeface="Anaheim"/>
                <a:ea typeface="Anaheim"/>
                <a:cs typeface="Anaheim"/>
                <a:sym typeface="Anaheim"/>
              </a:rPr>
              <a:t> Experiences from 1-5.</a:t>
            </a:r>
            <a:endParaRPr sz="1900">
              <a:latin typeface="Anaheim"/>
              <a:ea typeface="Anaheim"/>
              <a:cs typeface="Anaheim"/>
              <a:sym typeface="Anahei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0"/>
          <p:cNvSpPr txBox="1"/>
          <p:nvPr>
            <p:ph idx="1" type="subTitle"/>
          </p:nvPr>
        </p:nvSpPr>
        <p:spPr>
          <a:xfrm flipH="1">
            <a:off x="730775" y="457300"/>
            <a:ext cx="7409100" cy="28845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900">
                <a:solidFill>
                  <a:srgbClr val="2F2F2F"/>
                </a:solidFill>
              </a:rPr>
              <a:t>Data cleaning</a:t>
            </a:r>
            <a:endParaRPr sz="1900">
              <a:solidFill>
                <a:srgbClr val="2F2F2F"/>
              </a:solidFill>
            </a:endParaRPr>
          </a:p>
          <a:p>
            <a:pPr indent="-349250" lvl="0" marL="457200" rtl="0" algn="l">
              <a:lnSpc>
                <a:spcPct val="150000"/>
              </a:lnSpc>
              <a:spcBef>
                <a:spcPts val="1000"/>
              </a:spcBef>
              <a:spcAft>
                <a:spcPts val="0"/>
              </a:spcAft>
              <a:buClr>
                <a:srgbClr val="2F2F2F"/>
              </a:buClr>
              <a:buSzPts val="1900"/>
              <a:buChar char="➢"/>
            </a:pPr>
            <a:r>
              <a:rPr lang="en" sz="1900">
                <a:solidFill>
                  <a:srgbClr val="2F2F2F"/>
                </a:solidFill>
              </a:rPr>
              <a:t>Improvement of reducing amount of unmatched Experiences in 1-5.</a:t>
            </a:r>
            <a:endParaRPr sz="1900">
              <a:solidFill>
                <a:srgbClr val="2F2F2F"/>
              </a:solidFill>
            </a:endParaRPr>
          </a:p>
          <a:p>
            <a:pPr indent="0" lvl="0" marL="0" rtl="0" algn="l">
              <a:lnSpc>
                <a:spcPct val="150000"/>
              </a:lnSpc>
              <a:spcBef>
                <a:spcPts val="1000"/>
              </a:spcBef>
              <a:spcAft>
                <a:spcPts val="0"/>
              </a:spcAft>
              <a:buNone/>
            </a:pPr>
            <a:r>
              <a:t/>
            </a:r>
            <a:endParaRPr sz="1900">
              <a:solidFill>
                <a:srgbClr val="2F2F2F"/>
              </a:solidFill>
            </a:endParaRPr>
          </a:p>
          <a:p>
            <a:pPr indent="0" lvl="0" marL="457200" rtl="0" algn="l">
              <a:lnSpc>
                <a:spcPct val="150000"/>
              </a:lnSpc>
              <a:spcBef>
                <a:spcPts val="1000"/>
              </a:spcBef>
              <a:spcAft>
                <a:spcPts val="1000"/>
              </a:spcAft>
              <a:buNone/>
            </a:pPr>
            <a:r>
              <a:t/>
            </a:r>
            <a:endParaRPr/>
          </a:p>
        </p:txBody>
      </p:sp>
      <p:sp>
        <p:nvSpPr>
          <p:cNvPr id="483" name="Google Shape;483;p30"/>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3"/>
                </a:solidFill>
              </a:rPr>
              <a:t>DAtA Preparation</a:t>
            </a:r>
            <a:endParaRPr/>
          </a:p>
        </p:txBody>
      </p:sp>
      <p:pic>
        <p:nvPicPr>
          <p:cNvPr id="484" name="Google Shape;484;p30"/>
          <p:cNvPicPr preferRelativeResize="0"/>
          <p:nvPr/>
        </p:nvPicPr>
        <p:blipFill>
          <a:blip r:embed="rId3">
            <a:alphaModFix/>
          </a:blip>
          <a:stretch>
            <a:fillRect/>
          </a:stretch>
        </p:blipFill>
        <p:spPr>
          <a:xfrm>
            <a:off x="987088" y="2374700"/>
            <a:ext cx="7169824" cy="182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