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269" r:id="rId3"/>
    <p:sldId id="2288" r:id="rId5"/>
    <p:sldId id="2313" r:id="rId6"/>
    <p:sldId id="2314" r:id="rId7"/>
    <p:sldId id="2315" r:id="rId8"/>
    <p:sldId id="2311" r:id="rId9"/>
    <p:sldId id="2312" r:id="rId10"/>
    <p:sldId id="2307" r:id="rId11"/>
    <p:sldId id="2310" r:id="rId12"/>
    <p:sldId id="2308" r:id="rId13"/>
    <p:sldId id="2309" r:id="rId14"/>
    <p:sldId id="2134" r:id="rId15"/>
  </p:sldIdLst>
  <p:sldSz cx="12192000" cy="6858000"/>
  <p:notesSz cx="6735445" cy="9865995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-98657925989" initials="P" lastIdx="12" clrIdx="0"/>
  <p:cmAuthor id="2" name="刘亚维" initials="刘亚维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42E8C"/>
    <a:srgbClr val="A97BDB"/>
    <a:srgbClr val="CE0000"/>
    <a:srgbClr val="E80000"/>
    <a:srgbClr val="FFFFFF"/>
    <a:srgbClr val="EAEFF7"/>
    <a:srgbClr val="D2DEEF"/>
    <a:srgbClr val="5B9BD5"/>
    <a:srgbClr val="DCBFF9"/>
    <a:srgbClr val="E3E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03" autoAdjust="0"/>
  </p:normalViewPr>
  <p:slideViewPr>
    <p:cSldViewPr snapToGrid="0" showGuides="1">
      <p:cViewPr varScale="1">
        <p:scale>
          <a:sx n="77" d="100"/>
          <a:sy n="77" d="100"/>
        </p:scale>
        <p:origin x="864" y="58"/>
      </p:cViewPr>
      <p:guideLst>
        <p:guide orient="horz" pos="2160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3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DAA60-A563-42BA-809C-43F282102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BBA73-91FD-4657-AE31-2491DD27D8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9C27D-E9E0-4B73-A443-0B61848A6D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9C27D-E9E0-4B73-A443-0B61848A6D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9C27D-E9E0-4B73-A443-0B61848A6D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9C27D-E9E0-4B73-A443-0B61848A6D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9C27D-E9E0-4B73-A443-0B61848A6D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9C27D-E9E0-4B73-A443-0B61848A6D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9C27D-E9E0-4B73-A443-0B61848A6D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9C27D-E9E0-4B73-A443-0B61848A6D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9C27D-E9E0-4B73-A443-0B61848A6D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9C27D-E9E0-4B73-A443-0B61848A6D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9C27D-E9E0-4B73-A443-0B61848A6D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9C27D-E9E0-4B73-A443-0B61848A6D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5" y="253365"/>
            <a:ext cx="1873250" cy="66484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1807210"/>
            <a:ext cx="12192000" cy="2687955"/>
            <a:chOff x="0" y="1050758"/>
            <a:chExt cx="12192000" cy="3002915"/>
          </a:xfrm>
        </p:grpSpPr>
        <p:sp>
          <p:nvSpPr>
            <p:cNvPr id="5" name="矩形 4"/>
            <p:cNvSpPr/>
            <p:nvPr/>
          </p:nvSpPr>
          <p:spPr>
            <a:xfrm>
              <a:off x="0" y="1050758"/>
              <a:ext cx="12192000" cy="3002915"/>
            </a:xfrm>
            <a:prstGeom prst="rect">
              <a:avLst/>
            </a:prstGeom>
            <a:solidFill>
              <a:srgbClr val="842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9235" y="1279993"/>
              <a:ext cx="11671300" cy="26504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MDCA </a:t>
              </a:r>
              <a:r>
                <a:rPr lang="zh-CN" altLang="en-US" sz="3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多维数据组合分析工具</a:t>
              </a:r>
              <a:endPara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(Multi-dimensional Data Combination Analysis)</a:t>
              </a:r>
              <a:endPara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3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                  </a:t>
              </a:r>
              <a:r>
                <a:rPr lang="zh-CN" altLang="en-US" sz="3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介绍演示</a:t>
              </a:r>
              <a:r>
                <a:rPr lang="en-US" altLang="zh-CN" sz="3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r>
                <a:rPr lang="en-US" altLang="zh-CN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--</a:t>
              </a:r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以推荐系统场景为例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1" name="TextBox 90"/>
          <p:cNvSpPr txBox="1"/>
          <p:nvPr/>
        </p:nvSpPr>
        <p:spPr bwMode="auto">
          <a:xfrm>
            <a:off x="3816350" y="4901565"/>
            <a:ext cx="4497070" cy="171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DejaVu Sans"/>
                <a:ea typeface="方正书宋_GBK" charset="-122"/>
                <a:cs typeface="方正书宋_GBK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DejaVu Sans"/>
                <a:ea typeface="方正书宋_GBK" charset="-122"/>
                <a:cs typeface="方正书宋_GBK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DejaVu Sans"/>
                <a:ea typeface="方正书宋_GBK" charset="-122"/>
                <a:cs typeface="方正书宋_GBK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DejaVu Sans"/>
                <a:ea typeface="方正书宋_GBK" charset="-122"/>
                <a:cs typeface="方正书宋_GBK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DejaVu Sans"/>
                <a:ea typeface="方正书宋_GBK" charset="-122"/>
                <a:cs typeface="方正书宋_GBK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DejaVu Sans"/>
                <a:ea typeface="方正书宋_GBK" charset="-122"/>
                <a:cs typeface="方正书宋_GBK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DejaVu Sans"/>
                <a:ea typeface="方正书宋_GBK" charset="-122"/>
                <a:cs typeface="方正书宋_GBK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DejaVu Sans"/>
                <a:ea typeface="方正书宋_GBK" charset="-122"/>
                <a:cs typeface="方正书宋_GBK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DejaVu Sans"/>
                <a:ea typeface="方正书宋_GBK" charset="-122"/>
                <a:cs typeface="方正书宋_GBK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荆佳颉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清华大学软件学院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联系方式：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18515221942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932166095@qq.com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2025.03.23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027" y="6228059"/>
            <a:ext cx="423862" cy="423863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99027" y="6651922"/>
            <a:ext cx="390699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3"/>
    </mc:Choice>
    <mc:Fallback>
      <p:transition spd="slow" advTm="5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0" y="1"/>
            <a:ext cx="10668000" cy="834945"/>
          </a:xfrm>
          <a:prstGeom prst="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2"/>
          <p:cNvSpPr/>
          <p:nvPr/>
        </p:nvSpPr>
        <p:spPr>
          <a:xfrm>
            <a:off x="0" y="0"/>
            <a:ext cx="2547891" cy="957942"/>
          </a:xfrm>
          <a:custGeom>
            <a:avLst/>
            <a:gdLst>
              <a:gd name="connsiteX0" fmla="*/ 0 w 3077029"/>
              <a:gd name="connsiteY0" fmla="*/ 0 h 1132114"/>
              <a:gd name="connsiteX1" fmla="*/ 3077029 w 3077029"/>
              <a:gd name="connsiteY1" fmla="*/ 0 h 1132114"/>
              <a:gd name="connsiteX2" fmla="*/ 2794001 w 3077029"/>
              <a:gd name="connsiteY2" fmla="*/ 1132114 h 1132114"/>
              <a:gd name="connsiteX3" fmla="*/ 0 w 3077029"/>
              <a:gd name="connsiteY3" fmla="*/ 1132114 h 11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7029" h="1132114">
                <a:moveTo>
                  <a:pt x="0" y="0"/>
                </a:moveTo>
                <a:lnTo>
                  <a:pt x="3077029" y="0"/>
                </a:lnTo>
                <a:lnTo>
                  <a:pt x="2794001" y="1132114"/>
                </a:lnTo>
                <a:lnTo>
                  <a:pt x="0" y="1132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579083"/>
            <a:ext cx="12192000" cy="278916"/>
          </a:xfrm>
          <a:prstGeom prst="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2326" y="135148"/>
            <a:ext cx="2067928" cy="687646"/>
          </a:xfrm>
          <a:prstGeom prst="rect">
            <a:avLst/>
          </a:prstGeom>
        </p:spPr>
      </p:pic>
      <p:sp>
        <p:nvSpPr>
          <p:cNvPr id="4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29746" y="6578249"/>
            <a:ext cx="390803" cy="278916"/>
          </a:xfrm>
        </p:spPr>
        <p:txBody>
          <a:bodyPr/>
          <a:lstStyle/>
          <a:p>
            <a:fld id="{5D398691-BE28-544C-BDA0-3B263205E56A}" type="slidenum">
              <a:rPr lang="zh-CN" altLang="en-US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1815" y="1098550"/>
            <a:ext cx="11639550" cy="54889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多维分布分析</a:t>
            </a:r>
            <a:endParaRPr lang="zh-CN" alt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mdca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--data='ctr_train.csv' --mode=distribution --ignore-columns='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session_id,user_id,DateTime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' --target-column=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is_click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--target-value=1 --min-coverage=0.05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搜索规则：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一组多维取值组合在全体数据中所占行数比例比例偏离基线比例（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假设全体数据均匀分布情况下所占比例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）越多的，越作为优先展示的结果。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1"/>
    </mc:Choice>
    <mc:Fallback>
      <p:transition spd="slow" advTm="203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0" y="1"/>
            <a:ext cx="10668000" cy="834945"/>
          </a:xfrm>
          <a:prstGeom prst="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2"/>
          <p:cNvSpPr/>
          <p:nvPr/>
        </p:nvSpPr>
        <p:spPr>
          <a:xfrm>
            <a:off x="0" y="0"/>
            <a:ext cx="2547891" cy="957942"/>
          </a:xfrm>
          <a:custGeom>
            <a:avLst/>
            <a:gdLst>
              <a:gd name="connsiteX0" fmla="*/ 0 w 3077029"/>
              <a:gd name="connsiteY0" fmla="*/ 0 h 1132114"/>
              <a:gd name="connsiteX1" fmla="*/ 3077029 w 3077029"/>
              <a:gd name="connsiteY1" fmla="*/ 0 h 1132114"/>
              <a:gd name="connsiteX2" fmla="*/ 2794001 w 3077029"/>
              <a:gd name="connsiteY2" fmla="*/ 1132114 h 1132114"/>
              <a:gd name="connsiteX3" fmla="*/ 0 w 3077029"/>
              <a:gd name="connsiteY3" fmla="*/ 1132114 h 11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7029" h="1132114">
                <a:moveTo>
                  <a:pt x="0" y="0"/>
                </a:moveTo>
                <a:lnTo>
                  <a:pt x="3077029" y="0"/>
                </a:lnTo>
                <a:lnTo>
                  <a:pt x="2794001" y="1132114"/>
                </a:lnTo>
                <a:lnTo>
                  <a:pt x="0" y="1132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579083"/>
            <a:ext cx="12192000" cy="278916"/>
          </a:xfrm>
          <a:prstGeom prst="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2326" y="135148"/>
            <a:ext cx="2067928" cy="687646"/>
          </a:xfrm>
          <a:prstGeom prst="rect">
            <a:avLst/>
          </a:prstGeom>
        </p:spPr>
      </p:pic>
      <p:sp>
        <p:nvSpPr>
          <p:cNvPr id="4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29746" y="6578249"/>
            <a:ext cx="390803" cy="278916"/>
          </a:xfrm>
        </p:spPr>
        <p:txBody>
          <a:bodyPr/>
          <a:lstStyle/>
          <a:p>
            <a:fld id="{5D398691-BE28-544C-BDA0-3B263205E56A}" type="slidenum">
              <a:rPr lang="zh-CN" altLang="en-US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1815" y="1089025"/>
            <a:ext cx="11639550" cy="54889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多维公平性分析</a:t>
            </a:r>
            <a:endParaRPr lang="zh-CN" alt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mdca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--data='ctr_prediction.csv' --mode=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fairness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--ignore-columns='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session_id,user_id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DateTime,pred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' --target-column=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is_click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--target-value=1 --min-coverage=0.02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1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搜索规则：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一组多维取值组合的正样本率偏离全体数据的正样本率越远，且该组合本身行数占比越多，越作为优先展示结果。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现已支持：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原始数据中不同取值组合的正样本率公平性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开发中：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模型预测的公平性（例如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Equal Odds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Equal Opportunity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Demographic Parity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等）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1"/>
    </mc:Choice>
    <mc:Fallback>
      <p:transition spd="slow" advTm="203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5" y="253365"/>
            <a:ext cx="1548130" cy="5492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226793"/>
            <a:ext cx="12192000" cy="2400300"/>
          </a:xfrm>
          <a:prstGeom prst="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itchFamily="2" charset="-122"/>
              <a:ea typeface="华文楷体" pitchFamily="2" charset="-122"/>
              <a:sym typeface="华文楷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923" y="3002441"/>
            <a:ext cx="117633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  <a:sym typeface="华文楷体" pitchFamily="2" charset="-122"/>
              </a:rPr>
              <a:t>谢谢！</a:t>
            </a:r>
            <a:endParaRPr lang="en-US" altLang="zh-CN" sz="4800" dirty="0">
              <a:solidFill>
                <a:schemeClr val="bg1"/>
              </a:solidFill>
              <a:latin typeface="+mj-ea"/>
              <a:ea typeface="+mj-ea"/>
              <a:sym typeface="华文楷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940245" y="5342784"/>
            <a:ext cx="36004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99027" y="6228059"/>
            <a:ext cx="423862" cy="423863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华文楷体" pitchFamily="2" charset="-122"/>
              <a:ea typeface="华文楷体" pitchFamily="2" charset="-122"/>
              <a:sym typeface="华文楷体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9027" y="6651922"/>
            <a:ext cx="390699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5"/>
    </mc:Choice>
    <mc:Fallback>
      <p:transition spd="slow" advTm="88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0" y="1"/>
            <a:ext cx="10668000" cy="834945"/>
          </a:xfrm>
          <a:prstGeom prst="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2"/>
          <p:cNvSpPr/>
          <p:nvPr/>
        </p:nvSpPr>
        <p:spPr>
          <a:xfrm>
            <a:off x="0" y="0"/>
            <a:ext cx="2547891" cy="957942"/>
          </a:xfrm>
          <a:custGeom>
            <a:avLst/>
            <a:gdLst>
              <a:gd name="connsiteX0" fmla="*/ 0 w 3077029"/>
              <a:gd name="connsiteY0" fmla="*/ 0 h 1132114"/>
              <a:gd name="connsiteX1" fmla="*/ 3077029 w 3077029"/>
              <a:gd name="connsiteY1" fmla="*/ 0 h 1132114"/>
              <a:gd name="connsiteX2" fmla="*/ 2794001 w 3077029"/>
              <a:gd name="connsiteY2" fmla="*/ 1132114 h 1132114"/>
              <a:gd name="connsiteX3" fmla="*/ 0 w 3077029"/>
              <a:gd name="connsiteY3" fmla="*/ 1132114 h 11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7029" h="1132114">
                <a:moveTo>
                  <a:pt x="0" y="0"/>
                </a:moveTo>
                <a:lnTo>
                  <a:pt x="3077029" y="0"/>
                </a:lnTo>
                <a:lnTo>
                  <a:pt x="2794001" y="1132114"/>
                </a:lnTo>
                <a:lnTo>
                  <a:pt x="0" y="1132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579083"/>
            <a:ext cx="12192000" cy="278916"/>
          </a:xfrm>
          <a:prstGeom prst="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2326" y="135148"/>
            <a:ext cx="2067928" cy="687646"/>
          </a:xfrm>
          <a:prstGeom prst="rect">
            <a:avLst/>
          </a:prstGeom>
        </p:spPr>
      </p:pic>
      <p:sp>
        <p:nvSpPr>
          <p:cNvPr id="4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29746" y="6578249"/>
            <a:ext cx="390803" cy="278916"/>
          </a:xfrm>
        </p:spPr>
        <p:txBody>
          <a:bodyPr/>
          <a:lstStyle/>
          <a:p>
            <a:fld id="{5D398691-BE28-544C-BDA0-3B263205E56A}" type="slidenum">
              <a:rPr lang="zh-CN" altLang="en-US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1815" y="1089025"/>
            <a:ext cx="11464290" cy="13162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问题背景：</a:t>
            </a:r>
            <a:endParaRPr 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数据建模预测场景中，数据表存在众多维度（列），由于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多维度的所有取值组合无法穷举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，只能依赖业务经验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人工对若干列进行组合尝试，分析工作量大，且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容易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遗漏。常见的多维分析场景如下：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1" name="图片 10" descr="搜狗高速浏览器截图202503160026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540" y="1304456"/>
            <a:ext cx="1940645" cy="1723249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1847181" y="3885504"/>
            <a:ext cx="1401419" cy="606287"/>
          </a:xfrm>
          <a:prstGeom prst="round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数据采集阶段</a:t>
            </a:r>
            <a:endParaRPr lang="en-US" sz="1400" b="1" dirty="0"/>
          </a:p>
        </p:txBody>
      </p:sp>
      <p:sp>
        <p:nvSpPr>
          <p:cNvPr id="3" name="Rectangle: Rounded Corners 2"/>
          <p:cNvSpPr/>
          <p:nvPr/>
        </p:nvSpPr>
        <p:spPr>
          <a:xfrm>
            <a:off x="5239738" y="3885504"/>
            <a:ext cx="1538456" cy="606287"/>
          </a:xfrm>
          <a:prstGeom prst="round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数据预处理阶段</a:t>
            </a:r>
            <a:endParaRPr lang="en-US" sz="1400" b="1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8801261" y="3889746"/>
            <a:ext cx="1538456" cy="606287"/>
          </a:xfrm>
          <a:prstGeom prst="round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模型预测阶段</a:t>
            </a:r>
            <a:endParaRPr lang="en-US" sz="1400" b="1" dirty="0"/>
          </a:p>
        </p:txBody>
      </p:sp>
      <p:sp>
        <p:nvSpPr>
          <p:cNvPr id="9" name="Arrow: Right 8"/>
          <p:cNvSpPr/>
          <p:nvPr/>
        </p:nvSpPr>
        <p:spPr>
          <a:xfrm>
            <a:off x="3706400" y="4106423"/>
            <a:ext cx="1043609" cy="192809"/>
          </a:xfrm>
          <a:prstGeom prst="rightArrow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Arrow: Right 11"/>
          <p:cNvSpPr/>
          <p:nvPr/>
        </p:nvSpPr>
        <p:spPr>
          <a:xfrm>
            <a:off x="7297139" y="4092242"/>
            <a:ext cx="1043609" cy="192809"/>
          </a:xfrm>
          <a:prstGeom prst="rightArrow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1327360" y="475946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多维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数据分布均匀性问题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008600" y="4759460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多维数据公平性问题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662115" y="4749521"/>
            <a:ext cx="1862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多维模型错误分析</a:t>
            </a:r>
            <a:endParaRPr 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39547" y="509801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+mj-ea"/>
                <a:ea typeface="+mj-ea"/>
              </a:rPr>
              <a:t>【</a:t>
            </a:r>
            <a:r>
              <a:rPr lang="zh-CN" altLang="en-US" sz="1400" b="1" dirty="0">
                <a:solidFill>
                  <a:srgbClr val="FF0000"/>
                </a:solidFill>
                <a:latin typeface="+mj-ea"/>
                <a:ea typeface="+mj-ea"/>
              </a:rPr>
              <a:t>主推功能</a:t>
            </a:r>
            <a:r>
              <a:rPr lang="en-US" altLang="zh-CN" sz="1400" b="1" dirty="0">
                <a:solidFill>
                  <a:srgbClr val="FF0000"/>
                </a:solidFill>
                <a:latin typeface="+mj-ea"/>
                <a:ea typeface="+mj-ea"/>
              </a:rPr>
              <a:t>】</a:t>
            </a:r>
            <a:endParaRPr 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1"/>
    </mc:Choice>
    <mc:Fallback>
      <p:transition spd="slow" advTm="203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0" y="1"/>
            <a:ext cx="10668000" cy="834945"/>
          </a:xfrm>
          <a:prstGeom prst="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2"/>
          <p:cNvSpPr/>
          <p:nvPr/>
        </p:nvSpPr>
        <p:spPr>
          <a:xfrm>
            <a:off x="0" y="0"/>
            <a:ext cx="2547891" cy="957942"/>
          </a:xfrm>
          <a:custGeom>
            <a:avLst/>
            <a:gdLst>
              <a:gd name="connsiteX0" fmla="*/ 0 w 3077029"/>
              <a:gd name="connsiteY0" fmla="*/ 0 h 1132114"/>
              <a:gd name="connsiteX1" fmla="*/ 3077029 w 3077029"/>
              <a:gd name="connsiteY1" fmla="*/ 0 h 1132114"/>
              <a:gd name="connsiteX2" fmla="*/ 2794001 w 3077029"/>
              <a:gd name="connsiteY2" fmla="*/ 1132114 h 1132114"/>
              <a:gd name="connsiteX3" fmla="*/ 0 w 3077029"/>
              <a:gd name="connsiteY3" fmla="*/ 1132114 h 11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7029" h="1132114">
                <a:moveTo>
                  <a:pt x="0" y="0"/>
                </a:moveTo>
                <a:lnTo>
                  <a:pt x="3077029" y="0"/>
                </a:lnTo>
                <a:lnTo>
                  <a:pt x="2794001" y="1132114"/>
                </a:lnTo>
                <a:lnTo>
                  <a:pt x="0" y="1132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579083"/>
            <a:ext cx="12192000" cy="278916"/>
          </a:xfrm>
          <a:prstGeom prst="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2326" y="135148"/>
            <a:ext cx="2067928" cy="687646"/>
          </a:xfrm>
          <a:prstGeom prst="rect">
            <a:avLst/>
          </a:prstGeom>
        </p:spPr>
      </p:pic>
      <p:sp>
        <p:nvSpPr>
          <p:cNvPr id="4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29746" y="6578249"/>
            <a:ext cx="390803" cy="278916"/>
          </a:xfrm>
        </p:spPr>
        <p:txBody>
          <a:bodyPr/>
          <a:lstStyle/>
          <a:p>
            <a:fld id="{5D398691-BE28-544C-BDA0-3B263205E56A}" type="slidenum">
              <a:rPr lang="zh-CN" altLang="en-US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6259" y="1089309"/>
            <a:ext cx="11464290" cy="54889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多维度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数据分布均匀性问题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数据集中的数据分布往往不是均匀的。这可能导致预测模型倾向于多数类，过拟合少数类，从而影响模型的准确性。即使每一列中各取值的分布是均匀的，多列取值组合的分布也往往不是均匀的。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极端例子：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从单维度看：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性别：男（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50%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），女（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50%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种族：白人（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50%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），黑人（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50%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	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数据分布均匀吗？不一定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（性别，种族）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维度组合：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男性全是白人，女性全是黑人。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（则模型对男性黑人，女性白人会欠拟合）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Picture 17"/>
          <p:cNvPicPr>
            <a:picLocks noChangeAspect="1"/>
          </p:cNvPicPr>
          <p:nvPr/>
        </p:nvPicPr>
        <p:blipFill>
          <a:blip r:embed="rId2"/>
          <a:srcRect b="8657"/>
          <a:stretch>
            <a:fillRect/>
          </a:stretch>
        </p:blipFill>
        <p:spPr>
          <a:xfrm>
            <a:off x="8816551" y="2835380"/>
            <a:ext cx="2706370" cy="18662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1"/>
    </mc:Choice>
    <mc:Fallback>
      <p:transition spd="slow" advTm="203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0" y="1"/>
            <a:ext cx="10668000" cy="834945"/>
          </a:xfrm>
          <a:prstGeom prst="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2"/>
          <p:cNvSpPr/>
          <p:nvPr/>
        </p:nvSpPr>
        <p:spPr>
          <a:xfrm>
            <a:off x="0" y="0"/>
            <a:ext cx="2547891" cy="957942"/>
          </a:xfrm>
          <a:custGeom>
            <a:avLst/>
            <a:gdLst>
              <a:gd name="connsiteX0" fmla="*/ 0 w 3077029"/>
              <a:gd name="connsiteY0" fmla="*/ 0 h 1132114"/>
              <a:gd name="connsiteX1" fmla="*/ 3077029 w 3077029"/>
              <a:gd name="connsiteY1" fmla="*/ 0 h 1132114"/>
              <a:gd name="connsiteX2" fmla="*/ 2794001 w 3077029"/>
              <a:gd name="connsiteY2" fmla="*/ 1132114 h 1132114"/>
              <a:gd name="connsiteX3" fmla="*/ 0 w 3077029"/>
              <a:gd name="connsiteY3" fmla="*/ 1132114 h 11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7029" h="1132114">
                <a:moveTo>
                  <a:pt x="0" y="0"/>
                </a:moveTo>
                <a:lnTo>
                  <a:pt x="3077029" y="0"/>
                </a:lnTo>
                <a:lnTo>
                  <a:pt x="2794001" y="1132114"/>
                </a:lnTo>
                <a:lnTo>
                  <a:pt x="0" y="1132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579083"/>
            <a:ext cx="12192000" cy="278916"/>
          </a:xfrm>
          <a:prstGeom prst="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2326" y="135148"/>
            <a:ext cx="2067928" cy="687646"/>
          </a:xfrm>
          <a:prstGeom prst="rect">
            <a:avLst/>
          </a:prstGeom>
        </p:spPr>
      </p:pic>
      <p:sp>
        <p:nvSpPr>
          <p:cNvPr id="4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29746" y="6578249"/>
            <a:ext cx="390803" cy="278916"/>
          </a:xfrm>
        </p:spPr>
        <p:txBody>
          <a:bodyPr/>
          <a:lstStyle/>
          <a:p>
            <a:fld id="{5D398691-BE28-544C-BDA0-3B263205E56A}" type="slidenum">
              <a:rPr lang="zh-CN" altLang="en-US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6259" y="1089309"/>
            <a:ext cx="11464290" cy="54889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多维度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数据公平性问题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集中不同取值组合的正样本率通常有较大差异，这些差异可能是符合预期的，但也可能是数据集中存在的偏见。例如，性别、种族和国籍等值可能会导致模型做出有偏见的预测。简单地删除可能带有偏见的列并不总是可行的。即使每一列都是公平的，多列的组合也可能产生偏见。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极端例子：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单一维度 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正样本率：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性别：男 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50%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，女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– 50%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种族：白人 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50%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，黑人 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50%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数据集公平吗？不一定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（性别，种族）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维度组合 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正样本率：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男性白人 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100%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男性黑人 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0%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女性白人 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0%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女性黑人 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100%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（模型对性别和种族的组合呈现明显的偏见性）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Picture 2" descr="A balance scale with two white plates&#10;&#10;AI-generated content may be incorrec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490" y="3195317"/>
            <a:ext cx="3490752" cy="23701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1"/>
    </mc:Choice>
    <mc:Fallback>
      <p:transition spd="slow" advTm="203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0" y="1"/>
            <a:ext cx="10668000" cy="834945"/>
          </a:xfrm>
          <a:prstGeom prst="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2"/>
          <p:cNvSpPr/>
          <p:nvPr/>
        </p:nvSpPr>
        <p:spPr>
          <a:xfrm>
            <a:off x="0" y="0"/>
            <a:ext cx="2547891" cy="957942"/>
          </a:xfrm>
          <a:custGeom>
            <a:avLst/>
            <a:gdLst>
              <a:gd name="connsiteX0" fmla="*/ 0 w 3077029"/>
              <a:gd name="connsiteY0" fmla="*/ 0 h 1132114"/>
              <a:gd name="connsiteX1" fmla="*/ 3077029 w 3077029"/>
              <a:gd name="connsiteY1" fmla="*/ 0 h 1132114"/>
              <a:gd name="connsiteX2" fmla="*/ 2794001 w 3077029"/>
              <a:gd name="connsiteY2" fmla="*/ 1132114 h 1132114"/>
              <a:gd name="connsiteX3" fmla="*/ 0 w 3077029"/>
              <a:gd name="connsiteY3" fmla="*/ 1132114 h 11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7029" h="1132114">
                <a:moveTo>
                  <a:pt x="0" y="0"/>
                </a:moveTo>
                <a:lnTo>
                  <a:pt x="3077029" y="0"/>
                </a:lnTo>
                <a:lnTo>
                  <a:pt x="2794001" y="1132114"/>
                </a:lnTo>
                <a:lnTo>
                  <a:pt x="0" y="1132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579083"/>
            <a:ext cx="12192000" cy="278916"/>
          </a:xfrm>
          <a:prstGeom prst="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2326" y="135148"/>
            <a:ext cx="2067928" cy="687646"/>
          </a:xfrm>
          <a:prstGeom prst="rect">
            <a:avLst/>
          </a:prstGeom>
        </p:spPr>
      </p:pic>
      <p:sp>
        <p:nvSpPr>
          <p:cNvPr id="4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29746" y="6578249"/>
            <a:ext cx="390803" cy="278916"/>
          </a:xfrm>
        </p:spPr>
        <p:txBody>
          <a:bodyPr/>
          <a:lstStyle/>
          <a:p>
            <a:fld id="{5D398691-BE28-544C-BDA0-3B263205E56A}" type="slidenum">
              <a:rPr lang="zh-CN" altLang="en-US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6259" y="1089309"/>
            <a:ext cx="11464290" cy="14987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多维度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模型错误分析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对于不同多维取值组合，模型预测的准确率会有不同。部分取值组合的预测错误率可能显著高于其它取值组合。找到这些组合有助于了解模型的错误，从而可以优化训练数据，提高模型预测准确率。 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Picture 5" descr="A logo of a cloud with arrows&#10;&#10;AI-generated content may be incorrect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9" t="28971" r="28271" b="28066"/>
          <a:stretch>
            <a:fillRect/>
          </a:stretch>
        </p:blipFill>
        <p:spPr>
          <a:xfrm>
            <a:off x="5583506" y="2704822"/>
            <a:ext cx="963623" cy="9280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51736" y="366946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预测模型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10254" y="2588908"/>
            <a:ext cx="18549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数据漂移</a:t>
            </a:r>
            <a:endParaRPr lang="en-US" altLang="zh-CN" sz="1400" b="1" dirty="0"/>
          </a:p>
          <a:p>
            <a:pPr algn="ctr"/>
            <a:r>
              <a:rPr lang="zh-CN" altLang="en-US" sz="1400" b="1" dirty="0"/>
              <a:t>概念漂移</a:t>
            </a:r>
            <a:endParaRPr lang="en-US" altLang="zh-CN" sz="1400" b="1" dirty="0"/>
          </a:p>
          <a:p>
            <a:pPr algn="ctr"/>
            <a:r>
              <a:rPr lang="zh-CN" altLang="en-US" sz="1400" b="1" dirty="0"/>
              <a:t>线上</a:t>
            </a:r>
            <a:r>
              <a:rPr lang="en-US" altLang="zh-CN" sz="1400" b="1" dirty="0"/>
              <a:t>-</a:t>
            </a:r>
            <a:r>
              <a:rPr lang="zh-CN" altLang="en-US" sz="1400" b="1" dirty="0"/>
              <a:t>线下特征不一致</a:t>
            </a:r>
            <a:endParaRPr lang="en-US" altLang="zh-CN" sz="1400" b="1" dirty="0"/>
          </a:p>
          <a:p>
            <a:pPr algn="ctr"/>
            <a:r>
              <a:rPr lang="zh-CN" altLang="en-US" sz="1400" b="1" dirty="0"/>
              <a:t>特征延迟</a:t>
            </a:r>
            <a:endParaRPr lang="en-US" altLang="zh-CN" sz="1400" b="1" dirty="0"/>
          </a:p>
          <a:p>
            <a:pPr algn="ctr"/>
            <a:r>
              <a:rPr lang="zh-CN" altLang="en-US" sz="1400" b="1" dirty="0"/>
              <a:t>模型延迟</a:t>
            </a:r>
            <a:endParaRPr lang="en-US" altLang="zh-CN" sz="1400" b="1" dirty="0"/>
          </a:p>
          <a:p>
            <a:pPr algn="ctr"/>
            <a:r>
              <a:rPr lang="en-US" sz="1400" b="1" dirty="0"/>
              <a:t>……</a:t>
            </a:r>
            <a:endParaRPr lang="en-US" sz="1400" b="1" dirty="0"/>
          </a:p>
        </p:txBody>
      </p:sp>
      <p:sp>
        <p:nvSpPr>
          <p:cNvPr id="12" name="Arrow: Right 11"/>
          <p:cNvSpPr/>
          <p:nvPr/>
        </p:nvSpPr>
        <p:spPr>
          <a:xfrm>
            <a:off x="4230148" y="3072451"/>
            <a:ext cx="1043609" cy="192809"/>
          </a:xfrm>
          <a:prstGeom prst="rightArrow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Arrow: Right 12"/>
          <p:cNvSpPr/>
          <p:nvPr/>
        </p:nvSpPr>
        <p:spPr>
          <a:xfrm>
            <a:off x="6856878" y="3078658"/>
            <a:ext cx="1043609" cy="192809"/>
          </a:xfrm>
          <a:prstGeom prst="rightArrow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8190628" y="302203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局部错误率上升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1730" y="4359598"/>
            <a:ext cx="11430879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举例：</a:t>
            </a:r>
            <a:endParaRPr lang="en-US" altLang="zh-CN" sz="1400" b="1" dirty="0"/>
          </a:p>
          <a:p>
            <a:r>
              <a:rPr lang="zh-CN" altLang="en-US" sz="1400" dirty="0"/>
              <a:t>临近</a:t>
            </a:r>
            <a:r>
              <a:rPr lang="en-US" altLang="zh-CN" sz="1400" dirty="0"/>
              <a:t>2024.12.31</a:t>
            </a:r>
            <a:r>
              <a:rPr lang="zh-CN" altLang="en-US" sz="1400" dirty="0"/>
              <a:t>晚间，首页推荐精排</a:t>
            </a:r>
            <a:r>
              <a:rPr lang="en-US" altLang="zh-CN" sz="1400" dirty="0"/>
              <a:t>CTR</a:t>
            </a:r>
            <a:r>
              <a:rPr lang="zh-CN" altLang="en-US" sz="1400" dirty="0"/>
              <a:t>预测模型线上准确率快速下降。单独按产品，地域，年龄段等维度排查预测数据，准确率波动均不显著。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b="1" dirty="0"/>
              <a:t>猜测：</a:t>
            </a:r>
            <a:endParaRPr lang="en-US" altLang="zh-CN" sz="1400" b="1" dirty="0"/>
          </a:p>
          <a:p>
            <a:r>
              <a:rPr lang="zh-CN" altLang="en-US" sz="1400" dirty="0"/>
              <a:t>由于</a:t>
            </a:r>
            <a:r>
              <a:rPr lang="en-US" altLang="zh-CN" sz="1400" dirty="0"/>
              <a:t>2025</a:t>
            </a:r>
            <a:r>
              <a:rPr lang="zh-CN" altLang="en-US" sz="1400" dirty="0"/>
              <a:t>跨年夜活动，导致相关物料</a:t>
            </a:r>
            <a:r>
              <a:rPr lang="en-US" altLang="zh-CN" sz="1400" dirty="0"/>
              <a:t>CTR</a:t>
            </a:r>
            <a:r>
              <a:rPr lang="zh-CN" altLang="en-US" sz="1400" dirty="0"/>
              <a:t>较平时快速上升，而</a:t>
            </a:r>
            <a:r>
              <a:rPr lang="en-US" altLang="zh-CN" sz="1400" dirty="0"/>
              <a:t>CTR</a:t>
            </a:r>
            <a:r>
              <a:rPr lang="zh-CN" altLang="en-US" sz="1400" dirty="0"/>
              <a:t>模型尚未更新。</a:t>
            </a:r>
            <a:endParaRPr lang="en-US" altLang="zh-CN" sz="1400" dirty="0"/>
          </a:p>
          <a:p>
            <a:r>
              <a:rPr lang="zh-CN" altLang="en-US" sz="1400" dirty="0"/>
              <a:t>该活动物料涉及</a:t>
            </a:r>
            <a:r>
              <a:rPr lang="en-US" altLang="zh-CN" sz="1400" dirty="0"/>
              <a:t>【</a:t>
            </a:r>
            <a:r>
              <a:rPr lang="zh-CN" altLang="en-US" sz="1400" dirty="0"/>
              <a:t>产品</a:t>
            </a:r>
            <a:r>
              <a:rPr lang="en-US" altLang="zh-CN" sz="1400" dirty="0"/>
              <a:t>=C</a:t>
            </a:r>
            <a:r>
              <a:rPr lang="zh-CN" altLang="en-US" sz="1400" dirty="0"/>
              <a:t>，城市</a:t>
            </a:r>
            <a:r>
              <a:rPr lang="en-US" altLang="zh-CN" sz="1400" dirty="0"/>
              <a:t>=</a:t>
            </a:r>
            <a:r>
              <a:rPr lang="zh-CN" altLang="en-US" sz="1400" dirty="0"/>
              <a:t>上海，年龄段</a:t>
            </a:r>
            <a:r>
              <a:rPr lang="en-US" altLang="zh-CN" sz="1400" dirty="0"/>
              <a:t>=20-30</a:t>
            </a:r>
            <a:r>
              <a:rPr lang="zh-CN" altLang="en-US" sz="1400" dirty="0"/>
              <a:t>岁</a:t>
            </a:r>
            <a:r>
              <a:rPr lang="en-US" altLang="zh-CN" sz="1400" dirty="0"/>
              <a:t>】</a:t>
            </a:r>
            <a:r>
              <a:rPr lang="zh-CN" altLang="en-US" sz="1400" dirty="0"/>
              <a:t>，检查该取值组合的准确率，发现下降显著。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b="1" dirty="0"/>
              <a:t>结论：</a:t>
            </a:r>
            <a:endParaRPr lang="en-US" altLang="zh-CN" sz="1400" b="1" dirty="0"/>
          </a:p>
          <a:p>
            <a:r>
              <a:rPr lang="en-US" altLang="zh-CN" sz="1400" dirty="0"/>
              <a:t>2025</a:t>
            </a:r>
            <a:r>
              <a:rPr lang="zh-CN" altLang="en-US" sz="1400" dirty="0"/>
              <a:t>跨年夜活动导致线上准确率下降。</a:t>
            </a:r>
            <a:endParaRPr lang="en-US" altLang="zh-CN" sz="1400" dirty="0"/>
          </a:p>
          <a:p>
            <a:endParaRPr lang="en-US" sz="1400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1"/>
    </mc:Choice>
    <mc:Fallback>
      <p:transition spd="slow" advTm="203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0" y="1"/>
            <a:ext cx="10668000" cy="834945"/>
          </a:xfrm>
          <a:prstGeom prst="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2"/>
          <p:cNvSpPr/>
          <p:nvPr/>
        </p:nvSpPr>
        <p:spPr>
          <a:xfrm>
            <a:off x="0" y="0"/>
            <a:ext cx="2547891" cy="957942"/>
          </a:xfrm>
          <a:custGeom>
            <a:avLst/>
            <a:gdLst>
              <a:gd name="connsiteX0" fmla="*/ 0 w 3077029"/>
              <a:gd name="connsiteY0" fmla="*/ 0 h 1132114"/>
              <a:gd name="connsiteX1" fmla="*/ 3077029 w 3077029"/>
              <a:gd name="connsiteY1" fmla="*/ 0 h 1132114"/>
              <a:gd name="connsiteX2" fmla="*/ 2794001 w 3077029"/>
              <a:gd name="connsiteY2" fmla="*/ 1132114 h 1132114"/>
              <a:gd name="connsiteX3" fmla="*/ 0 w 3077029"/>
              <a:gd name="connsiteY3" fmla="*/ 1132114 h 11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7029" h="1132114">
                <a:moveTo>
                  <a:pt x="0" y="0"/>
                </a:moveTo>
                <a:lnTo>
                  <a:pt x="3077029" y="0"/>
                </a:lnTo>
                <a:lnTo>
                  <a:pt x="2794001" y="1132114"/>
                </a:lnTo>
                <a:lnTo>
                  <a:pt x="0" y="1132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579083"/>
            <a:ext cx="12192000" cy="278916"/>
          </a:xfrm>
          <a:prstGeom prst="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2326" y="135148"/>
            <a:ext cx="2067928" cy="687646"/>
          </a:xfrm>
          <a:prstGeom prst="rect">
            <a:avLst/>
          </a:prstGeom>
        </p:spPr>
      </p:pic>
      <p:sp>
        <p:nvSpPr>
          <p:cNvPr id="4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29746" y="6578249"/>
            <a:ext cx="390803" cy="278916"/>
          </a:xfrm>
        </p:spPr>
        <p:txBody>
          <a:bodyPr/>
          <a:lstStyle/>
          <a:p>
            <a:fld id="{5D398691-BE28-544C-BDA0-3B263205E56A}" type="slidenum">
              <a:rPr lang="zh-CN" altLang="en-US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6110" y="1894057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热力图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94435" y="2262357"/>
            <a:ext cx="3399814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华文楷体" pitchFamily="2" charset="-122"/>
              </a:rPr>
              <a:t>通过手工选取维度进行</a:t>
            </a:r>
            <a:r>
              <a:rPr lang="zh-CN" altLang="en-US" sz="1400" dirty="0" err="1">
                <a:latin typeface="微软雅黑" panose="020B0503020204020204" charset="-122"/>
                <a:ea typeface="微软雅黑" panose="020B0503020204020204" charset="-122"/>
                <a:sym typeface="华文楷体" pitchFamily="2" charset="-122"/>
              </a:rPr>
              <a:t>两两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华文楷体" pitchFamily="2" charset="-122"/>
              </a:rPr>
              <a:t>交叉，观察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sym typeface="华文楷体" pitchFamily="2" charset="-122"/>
            </a:endParaRPr>
          </a:p>
          <a:p>
            <a:pPr algn="ctr"/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华文楷体" pitchFamily="2" charset="-122"/>
              </a:rPr>
              <a:t>所有不同取值组合中的</a:t>
            </a:r>
            <a:r>
              <a:rPr lang="zh-CN" altLang="en-US" sz="1400" dirty="0" err="1">
                <a:latin typeface="微软雅黑" panose="020B0503020204020204" charset="-122"/>
                <a:ea typeface="微软雅黑" panose="020B0503020204020204" charset="-122"/>
                <a:sym typeface="华文楷体" pitchFamily="2" charset="-122"/>
              </a:rPr>
              <a:t>数据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华文楷体" pitchFamily="2" charset="-122"/>
              </a:rPr>
              <a:t>分布</a:t>
            </a:r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rcRect t="2063"/>
          <a:stretch>
            <a:fillRect/>
          </a:stretch>
        </p:blipFill>
        <p:spPr>
          <a:xfrm>
            <a:off x="4203700" y="2891790"/>
            <a:ext cx="2938145" cy="2270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473" y="2891790"/>
            <a:ext cx="3688395" cy="221259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096760" y="2262505"/>
            <a:ext cx="4975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华文楷体" pitchFamily="2" charset="-122"/>
              </a:rPr>
              <a:t>   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华文楷体" pitchFamily="2" charset="-122"/>
              </a:rPr>
              <a:t>通过使用决策树模型</a:t>
            </a:r>
            <a:r>
              <a:rPr lang="zh-CN" altLang="en-US" sz="1400" dirty="0" err="1">
                <a:latin typeface="微软雅黑" panose="020B0503020204020204" charset="-122"/>
                <a:ea typeface="微软雅黑" panose="020B0503020204020204" charset="-122"/>
                <a:sym typeface="华文楷体" pitchFamily="2" charset="-122"/>
              </a:rPr>
              <a:t>拟合数据集，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华文楷体" pitchFamily="2" charset="-122"/>
              </a:rPr>
              <a:t>观察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华文楷体" pitchFamily="2" charset="-122"/>
              </a:rPr>
              <a:t>决策树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华文楷体" pitchFamily="2" charset="-122"/>
              </a:rPr>
              <a:t>分支中</a:t>
            </a:r>
            <a:r>
              <a:rPr lang="zh-CN" altLang="en-US" sz="1400" dirty="0" err="1">
                <a:latin typeface="微软雅黑" panose="020B0503020204020204" charset="-122"/>
                <a:ea typeface="微软雅黑" panose="020B0503020204020204" charset="-122"/>
                <a:sym typeface="华文楷体" pitchFamily="2" charset="-122"/>
              </a:rPr>
              <a:t>的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华文楷体" pitchFamily="2" charset="-122"/>
              </a:rPr>
              <a:t>样本</a:t>
            </a:r>
            <a:r>
              <a:rPr lang="zh-CN" altLang="en-US" sz="1400" dirty="0" err="1">
                <a:latin typeface="微软雅黑" panose="020B0503020204020204" charset="-122"/>
                <a:ea typeface="微软雅黑" panose="020B0503020204020204" charset="-122"/>
                <a:sym typeface="华文楷体" pitchFamily="2" charset="-122"/>
              </a:rPr>
              <a:t>分布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华文楷体" pitchFamily="2" charset="-122"/>
              </a:rPr>
              <a:t>，</a:t>
            </a:r>
            <a:r>
              <a:rPr lang="zh-CN" sz="1400" dirty="0" err="1">
                <a:latin typeface="微软雅黑" panose="020B0503020204020204" charset="-122"/>
                <a:ea typeface="微软雅黑" panose="020B0503020204020204" charset="-122"/>
                <a:sym typeface="华文楷体" pitchFamily="2" charset="-122"/>
              </a:rPr>
              <a:t>分析多维度组合中的分布问题</a:t>
            </a:r>
            <a:endParaRPr lang="zh-CN" sz="1400" dirty="0">
              <a:latin typeface="微软雅黑" panose="020B0503020204020204" charset="-122"/>
              <a:ea typeface="微软雅黑" panose="020B0503020204020204" charset="-122"/>
              <a:sym typeface="华文楷体" pitchFamily="2" charset="-122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8921574" y="189391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决策树分析</a:t>
            </a:r>
            <a:endParaRPr lang="zh-CN" altLang="en-US" b="1" dirty="0"/>
          </a:p>
        </p:txBody>
      </p:sp>
      <p:sp>
        <p:nvSpPr>
          <p:cNvPr id="6" name="TextBox 14"/>
          <p:cNvSpPr txBox="1"/>
          <p:nvPr/>
        </p:nvSpPr>
        <p:spPr>
          <a:xfrm>
            <a:off x="556665" y="113840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工业界多维分析常见方法</a:t>
            </a:r>
            <a:endParaRPr lang="zh-CN" altLang="en-US" b="1" dirty="0"/>
          </a:p>
        </p:txBody>
      </p:sp>
      <p:sp>
        <p:nvSpPr>
          <p:cNvPr id="12" name="TextBox 14"/>
          <p:cNvSpPr txBox="1"/>
          <p:nvPr/>
        </p:nvSpPr>
        <p:spPr>
          <a:xfrm>
            <a:off x="1450110" y="1894057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人工分析</a:t>
            </a:r>
            <a:endParaRPr lang="zh-CN" altLang="en-US" b="1" dirty="0"/>
          </a:p>
        </p:txBody>
      </p:sp>
      <p:sp>
        <p:nvSpPr>
          <p:cNvPr id="13" name="TextBox 15"/>
          <p:cNvSpPr txBox="1"/>
          <p:nvPr/>
        </p:nvSpPr>
        <p:spPr>
          <a:xfrm>
            <a:off x="308285" y="2262357"/>
            <a:ext cx="3399814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sz="1400" dirty="0" err="1">
                <a:latin typeface="微软雅黑" panose="020B0503020204020204" charset="-122"/>
                <a:ea typeface="微软雅黑" panose="020B0503020204020204" charset="-122"/>
                <a:sym typeface="华文楷体" pitchFamily="2" charset="-122"/>
              </a:rPr>
              <a:t>手工编写代码选取多列查看联合分布</a:t>
            </a:r>
            <a:endParaRPr lang="zh-CN" sz="1400" dirty="0"/>
          </a:p>
        </p:txBody>
      </p:sp>
      <p:pic>
        <p:nvPicPr>
          <p:cNvPr id="17" name="Picture 16" descr="A computer screen with a logo&#10;&#10;AI-generated content may be incorrect.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EF2FE"/>
              </a:clrFrom>
              <a:clrTo>
                <a:srgbClr val="EEF2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80" y="3100411"/>
            <a:ext cx="2316748" cy="165213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70584" y="5264529"/>
            <a:ext cx="18209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依赖业务经验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耗时繁多，消耗人力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容易遗漏线索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40276" y="5264529"/>
            <a:ext cx="18209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依赖业务经验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耗时繁多，消耗人力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容易遗漏线索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55632" y="534485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过于复杂不易解读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离散值失真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1"/>
    </mc:Choice>
    <mc:Fallback>
      <p:transition spd="slow" advTm="203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0" y="1"/>
            <a:ext cx="10668000" cy="834945"/>
          </a:xfrm>
          <a:prstGeom prst="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2"/>
          <p:cNvSpPr/>
          <p:nvPr/>
        </p:nvSpPr>
        <p:spPr>
          <a:xfrm>
            <a:off x="0" y="0"/>
            <a:ext cx="2547891" cy="957942"/>
          </a:xfrm>
          <a:custGeom>
            <a:avLst/>
            <a:gdLst>
              <a:gd name="connsiteX0" fmla="*/ 0 w 3077029"/>
              <a:gd name="connsiteY0" fmla="*/ 0 h 1132114"/>
              <a:gd name="connsiteX1" fmla="*/ 3077029 w 3077029"/>
              <a:gd name="connsiteY1" fmla="*/ 0 h 1132114"/>
              <a:gd name="connsiteX2" fmla="*/ 2794001 w 3077029"/>
              <a:gd name="connsiteY2" fmla="*/ 1132114 h 1132114"/>
              <a:gd name="connsiteX3" fmla="*/ 0 w 3077029"/>
              <a:gd name="connsiteY3" fmla="*/ 1132114 h 11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7029" h="1132114">
                <a:moveTo>
                  <a:pt x="0" y="0"/>
                </a:moveTo>
                <a:lnTo>
                  <a:pt x="3077029" y="0"/>
                </a:lnTo>
                <a:lnTo>
                  <a:pt x="2794001" y="1132114"/>
                </a:lnTo>
                <a:lnTo>
                  <a:pt x="0" y="1132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579083"/>
            <a:ext cx="12192000" cy="278916"/>
          </a:xfrm>
          <a:prstGeom prst="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2326" y="135148"/>
            <a:ext cx="2067928" cy="687646"/>
          </a:xfrm>
          <a:prstGeom prst="rect">
            <a:avLst/>
          </a:prstGeom>
        </p:spPr>
      </p:pic>
      <p:sp>
        <p:nvSpPr>
          <p:cNvPr id="4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29746" y="6578249"/>
            <a:ext cx="390803" cy="278916"/>
          </a:xfrm>
        </p:spPr>
        <p:txBody>
          <a:bodyPr/>
          <a:lstStyle/>
          <a:p>
            <a:fld id="{5D398691-BE28-544C-BDA0-3B263205E56A}" type="slidenum">
              <a:rPr lang="zh-CN" altLang="en-US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9470" y="1335405"/>
            <a:ext cx="833691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MDCA: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多维数据组合分析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https://github.com/jingjiajie/mdca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基本原理：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基于概率搜索树的启发式搜索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+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统计检验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+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事件聚类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pip install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mdca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运行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mdca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--help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1"/>
    </mc:Choice>
    <mc:Fallback>
      <p:transition spd="slow" advTm="203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0" y="1"/>
            <a:ext cx="10668000" cy="834945"/>
          </a:xfrm>
          <a:prstGeom prst="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2"/>
          <p:cNvSpPr/>
          <p:nvPr/>
        </p:nvSpPr>
        <p:spPr>
          <a:xfrm>
            <a:off x="0" y="0"/>
            <a:ext cx="2547891" cy="957942"/>
          </a:xfrm>
          <a:custGeom>
            <a:avLst/>
            <a:gdLst>
              <a:gd name="connsiteX0" fmla="*/ 0 w 3077029"/>
              <a:gd name="connsiteY0" fmla="*/ 0 h 1132114"/>
              <a:gd name="connsiteX1" fmla="*/ 3077029 w 3077029"/>
              <a:gd name="connsiteY1" fmla="*/ 0 h 1132114"/>
              <a:gd name="connsiteX2" fmla="*/ 2794001 w 3077029"/>
              <a:gd name="connsiteY2" fmla="*/ 1132114 h 1132114"/>
              <a:gd name="connsiteX3" fmla="*/ 0 w 3077029"/>
              <a:gd name="connsiteY3" fmla="*/ 1132114 h 11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7029" h="1132114">
                <a:moveTo>
                  <a:pt x="0" y="0"/>
                </a:moveTo>
                <a:lnTo>
                  <a:pt x="3077029" y="0"/>
                </a:lnTo>
                <a:lnTo>
                  <a:pt x="2794001" y="1132114"/>
                </a:lnTo>
                <a:lnTo>
                  <a:pt x="0" y="1132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579083"/>
            <a:ext cx="12192000" cy="278916"/>
          </a:xfrm>
          <a:prstGeom prst="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2326" y="135148"/>
            <a:ext cx="2067928" cy="687646"/>
          </a:xfrm>
          <a:prstGeom prst="rect">
            <a:avLst/>
          </a:prstGeom>
        </p:spPr>
      </p:pic>
      <p:sp>
        <p:nvSpPr>
          <p:cNvPr id="4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29746" y="6578249"/>
            <a:ext cx="390803" cy="278916"/>
          </a:xfrm>
        </p:spPr>
        <p:txBody>
          <a:bodyPr/>
          <a:lstStyle/>
          <a:p>
            <a:fld id="{5D398691-BE28-544C-BDA0-3B263205E56A}" type="slidenum">
              <a:rPr lang="zh-CN" altLang="en-US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7345" y="1036955"/>
            <a:ext cx="7499985" cy="12388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示例数据：训练集</a:t>
            </a:r>
            <a:r>
              <a:rPr lang="en-US" altLang="zh-CN" dirty="0"/>
              <a:t> ctr_train.csv  </a:t>
            </a:r>
            <a:r>
              <a:rPr lang="zh-CN" altLang="en-US" dirty="0"/>
              <a:t>测试集</a:t>
            </a:r>
            <a:r>
              <a:rPr lang="en-US" altLang="zh-CN" dirty="0"/>
              <a:t>+</a:t>
            </a:r>
            <a:r>
              <a:rPr lang="zh-CN" altLang="en-US" dirty="0"/>
              <a:t>预测结果</a:t>
            </a:r>
            <a:r>
              <a:rPr lang="en-US" altLang="zh-CN" dirty="0"/>
              <a:t> ctr_prediction.csv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描述：某推荐内容点击预测数据集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407670" y="2354853"/>
          <a:ext cx="5688330" cy="356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110"/>
                <a:gridCol w="3792220"/>
              </a:tblGrid>
              <a:tr h="4389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列名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描述</a:t>
                      </a:r>
                      <a:endParaRPr lang="zh-CN" altLang="en-US" sz="1600" dirty="0"/>
                    </a:p>
                  </a:txBody>
                  <a:tcPr/>
                </a:tc>
              </a:tr>
              <a:tr h="3668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 err="1"/>
                        <a:t>session_id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0" dirty="0"/>
                        <a:t>唯一</a:t>
                      </a:r>
                      <a:r>
                        <a:rPr lang="en-US" altLang="zh-CN" sz="1400" b="0" dirty="0"/>
                        <a:t>ID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3776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 err="1"/>
                        <a:t>DateTime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0" dirty="0"/>
                        <a:t>访问时间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024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 err="1"/>
                        <a:t>user_id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0" dirty="0"/>
                        <a:t>用户</a:t>
                      </a:r>
                      <a:r>
                        <a:rPr lang="en-US" altLang="zh-CN" sz="1400" b="0" dirty="0"/>
                        <a:t>ID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3728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/>
                        <a:t>product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0" dirty="0"/>
                        <a:t>产品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024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/>
                        <a:t>product_category_1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dirty="0"/>
                        <a:t>产品大类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024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/>
                        <a:t>product_category_2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dirty="0"/>
                        <a:t>产品小类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024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 err="1"/>
                        <a:t>campaign_id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dirty="0"/>
                        <a:t>活动</a:t>
                      </a:r>
                      <a:r>
                        <a:rPr lang="en-US" altLang="zh-CN" sz="1400" b="0" dirty="0"/>
                        <a:t>ID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024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 err="1"/>
                        <a:t>webpage_id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dirty="0"/>
                        <a:t>页面</a:t>
                      </a:r>
                      <a:r>
                        <a:rPr lang="en-US" altLang="zh-CN" sz="1400" b="0" dirty="0"/>
                        <a:t>ID</a:t>
                      </a:r>
                      <a:endParaRPr lang="zh-CN" alt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6223000" y="2354854"/>
          <a:ext cx="5688330" cy="3081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110"/>
                <a:gridCol w="3792220"/>
              </a:tblGrid>
              <a:tr h="4154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列名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描述</a:t>
                      </a:r>
                      <a:endParaRPr lang="zh-CN" altLang="en-US" sz="1600"/>
                    </a:p>
                  </a:txBody>
                  <a:tcPr/>
                </a:tc>
              </a:tr>
              <a:tr h="3808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 err="1"/>
                        <a:t>user_group_id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dirty="0"/>
                        <a:t>用户组</a:t>
                      </a:r>
                      <a:r>
                        <a:rPr lang="en-US" altLang="zh-CN" sz="1400" b="0" dirty="0"/>
                        <a:t>ID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3808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/>
                        <a:t>gender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dirty="0"/>
                        <a:t>性别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3808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 err="1"/>
                        <a:t>age_level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dirty="0"/>
                        <a:t>年龄段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3808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 err="1"/>
                        <a:t>user_depth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0" dirty="0"/>
                        <a:t>?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3808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/>
                        <a:t>city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/>
                        <a:t>城市</a:t>
                      </a:r>
                      <a:endParaRPr lang="zh-CN" altLang="en-US" sz="1400" dirty="0"/>
                    </a:p>
                  </a:txBody>
                  <a:tcPr/>
                </a:tc>
              </a:tr>
              <a:tr h="3808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/>
                        <a:t>var_1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/>
                        <a:t>匿名变量</a:t>
                      </a:r>
                      <a:endParaRPr lang="zh-CN" altLang="en-US" sz="1400" dirty="0"/>
                    </a:p>
                  </a:txBody>
                  <a:tcPr/>
                </a:tc>
              </a:tr>
              <a:tr h="3808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 err="1"/>
                        <a:t>is_click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/>
                        <a:t>是否点击（目标列）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1"/>
    </mc:Choice>
    <mc:Fallback>
      <p:transition spd="slow" advTm="203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0" y="1"/>
            <a:ext cx="10668000" cy="834945"/>
          </a:xfrm>
          <a:prstGeom prst="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2"/>
          <p:cNvSpPr/>
          <p:nvPr/>
        </p:nvSpPr>
        <p:spPr>
          <a:xfrm>
            <a:off x="0" y="0"/>
            <a:ext cx="2547891" cy="957942"/>
          </a:xfrm>
          <a:custGeom>
            <a:avLst/>
            <a:gdLst>
              <a:gd name="connsiteX0" fmla="*/ 0 w 3077029"/>
              <a:gd name="connsiteY0" fmla="*/ 0 h 1132114"/>
              <a:gd name="connsiteX1" fmla="*/ 3077029 w 3077029"/>
              <a:gd name="connsiteY1" fmla="*/ 0 h 1132114"/>
              <a:gd name="connsiteX2" fmla="*/ 2794001 w 3077029"/>
              <a:gd name="connsiteY2" fmla="*/ 1132114 h 1132114"/>
              <a:gd name="connsiteX3" fmla="*/ 0 w 3077029"/>
              <a:gd name="connsiteY3" fmla="*/ 1132114 h 11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7029" h="1132114">
                <a:moveTo>
                  <a:pt x="0" y="0"/>
                </a:moveTo>
                <a:lnTo>
                  <a:pt x="3077029" y="0"/>
                </a:lnTo>
                <a:lnTo>
                  <a:pt x="2794001" y="1132114"/>
                </a:lnTo>
                <a:lnTo>
                  <a:pt x="0" y="1132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579083"/>
            <a:ext cx="12192000" cy="278916"/>
          </a:xfrm>
          <a:prstGeom prst="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2326" y="135148"/>
            <a:ext cx="2067928" cy="687646"/>
          </a:xfrm>
          <a:prstGeom prst="rect">
            <a:avLst/>
          </a:prstGeom>
        </p:spPr>
      </p:pic>
      <p:sp>
        <p:nvSpPr>
          <p:cNvPr id="4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29746" y="6578249"/>
            <a:ext cx="390803" cy="278916"/>
          </a:xfrm>
        </p:spPr>
        <p:txBody>
          <a:bodyPr/>
          <a:lstStyle/>
          <a:p>
            <a:fld id="{5D398691-BE28-544C-BDA0-3B263205E56A}" type="slidenum">
              <a:rPr lang="zh-CN" altLang="en-US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1815" y="1089025"/>
            <a:ext cx="11639550" cy="54889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多维模型错误分析</a:t>
            </a:r>
            <a:endParaRPr lang="zh-CN" alt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mdca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--data='ctr_prediction.csv' --mode=error 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--ignore-columns='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session_id,user_id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DateTime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'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--target-column=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is_click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--prediction-column=pred --min-error-coverage=0.01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搜索规则：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模型对一组多维取值组合的预测错误率偏离总体错误率越远，且该组合的预测错误数占比越多，越作为优先展示结果。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Demo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/>
              <a:t>临近</a:t>
            </a:r>
            <a:r>
              <a:rPr lang="en-US" altLang="zh-CN" sz="1600" dirty="0"/>
              <a:t>2024.12.31</a:t>
            </a:r>
            <a:r>
              <a:rPr lang="zh-CN" altLang="en-US" sz="1600" dirty="0"/>
              <a:t>晚间，首页推荐精排</a:t>
            </a:r>
            <a:r>
              <a:rPr lang="en-US" altLang="zh-CN" sz="1600" dirty="0"/>
              <a:t>CTR</a:t>
            </a:r>
            <a:r>
              <a:rPr lang="zh-CN" altLang="en-US" sz="1600" dirty="0"/>
              <a:t>预测模型线上准确率快速下降。</a:t>
            </a:r>
            <a:endParaRPr lang="en-US" altLang="zh-CN" sz="1600" dirty="0"/>
          </a:p>
          <a:p>
            <a:r>
              <a:rPr lang="zh-CN" altLang="en-US" sz="1600" dirty="0"/>
              <a:t>通过</a:t>
            </a:r>
            <a:r>
              <a:rPr lang="en-US" altLang="zh-CN" sz="1600" dirty="0" err="1"/>
              <a:t>mdca</a:t>
            </a:r>
            <a:r>
              <a:rPr lang="zh-CN" altLang="en-US" sz="1600" dirty="0"/>
              <a:t>工具快速排查可疑原因。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1"/>
    </mc:Choice>
    <mc:Fallback>
      <p:transition spd="slow" advTm="2031"/>
    </mc:Fallback>
  </mc:AlternateContent>
</p:sld>
</file>

<file path=ppt/tags/tag1.xml><?xml version="1.0" encoding="utf-8"?>
<p:tagLst xmlns:p="http://schemas.openxmlformats.org/presentationml/2006/main">
  <p:tag name="TIMING" val="|0.9"/>
</p:tagLst>
</file>

<file path=ppt/tags/tag10.xml><?xml version="1.0" encoding="utf-8"?>
<p:tagLst xmlns:p="http://schemas.openxmlformats.org/presentationml/2006/main">
  <p:tag name="TIMING" val="|0.9"/>
</p:tagLst>
</file>

<file path=ppt/tags/tag11.xml><?xml version="1.0" encoding="utf-8"?>
<p:tagLst xmlns:p="http://schemas.openxmlformats.org/presentationml/2006/main">
  <p:tag name="TIMING" val="|0.9"/>
</p:tagLst>
</file>

<file path=ppt/tags/tag12.xml><?xml version="1.0" encoding="utf-8"?>
<p:tagLst xmlns:p="http://schemas.openxmlformats.org/presentationml/2006/main">
  <p:tag name="TIMING" val="|0.9"/>
</p:tagLst>
</file>

<file path=ppt/tags/tag13.xml><?xml version="1.0" encoding="utf-8"?>
<p:tagLst xmlns:p="http://schemas.openxmlformats.org/presentationml/2006/main">
  <p:tag name="COMMONDATA" val="eyJoZGlkIjoiYjk1MzNlMDg4ZDFjZDM5Mzk2NWE4OGMxZTEwMjc2YzQifQ=="/>
</p:tagLst>
</file>

<file path=ppt/tags/tag2.xml><?xml version="1.0" encoding="utf-8"?>
<p:tagLst xmlns:p="http://schemas.openxmlformats.org/presentationml/2006/main">
  <p:tag name="TIMING" val="|0.9"/>
</p:tagLst>
</file>

<file path=ppt/tags/tag3.xml><?xml version="1.0" encoding="utf-8"?>
<p:tagLst xmlns:p="http://schemas.openxmlformats.org/presentationml/2006/main">
  <p:tag name="TIMING" val="|0.9"/>
</p:tagLst>
</file>

<file path=ppt/tags/tag4.xml><?xml version="1.0" encoding="utf-8"?>
<p:tagLst xmlns:p="http://schemas.openxmlformats.org/presentationml/2006/main">
  <p:tag name="TIMING" val="|0.9"/>
</p:tagLst>
</file>

<file path=ppt/tags/tag5.xml><?xml version="1.0" encoding="utf-8"?>
<p:tagLst xmlns:p="http://schemas.openxmlformats.org/presentationml/2006/main">
  <p:tag name="TIMING" val="|0.9"/>
</p:tagLst>
</file>

<file path=ppt/tags/tag6.xml><?xml version="1.0" encoding="utf-8"?>
<p:tagLst xmlns:p="http://schemas.openxmlformats.org/presentationml/2006/main">
  <p:tag name="TIMING" val="|0.9"/>
</p:tagLst>
</file>

<file path=ppt/tags/tag7.xml><?xml version="1.0" encoding="utf-8"?>
<p:tagLst xmlns:p="http://schemas.openxmlformats.org/presentationml/2006/main">
  <p:tag name="TABLE_ENDDRAG_ORIGIN_RECT" val="447*207"/>
  <p:tag name="TABLE_ENDDRAG_RECT" val="90*179*447*207"/>
</p:tagLst>
</file>

<file path=ppt/tags/tag8.xml><?xml version="1.0" encoding="utf-8"?>
<p:tagLst xmlns:p="http://schemas.openxmlformats.org/presentationml/2006/main">
  <p:tag name="TABLE_ENDDRAG_ORIGIN_RECT" val="447*207"/>
  <p:tag name="TABLE_ENDDRAG_RECT" val="90*179*447*207"/>
</p:tagLst>
</file>

<file path=ppt/tags/tag9.xml><?xml version="1.0" encoding="utf-8"?>
<p:tagLst xmlns:p="http://schemas.openxmlformats.org/presentationml/2006/main">
  <p:tag name="TIMING" val="|0.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2540</Words>
  <Application>WPS 演示</Application>
  <PresentationFormat>Widescreen</PresentationFormat>
  <Paragraphs>245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DejaVu Sans</vt:lpstr>
      <vt:lpstr>Calibri</vt:lpstr>
      <vt:lpstr>方正书宋_GBK</vt:lpstr>
      <vt:lpstr>Arial Unicode MS</vt:lpstr>
      <vt:lpstr>华文楷体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86139</dc:creator>
  <cp:lastModifiedBy>Jonas</cp:lastModifiedBy>
  <cp:revision>753</cp:revision>
  <cp:lastPrinted>2024-11-14T07:48:00Z</cp:lastPrinted>
  <dcterms:created xsi:type="dcterms:W3CDTF">1900-01-01T00:00:00Z</dcterms:created>
  <dcterms:modified xsi:type="dcterms:W3CDTF">2025-03-25T14:31:50Z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222273320CA24A7A9B9E5CDE684D53D7_13</vt:lpwstr>
  </property>
  <property fmtid="{D5CDD505-2E9C-101B-9397-08002B2CF9AE}" pid="3" name="KSOProductBuildVer">
    <vt:lpwstr>2052-12.1.0.20305</vt:lpwstr>
  </property>
</Properties>
</file>