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Raleway"/>
      <p:regular r:id="rId14"/>
      <p:bold r:id="rId15"/>
      <p:italic r:id="rId16"/>
      <p:boldItalic r:id="rId17"/>
    </p:embeddedFont>
    <p:embeddedFont>
      <p:font typeface="Source Sans Pr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33CDB57-FF32-4095-83D2-C36E7E9FBFD1}">
  <a:tblStyle styleId="{E33CDB57-FF32-4095-83D2-C36E7E9FBFD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SansPro-italic.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SourceSansPro-bold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5" Type="http://schemas.openxmlformats.org/officeDocument/2006/relationships/slideMaster" Target="slideMasters/slideMaster1.xml"/><Relationship Id="rId19" Type="http://schemas.openxmlformats.org/officeDocument/2006/relationships/font" Target="fonts/SourceSansPro-bold.fntdata"/><Relationship Id="rId6" Type="http://schemas.openxmlformats.org/officeDocument/2006/relationships/notesMaster" Target="notesMasters/notesMaster1.xml"/><Relationship Id="rId18" Type="http://schemas.openxmlformats.org/officeDocument/2006/relationships/font" Target="fonts/SourceSansPro-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f7595324fe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f7595324fe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f7595324fe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f7595324fe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397000" marR="1397000" rtl="0" algn="l">
              <a:lnSpc>
                <a:spcPct val="115000"/>
              </a:lnSpc>
              <a:spcBef>
                <a:spcPts val="0"/>
              </a:spcBef>
              <a:spcAft>
                <a:spcPts val="0"/>
              </a:spcAft>
              <a:buNone/>
            </a:pPr>
            <a:r>
              <a:rPr lang="en" sz="1050">
                <a:solidFill>
                  <a:schemeClr val="dk1"/>
                </a:solidFill>
                <a:highlight>
                  <a:srgbClr val="FFFFFF"/>
                </a:highlight>
              </a:rPr>
              <a:t>First row is 0,1,4,0,0</a:t>
            </a:r>
            <a:endParaRPr sz="1050">
              <a:solidFill>
                <a:schemeClr val="dk1"/>
              </a:solidFill>
              <a:highlight>
                <a:srgbClr val="FFFFFF"/>
              </a:highlight>
            </a:endParaRPr>
          </a:p>
          <a:p>
            <a:pPr indent="0" lvl="0" marL="1397000" marR="1397000" rtl="0" algn="l">
              <a:lnSpc>
                <a:spcPct val="115000"/>
              </a:lnSpc>
              <a:spcBef>
                <a:spcPts val="800"/>
              </a:spcBef>
              <a:spcAft>
                <a:spcPts val="0"/>
              </a:spcAft>
              <a:buClr>
                <a:schemeClr val="dk1"/>
              </a:buClr>
              <a:buSzPts val="1100"/>
              <a:buFont typeface="Arial"/>
              <a:buNone/>
            </a:pPr>
            <a:r>
              <a:rPr lang="en" sz="1050">
                <a:solidFill>
                  <a:schemeClr val="dk1"/>
                </a:solidFill>
                <a:highlight>
                  <a:srgbClr val="FFFFFF"/>
                </a:highlight>
              </a:rPr>
              <a:t>The advantage of the adjacency matrix is that it is simple, and for small graphs it is easy to see which nodes are connected to other nodes. However, notice that most of the cells in the matrix are empty. Because most of the cells are empty we say that this matrix is “sparse.” A matrix is not a very efficient way to store sparse data. In fact, in Python you must go out of your way to even create a matrix structure like the one.</a:t>
            </a:r>
            <a:endParaRPr sz="1050">
              <a:solidFill>
                <a:schemeClr val="dk1"/>
              </a:solidFill>
              <a:highlight>
                <a:srgbClr val="FFFFFF"/>
              </a:highlight>
            </a:endParaRPr>
          </a:p>
          <a:p>
            <a:pPr indent="0" lvl="0" marL="1397000" marR="1397000" rtl="0" algn="l">
              <a:lnSpc>
                <a:spcPct val="115000"/>
              </a:lnSpc>
              <a:spcBef>
                <a:spcPts val="800"/>
              </a:spcBef>
              <a:spcAft>
                <a:spcPts val="0"/>
              </a:spcAft>
              <a:buClr>
                <a:schemeClr val="dk1"/>
              </a:buClr>
              <a:buSzPts val="1100"/>
              <a:buFont typeface="Arial"/>
              <a:buNone/>
            </a:pPr>
            <a:r>
              <a:rPr lang="en" sz="1050">
                <a:solidFill>
                  <a:schemeClr val="dk1"/>
                </a:solidFill>
                <a:highlight>
                  <a:srgbClr val="FFFFFF"/>
                </a:highlight>
              </a:rPr>
              <a:t>The adjacency matrix is a good implementation for a graph when the number of edges is large. But what do we mean by large? How many edges would be needed to fill the matrix? Since there is one row and one column for every vertex in the graph, the number of edges required to fill the matrix is </a:t>
            </a:r>
            <a:r>
              <a:rPr lang="en" sz="1250">
                <a:solidFill>
                  <a:schemeClr val="dk1"/>
                </a:solidFill>
                <a:highlight>
                  <a:srgbClr val="FFFFFF"/>
                </a:highlight>
              </a:rPr>
              <a:t>|V|</a:t>
            </a:r>
            <a:r>
              <a:rPr lang="en" sz="900">
                <a:solidFill>
                  <a:schemeClr val="dk1"/>
                </a:solidFill>
                <a:highlight>
                  <a:srgbClr val="FFFFFF"/>
                </a:highlight>
              </a:rPr>
              <a:t>2 </a:t>
            </a:r>
            <a:r>
              <a:rPr lang="en" sz="1050">
                <a:solidFill>
                  <a:schemeClr val="dk1"/>
                </a:solidFill>
                <a:highlight>
                  <a:srgbClr val="FFFFFF"/>
                </a:highlight>
              </a:rPr>
              <a:t>. A matrix is full when every vertex is connected to every other vertex. There are few real problems that approach this sort of connectivity. Most graphs are relatively sparse.</a:t>
            </a:r>
            <a:endParaRPr sz="1050">
              <a:solidFill>
                <a:schemeClr val="dk1"/>
              </a:solidFill>
              <a:highlight>
                <a:srgbClr val="FFFFFF"/>
              </a:highlight>
            </a:endParaRPr>
          </a:p>
          <a:p>
            <a:pPr indent="0" lvl="0" marL="0" rtl="0" algn="l">
              <a:spcBef>
                <a:spcPts val="8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f7595324fe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f7595324fe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V1: {V2:1, V3:4}</a:t>
            </a:r>
            <a:endParaRPr/>
          </a:p>
          <a:p>
            <a:pPr indent="0" lvl="0" marL="0" rtl="0" algn="l">
              <a:spcBef>
                <a:spcPts val="0"/>
              </a:spcBef>
              <a:spcAft>
                <a:spcPts val="0"/>
              </a:spcAft>
              <a:buNone/>
            </a:pPr>
            <a:r>
              <a:rPr lang="en"/>
              <a:t>V2: {V3:6, V4:7, V1:1}</a:t>
            </a:r>
            <a:endParaRPr/>
          </a:p>
          <a:p>
            <a:pPr indent="0" lvl="0" marL="0" rtl="0" algn="l">
              <a:spcBef>
                <a:spcPts val="0"/>
              </a:spcBef>
              <a:spcAft>
                <a:spcPts val="0"/>
              </a:spcAft>
              <a:buNone/>
            </a:pPr>
            <a:r>
              <a:rPr lang="en"/>
              <a:t>V3: {V</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fd280e40e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fd280e40e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f7595324fe_2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f7595324fe_2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fd280e40e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fd280e40e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65d6c1fa1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65d6c1fa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github.com/RafeKettler/magicmethods/blob/master/magicmethods.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bit.ly/3VdlDx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Graphs - Formal Definitions</a:t>
            </a:r>
            <a:endParaRPr/>
          </a:p>
        </p:txBody>
      </p:sp>
      <p:sp>
        <p:nvSpPr>
          <p:cNvPr id="59" name="Google Shape;59;p13"/>
          <p:cNvSpPr txBox="1"/>
          <p:nvPr>
            <p:ph idx="1" type="body"/>
          </p:nvPr>
        </p:nvSpPr>
        <p:spPr>
          <a:xfrm>
            <a:off x="311700" y="11403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a:t>
            </a:r>
            <a:r>
              <a:rPr b="1" lang="en"/>
              <a:t>graph</a:t>
            </a:r>
            <a:r>
              <a:rPr lang="en"/>
              <a:t> is a data structure made up of a set of </a:t>
            </a:r>
            <a:r>
              <a:rPr b="1" lang="en">
                <a:solidFill>
                  <a:schemeClr val="accent6"/>
                </a:solidFill>
              </a:rPr>
              <a:t>vertices </a:t>
            </a:r>
            <a:r>
              <a:rPr lang="en"/>
              <a:t>connected by </a:t>
            </a:r>
            <a:r>
              <a:rPr b="1" lang="en">
                <a:solidFill>
                  <a:schemeClr val="dk1"/>
                </a:solidFill>
              </a:rPr>
              <a:t>edges</a:t>
            </a:r>
            <a:endParaRPr b="1">
              <a:solidFill>
                <a:schemeClr val="dk1"/>
              </a:solidFill>
            </a:endParaRPr>
          </a:p>
          <a:p>
            <a:pPr indent="-317500" lvl="1" marL="914400" rtl="0" algn="l">
              <a:spcBef>
                <a:spcPts val="0"/>
              </a:spcBef>
              <a:spcAft>
                <a:spcPts val="0"/>
              </a:spcAft>
              <a:buSzPts val="1400"/>
              <a:buChar char="○"/>
            </a:pPr>
            <a:r>
              <a:rPr lang="en"/>
              <a:t>A </a:t>
            </a:r>
            <a:r>
              <a:rPr b="1" lang="en"/>
              <a:t>vertex </a:t>
            </a:r>
            <a:r>
              <a:rPr lang="en"/>
              <a:t>can have any number of edges</a:t>
            </a:r>
            <a:endParaRPr/>
          </a:p>
          <a:p>
            <a:pPr indent="-317500" lvl="1" marL="914400" rtl="0" algn="l">
              <a:spcBef>
                <a:spcPts val="0"/>
              </a:spcBef>
              <a:spcAft>
                <a:spcPts val="0"/>
              </a:spcAft>
              <a:buSzPts val="1400"/>
              <a:buChar char="○"/>
            </a:pPr>
            <a:r>
              <a:rPr lang="en"/>
              <a:t>An </a:t>
            </a:r>
            <a:r>
              <a:rPr b="1" lang="en"/>
              <a:t>edge </a:t>
            </a:r>
            <a:r>
              <a:rPr lang="en"/>
              <a:t>can be bidirectional  or directed i.e. one way</a:t>
            </a:r>
            <a:endParaRPr/>
          </a:p>
          <a:p>
            <a:pPr indent="-317500" lvl="1" marL="914400" rtl="0" algn="l">
              <a:spcBef>
                <a:spcPts val="0"/>
              </a:spcBef>
              <a:spcAft>
                <a:spcPts val="0"/>
              </a:spcAft>
              <a:buSzPts val="1400"/>
              <a:buChar char="○"/>
            </a:pPr>
            <a:r>
              <a:rPr lang="en"/>
              <a:t>An </a:t>
            </a:r>
            <a:r>
              <a:rPr b="1" lang="en"/>
              <a:t>edge </a:t>
            </a:r>
            <a:r>
              <a:rPr lang="en"/>
              <a:t>can be weighted</a:t>
            </a:r>
            <a:endParaRPr/>
          </a:p>
          <a:p>
            <a:pPr indent="-317500" lvl="2" marL="1371600" rtl="0" algn="l">
              <a:spcBef>
                <a:spcPts val="0"/>
              </a:spcBef>
              <a:spcAft>
                <a:spcPts val="0"/>
              </a:spcAft>
              <a:buSzPts val="1400"/>
              <a:buChar char="■"/>
            </a:pPr>
            <a:r>
              <a:rPr lang="en"/>
              <a:t>Weight indicates a cost of going down an edge</a:t>
            </a:r>
            <a:endParaRPr/>
          </a:p>
          <a:p>
            <a:pPr indent="-317500" lvl="1" marL="914400" rtl="0" algn="l">
              <a:spcBef>
                <a:spcPts val="0"/>
              </a:spcBef>
              <a:spcAft>
                <a:spcPts val="0"/>
              </a:spcAft>
              <a:buSzPts val="1400"/>
              <a:buChar char="○"/>
            </a:pPr>
            <a:r>
              <a:rPr lang="en"/>
              <a:t>A </a:t>
            </a:r>
            <a:r>
              <a:rPr b="1" lang="en"/>
              <a:t>path </a:t>
            </a:r>
            <a:r>
              <a:rPr lang="en"/>
              <a:t>is a route, consisting of edges and vertices, between two vertices </a:t>
            </a:r>
            <a:endParaRPr/>
          </a:p>
        </p:txBody>
      </p:sp>
      <p:grpSp>
        <p:nvGrpSpPr>
          <p:cNvPr id="60" name="Google Shape;60;p13"/>
          <p:cNvGrpSpPr/>
          <p:nvPr/>
        </p:nvGrpSpPr>
        <p:grpSpPr>
          <a:xfrm rot="10800000">
            <a:off x="6007850" y="1570650"/>
            <a:ext cx="2350025" cy="1150800"/>
            <a:chOff x="5245850" y="2104050"/>
            <a:chExt cx="2350025" cy="1150800"/>
          </a:xfrm>
        </p:grpSpPr>
        <p:grpSp>
          <p:nvGrpSpPr>
            <p:cNvPr id="61" name="Google Shape;61;p13"/>
            <p:cNvGrpSpPr/>
            <p:nvPr/>
          </p:nvGrpSpPr>
          <p:grpSpPr>
            <a:xfrm>
              <a:off x="5245850" y="2104050"/>
              <a:ext cx="2350025" cy="1150800"/>
              <a:chOff x="902450" y="2104050"/>
              <a:chExt cx="2350025" cy="1150800"/>
            </a:xfrm>
          </p:grpSpPr>
          <p:sp>
            <p:nvSpPr>
              <p:cNvPr id="62" name="Google Shape;62;p13"/>
              <p:cNvSpPr/>
              <p:nvPr/>
            </p:nvSpPr>
            <p:spPr>
              <a:xfrm>
                <a:off x="2985775" y="2935975"/>
                <a:ext cx="266700" cy="260700"/>
              </a:xfrm>
              <a:prstGeom prst="ellipse">
                <a:avLst/>
              </a:prstGeom>
              <a:solidFill>
                <a:schemeClr val="accent6"/>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1897350" y="2104050"/>
                <a:ext cx="266700" cy="260700"/>
              </a:xfrm>
              <a:prstGeom prst="ellipse">
                <a:avLst/>
              </a:prstGeom>
              <a:solidFill>
                <a:schemeClr val="accent6"/>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902450" y="2142375"/>
                <a:ext cx="266700" cy="260700"/>
              </a:xfrm>
              <a:prstGeom prst="ellipse">
                <a:avLst/>
              </a:prstGeom>
              <a:solidFill>
                <a:schemeClr val="accent6"/>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a:off x="941425" y="2994150"/>
                <a:ext cx="266700" cy="260700"/>
              </a:xfrm>
              <a:prstGeom prst="ellipse">
                <a:avLst/>
              </a:prstGeom>
              <a:solidFill>
                <a:schemeClr val="accent6"/>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p:nvPr/>
            </p:nvSpPr>
            <p:spPr>
              <a:xfrm>
                <a:off x="1963600" y="2994150"/>
                <a:ext cx="266700" cy="260700"/>
              </a:xfrm>
              <a:prstGeom prst="ellipse">
                <a:avLst/>
              </a:prstGeom>
              <a:solidFill>
                <a:schemeClr val="accent6"/>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7" name="Google Shape;67;p13"/>
            <p:cNvCxnSpPr>
              <a:stCxn id="64" idx="4"/>
              <a:endCxn id="65" idx="0"/>
            </p:cNvCxnSpPr>
            <p:nvPr/>
          </p:nvCxnSpPr>
          <p:spPr>
            <a:xfrm>
              <a:off x="5379200" y="2403075"/>
              <a:ext cx="39000" cy="591000"/>
            </a:xfrm>
            <a:prstGeom prst="straightConnector1">
              <a:avLst/>
            </a:prstGeom>
            <a:noFill/>
            <a:ln cap="flat" cmpd="sng" w="28575">
              <a:solidFill>
                <a:schemeClr val="dk1"/>
              </a:solidFill>
              <a:prstDash val="solid"/>
              <a:round/>
              <a:headEnd len="med" w="med" type="none"/>
              <a:tailEnd len="med" w="med" type="none"/>
            </a:ln>
          </p:spPr>
        </p:cxnSp>
        <p:cxnSp>
          <p:nvCxnSpPr>
            <p:cNvPr id="68" name="Google Shape;68;p13"/>
            <p:cNvCxnSpPr>
              <a:stCxn id="66" idx="2"/>
              <a:endCxn id="65" idx="6"/>
            </p:cNvCxnSpPr>
            <p:nvPr/>
          </p:nvCxnSpPr>
          <p:spPr>
            <a:xfrm rot="10800000">
              <a:off x="5551600" y="3124500"/>
              <a:ext cx="755400" cy="0"/>
            </a:xfrm>
            <a:prstGeom prst="straightConnector1">
              <a:avLst/>
            </a:prstGeom>
            <a:noFill/>
            <a:ln cap="flat" cmpd="sng" w="28575">
              <a:solidFill>
                <a:schemeClr val="dk1"/>
              </a:solidFill>
              <a:prstDash val="solid"/>
              <a:round/>
              <a:headEnd len="med" w="med" type="none"/>
              <a:tailEnd len="med" w="med" type="none"/>
            </a:ln>
          </p:spPr>
        </p:cxnSp>
        <p:cxnSp>
          <p:nvCxnSpPr>
            <p:cNvPr id="69" name="Google Shape;69;p13"/>
            <p:cNvCxnSpPr>
              <a:stCxn id="64" idx="6"/>
              <a:endCxn id="63" idx="2"/>
            </p:cNvCxnSpPr>
            <p:nvPr/>
          </p:nvCxnSpPr>
          <p:spPr>
            <a:xfrm flipH="1" rot="10800000">
              <a:off x="5512550" y="2234325"/>
              <a:ext cx="728100" cy="38400"/>
            </a:xfrm>
            <a:prstGeom prst="straightConnector1">
              <a:avLst/>
            </a:prstGeom>
            <a:noFill/>
            <a:ln cap="flat" cmpd="sng" w="28575">
              <a:solidFill>
                <a:schemeClr val="dk1"/>
              </a:solidFill>
              <a:prstDash val="solid"/>
              <a:round/>
              <a:headEnd len="med" w="med" type="none"/>
              <a:tailEnd len="med" w="med" type="none"/>
            </a:ln>
          </p:spPr>
        </p:cxnSp>
        <p:cxnSp>
          <p:nvCxnSpPr>
            <p:cNvPr id="70" name="Google Shape;70;p13"/>
            <p:cNvCxnSpPr>
              <a:stCxn id="66" idx="6"/>
              <a:endCxn id="62" idx="2"/>
            </p:cNvCxnSpPr>
            <p:nvPr/>
          </p:nvCxnSpPr>
          <p:spPr>
            <a:xfrm flipH="1" rot="10800000">
              <a:off x="6573700" y="3066300"/>
              <a:ext cx="755400" cy="58200"/>
            </a:xfrm>
            <a:prstGeom prst="straightConnector1">
              <a:avLst/>
            </a:prstGeom>
            <a:noFill/>
            <a:ln cap="flat" cmpd="sng" w="28575">
              <a:solidFill>
                <a:schemeClr val="dk1"/>
              </a:solidFill>
              <a:prstDash val="solid"/>
              <a:round/>
              <a:headEnd len="med" w="med" type="none"/>
              <a:tailEnd len="med" w="med" type="none"/>
            </a:ln>
          </p:spPr>
        </p:cxnSp>
        <p:cxnSp>
          <p:nvCxnSpPr>
            <p:cNvPr id="71" name="Google Shape;71;p13"/>
            <p:cNvCxnSpPr>
              <a:stCxn id="66" idx="0"/>
              <a:endCxn id="63" idx="4"/>
            </p:cNvCxnSpPr>
            <p:nvPr/>
          </p:nvCxnSpPr>
          <p:spPr>
            <a:xfrm rot="10800000">
              <a:off x="6374050" y="2364750"/>
              <a:ext cx="66300" cy="629400"/>
            </a:xfrm>
            <a:prstGeom prst="straightConnector1">
              <a:avLst/>
            </a:prstGeom>
            <a:noFill/>
            <a:ln cap="flat" cmpd="sng" w="28575">
              <a:solidFill>
                <a:schemeClr val="dk1"/>
              </a:solidFill>
              <a:prstDash val="solid"/>
              <a:round/>
              <a:headEnd len="med" w="med" type="none"/>
              <a:tailEnd len="med" w="med" type="none"/>
            </a:ln>
          </p:spPr>
        </p:cxn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4"/>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Representing Graphs with Code - Adjacency Matrix</a:t>
            </a:r>
            <a:endParaRPr/>
          </a:p>
        </p:txBody>
      </p:sp>
      <p:sp>
        <p:nvSpPr>
          <p:cNvPr id="77" name="Google Shape;77;p14"/>
          <p:cNvSpPr txBox="1"/>
          <p:nvPr>
            <p:ph idx="1" type="body"/>
          </p:nvPr>
        </p:nvSpPr>
        <p:spPr>
          <a:xfrm>
            <a:off x="311700" y="11565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Only really makes sense for weighted graphs</a:t>
            </a:r>
            <a:endParaRPr/>
          </a:p>
        </p:txBody>
      </p:sp>
      <p:graphicFrame>
        <p:nvGraphicFramePr>
          <p:cNvPr id="78" name="Google Shape;78;p14"/>
          <p:cNvGraphicFramePr/>
          <p:nvPr/>
        </p:nvGraphicFramePr>
        <p:xfrm>
          <a:off x="450400" y="1587950"/>
          <a:ext cx="3000000" cy="3000000"/>
        </p:xfrm>
        <a:graphic>
          <a:graphicData uri="http://schemas.openxmlformats.org/drawingml/2006/table">
            <a:tbl>
              <a:tblPr>
                <a:noFill/>
                <a:tableStyleId>{E33CDB57-FF32-4095-83D2-C36E7E9FBFD1}</a:tableStyleId>
              </a:tblPr>
              <a:tblGrid>
                <a:gridCol w="627775"/>
                <a:gridCol w="493050"/>
                <a:gridCol w="486950"/>
                <a:gridCol w="474700"/>
                <a:gridCol w="523700"/>
                <a:gridCol w="550775"/>
              </a:tblGrid>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b="1" lang="en"/>
                        <a:t>V1</a:t>
                      </a:r>
                      <a:endParaRPr b="1"/>
                    </a:p>
                  </a:txBody>
                  <a:tcPr marT="91425" marB="91425" marR="91425" marL="91425"/>
                </a:tc>
                <a:tc>
                  <a:txBody>
                    <a:bodyPr/>
                    <a:lstStyle/>
                    <a:p>
                      <a:pPr indent="0" lvl="0" marL="0" rtl="0" algn="l">
                        <a:spcBef>
                          <a:spcPts val="0"/>
                        </a:spcBef>
                        <a:spcAft>
                          <a:spcPts val="0"/>
                        </a:spcAft>
                        <a:buNone/>
                      </a:pPr>
                      <a:r>
                        <a:rPr b="1" lang="en"/>
                        <a:t>V2</a:t>
                      </a:r>
                      <a:endParaRPr b="1"/>
                    </a:p>
                  </a:txBody>
                  <a:tcPr marT="91425" marB="91425" marR="91425" marL="91425"/>
                </a:tc>
                <a:tc>
                  <a:txBody>
                    <a:bodyPr/>
                    <a:lstStyle/>
                    <a:p>
                      <a:pPr indent="0" lvl="0" marL="0" rtl="0" algn="l">
                        <a:spcBef>
                          <a:spcPts val="0"/>
                        </a:spcBef>
                        <a:spcAft>
                          <a:spcPts val="0"/>
                        </a:spcAft>
                        <a:buNone/>
                      </a:pPr>
                      <a:r>
                        <a:rPr b="1" lang="en"/>
                        <a:t>V3</a:t>
                      </a:r>
                      <a:endParaRPr b="1"/>
                    </a:p>
                  </a:txBody>
                  <a:tcPr marT="91425" marB="91425" marR="91425" marL="91425"/>
                </a:tc>
                <a:tc>
                  <a:txBody>
                    <a:bodyPr/>
                    <a:lstStyle/>
                    <a:p>
                      <a:pPr indent="0" lvl="0" marL="0" rtl="0" algn="l">
                        <a:spcBef>
                          <a:spcPts val="0"/>
                        </a:spcBef>
                        <a:spcAft>
                          <a:spcPts val="0"/>
                        </a:spcAft>
                        <a:buNone/>
                      </a:pPr>
                      <a:r>
                        <a:rPr b="1" lang="en"/>
                        <a:t>V4</a:t>
                      </a:r>
                      <a:endParaRPr b="1"/>
                    </a:p>
                  </a:txBody>
                  <a:tcPr marT="91425" marB="91425" marR="91425" marL="91425"/>
                </a:tc>
                <a:tc>
                  <a:txBody>
                    <a:bodyPr/>
                    <a:lstStyle/>
                    <a:p>
                      <a:pPr indent="0" lvl="0" marL="0" rtl="0" algn="l">
                        <a:spcBef>
                          <a:spcPts val="0"/>
                        </a:spcBef>
                        <a:spcAft>
                          <a:spcPts val="0"/>
                        </a:spcAft>
                        <a:buNone/>
                      </a:pPr>
                      <a:r>
                        <a:rPr b="1" lang="en"/>
                        <a:t>V5</a:t>
                      </a:r>
                      <a:endParaRPr b="1"/>
                    </a:p>
                  </a:txBody>
                  <a:tcPr marT="91425" marB="91425" marR="91425" marL="91425"/>
                </a:tc>
              </a:tr>
              <a:tr h="396200">
                <a:tc>
                  <a:txBody>
                    <a:bodyPr/>
                    <a:lstStyle/>
                    <a:p>
                      <a:pPr indent="0" lvl="0" marL="0" rtl="0" algn="l">
                        <a:spcBef>
                          <a:spcPts val="0"/>
                        </a:spcBef>
                        <a:spcAft>
                          <a:spcPts val="0"/>
                        </a:spcAft>
                        <a:buNone/>
                      </a:pPr>
                      <a:r>
                        <a:rPr b="1" lang="en"/>
                        <a:t>V1</a:t>
                      </a:r>
                      <a:endParaRPr b="1"/>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r>
              <a:tr h="396200">
                <a:tc>
                  <a:txBody>
                    <a:bodyPr/>
                    <a:lstStyle/>
                    <a:p>
                      <a:pPr indent="0" lvl="0" marL="0" rtl="0" algn="l">
                        <a:spcBef>
                          <a:spcPts val="0"/>
                        </a:spcBef>
                        <a:spcAft>
                          <a:spcPts val="0"/>
                        </a:spcAft>
                        <a:buNone/>
                      </a:pPr>
                      <a:r>
                        <a:rPr b="1" lang="en"/>
                        <a:t>V2</a:t>
                      </a:r>
                      <a:endParaRPr b="1"/>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r>
              <a:tr h="396200">
                <a:tc>
                  <a:txBody>
                    <a:bodyPr/>
                    <a:lstStyle/>
                    <a:p>
                      <a:pPr indent="0" lvl="0" marL="0" rtl="0" algn="l">
                        <a:spcBef>
                          <a:spcPts val="0"/>
                        </a:spcBef>
                        <a:spcAft>
                          <a:spcPts val="0"/>
                        </a:spcAft>
                        <a:buNone/>
                      </a:pPr>
                      <a:r>
                        <a:rPr b="1" lang="en"/>
                        <a:t>V3</a:t>
                      </a:r>
                      <a:endParaRPr b="1"/>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r>
              <a:tr h="396200">
                <a:tc>
                  <a:txBody>
                    <a:bodyPr/>
                    <a:lstStyle/>
                    <a:p>
                      <a:pPr indent="0" lvl="0" marL="0" rtl="0" algn="l">
                        <a:spcBef>
                          <a:spcPts val="0"/>
                        </a:spcBef>
                        <a:spcAft>
                          <a:spcPts val="0"/>
                        </a:spcAft>
                        <a:buNone/>
                      </a:pPr>
                      <a:r>
                        <a:rPr b="1" lang="en"/>
                        <a:t>V4</a:t>
                      </a:r>
                      <a:endParaRPr b="1"/>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r h="396200">
                <a:tc>
                  <a:txBody>
                    <a:bodyPr/>
                    <a:lstStyle/>
                    <a:p>
                      <a:pPr indent="0" lvl="0" marL="0" rtl="0" algn="l">
                        <a:spcBef>
                          <a:spcPts val="0"/>
                        </a:spcBef>
                        <a:spcAft>
                          <a:spcPts val="0"/>
                        </a:spcAft>
                        <a:buNone/>
                      </a:pPr>
                      <a:r>
                        <a:rPr b="1" lang="en"/>
                        <a:t>V5</a:t>
                      </a:r>
                      <a:endParaRPr b="1"/>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r>
            </a:tbl>
          </a:graphicData>
        </a:graphic>
      </p:graphicFrame>
      <p:sp>
        <p:nvSpPr>
          <p:cNvPr id="79" name="Google Shape;79;p14"/>
          <p:cNvSpPr txBox="1"/>
          <p:nvPr/>
        </p:nvSpPr>
        <p:spPr>
          <a:xfrm>
            <a:off x="3671600" y="3248475"/>
            <a:ext cx="54726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Courier New"/>
                <a:ea typeface="Courier New"/>
                <a:cs typeface="Courier New"/>
                <a:sym typeface="Courier New"/>
              </a:rPr>
              <a:t>AdjMatrix = [[0,1,4,0,0], </a:t>
            </a:r>
            <a:r>
              <a:rPr b="1" lang="en">
                <a:solidFill>
                  <a:schemeClr val="lt2"/>
                </a:solidFill>
                <a:latin typeface="Courier New"/>
                <a:ea typeface="Courier New"/>
                <a:cs typeface="Courier New"/>
                <a:sym typeface="Courier New"/>
              </a:rPr>
              <a:t># list of edges from V1</a:t>
            </a:r>
            <a:r>
              <a:rPr b="1" lang="en">
                <a:solidFill>
                  <a:schemeClr val="dk1"/>
                </a:solidFill>
                <a:latin typeface="Courier New"/>
                <a:ea typeface="Courier New"/>
                <a:cs typeface="Courier New"/>
                <a:sym typeface="Courier New"/>
              </a:rPr>
              <a:t> </a:t>
            </a:r>
            <a:endParaRPr b="1">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a:solidFill>
                  <a:schemeClr val="dk1"/>
                </a:solidFill>
                <a:latin typeface="Courier New"/>
                <a:ea typeface="Courier New"/>
                <a:cs typeface="Courier New"/>
                <a:sym typeface="Courier New"/>
              </a:rPr>
              <a:t>[1,0,6,7,0], </a:t>
            </a:r>
            <a:r>
              <a:rPr b="1" lang="en">
                <a:solidFill>
                  <a:schemeClr val="lt2"/>
                </a:solidFill>
                <a:latin typeface="Courier New"/>
                <a:ea typeface="Courier New"/>
                <a:cs typeface="Courier New"/>
                <a:sym typeface="Courier New"/>
              </a:rPr>
              <a:t># list of edges from V2</a:t>
            </a:r>
            <a:endParaRPr b="1">
              <a:solidFill>
                <a:schemeClr val="lt2"/>
              </a:solidFill>
              <a:latin typeface="Courier New"/>
              <a:ea typeface="Courier New"/>
              <a:cs typeface="Courier New"/>
              <a:sym typeface="Courier New"/>
            </a:endParaRPr>
          </a:p>
          <a:p>
            <a:pPr indent="0" lvl="0" marL="0" rtl="0" algn="l">
              <a:spcBef>
                <a:spcPts val="0"/>
              </a:spcBef>
              <a:spcAft>
                <a:spcPts val="0"/>
              </a:spcAft>
              <a:buNone/>
            </a:pPr>
            <a:r>
              <a:rPr b="1" lang="en">
                <a:solidFill>
                  <a:schemeClr val="dk1"/>
                </a:solidFill>
                <a:latin typeface="Courier New"/>
                <a:ea typeface="Courier New"/>
                <a:cs typeface="Courier New"/>
                <a:sym typeface="Courier New"/>
              </a:rPr>
              <a:t>[4,6,0,3,0], </a:t>
            </a:r>
            <a:r>
              <a:rPr b="1" lang="en">
                <a:solidFill>
                  <a:schemeClr val="lt2"/>
                </a:solidFill>
                <a:latin typeface="Courier New"/>
                <a:ea typeface="Courier New"/>
                <a:cs typeface="Courier New"/>
                <a:sym typeface="Courier New"/>
              </a:rPr>
              <a:t># list of edges from V3</a:t>
            </a:r>
            <a:endParaRPr b="1">
              <a:solidFill>
                <a:schemeClr val="lt2"/>
              </a:solidFill>
              <a:latin typeface="Courier New"/>
              <a:ea typeface="Courier New"/>
              <a:cs typeface="Courier New"/>
              <a:sym typeface="Courier New"/>
            </a:endParaRPr>
          </a:p>
          <a:p>
            <a:pPr indent="0" lvl="0" marL="0" rtl="0" algn="l">
              <a:spcBef>
                <a:spcPts val="0"/>
              </a:spcBef>
              <a:spcAft>
                <a:spcPts val="0"/>
              </a:spcAft>
              <a:buNone/>
            </a:pPr>
            <a:r>
              <a:rPr b="1" lang="en">
                <a:solidFill>
                  <a:schemeClr val="dk1"/>
                </a:solidFill>
                <a:latin typeface="Courier New"/>
                <a:ea typeface="Courier New"/>
                <a:cs typeface="Courier New"/>
                <a:sym typeface="Courier New"/>
              </a:rPr>
              <a:t>[0,7,3,0,1], </a:t>
            </a:r>
            <a:r>
              <a:rPr b="1" lang="en">
                <a:solidFill>
                  <a:schemeClr val="lt2"/>
                </a:solidFill>
                <a:latin typeface="Courier New"/>
                <a:ea typeface="Courier New"/>
                <a:cs typeface="Courier New"/>
                <a:sym typeface="Courier New"/>
              </a:rPr>
              <a:t># list of edges from V4</a:t>
            </a:r>
            <a:endParaRPr b="1">
              <a:solidFill>
                <a:schemeClr val="lt2"/>
              </a:solidFill>
              <a:latin typeface="Courier New"/>
              <a:ea typeface="Courier New"/>
              <a:cs typeface="Courier New"/>
              <a:sym typeface="Courier New"/>
            </a:endParaRPr>
          </a:p>
          <a:p>
            <a:pPr indent="0" lvl="0" marL="0" rtl="0" algn="l">
              <a:spcBef>
                <a:spcPts val="0"/>
              </a:spcBef>
              <a:spcAft>
                <a:spcPts val="0"/>
              </a:spcAft>
              <a:buNone/>
            </a:pPr>
            <a:r>
              <a:rPr b="1" lang="en">
                <a:solidFill>
                  <a:schemeClr val="dk1"/>
                </a:solidFill>
                <a:latin typeface="Courier New"/>
                <a:ea typeface="Courier New"/>
                <a:cs typeface="Courier New"/>
                <a:sym typeface="Courier New"/>
              </a:rPr>
              <a:t>[0,0,0,1,0]] </a:t>
            </a:r>
            <a:r>
              <a:rPr b="1" lang="en">
                <a:solidFill>
                  <a:schemeClr val="lt2"/>
                </a:solidFill>
                <a:latin typeface="Courier New"/>
                <a:ea typeface="Courier New"/>
                <a:cs typeface="Courier New"/>
                <a:sym typeface="Courier New"/>
              </a:rPr>
              <a:t># list of edges from V5</a:t>
            </a:r>
            <a:endParaRPr b="1">
              <a:solidFill>
                <a:schemeClr val="lt2"/>
              </a:solidFill>
              <a:latin typeface="Courier New"/>
              <a:ea typeface="Courier New"/>
              <a:cs typeface="Courier New"/>
              <a:sym typeface="Courier New"/>
            </a:endParaRPr>
          </a:p>
          <a:p>
            <a:pPr indent="0" lvl="0" marL="0" rtl="0" algn="l">
              <a:spcBef>
                <a:spcPts val="0"/>
              </a:spcBef>
              <a:spcAft>
                <a:spcPts val="0"/>
              </a:spcAft>
              <a:buNone/>
            </a:pPr>
            <a:r>
              <a:t/>
            </a:r>
            <a:endParaRPr b="1">
              <a:solidFill>
                <a:schemeClr val="lt2"/>
              </a:solidFill>
              <a:latin typeface="Courier New"/>
              <a:ea typeface="Courier New"/>
              <a:cs typeface="Courier New"/>
              <a:sym typeface="Courier New"/>
            </a:endParaRPr>
          </a:p>
          <a:p>
            <a:pPr indent="0" lvl="0" marL="0" rtl="0" algn="l">
              <a:spcBef>
                <a:spcPts val="0"/>
              </a:spcBef>
              <a:spcAft>
                <a:spcPts val="0"/>
              </a:spcAft>
              <a:buNone/>
            </a:pPr>
            <a:r>
              <a:rPr b="1" lang="en">
                <a:solidFill>
                  <a:schemeClr val="lt2"/>
                </a:solidFill>
                <a:latin typeface="Courier New"/>
                <a:ea typeface="Courier New"/>
                <a:cs typeface="Courier New"/>
                <a:sym typeface="Courier New"/>
              </a:rPr>
              <a:t>AdjMatrix[2][3]</a:t>
            </a:r>
            <a:endParaRPr b="1">
              <a:solidFill>
                <a:schemeClr val="lt2"/>
              </a:solidFill>
              <a:latin typeface="Courier New"/>
              <a:ea typeface="Courier New"/>
              <a:cs typeface="Courier New"/>
              <a:sym typeface="Courier New"/>
            </a:endParaRPr>
          </a:p>
        </p:txBody>
      </p:sp>
      <p:grpSp>
        <p:nvGrpSpPr>
          <p:cNvPr id="80" name="Google Shape;80;p14"/>
          <p:cNvGrpSpPr/>
          <p:nvPr/>
        </p:nvGrpSpPr>
        <p:grpSpPr>
          <a:xfrm>
            <a:off x="6007850" y="1570650"/>
            <a:ext cx="2350025" cy="1150800"/>
            <a:chOff x="5245850" y="2104050"/>
            <a:chExt cx="2350025" cy="1150800"/>
          </a:xfrm>
        </p:grpSpPr>
        <p:grpSp>
          <p:nvGrpSpPr>
            <p:cNvPr id="81" name="Google Shape;81;p14"/>
            <p:cNvGrpSpPr/>
            <p:nvPr/>
          </p:nvGrpSpPr>
          <p:grpSpPr>
            <a:xfrm>
              <a:off x="5245850" y="2104050"/>
              <a:ext cx="2350025" cy="1150800"/>
              <a:chOff x="902450" y="2104050"/>
              <a:chExt cx="2350025" cy="1150800"/>
            </a:xfrm>
          </p:grpSpPr>
          <p:sp>
            <p:nvSpPr>
              <p:cNvPr id="82" name="Google Shape;82;p14"/>
              <p:cNvSpPr/>
              <p:nvPr/>
            </p:nvSpPr>
            <p:spPr>
              <a:xfrm>
                <a:off x="2985775" y="2935975"/>
                <a:ext cx="266700" cy="260700"/>
              </a:xfrm>
              <a:prstGeom prst="ellipse">
                <a:avLst/>
              </a:prstGeom>
              <a:solidFill>
                <a:schemeClr val="accent6"/>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83" name="Google Shape;83;p14"/>
              <p:cNvSpPr/>
              <p:nvPr/>
            </p:nvSpPr>
            <p:spPr>
              <a:xfrm>
                <a:off x="1897350" y="2104050"/>
                <a:ext cx="266700" cy="260700"/>
              </a:xfrm>
              <a:prstGeom prst="ellipse">
                <a:avLst/>
              </a:prstGeom>
              <a:solidFill>
                <a:schemeClr val="accent6"/>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84" name="Google Shape;84;p14"/>
              <p:cNvSpPr/>
              <p:nvPr/>
            </p:nvSpPr>
            <p:spPr>
              <a:xfrm>
                <a:off x="902450" y="2142375"/>
                <a:ext cx="266700" cy="260700"/>
              </a:xfrm>
              <a:prstGeom prst="ellipse">
                <a:avLst/>
              </a:prstGeom>
              <a:solidFill>
                <a:schemeClr val="accent6"/>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 </a:t>
                </a:r>
                <a:endParaRPr/>
              </a:p>
            </p:txBody>
          </p:sp>
          <p:sp>
            <p:nvSpPr>
              <p:cNvPr id="85" name="Google Shape;85;p14"/>
              <p:cNvSpPr/>
              <p:nvPr/>
            </p:nvSpPr>
            <p:spPr>
              <a:xfrm>
                <a:off x="941425" y="2994150"/>
                <a:ext cx="266700" cy="260700"/>
              </a:xfrm>
              <a:prstGeom prst="ellipse">
                <a:avLst/>
              </a:prstGeom>
              <a:solidFill>
                <a:schemeClr val="accent6"/>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86" name="Google Shape;86;p14"/>
              <p:cNvSpPr/>
              <p:nvPr/>
            </p:nvSpPr>
            <p:spPr>
              <a:xfrm>
                <a:off x="1963600" y="2994150"/>
                <a:ext cx="266700" cy="260700"/>
              </a:xfrm>
              <a:prstGeom prst="ellipse">
                <a:avLst/>
              </a:prstGeom>
              <a:solidFill>
                <a:schemeClr val="accent6"/>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a:t>
                </a:r>
                <a:endParaRPr/>
              </a:p>
            </p:txBody>
          </p:sp>
        </p:grpSp>
        <p:cxnSp>
          <p:nvCxnSpPr>
            <p:cNvPr id="87" name="Google Shape;87;p14"/>
            <p:cNvCxnSpPr>
              <a:stCxn id="84" idx="4"/>
              <a:endCxn id="85" idx="0"/>
            </p:cNvCxnSpPr>
            <p:nvPr/>
          </p:nvCxnSpPr>
          <p:spPr>
            <a:xfrm>
              <a:off x="5379200" y="2403075"/>
              <a:ext cx="39000" cy="591000"/>
            </a:xfrm>
            <a:prstGeom prst="straightConnector1">
              <a:avLst/>
            </a:prstGeom>
            <a:noFill/>
            <a:ln cap="flat" cmpd="sng" w="28575">
              <a:solidFill>
                <a:schemeClr val="dk1"/>
              </a:solidFill>
              <a:prstDash val="solid"/>
              <a:round/>
              <a:headEnd len="med" w="med" type="none"/>
              <a:tailEnd len="med" w="med" type="none"/>
            </a:ln>
          </p:spPr>
        </p:cxnSp>
        <p:cxnSp>
          <p:nvCxnSpPr>
            <p:cNvPr id="88" name="Google Shape;88;p14"/>
            <p:cNvCxnSpPr>
              <a:stCxn id="86" idx="2"/>
              <a:endCxn id="85" idx="6"/>
            </p:cNvCxnSpPr>
            <p:nvPr/>
          </p:nvCxnSpPr>
          <p:spPr>
            <a:xfrm rot="10800000">
              <a:off x="5551600" y="3124500"/>
              <a:ext cx="755400" cy="0"/>
            </a:xfrm>
            <a:prstGeom prst="straightConnector1">
              <a:avLst/>
            </a:prstGeom>
            <a:noFill/>
            <a:ln cap="flat" cmpd="sng" w="28575">
              <a:solidFill>
                <a:schemeClr val="dk1"/>
              </a:solidFill>
              <a:prstDash val="solid"/>
              <a:round/>
              <a:headEnd len="med" w="med" type="none"/>
              <a:tailEnd len="med" w="med" type="none"/>
            </a:ln>
          </p:spPr>
        </p:cxnSp>
        <p:cxnSp>
          <p:nvCxnSpPr>
            <p:cNvPr id="89" name="Google Shape;89;p14"/>
            <p:cNvCxnSpPr>
              <a:stCxn id="84" idx="6"/>
              <a:endCxn id="83" idx="2"/>
            </p:cNvCxnSpPr>
            <p:nvPr/>
          </p:nvCxnSpPr>
          <p:spPr>
            <a:xfrm flipH="1" rot="10800000">
              <a:off x="5512550" y="2234325"/>
              <a:ext cx="728100" cy="38400"/>
            </a:xfrm>
            <a:prstGeom prst="straightConnector1">
              <a:avLst/>
            </a:prstGeom>
            <a:noFill/>
            <a:ln cap="flat" cmpd="sng" w="28575">
              <a:solidFill>
                <a:schemeClr val="dk1"/>
              </a:solidFill>
              <a:prstDash val="solid"/>
              <a:round/>
              <a:headEnd len="med" w="med" type="none"/>
              <a:tailEnd len="med" w="med" type="none"/>
            </a:ln>
          </p:spPr>
        </p:cxnSp>
        <p:cxnSp>
          <p:nvCxnSpPr>
            <p:cNvPr id="90" name="Google Shape;90;p14"/>
            <p:cNvCxnSpPr>
              <a:stCxn id="86" idx="6"/>
              <a:endCxn id="82" idx="2"/>
            </p:cNvCxnSpPr>
            <p:nvPr/>
          </p:nvCxnSpPr>
          <p:spPr>
            <a:xfrm flipH="1" rot="10800000">
              <a:off x="6573700" y="3066300"/>
              <a:ext cx="755400" cy="58200"/>
            </a:xfrm>
            <a:prstGeom prst="straightConnector1">
              <a:avLst/>
            </a:prstGeom>
            <a:noFill/>
            <a:ln cap="flat" cmpd="sng" w="28575">
              <a:solidFill>
                <a:schemeClr val="dk1"/>
              </a:solidFill>
              <a:prstDash val="solid"/>
              <a:round/>
              <a:headEnd len="med" w="med" type="none"/>
              <a:tailEnd len="med" w="med" type="none"/>
            </a:ln>
          </p:spPr>
        </p:cxnSp>
        <p:cxnSp>
          <p:nvCxnSpPr>
            <p:cNvPr id="91" name="Google Shape;91;p14"/>
            <p:cNvCxnSpPr>
              <a:stCxn id="86" idx="0"/>
              <a:endCxn id="83" idx="4"/>
            </p:cNvCxnSpPr>
            <p:nvPr/>
          </p:nvCxnSpPr>
          <p:spPr>
            <a:xfrm rot="10800000">
              <a:off x="6374050" y="2364750"/>
              <a:ext cx="66300" cy="629400"/>
            </a:xfrm>
            <a:prstGeom prst="straightConnector1">
              <a:avLst/>
            </a:prstGeom>
            <a:noFill/>
            <a:ln cap="flat" cmpd="sng" w="28575">
              <a:solidFill>
                <a:schemeClr val="dk1"/>
              </a:solidFill>
              <a:prstDash val="solid"/>
              <a:round/>
              <a:headEnd len="med" w="med" type="none"/>
              <a:tailEnd len="med" w="med" type="none"/>
            </a:ln>
          </p:spPr>
        </p:cxnSp>
      </p:grpSp>
      <p:sp>
        <p:nvSpPr>
          <p:cNvPr id="92" name="Google Shape;92;p14"/>
          <p:cNvSpPr txBox="1"/>
          <p:nvPr/>
        </p:nvSpPr>
        <p:spPr>
          <a:xfrm>
            <a:off x="6477775" y="1393125"/>
            <a:ext cx="31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1</a:t>
            </a:r>
            <a:endParaRPr>
              <a:latin typeface="Source Sans Pro"/>
              <a:ea typeface="Source Sans Pro"/>
              <a:cs typeface="Source Sans Pro"/>
              <a:sym typeface="Source Sans Pro"/>
            </a:endParaRPr>
          </a:p>
        </p:txBody>
      </p:sp>
      <p:sp>
        <p:nvSpPr>
          <p:cNvPr id="93" name="Google Shape;93;p14"/>
          <p:cNvSpPr txBox="1"/>
          <p:nvPr/>
        </p:nvSpPr>
        <p:spPr>
          <a:xfrm>
            <a:off x="6599575" y="2576475"/>
            <a:ext cx="31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3</a:t>
            </a:r>
            <a:endParaRPr>
              <a:latin typeface="Source Sans Pro"/>
              <a:ea typeface="Source Sans Pro"/>
              <a:cs typeface="Source Sans Pro"/>
              <a:sym typeface="Source Sans Pro"/>
            </a:endParaRPr>
          </a:p>
        </p:txBody>
      </p:sp>
      <p:sp>
        <p:nvSpPr>
          <p:cNvPr id="94" name="Google Shape;94;p14"/>
          <p:cNvSpPr txBox="1"/>
          <p:nvPr/>
        </p:nvSpPr>
        <p:spPr>
          <a:xfrm>
            <a:off x="5839625" y="1984150"/>
            <a:ext cx="31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4</a:t>
            </a:r>
            <a:endParaRPr>
              <a:latin typeface="Source Sans Pro"/>
              <a:ea typeface="Source Sans Pro"/>
              <a:cs typeface="Source Sans Pro"/>
              <a:sym typeface="Source Sans Pro"/>
            </a:endParaRPr>
          </a:p>
        </p:txBody>
      </p:sp>
      <p:sp>
        <p:nvSpPr>
          <p:cNvPr id="95" name="Google Shape;95;p14"/>
          <p:cNvSpPr txBox="1"/>
          <p:nvPr/>
        </p:nvSpPr>
        <p:spPr>
          <a:xfrm>
            <a:off x="7130950" y="1958350"/>
            <a:ext cx="31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7</a:t>
            </a:r>
            <a:endParaRPr>
              <a:latin typeface="Source Sans Pro"/>
              <a:ea typeface="Source Sans Pro"/>
              <a:cs typeface="Source Sans Pro"/>
              <a:sym typeface="Source Sans Pro"/>
            </a:endParaRPr>
          </a:p>
        </p:txBody>
      </p:sp>
      <p:sp>
        <p:nvSpPr>
          <p:cNvPr id="96" name="Google Shape;96;p14"/>
          <p:cNvSpPr txBox="1"/>
          <p:nvPr/>
        </p:nvSpPr>
        <p:spPr>
          <a:xfrm>
            <a:off x="7614000" y="2478150"/>
            <a:ext cx="31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1</a:t>
            </a:r>
            <a:endParaRPr>
              <a:latin typeface="Source Sans Pro"/>
              <a:ea typeface="Source Sans Pro"/>
              <a:cs typeface="Source Sans Pro"/>
              <a:sym typeface="Source Sans Pro"/>
            </a:endParaRPr>
          </a:p>
        </p:txBody>
      </p:sp>
      <p:cxnSp>
        <p:nvCxnSpPr>
          <p:cNvPr id="97" name="Google Shape;97;p14"/>
          <p:cNvCxnSpPr>
            <a:stCxn id="83" idx="3"/>
            <a:endCxn id="85" idx="7"/>
          </p:cNvCxnSpPr>
          <p:nvPr/>
        </p:nvCxnSpPr>
        <p:spPr>
          <a:xfrm flipH="1">
            <a:off x="6274407" y="1793171"/>
            <a:ext cx="767400" cy="705900"/>
          </a:xfrm>
          <a:prstGeom prst="straightConnector1">
            <a:avLst/>
          </a:prstGeom>
          <a:noFill/>
          <a:ln cap="flat" cmpd="sng" w="28575">
            <a:solidFill>
              <a:schemeClr val="dk1"/>
            </a:solidFill>
            <a:prstDash val="solid"/>
            <a:round/>
            <a:headEnd len="med" w="med" type="none"/>
            <a:tailEnd len="med" w="med" type="none"/>
          </a:ln>
        </p:spPr>
      </p:cxnSp>
      <p:sp>
        <p:nvSpPr>
          <p:cNvPr id="98" name="Google Shape;98;p14"/>
          <p:cNvSpPr txBox="1"/>
          <p:nvPr/>
        </p:nvSpPr>
        <p:spPr>
          <a:xfrm>
            <a:off x="6409088" y="1908600"/>
            <a:ext cx="31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6</a:t>
            </a:r>
            <a:endParaRPr>
              <a:latin typeface="Source Sans Pro"/>
              <a:ea typeface="Source Sans Pro"/>
              <a:cs typeface="Source Sans Pro"/>
              <a:sym typeface="Source Sans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5"/>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Representing Graphs with Code - Adjacency List</a:t>
            </a:r>
            <a:endParaRPr/>
          </a:p>
        </p:txBody>
      </p:sp>
      <p:sp>
        <p:nvSpPr>
          <p:cNvPr id="104" name="Google Shape;104;p15"/>
          <p:cNvSpPr txBox="1"/>
          <p:nvPr>
            <p:ph idx="1" type="body"/>
          </p:nvPr>
        </p:nvSpPr>
        <p:spPr>
          <a:xfrm>
            <a:off x="366825" y="11463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Only really makes sense for weighted graphs</a:t>
            </a:r>
            <a:endParaRPr/>
          </a:p>
        </p:txBody>
      </p:sp>
      <p:graphicFrame>
        <p:nvGraphicFramePr>
          <p:cNvPr id="105" name="Google Shape;105;p15"/>
          <p:cNvGraphicFramePr/>
          <p:nvPr/>
        </p:nvGraphicFramePr>
        <p:xfrm>
          <a:off x="269175" y="1587950"/>
          <a:ext cx="3000000" cy="3000000"/>
        </p:xfrm>
        <a:graphic>
          <a:graphicData uri="http://schemas.openxmlformats.org/drawingml/2006/table">
            <a:tbl>
              <a:tblPr>
                <a:noFill/>
                <a:tableStyleId>{E33CDB57-FF32-4095-83D2-C36E7E9FBFD1}</a:tableStyleId>
              </a:tblPr>
              <a:tblGrid>
                <a:gridCol w="596100"/>
                <a:gridCol w="1862025"/>
              </a:tblGrid>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Dictionary</a:t>
                      </a:r>
                      <a:endParaRPr/>
                    </a:p>
                  </a:txBody>
                  <a:tcPr marT="91425" marB="91425" marR="91425" marL="91425"/>
                </a:tc>
              </a:tr>
              <a:tr h="609575">
                <a:tc>
                  <a:txBody>
                    <a:bodyPr/>
                    <a:lstStyle/>
                    <a:p>
                      <a:pPr indent="0" lvl="0" marL="0" rtl="0" algn="l">
                        <a:spcBef>
                          <a:spcPts val="0"/>
                        </a:spcBef>
                        <a:spcAft>
                          <a:spcPts val="0"/>
                        </a:spcAft>
                        <a:buNone/>
                      </a:pPr>
                      <a:r>
                        <a:rPr b="1" lang="en"/>
                        <a:t>“</a:t>
                      </a:r>
                      <a:r>
                        <a:rPr b="1" lang="en"/>
                        <a:t>V1”</a:t>
                      </a:r>
                      <a:endParaRPr b="1"/>
                    </a:p>
                  </a:txBody>
                  <a:tcPr marT="91425" marB="91425" marR="91425" marL="91425"/>
                </a:tc>
                <a:tc>
                  <a:txBody>
                    <a:bodyPr/>
                    <a:lstStyle/>
                    <a:p>
                      <a:pPr indent="0" lvl="0" marL="0" rtl="0" algn="l">
                        <a:spcBef>
                          <a:spcPts val="0"/>
                        </a:spcBef>
                        <a:spcAft>
                          <a:spcPts val="0"/>
                        </a:spcAft>
                        <a:buNone/>
                      </a:pPr>
                      <a:r>
                        <a:rPr lang="en"/>
                        <a:t>[V3,4][V2,1]</a:t>
                      </a:r>
                      <a:endParaRPr/>
                    </a:p>
                  </a:txBody>
                  <a:tcPr marT="91425" marB="91425" marR="91425" marL="91425"/>
                </a:tc>
              </a:tr>
              <a:tr h="609575">
                <a:tc>
                  <a:txBody>
                    <a:bodyPr/>
                    <a:lstStyle/>
                    <a:p>
                      <a:pPr indent="0" lvl="0" marL="0" rtl="0" algn="l">
                        <a:spcBef>
                          <a:spcPts val="0"/>
                        </a:spcBef>
                        <a:spcAft>
                          <a:spcPts val="0"/>
                        </a:spcAft>
                        <a:buNone/>
                      </a:pPr>
                      <a:r>
                        <a:rPr b="1" lang="en"/>
                        <a:t>“</a:t>
                      </a:r>
                      <a:r>
                        <a:rPr b="1" lang="en"/>
                        <a:t>V2”</a:t>
                      </a:r>
                      <a:endParaRPr b="1"/>
                    </a:p>
                  </a:txBody>
                  <a:tcPr marT="91425" marB="91425" marR="91425" marL="91425"/>
                </a:tc>
                <a:tc>
                  <a:txBody>
                    <a:bodyPr/>
                    <a:lstStyle/>
                    <a:p>
                      <a:pPr indent="0" lvl="0" marL="0" rtl="0" algn="l">
                        <a:spcBef>
                          <a:spcPts val="0"/>
                        </a:spcBef>
                        <a:spcAft>
                          <a:spcPts val="0"/>
                        </a:spcAft>
                        <a:buNone/>
                      </a:pPr>
                      <a:r>
                        <a:rPr lang="en"/>
                        <a:t>[V3,6][V4,7][V1,1]</a:t>
                      </a:r>
                      <a:endParaRPr/>
                    </a:p>
                  </a:txBody>
                  <a:tcPr marT="91425" marB="91425" marR="91425" marL="91425"/>
                </a:tc>
              </a:tr>
              <a:tr h="609575">
                <a:tc>
                  <a:txBody>
                    <a:bodyPr/>
                    <a:lstStyle/>
                    <a:p>
                      <a:pPr indent="0" lvl="0" marL="0" rtl="0" algn="l">
                        <a:spcBef>
                          <a:spcPts val="0"/>
                        </a:spcBef>
                        <a:spcAft>
                          <a:spcPts val="0"/>
                        </a:spcAft>
                        <a:buNone/>
                      </a:pPr>
                      <a:r>
                        <a:rPr b="1" lang="en"/>
                        <a:t>“</a:t>
                      </a:r>
                      <a:r>
                        <a:rPr b="1" lang="en"/>
                        <a:t>V3”</a:t>
                      </a:r>
                      <a:endParaRPr b="1"/>
                    </a:p>
                  </a:txBody>
                  <a:tcPr marT="91425" marB="91425" marR="91425" marL="91425"/>
                </a:tc>
                <a:tc>
                  <a:txBody>
                    <a:bodyPr/>
                    <a:lstStyle/>
                    <a:p>
                      <a:pPr indent="0" lvl="0" marL="0" rtl="0" algn="l">
                        <a:spcBef>
                          <a:spcPts val="0"/>
                        </a:spcBef>
                        <a:spcAft>
                          <a:spcPts val="0"/>
                        </a:spcAft>
                        <a:buNone/>
                      </a:pPr>
                      <a:r>
                        <a:rPr lang="en"/>
                        <a:t>[V2,6][V1,4][V4,3]</a:t>
                      </a:r>
                      <a:endParaRPr/>
                    </a:p>
                  </a:txBody>
                  <a:tcPr marT="91425" marB="91425" marR="91425" marL="91425"/>
                </a:tc>
              </a:tr>
              <a:tr h="609575">
                <a:tc>
                  <a:txBody>
                    <a:bodyPr/>
                    <a:lstStyle/>
                    <a:p>
                      <a:pPr indent="0" lvl="0" marL="0" rtl="0" algn="l">
                        <a:spcBef>
                          <a:spcPts val="0"/>
                        </a:spcBef>
                        <a:spcAft>
                          <a:spcPts val="0"/>
                        </a:spcAft>
                        <a:buNone/>
                      </a:pPr>
                      <a:r>
                        <a:rPr b="1" lang="en"/>
                        <a:t>“</a:t>
                      </a:r>
                      <a:r>
                        <a:rPr b="1" lang="en"/>
                        <a:t>V4”</a:t>
                      </a:r>
                      <a:endParaRPr b="1"/>
                    </a:p>
                  </a:txBody>
                  <a:tcPr marT="91425" marB="91425" marR="91425" marL="91425"/>
                </a:tc>
                <a:tc>
                  <a:txBody>
                    <a:bodyPr/>
                    <a:lstStyle/>
                    <a:p>
                      <a:pPr indent="0" lvl="0" marL="0" rtl="0" algn="l">
                        <a:spcBef>
                          <a:spcPts val="0"/>
                        </a:spcBef>
                        <a:spcAft>
                          <a:spcPts val="0"/>
                        </a:spcAft>
                        <a:buNone/>
                      </a:pPr>
                      <a:r>
                        <a:rPr lang="en"/>
                        <a:t>[V3,3][V2,7][V5,1]</a:t>
                      </a:r>
                      <a:endParaRPr/>
                    </a:p>
                  </a:txBody>
                  <a:tcPr marT="91425" marB="91425" marR="91425" marL="91425"/>
                </a:tc>
              </a:tr>
              <a:tr h="609575">
                <a:tc>
                  <a:txBody>
                    <a:bodyPr/>
                    <a:lstStyle/>
                    <a:p>
                      <a:pPr indent="0" lvl="0" marL="0" rtl="0" algn="l">
                        <a:spcBef>
                          <a:spcPts val="0"/>
                        </a:spcBef>
                        <a:spcAft>
                          <a:spcPts val="0"/>
                        </a:spcAft>
                        <a:buNone/>
                      </a:pPr>
                      <a:r>
                        <a:rPr b="1" lang="en"/>
                        <a:t>“</a:t>
                      </a:r>
                      <a:r>
                        <a:rPr b="1" lang="en"/>
                        <a:t>V5”</a:t>
                      </a:r>
                      <a:endParaRPr b="1"/>
                    </a:p>
                  </a:txBody>
                  <a:tcPr marT="91425" marB="91425" marR="91425" marL="91425"/>
                </a:tc>
                <a:tc>
                  <a:txBody>
                    <a:bodyPr/>
                    <a:lstStyle/>
                    <a:p>
                      <a:pPr indent="0" lvl="0" marL="0" rtl="0" algn="l">
                        <a:spcBef>
                          <a:spcPts val="0"/>
                        </a:spcBef>
                        <a:spcAft>
                          <a:spcPts val="0"/>
                        </a:spcAft>
                        <a:buNone/>
                      </a:pPr>
                      <a:r>
                        <a:rPr lang="en"/>
                        <a:t>[V4,1]</a:t>
                      </a:r>
                      <a:endParaRPr/>
                    </a:p>
                  </a:txBody>
                  <a:tcPr marT="91425" marB="91425" marR="91425" marL="91425"/>
                </a:tc>
              </a:tr>
            </a:tbl>
          </a:graphicData>
        </a:graphic>
      </p:graphicFrame>
      <p:sp>
        <p:nvSpPr>
          <p:cNvPr id="106" name="Google Shape;106;p15"/>
          <p:cNvSpPr txBox="1"/>
          <p:nvPr/>
        </p:nvSpPr>
        <p:spPr>
          <a:xfrm>
            <a:off x="2905175" y="2878350"/>
            <a:ext cx="6187200" cy="210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Courier New"/>
                <a:ea typeface="Courier New"/>
                <a:cs typeface="Courier New"/>
                <a:sym typeface="Courier New"/>
              </a:rPr>
              <a:t>AdjList = [VertexObject, </a:t>
            </a:r>
            <a:r>
              <a:rPr b="1" lang="en">
                <a:solidFill>
                  <a:schemeClr val="lt2"/>
                </a:solidFill>
                <a:latin typeface="Courier New"/>
                <a:ea typeface="Courier New"/>
                <a:cs typeface="Courier New"/>
                <a:sym typeface="Courier New"/>
              </a:rPr>
              <a:t>#dictionary of edges from V1</a:t>
            </a:r>
            <a:r>
              <a:rPr b="1" lang="en">
                <a:solidFill>
                  <a:schemeClr val="dk1"/>
                </a:solidFill>
                <a:latin typeface="Courier New"/>
                <a:ea typeface="Courier New"/>
                <a:cs typeface="Courier New"/>
                <a:sym typeface="Courier New"/>
              </a:rPr>
              <a:t> </a:t>
            </a:r>
            <a:endParaRPr b="1">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a:solidFill>
                  <a:schemeClr val="dk1"/>
                </a:solidFill>
                <a:latin typeface="Courier New"/>
                <a:ea typeface="Courier New"/>
                <a:cs typeface="Courier New"/>
                <a:sym typeface="Courier New"/>
              </a:rPr>
              <a:t>VertexObject</a:t>
            </a:r>
            <a:r>
              <a:rPr b="1" lang="en">
                <a:solidFill>
                  <a:schemeClr val="dk1"/>
                </a:solidFill>
                <a:latin typeface="Courier New"/>
                <a:ea typeface="Courier New"/>
                <a:cs typeface="Courier New"/>
                <a:sym typeface="Courier New"/>
              </a:rPr>
              <a:t>, </a:t>
            </a:r>
            <a:r>
              <a:rPr b="1" lang="en">
                <a:solidFill>
                  <a:schemeClr val="lt2"/>
                </a:solidFill>
                <a:latin typeface="Courier New"/>
                <a:ea typeface="Courier New"/>
                <a:cs typeface="Courier New"/>
                <a:sym typeface="Courier New"/>
              </a:rPr>
              <a:t># dictionary of edges from V2</a:t>
            </a:r>
            <a:endParaRPr b="1">
              <a:solidFill>
                <a:schemeClr val="lt2"/>
              </a:solidFill>
              <a:latin typeface="Courier New"/>
              <a:ea typeface="Courier New"/>
              <a:cs typeface="Courier New"/>
              <a:sym typeface="Courier New"/>
            </a:endParaRPr>
          </a:p>
          <a:p>
            <a:pPr indent="0" lvl="0" marL="0" rtl="0" algn="l">
              <a:spcBef>
                <a:spcPts val="0"/>
              </a:spcBef>
              <a:spcAft>
                <a:spcPts val="0"/>
              </a:spcAft>
              <a:buNone/>
            </a:pPr>
            <a:r>
              <a:rPr b="1" lang="en">
                <a:solidFill>
                  <a:schemeClr val="dk1"/>
                </a:solidFill>
                <a:latin typeface="Courier New"/>
                <a:ea typeface="Courier New"/>
                <a:cs typeface="Courier New"/>
                <a:sym typeface="Courier New"/>
              </a:rPr>
              <a:t>VertexObject</a:t>
            </a:r>
            <a:r>
              <a:rPr b="1" lang="en">
                <a:solidFill>
                  <a:schemeClr val="dk1"/>
                </a:solidFill>
                <a:latin typeface="Courier New"/>
                <a:ea typeface="Courier New"/>
                <a:cs typeface="Courier New"/>
                <a:sym typeface="Courier New"/>
              </a:rPr>
              <a:t>, </a:t>
            </a:r>
            <a:r>
              <a:rPr b="1" lang="en">
                <a:solidFill>
                  <a:schemeClr val="lt2"/>
                </a:solidFill>
                <a:latin typeface="Courier New"/>
                <a:ea typeface="Courier New"/>
                <a:cs typeface="Courier New"/>
                <a:sym typeface="Courier New"/>
              </a:rPr>
              <a:t># dictionary of edges from V3</a:t>
            </a:r>
            <a:endParaRPr b="1">
              <a:solidFill>
                <a:schemeClr val="lt2"/>
              </a:solidFill>
              <a:latin typeface="Courier New"/>
              <a:ea typeface="Courier New"/>
              <a:cs typeface="Courier New"/>
              <a:sym typeface="Courier New"/>
            </a:endParaRPr>
          </a:p>
          <a:p>
            <a:pPr indent="0" lvl="0" marL="0" rtl="0" algn="l">
              <a:spcBef>
                <a:spcPts val="0"/>
              </a:spcBef>
              <a:spcAft>
                <a:spcPts val="0"/>
              </a:spcAft>
              <a:buNone/>
            </a:pPr>
            <a:r>
              <a:rPr b="1" lang="en">
                <a:solidFill>
                  <a:schemeClr val="dk1"/>
                </a:solidFill>
                <a:latin typeface="Courier New"/>
                <a:ea typeface="Courier New"/>
                <a:cs typeface="Courier New"/>
                <a:sym typeface="Courier New"/>
              </a:rPr>
              <a:t>VertexObject</a:t>
            </a:r>
            <a:r>
              <a:rPr b="1" lang="en">
                <a:solidFill>
                  <a:schemeClr val="dk1"/>
                </a:solidFill>
                <a:latin typeface="Courier New"/>
                <a:ea typeface="Courier New"/>
                <a:cs typeface="Courier New"/>
                <a:sym typeface="Courier New"/>
              </a:rPr>
              <a:t>, </a:t>
            </a:r>
            <a:r>
              <a:rPr b="1" lang="en">
                <a:solidFill>
                  <a:schemeClr val="lt2"/>
                </a:solidFill>
                <a:latin typeface="Courier New"/>
                <a:ea typeface="Courier New"/>
                <a:cs typeface="Courier New"/>
                <a:sym typeface="Courier New"/>
              </a:rPr>
              <a:t># dictionary of edges from V4</a:t>
            </a:r>
            <a:endParaRPr b="1">
              <a:solidFill>
                <a:schemeClr val="lt2"/>
              </a:solidFill>
              <a:latin typeface="Courier New"/>
              <a:ea typeface="Courier New"/>
              <a:cs typeface="Courier New"/>
              <a:sym typeface="Courier New"/>
            </a:endParaRPr>
          </a:p>
          <a:p>
            <a:pPr indent="0" lvl="0" marL="0" rtl="0" algn="l">
              <a:spcBef>
                <a:spcPts val="0"/>
              </a:spcBef>
              <a:spcAft>
                <a:spcPts val="0"/>
              </a:spcAft>
              <a:buNone/>
            </a:pPr>
            <a:r>
              <a:rPr b="1" lang="en">
                <a:solidFill>
                  <a:schemeClr val="dk1"/>
                </a:solidFill>
                <a:latin typeface="Courier New"/>
                <a:ea typeface="Courier New"/>
                <a:cs typeface="Courier New"/>
                <a:sym typeface="Courier New"/>
              </a:rPr>
              <a:t>VertexObject</a:t>
            </a:r>
            <a:r>
              <a:rPr b="1" lang="en">
                <a:solidFill>
                  <a:schemeClr val="dk1"/>
                </a:solidFill>
                <a:latin typeface="Courier New"/>
                <a:ea typeface="Courier New"/>
                <a:cs typeface="Courier New"/>
                <a:sym typeface="Courier New"/>
              </a:rPr>
              <a:t>] </a:t>
            </a:r>
            <a:r>
              <a:rPr b="1" lang="en">
                <a:solidFill>
                  <a:schemeClr val="lt2"/>
                </a:solidFill>
                <a:latin typeface="Courier New"/>
                <a:ea typeface="Courier New"/>
                <a:cs typeface="Courier New"/>
                <a:sym typeface="Courier New"/>
              </a:rPr>
              <a:t># dictionary of edges from V5</a:t>
            </a:r>
            <a:endParaRPr b="1">
              <a:solidFill>
                <a:schemeClr val="lt2"/>
              </a:solidFill>
              <a:latin typeface="Courier New"/>
              <a:ea typeface="Courier New"/>
              <a:cs typeface="Courier New"/>
              <a:sym typeface="Courier New"/>
            </a:endParaRPr>
          </a:p>
          <a:p>
            <a:pPr indent="0" lvl="0" marL="0" rtl="0" algn="l">
              <a:spcBef>
                <a:spcPts val="0"/>
              </a:spcBef>
              <a:spcAft>
                <a:spcPts val="0"/>
              </a:spcAft>
              <a:buClr>
                <a:schemeClr val="dk2"/>
              </a:buClr>
              <a:buSzPts val="1100"/>
              <a:buFont typeface="Arial"/>
              <a:buNone/>
            </a:pPr>
            <a:r>
              <a:rPr lang="en" sz="1100">
                <a:solidFill>
                  <a:schemeClr val="dk2"/>
                </a:solidFill>
              </a:rPr>
              <a:t>“V1”: {“V2”:1, “V3”:4}</a:t>
            </a:r>
            <a:endParaRPr sz="1100">
              <a:solidFill>
                <a:schemeClr val="dk2"/>
              </a:solidFill>
            </a:endParaRPr>
          </a:p>
          <a:p>
            <a:pPr indent="0" lvl="0" marL="0" rtl="0" algn="l">
              <a:spcBef>
                <a:spcPts val="0"/>
              </a:spcBef>
              <a:spcAft>
                <a:spcPts val="0"/>
              </a:spcAft>
              <a:buClr>
                <a:schemeClr val="dk2"/>
              </a:buClr>
              <a:buSzPts val="1100"/>
              <a:buFont typeface="Arial"/>
              <a:buNone/>
            </a:pPr>
            <a:r>
              <a:rPr lang="en" sz="1100">
                <a:solidFill>
                  <a:schemeClr val="dk2"/>
                </a:solidFill>
              </a:rPr>
              <a:t>“V2”: {“V3”:6, “V4”:7, “V1”:1}</a:t>
            </a:r>
            <a:endParaRPr sz="1100">
              <a:solidFill>
                <a:schemeClr val="dk2"/>
              </a:solidFill>
            </a:endParaRPr>
          </a:p>
          <a:p>
            <a:pPr indent="0" lvl="0" marL="0" rtl="0" algn="l">
              <a:spcBef>
                <a:spcPts val="0"/>
              </a:spcBef>
              <a:spcAft>
                <a:spcPts val="0"/>
              </a:spcAft>
              <a:buNone/>
            </a:pPr>
            <a:r>
              <a:rPr lang="en" sz="1100">
                <a:solidFill>
                  <a:schemeClr val="dk2"/>
                </a:solidFill>
              </a:rPr>
              <a:t>“V3”: {“V2”:6, “V1”:4, “V4”:3}</a:t>
            </a:r>
            <a:endParaRPr sz="1100">
              <a:solidFill>
                <a:schemeClr val="dk2"/>
              </a:solidFill>
            </a:endParaRPr>
          </a:p>
          <a:p>
            <a:pPr indent="0" lvl="0" marL="0" rtl="0" algn="l">
              <a:spcBef>
                <a:spcPts val="0"/>
              </a:spcBef>
              <a:spcAft>
                <a:spcPts val="0"/>
              </a:spcAft>
              <a:buClr>
                <a:schemeClr val="dk2"/>
              </a:buClr>
              <a:buSzPts val="1100"/>
              <a:buFont typeface="Arial"/>
              <a:buNone/>
            </a:pPr>
            <a:r>
              <a:rPr lang="en" sz="1100">
                <a:solidFill>
                  <a:schemeClr val="dk2"/>
                </a:solidFill>
              </a:rPr>
              <a:t>“V4”: {“V3”:3, “V2”:7, “V5”:1}</a:t>
            </a:r>
            <a:br>
              <a:rPr lang="en" sz="1100">
                <a:solidFill>
                  <a:schemeClr val="dk2"/>
                </a:solidFill>
              </a:rPr>
            </a:br>
            <a:r>
              <a:rPr lang="en" sz="1100">
                <a:solidFill>
                  <a:schemeClr val="dk2"/>
                </a:solidFill>
              </a:rPr>
              <a:t>“V5”: {“V4”:1}</a:t>
            </a:r>
            <a:endParaRPr sz="1100">
              <a:solidFill>
                <a:schemeClr val="dk2"/>
              </a:solidFill>
            </a:endParaRPr>
          </a:p>
        </p:txBody>
      </p:sp>
      <p:grpSp>
        <p:nvGrpSpPr>
          <p:cNvPr id="107" name="Google Shape;107;p15"/>
          <p:cNvGrpSpPr/>
          <p:nvPr/>
        </p:nvGrpSpPr>
        <p:grpSpPr>
          <a:xfrm>
            <a:off x="6007850" y="1570650"/>
            <a:ext cx="2350025" cy="1150800"/>
            <a:chOff x="5245850" y="2104050"/>
            <a:chExt cx="2350025" cy="1150800"/>
          </a:xfrm>
        </p:grpSpPr>
        <p:grpSp>
          <p:nvGrpSpPr>
            <p:cNvPr id="108" name="Google Shape;108;p15"/>
            <p:cNvGrpSpPr/>
            <p:nvPr/>
          </p:nvGrpSpPr>
          <p:grpSpPr>
            <a:xfrm>
              <a:off x="5245850" y="2104050"/>
              <a:ext cx="2350025" cy="1150800"/>
              <a:chOff x="902450" y="2104050"/>
              <a:chExt cx="2350025" cy="1150800"/>
            </a:xfrm>
          </p:grpSpPr>
          <p:sp>
            <p:nvSpPr>
              <p:cNvPr id="109" name="Google Shape;109;p15"/>
              <p:cNvSpPr/>
              <p:nvPr/>
            </p:nvSpPr>
            <p:spPr>
              <a:xfrm>
                <a:off x="2985775" y="2935975"/>
                <a:ext cx="266700" cy="260700"/>
              </a:xfrm>
              <a:prstGeom prst="ellipse">
                <a:avLst/>
              </a:prstGeom>
              <a:solidFill>
                <a:schemeClr val="accent6"/>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a:t>
                </a:r>
                <a:endParaRPr/>
              </a:p>
            </p:txBody>
          </p:sp>
          <p:sp>
            <p:nvSpPr>
              <p:cNvPr id="110" name="Google Shape;110;p15"/>
              <p:cNvSpPr/>
              <p:nvPr/>
            </p:nvSpPr>
            <p:spPr>
              <a:xfrm>
                <a:off x="1897350" y="2104050"/>
                <a:ext cx="266700" cy="260700"/>
              </a:xfrm>
              <a:prstGeom prst="ellipse">
                <a:avLst/>
              </a:prstGeom>
              <a:solidFill>
                <a:schemeClr val="accent6"/>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111" name="Google Shape;111;p15"/>
              <p:cNvSpPr/>
              <p:nvPr/>
            </p:nvSpPr>
            <p:spPr>
              <a:xfrm>
                <a:off x="902450" y="2142375"/>
                <a:ext cx="266700" cy="260700"/>
              </a:xfrm>
              <a:prstGeom prst="ellipse">
                <a:avLst/>
              </a:prstGeom>
              <a:solidFill>
                <a:schemeClr val="accent6"/>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 </a:t>
                </a:r>
                <a:endParaRPr/>
              </a:p>
            </p:txBody>
          </p:sp>
          <p:sp>
            <p:nvSpPr>
              <p:cNvPr id="112" name="Google Shape;112;p15"/>
              <p:cNvSpPr/>
              <p:nvPr/>
            </p:nvSpPr>
            <p:spPr>
              <a:xfrm>
                <a:off x="941425" y="2994150"/>
                <a:ext cx="266700" cy="260700"/>
              </a:xfrm>
              <a:prstGeom prst="ellipse">
                <a:avLst/>
              </a:prstGeom>
              <a:solidFill>
                <a:schemeClr val="accent6"/>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113" name="Google Shape;113;p15"/>
              <p:cNvSpPr/>
              <p:nvPr/>
            </p:nvSpPr>
            <p:spPr>
              <a:xfrm>
                <a:off x="1963600" y="2994150"/>
                <a:ext cx="266700" cy="260700"/>
              </a:xfrm>
              <a:prstGeom prst="ellipse">
                <a:avLst/>
              </a:prstGeom>
              <a:solidFill>
                <a:schemeClr val="accent6"/>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a:t>
                </a:r>
                <a:endParaRPr/>
              </a:p>
            </p:txBody>
          </p:sp>
        </p:grpSp>
        <p:cxnSp>
          <p:nvCxnSpPr>
            <p:cNvPr id="114" name="Google Shape;114;p15"/>
            <p:cNvCxnSpPr>
              <a:stCxn id="111" idx="4"/>
              <a:endCxn id="112" idx="0"/>
            </p:cNvCxnSpPr>
            <p:nvPr/>
          </p:nvCxnSpPr>
          <p:spPr>
            <a:xfrm>
              <a:off x="5379200" y="2403075"/>
              <a:ext cx="39000" cy="591000"/>
            </a:xfrm>
            <a:prstGeom prst="straightConnector1">
              <a:avLst/>
            </a:prstGeom>
            <a:noFill/>
            <a:ln cap="flat" cmpd="sng" w="28575">
              <a:solidFill>
                <a:schemeClr val="dk1"/>
              </a:solidFill>
              <a:prstDash val="solid"/>
              <a:round/>
              <a:headEnd len="med" w="med" type="none"/>
              <a:tailEnd len="med" w="med" type="none"/>
            </a:ln>
          </p:spPr>
        </p:cxnSp>
        <p:cxnSp>
          <p:nvCxnSpPr>
            <p:cNvPr id="115" name="Google Shape;115;p15"/>
            <p:cNvCxnSpPr>
              <a:stCxn id="113" idx="2"/>
              <a:endCxn id="112" idx="6"/>
            </p:cNvCxnSpPr>
            <p:nvPr/>
          </p:nvCxnSpPr>
          <p:spPr>
            <a:xfrm rot="10800000">
              <a:off x="5551600" y="3124500"/>
              <a:ext cx="755400" cy="0"/>
            </a:xfrm>
            <a:prstGeom prst="straightConnector1">
              <a:avLst/>
            </a:prstGeom>
            <a:noFill/>
            <a:ln cap="flat" cmpd="sng" w="28575">
              <a:solidFill>
                <a:schemeClr val="dk1"/>
              </a:solidFill>
              <a:prstDash val="solid"/>
              <a:round/>
              <a:headEnd len="med" w="med" type="none"/>
              <a:tailEnd len="med" w="med" type="none"/>
            </a:ln>
          </p:spPr>
        </p:cxnSp>
        <p:cxnSp>
          <p:nvCxnSpPr>
            <p:cNvPr id="116" name="Google Shape;116;p15"/>
            <p:cNvCxnSpPr>
              <a:stCxn id="111" idx="6"/>
              <a:endCxn id="110" idx="2"/>
            </p:cNvCxnSpPr>
            <p:nvPr/>
          </p:nvCxnSpPr>
          <p:spPr>
            <a:xfrm flipH="1" rot="10800000">
              <a:off x="5512550" y="2234325"/>
              <a:ext cx="728100" cy="38400"/>
            </a:xfrm>
            <a:prstGeom prst="straightConnector1">
              <a:avLst/>
            </a:prstGeom>
            <a:noFill/>
            <a:ln cap="flat" cmpd="sng" w="28575">
              <a:solidFill>
                <a:schemeClr val="dk1"/>
              </a:solidFill>
              <a:prstDash val="solid"/>
              <a:round/>
              <a:headEnd len="med" w="med" type="none"/>
              <a:tailEnd len="med" w="med" type="none"/>
            </a:ln>
          </p:spPr>
        </p:cxnSp>
        <p:cxnSp>
          <p:nvCxnSpPr>
            <p:cNvPr id="117" name="Google Shape;117;p15"/>
            <p:cNvCxnSpPr>
              <a:stCxn id="113" idx="6"/>
              <a:endCxn id="109" idx="2"/>
            </p:cNvCxnSpPr>
            <p:nvPr/>
          </p:nvCxnSpPr>
          <p:spPr>
            <a:xfrm flipH="1" rot="10800000">
              <a:off x="6573700" y="3066300"/>
              <a:ext cx="755400" cy="58200"/>
            </a:xfrm>
            <a:prstGeom prst="straightConnector1">
              <a:avLst/>
            </a:prstGeom>
            <a:noFill/>
            <a:ln cap="flat" cmpd="sng" w="28575">
              <a:solidFill>
                <a:schemeClr val="dk1"/>
              </a:solidFill>
              <a:prstDash val="solid"/>
              <a:round/>
              <a:headEnd len="med" w="med" type="none"/>
              <a:tailEnd len="med" w="med" type="none"/>
            </a:ln>
          </p:spPr>
        </p:cxnSp>
        <p:cxnSp>
          <p:nvCxnSpPr>
            <p:cNvPr id="118" name="Google Shape;118;p15"/>
            <p:cNvCxnSpPr>
              <a:stCxn id="113" idx="0"/>
              <a:endCxn id="110" idx="4"/>
            </p:cNvCxnSpPr>
            <p:nvPr/>
          </p:nvCxnSpPr>
          <p:spPr>
            <a:xfrm rot="10800000">
              <a:off x="6374050" y="2364750"/>
              <a:ext cx="66300" cy="629400"/>
            </a:xfrm>
            <a:prstGeom prst="straightConnector1">
              <a:avLst/>
            </a:prstGeom>
            <a:noFill/>
            <a:ln cap="flat" cmpd="sng" w="28575">
              <a:solidFill>
                <a:schemeClr val="dk1"/>
              </a:solidFill>
              <a:prstDash val="solid"/>
              <a:round/>
              <a:headEnd len="med" w="med" type="none"/>
              <a:tailEnd len="med" w="med" type="none"/>
            </a:ln>
          </p:spPr>
        </p:cxnSp>
      </p:grpSp>
      <p:sp>
        <p:nvSpPr>
          <p:cNvPr id="119" name="Google Shape;119;p15"/>
          <p:cNvSpPr txBox="1"/>
          <p:nvPr/>
        </p:nvSpPr>
        <p:spPr>
          <a:xfrm>
            <a:off x="6477775" y="1393125"/>
            <a:ext cx="31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1</a:t>
            </a:r>
            <a:endParaRPr>
              <a:latin typeface="Source Sans Pro"/>
              <a:ea typeface="Source Sans Pro"/>
              <a:cs typeface="Source Sans Pro"/>
              <a:sym typeface="Source Sans Pro"/>
            </a:endParaRPr>
          </a:p>
        </p:txBody>
      </p:sp>
      <p:sp>
        <p:nvSpPr>
          <p:cNvPr id="120" name="Google Shape;120;p15"/>
          <p:cNvSpPr txBox="1"/>
          <p:nvPr/>
        </p:nvSpPr>
        <p:spPr>
          <a:xfrm>
            <a:off x="6599575" y="2576475"/>
            <a:ext cx="31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3</a:t>
            </a:r>
            <a:endParaRPr>
              <a:latin typeface="Source Sans Pro"/>
              <a:ea typeface="Source Sans Pro"/>
              <a:cs typeface="Source Sans Pro"/>
              <a:sym typeface="Source Sans Pro"/>
            </a:endParaRPr>
          </a:p>
        </p:txBody>
      </p:sp>
      <p:sp>
        <p:nvSpPr>
          <p:cNvPr id="121" name="Google Shape;121;p15"/>
          <p:cNvSpPr txBox="1"/>
          <p:nvPr/>
        </p:nvSpPr>
        <p:spPr>
          <a:xfrm>
            <a:off x="5839625" y="1984150"/>
            <a:ext cx="31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4</a:t>
            </a:r>
            <a:endParaRPr>
              <a:latin typeface="Source Sans Pro"/>
              <a:ea typeface="Source Sans Pro"/>
              <a:cs typeface="Source Sans Pro"/>
              <a:sym typeface="Source Sans Pro"/>
            </a:endParaRPr>
          </a:p>
        </p:txBody>
      </p:sp>
      <p:sp>
        <p:nvSpPr>
          <p:cNvPr id="122" name="Google Shape;122;p15"/>
          <p:cNvSpPr txBox="1"/>
          <p:nvPr/>
        </p:nvSpPr>
        <p:spPr>
          <a:xfrm>
            <a:off x="7130950" y="1958350"/>
            <a:ext cx="31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7</a:t>
            </a:r>
            <a:endParaRPr>
              <a:latin typeface="Source Sans Pro"/>
              <a:ea typeface="Source Sans Pro"/>
              <a:cs typeface="Source Sans Pro"/>
              <a:sym typeface="Source Sans Pro"/>
            </a:endParaRPr>
          </a:p>
        </p:txBody>
      </p:sp>
      <p:sp>
        <p:nvSpPr>
          <p:cNvPr id="123" name="Google Shape;123;p15"/>
          <p:cNvSpPr txBox="1"/>
          <p:nvPr/>
        </p:nvSpPr>
        <p:spPr>
          <a:xfrm>
            <a:off x="7614000" y="2478150"/>
            <a:ext cx="31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1</a:t>
            </a:r>
            <a:endParaRPr>
              <a:latin typeface="Source Sans Pro"/>
              <a:ea typeface="Source Sans Pro"/>
              <a:cs typeface="Source Sans Pro"/>
              <a:sym typeface="Source Sans Pro"/>
            </a:endParaRPr>
          </a:p>
        </p:txBody>
      </p:sp>
      <p:cxnSp>
        <p:nvCxnSpPr>
          <p:cNvPr id="124" name="Google Shape;124;p15"/>
          <p:cNvCxnSpPr>
            <a:stCxn id="110" idx="3"/>
            <a:endCxn id="112" idx="7"/>
          </p:cNvCxnSpPr>
          <p:nvPr/>
        </p:nvCxnSpPr>
        <p:spPr>
          <a:xfrm flipH="1">
            <a:off x="6274407" y="1793171"/>
            <a:ext cx="767400" cy="705900"/>
          </a:xfrm>
          <a:prstGeom prst="straightConnector1">
            <a:avLst/>
          </a:prstGeom>
          <a:noFill/>
          <a:ln cap="flat" cmpd="sng" w="28575">
            <a:solidFill>
              <a:schemeClr val="dk1"/>
            </a:solidFill>
            <a:prstDash val="solid"/>
            <a:round/>
            <a:headEnd len="med" w="med" type="none"/>
            <a:tailEnd len="med" w="med" type="none"/>
          </a:ln>
        </p:spPr>
      </p:cxnSp>
      <p:sp>
        <p:nvSpPr>
          <p:cNvPr id="125" name="Google Shape;125;p15"/>
          <p:cNvSpPr txBox="1"/>
          <p:nvPr/>
        </p:nvSpPr>
        <p:spPr>
          <a:xfrm>
            <a:off x="6409088" y="1908600"/>
            <a:ext cx="31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6</a:t>
            </a:r>
            <a:endParaRPr>
              <a:latin typeface="Source Sans Pro"/>
              <a:ea typeface="Source Sans Pro"/>
              <a:cs typeface="Source Sans Pro"/>
              <a:sym typeface="Source Sans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6"/>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What’s with the __methods__</a:t>
            </a:r>
            <a:endParaRPr/>
          </a:p>
        </p:txBody>
      </p:sp>
      <p:sp>
        <p:nvSpPr>
          <p:cNvPr id="131" name="Google Shape;131;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These are called magic methods or dunder methods</a:t>
            </a:r>
            <a:endParaRPr/>
          </a:p>
          <a:p>
            <a:pPr indent="-342900" lvl="0" marL="457200" rtl="0" algn="l">
              <a:spcBef>
                <a:spcPts val="0"/>
              </a:spcBef>
              <a:spcAft>
                <a:spcPts val="0"/>
              </a:spcAft>
              <a:buSzPts val="1800"/>
              <a:buChar char="●"/>
            </a:pPr>
            <a:r>
              <a:rPr lang="en"/>
              <a:t>These are built-in to python classes - they have dunders so you don’t accidentally overwrite them</a:t>
            </a:r>
            <a:endParaRPr/>
          </a:p>
          <a:p>
            <a:pPr indent="-342900" lvl="0" marL="457200" rtl="0" algn="l">
              <a:spcBef>
                <a:spcPts val="0"/>
              </a:spcBef>
              <a:spcAft>
                <a:spcPts val="0"/>
              </a:spcAft>
              <a:buSzPts val="1800"/>
              <a:buChar char="●"/>
            </a:pPr>
            <a:r>
              <a:rPr lang="en"/>
              <a:t>We are overwriting them on purpose.</a:t>
            </a:r>
            <a:endParaRPr/>
          </a:p>
          <a:p>
            <a:pPr indent="0" lvl="0" marL="0" rtl="0" algn="l">
              <a:spcBef>
                <a:spcPts val="1200"/>
              </a:spcBef>
              <a:spcAft>
                <a:spcPts val="1200"/>
              </a:spcAft>
              <a:buNone/>
            </a:pPr>
            <a:r>
              <a:rPr lang="en"/>
              <a:t>Reading: </a:t>
            </a:r>
            <a:r>
              <a:rPr lang="en" u="sng">
                <a:solidFill>
                  <a:schemeClr val="hlink"/>
                </a:solidFill>
                <a:hlinkClick r:id="rId3"/>
              </a:rPr>
              <a:t>https://github.com/RafeKettler/magicmethods/blob/master/magicmethods.pdf</a:t>
            </a:r>
            <a:r>
              <a:rPr lang="en"/>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7"/>
          <p:cNvSpPr txBox="1"/>
          <p:nvPr>
            <p:ph idx="1" type="body"/>
          </p:nvPr>
        </p:nvSpPr>
        <p:spPr>
          <a:xfrm>
            <a:off x="46075" y="1128325"/>
            <a:ext cx="86958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Implement a class called </a:t>
            </a:r>
            <a:r>
              <a:rPr b="1" lang="en">
                <a:solidFill>
                  <a:schemeClr val="dk1"/>
                </a:solidFill>
                <a:latin typeface="Courier New"/>
                <a:ea typeface="Courier New"/>
                <a:cs typeface="Courier New"/>
                <a:sym typeface="Courier New"/>
              </a:rPr>
              <a:t>Vertex </a:t>
            </a:r>
            <a:r>
              <a:rPr lang="en"/>
              <a:t>with attributes </a:t>
            </a:r>
            <a:r>
              <a:rPr b="1" lang="en">
                <a:solidFill>
                  <a:schemeClr val="dk1"/>
                </a:solidFill>
                <a:latin typeface="Courier New"/>
                <a:ea typeface="Courier New"/>
                <a:cs typeface="Courier New"/>
                <a:sym typeface="Courier New"/>
              </a:rPr>
              <a:t>id </a:t>
            </a:r>
            <a:r>
              <a:rPr lang="en"/>
              <a:t>and </a:t>
            </a:r>
            <a:r>
              <a:rPr b="1" lang="en">
                <a:solidFill>
                  <a:schemeClr val="dk1"/>
                </a:solidFill>
                <a:latin typeface="Courier New"/>
                <a:ea typeface="Courier New"/>
                <a:cs typeface="Courier New"/>
                <a:sym typeface="Courier New"/>
              </a:rPr>
              <a:t>connectedTo</a:t>
            </a:r>
            <a:endParaRPr b="1">
              <a:solidFill>
                <a:schemeClr val="dk1"/>
              </a:solidFill>
              <a:latin typeface="Courier New"/>
              <a:ea typeface="Courier New"/>
              <a:cs typeface="Courier New"/>
              <a:sym typeface="Courier New"/>
            </a:endParaRPr>
          </a:p>
          <a:p>
            <a:pPr indent="-317500" lvl="1" marL="914400" rtl="0" algn="l">
              <a:spcBef>
                <a:spcPts val="0"/>
              </a:spcBef>
              <a:spcAft>
                <a:spcPts val="0"/>
              </a:spcAft>
              <a:buSzPts val="1400"/>
              <a:buChar char="○"/>
            </a:pPr>
            <a:r>
              <a:rPr b="1" lang="en" sz="1800">
                <a:solidFill>
                  <a:schemeClr val="dk1"/>
                </a:solidFill>
                <a:latin typeface="Courier New"/>
                <a:ea typeface="Courier New"/>
                <a:cs typeface="Courier New"/>
                <a:sym typeface="Courier New"/>
              </a:rPr>
              <a:t>connectedTo</a:t>
            </a:r>
            <a:r>
              <a:rPr lang="en"/>
              <a:t> should create an empty dictionary</a:t>
            </a:r>
            <a:endParaRPr/>
          </a:p>
          <a:p>
            <a:pPr indent="-317500" lvl="1" marL="914400" rtl="0" algn="l">
              <a:spcBef>
                <a:spcPts val="0"/>
              </a:spcBef>
              <a:spcAft>
                <a:spcPts val="0"/>
              </a:spcAft>
              <a:buSzPts val="1400"/>
              <a:buChar char="○"/>
            </a:pPr>
            <a:r>
              <a:rPr lang="en"/>
              <a:t>What input </a:t>
            </a:r>
            <a:r>
              <a:rPr lang="en"/>
              <a:t>arguments</a:t>
            </a:r>
            <a:r>
              <a:rPr lang="en"/>
              <a:t> do you need for this class?</a:t>
            </a:r>
            <a:endParaRPr/>
          </a:p>
          <a:p>
            <a:pPr indent="-342900" lvl="0" marL="457200" rtl="0" algn="l">
              <a:spcBef>
                <a:spcPts val="0"/>
              </a:spcBef>
              <a:spcAft>
                <a:spcPts val="0"/>
              </a:spcAft>
              <a:buSzPts val="1800"/>
              <a:buChar char="●"/>
            </a:pPr>
            <a:r>
              <a:rPr lang="en"/>
              <a:t>Add a method called </a:t>
            </a:r>
            <a:r>
              <a:rPr b="1" lang="en">
                <a:solidFill>
                  <a:schemeClr val="dk1"/>
                </a:solidFill>
                <a:latin typeface="Courier New"/>
                <a:ea typeface="Courier New"/>
                <a:cs typeface="Courier New"/>
                <a:sym typeface="Courier New"/>
              </a:rPr>
              <a:t>addNeighbor </a:t>
            </a:r>
            <a:r>
              <a:rPr lang="en"/>
              <a:t>which adds a connection to another vertex</a:t>
            </a:r>
            <a:endParaRPr/>
          </a:p>
          <a:p>
            <a:pPr indent="-317500" lvl="1" marL="914400" rtl="0" algn="l">
              <a:spcBef>
                <a:spcPts val="0"/>
              </a:spcBef>
              <a:spcAft>
                <a:spcPts val="0"/>
              </a:spcAft>
              <a:buSzPts val="1400"/>
              <a:buChar char="○"/>
            </a:pPr>
            <a:r>
              <a:rPr b="1" lang="en">
                <a:solidFill>
                  <a:schemeClr val="dk1"/>
                </a:solidFill>
                <a:latin typeface="Courier New"/>
                <a:ea typeface="Courier New"/>
                <a:cs typeface="Courier New"/>
                <a:sym typeface="Courier New"/>
              </a:rPr>
              <a:t>addNeighbor </a:t>
            </a:r>
            <a:r>
              <a:rPr lang="en"/>
              <a:t>should work by updating </a:t>
            </a:r>
            <a:r>
              <a:rPr b="1" lang="en">
                <a:solidFill>
                  <a:schemeClr val="dk1"/>
                </a:solidFill>
                <a:latin typeface="Courier New"/>
                <a:ea typeface="Courier New"/>
                <a:cs typeface="Courier New"/>
                <a:sym typeface="Courier New"/>
              </a:rPr>
              <a:t>connectedTo </a:t>
            </a:r>
            <a:r>
              <a:rPr lang="en"/>
              <a:t>to include an </a:t>
            </a:r>
            <a:r>
              <a:rPr b="1" lang="en">
                <a:solidFill>
                  <a:schemeClr val="dk1"/>
                </a:solidFill>
                <a:latin typeface="Courier New"/>
                <a:ea typeface="Courier New"/>
                <a:cs typeface="Courier New"/>
                <a:sym typeface="Courier New"/>
              </a:rPr>
              <a:t>id </a:t>
            </a:r>
            <a:r>
              <a:rPr lang="en"/>
              <a:t>and </a:t>
            </a:r>
            <a:r>
              <a:rPr b="1" lang="en">
                <a:solidFill>
                  <a:schemeClr val="dk1"/>
                </a:solidFill>
                <a:latin typeface="Courier New"/>
                <a:ea typeface="Courier New"/>
                <a:cs typeface="Courier New"/>
                <a:sym typeface="Courier New"/>
              </a:rPr>
              <a:t>w</a:t>
            </a:r>
            <a:r>
              <a:rPr b="1" lang="en">
                <a:solidFill>
                  <a:schemeClr val="dk1"/>
                </a:solidFill>
                <a:latin typeface="Courier New"/>
                <a:ea typeface="Courier New"/>
                <a:cs typeface="Courier New"/>
                <a:sym typeface="Courier New"/>
              </a:rPr>
              <a:t>eight</a:t>
            </a:r>
            <a:r>
              <a:rPr lang="en"/>
              <a:t>. </a:t>
            </a:r>
            <a:endParaRPr/>
          </a:p>
          <a:p>
            <a:pPr indent="-317500" lvl="2" marL="1371600" rtl="0" algn="l">
              <a:spcBef>
                <a:spcPts val="0"/>
              </a:spcBef>
              <a:spcAft>
                <a:spcPts val="0"/>
              </a:spcAft>
              <a:buSzPts val="1400"/>
              <a:buChar char="■"/>
            </a:pPr>
            <a:r>
              <a:rPr lang="en"/>
              <a:t>Note, because </a:t>
            </a:r>
            <a:r>
              <a:rPr b="1" lang="en">
                <a:solidFill>
                  <a:schemeClr val="dk1"/>
                </a:solidFill>
                <a:latin typeface="Courier New"/>
                <a:ea typeface="Courier New"/>
                <a:cs typeface="Courier New"/>
                <a:sym typeface="Courier New"/>
              </a:rPr>
              <a:t>id </a:t>
            </a:r>
            <a:r>
              <a:rPr lang="en"/>
              <a:t>is an attribute of this </a:t>
            </a:r>
            <a:r>
              <a:rPr lang="en"/>
              <a:t>vertex</a:t>
            </a:r>
            <a:r>
              <a:rPr lang="en"/>
              <a:t> use a different variable name - </a:t>
            </a:r>
            <a:r>
              <a:rPr b="1" lang="en">
                <a:solidFill>
                  <a:schemeClr val="dk1"/>
                </a:solidFill>
                <a:latin typeface="Courier New"/>
                <a:ea typeface="Courier New"/>
                <a:cs typeface="Courier New"/>
                <a:sym typeface="Courier New"/>
              </a:rPr>
              <a:t>nbr</a:t>
            </a:r>
            <a:r>
              <a:rPr lang="en"/>
              <a:t> - to update </a:t>
            </a:r>
            <a:r>
              <a:rPr b="1" lang="en">
                <a:solidFill>
                  <a:schemeClr val="dk1"/>
                </a:solidFill>
                <a:latin typeface="Courier New"/>
                <a:ea typeface="Courier New"/>
                <a:cs typeface="Courier New"/>
                <a:sym typeface="Courier New"/>
              </a:rPr>
              <a:t>connectedTo</a:t>
            </a:r>
            <a:endParaRPr b="1">
              <a:solidFill>
                <a:schemeClr val="dk1"/>
              </a:solidFill>
              <a:latin typeface="Courier New"/>
              <a:ea typeface="Courier New"/>
              <a:cs typeface="Courier New"/>
              <a:sym typeface="Courier New"/>
            </a:endParaRPr>
          </a:p>
          <a:p>
            <a:pPr indent="-336550" lvl="0" marL="457200" rtl="0" algn="l">
              <a:spcBef>
                <a:spcPts val="0"/>
              </a:spcBef>
              <a:spcAft>
                <a:spcPts val="0"/>
              </a:spcAft>
              <a:buSzPts val="1700"/>
              <a:buChar char="●"/>
            </a:pPr>
            <a:r>
              <a:rPr lang="en" sz="1700"/>
              <a:t>Add a method called </a:t>
            </a:r>
            <a:r>
              <a:rPr b="1" lang="en" sz="1700">
                <a:solidFill>
                  <a:schemeClr val="dk1"/>
                </a:solidFill>
                <a:latin typeface="Courier New"/>
                <a:ea typeface="Courier New"/>
                <a:cs typeface="Courier New"/>
                <a:sym typeface="Courier New"/>
              </a:rPr>
              <a:t>getId</a:t>
            </a:r>
            <a:r>
              <a:rPr lang="en" sz="1700"/>
              <a:t> that returns this </a:t>
            </a:r>
            <a:r>
              <a:rPr lang="en" sz="1700"/>
              <a:t>vertex</a:t>
            </a:r>
            <a:r>
              <a:rPr lang="en" sz="1700"/>
              <a:t> objects </a:t>
            </a:r>
            <a:r>
              <a:rPr b="1" lang="en" sz="1700">
                <a:solidFill>
                  <a:schemeClr val="dk1"/>
                </a:solidFill>
                <a:latin typeface="Courier New"/>
                <a:ea typeface="Courier New"/>
                <a:cs typeface="Courier New"/>
                <a:sym typeface="Courier New"/>
              </a:rPr>
              <a:t>id</a:t>
            </a:r>
            <a:endParaRPr b="1" sz="1700">
              <a:solidFill>
                <a:schemeClr val="dk1"/>
              </a:solidFill>
              <a:latin typeface="Courier New"/>
              <a:ea typeface="Courier New"/>
              <a:cs typeface="Courier New"/>
              <a:sym typeface="Courier New"/>
            </a:endParaRPr>
          </a:p>
          <a:p>
            <a:pPr indent="-336550" lvl="0" marL="457200" rtl="0" algn="l">
              <a:spcBef>
                <a:spcPts val="0"/>
              </a:spcBef>
              <a:spcAft>
                <a:spcPts val="0"/>
              </a:spcAft>
              <a:buSzPts val="1700"/>
              <a:buChar char="●"/>
            </a:pPr>
            <a:r>
              <a:rPr lang="en" sz="1700"/>
              <a:t>Add a method called </a:t>
            </a:r>
            <a:r>
              <a:rPr b="1" lang="en" sz="1700">
                <a:solidFill>
                  <a:schemeClr val="dk1"/>
                </a:solidFill>
                <a:latin typeface="Courier New"/>
                <a:ea typeface="Courier New"/>
                <a:cs typeface="Courier New"/>
                <a:sym typeface="Courier New"/>
              </a:rPr>
              <a:t>getWeight </a:t>
            </a:r>
            <a:r>
              <a:rPr lang="en" sz="1700"/>
              <a:t>that returns the weight to a given </a:t>
            </a:r>
            <a:r>
              <a:rPr b="1" lang="en" sz="1700">
                <a:solidFill>
                  <a:schemeClr val="dk1"/>
                </a:solidFill>
                <a:latin typeface="Courier New"/>
                <a:ea typeface="Courier New"/>
                <a:cs typeface="Courier New"/>
                <a:sym typeface="Courier New"/>
              </a:rPr>
              <a:t>nbr</a:t>
            </a:r>
            <a:endParaRPr sz="1700"/>
          </a:p>
          <a:p>
            <a:pPr indent="-336550" lvl="0" marL="457200" rtl="0" algn="l">
              <a:spcBef>
                <a:spcPts val="0"/>
              </a:spcBef>
              <a:spcAft>
                <a:spcPts val="0"/>
              </a:spcAft>
              <a:buSzPts val="1700"/>
              <a:buChar char="●"/>
            </a:pPr>
            <a:r>
              <a:rPr lang="en" sz="1700"/>
              <a:t>Add a </a:t>
            </a:r>
            <a:r>
              <a:rPr lang="en" sz="1700"/>
              <a:t>method</a:t>
            </a:r>
            <a:r>
              <a:rPr lang="en" sz="1700"/>
              <a:t> called </a:t>
            </a:r>
            <a:r>
              <a:rPr b="1" lang="en" sz="1700">
                <a:solidFill>
                  <a:schemeClr val="dk1"/>
                </a:solidFill>
                <a:latin typeface="Courier New"/>
                <a:ea typeface="Courier New"/>
                <a:cs typeface="Courier New"/>
                <a:sym typeface="Courier New"/>
              </a:rPr>
              <a:t>getConnections </a:t>
            </a:r>
            <a:r>
              <a:rPr lang="en" sz="1700"/>
              <a:t>that returns all the </a:t>
            </a:r>
            <a:r>
              <a:rPr b="1" lang="en" sz="1700">
                <a:solidFill>
                  <a:schemeClr val="dk1"/>
                </a:solidFill>
                <a:latin typeface="Courier New"/>
                <a:ea typeface="Courier New"/>
                <a:cs typeface="Courier New"/>
                <a:sym typeface="Courier New"/>
              </a:rPr>
              <a:t>nbr</a:t>
            </a:r>
            <a:r>
              <a:rPr lang="en" sz="1700"/>
              <a:t>s</a:t>
            </a:r>
            <a:endParaRPr sz="1700"/>
          </a:p>
          <a:p>
            <a:pPr indent="-336550" lvl="0" marL="457200" rtl="0" algn="l">
              <a:spcBef>
                <a:spcPts val="0"/>
              </a:spcBef>
              <a:spcAft>
                <a:spcPts val="0"/>
              </a:spcAft>
              <a:buSzPts val="1700"/>
              <a:buChar char="●"/>
            </a:pPr>
            <a:r>
              <a:rPr lang="en" sz="1700"/>
              <a:t>Add a method called </a:t>
            </a:r>
            <a:r>
              <a:rPr b="1" lang="en" sz="1700">
                <a:solidFill>
                  <a:schemeClr val="dk1"/>
                </a:solidFill>
                <a:latin typeface="Courier New"/>
                <a:ea typeface="Courier New"/>
                <a:cs typeface="Courier New"/>
                <a:sym typeface="Courier New"/>
              </a:rPr>
              <a:t>__str__</a:t>
            </a:r>
            <a:r>
              <a:rPr lang="en" sz="1700"/>
              <a:t> that returns a string that tells you the </a:t>
            </a:r>
            <a:r>
              <a:rPr b="1" lang="en" sz="1700">
                <a:solidFill>
                  <a:schemeClr val="dk1"/>
                </a:solidFill>
                <a:latin typeface="Courier New"/>
                <a:ea typeface="Courier New"/>
                <a:cs typeface="Courier New"/>
                <a:sym typeface="Courier New"/>
              </a:rPr>
              <a:t>id </a:t>
            </a:r>
            <a:r>
              <a:rPr lang="en" sz="1700"/>
              <a:t>of the </a:t>
            </a:r>
            <a:r>
              <a:rPr lang="en" sz="1700"/>
              <a:t>vertex</a:t>
            </a:r>
            <a:r>
              <a:rPr lang="en" sz="1700"/>
              <a:t> object and all the vertex and </a:t>
            </a:r>
            <a:r>
              <a:rPr b="1" lang="en" sz="1700">
                <a:solidFill>
                  <a:schemeClr val="dk1"/>
                </a:solidFill>
                <a:latin typeface="Courier New"/>
                <a:ea typeface="Courier New"/>
                <a:cs typeface="Courier New"/>
                <a:sym typeface="Courier New"/>
              </a:rPr>
              <a:t>weight</a:t>
            </a:r>
            <a:r>
              <a:rPr lang="en" sz="1700"/>
              <a:t> its  connected to</a:t>
            </a:r>
            <a:endParaRPr/>
          </a:p>
        </p:txBody>
      </p:sp>
      <p:sp>
        <p:nvSpPr>
          <p:cNvPr id="137" name="Google Shape;137;p17"/>
          <p:cNvSpPr txBox="1"/>
          <p:nvPr>
            <p:ph type="title"/>
          </p:nvPr>
        </p:nvSpPr>
        <p:spPr>
          <a:xfrm>
            <a:off x="221150" y="227700"/>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Graphs in Python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8"/>
          <p:cNvSpPr txBox="1"/>
          <p:nvPr>
            <p:ph idx="1" type="body"/>
          </p:nvPr>
        </p:nvSpPr>
        <p:spPr>
          <a:xfrm>
            <a:off x="54625" y="1152475"/>
            <a:ext cx="5045400" cy="3809100"/>
          </a:xfrm>
          <a:prstGeom prst="rect">
            <a:avLst/>
          </a:prstGeom>
        </p:spPr>
        <p:txBody>
          <a:bodyPr anchorCtr="0" anchor="t" bIns="91425" lIns="91425" spcFirstLastPara="1" rIns="91425" wrap="square" tIns="91425">
            <a:normAutofit fontScale="55000" lnSpcReduction="10000"/>
          </a:bodyPr>
          <a:lstStyle/>
          <a:p>
            <a:pPr indent="-291465" lvl="0" marL="457200" rtl="0" algn="l">
              <a:spcBef>
                <a:spcPts val="0"/>
              </a:spcBef>
              <a:spcAft>
                <a:spcPts val="0"/>
              </a:spcAft>
              <a:buSzPct val="100000"/>
              <a:buChar char="●"/>
            </a:pPr>
            <a:r>
              <a:rPr lang="en"/>
              <a:t>Implement a Class called </a:t>
            </a:r>
            <a:r>
              <a:rPr b="1" lang="en">
                <a:solidFill>
                  <a:schemeClr val="dk1"/>
                </a:solidFill>
                <a:latin typeface="Courier New"/>
                <a:ea typeface="Courier New"/>
                <a:cs typeface="Courier New"/>
                <a:sym typeface="Courier New"/>
              </a:rPr>
              <a:t>Graph </a:t>
            </a:r>
            <a:r>
              <a:rPr lang="en"/>
              <a:t>with attributes </a:t>
            </a:r>
            <a:r>
              <a:rPr b="1" lang="en">
                <a:solidFill>
                  <a:schemeClr val="dk1"/>
                </a:solidFill>
                <a:latin typeface="Courier New"/>
                <a:ea typeface="Courier New"/>
                <a:cs typeface="Courier New"/>
                <a:sym typeface="Courier New"/>
              </a:rPr>
              <a:t>vertList </a:t>
            </a:r>
            <a:r>
              <a:rPr lang="en"/>
              <a:t>and </a:t>
            </a:r>
            <a:r>
              <a:rPr b="1" lang="en">
                <a:solidFill>
                  <a:schemeClr val="dk1"/>
                </a:solidFill>
                <a:latin typeface="Courier New"/>
                <a:ea typeface="Courier New"/>
                <a:cs typeface="Courier New"/>
                <a:sym typeface="Courier New"/>
              </a:rPr>
              <a:t>numVertices</a:t>
            </a:r>
            <a:endParaRPr b="1">
              <a:solidFill>
                <a:schemeClr val="dk1"/>
              </a:solidFill>
              <a:latin typeface="Courier New"/>
              <a:ea typeface="Courier New"/>
              <a:cs typeface="Courier New"/>
              <a:sym typeface="Courier New"/>
            </a:endParaRPr>
          </a:p>
          <a:p>
            <a:pPr indent="-277494" lvl="1" marL="914400" rtl="0" algn="l">
              <a:spcBef>
                <a:spcPts val="0"/>
              </a:spcBef>
              <a:spcAft>
                <a:spcPts val="0"/>
              </a:spcAft>
              <a:buSzPct val="77777"/>
              <a:buChar char="○"/>
            </a:pPr>
            <a:r>
              <a:rPr b="1" lang="en" sz="1800">
                <a:solidFill>
                  <a:schemeClr val="dk1"/>
                </a:solidFill>
                <a:latin typeface="Courier New"/>
                <a:ea typeface="Courier New"/>
                <a:cs typeface="Courier New"/>
                <a:sym typeface="Courier New"/>
              </a:rPr>
              <a:t>vertList </a:t>
            </a:r>
            <a:r>
              <a:rPr lang="en"/>
              <a:t>should create an empty dictionary</a:t>
            </a:r>
            <a:endParaRPr/>
          </a:p>
          <a:p>
            <a:pPr indent="-277494" lvl="1" marL="914400" rtl="0" algn="l">
              <a:spcBef>
                <a:spcPts val="0"/>
              </a:spcBef>
              <a:spcAft>
                <a:spcPts val="0"/>
              </a:spcAft>
              <a:buSzPct val="77777"/>
              <a:buChar char="○"/>
            </a:pPr>
            <a:r>
              <a:rPr b="1" lang="en" sz="1800">
                <a:solidFill>
                  <a:schemeClr val="dk1"/>
                </a:solidFill>
                <a:latin typeface="Courier New"/>
                <a:ea typeface="Courier New"/>
                <a:cs typeface="Courier New"/>
                <a:sym typeface="Courier New"/>
              </a:rPr>
              <a:t>numVertices </a:t>
            </a:r>
            <a:r>
              <a:rPr lang="en"/>
              <a:t>should start out with what what value?</a:t>
            </a:r>
            <a:endParaRPr/>
          </a:p>
          <a:p>
            <a:pPr indent="-277494" lvl="1" marL="914400" rtl="0" algn="l">
              <a:spcBef>
                <a:spcPts val="0"/>
              </a:spcBef>
              <a:spcAft>
                <a:spcPts val="0"/>
              </a:spcAft>
              <a:buSzPct val="100000"/>
              <a:buChar char="○"/>
            </a:pPr>
            <a:r>
              <a:rPr lang="en"/>
              <a:t>What input arguments do you need for this class?</a:t>
            </a:r>
            <a:endParaRPr/>
          </a:p>
          <a:p>
            <a:pPr indent="-291465" lvl="0" marL="457200" rtl="0" algn="l">
              <a:spcBef>
                <a:spcPts val="0"/>
              </a:spcBef>
              <a:spcAft>
                <a:spcPts val="0"/>
              </a:spcAft>
              <a:buSzPct val="100000"/>
              <a:buChar char="●"/>
            </a:pPr>
            <a:r>
              <a:rPr lang="en"/>
              <a:t>Add a method called </a:t>
            </a:r>
            <a:r>
              <a:rPr b="1" lang="en">
                <a:solidFill>
                  <a:schemeClr val="dk1"/>
                </a:solidFill>
                <a:latin typeface="Courier New"/>
                <a:ea typeface="Courier New"/>
                <a:cs typeface="Courier New"/>
                <a:sym typeface="Courier New"/>
              </a:rPr>
              <a:t>addVertex </a:t>
            </a:r>
            <a:r>
              <a:rPr lang="en"/>
              <a:t>which does what it sounds like</a:t>
            </a:r>
            <a:endParaRPr/>
          </a:p>
          <a:p>
            <a:pPr indent="-277494" lvl="1" marL="914400" rtl="0" algn="l">
              <a:spcBef>
                <a:spcPts val="0"/>
              </a:spcBef>
              <a:spcAft>
                <a:spcPts val="0"/>
              </a:spcAft>
              <a:buSzPct val="100000"/>
              <a:buChar char="○"/>
            </a:pPr>
            <a:r>
              <a:rPr lang="en"/>
              <a:t>How should this method interact with the attributes of Graph?</a:t>
            </a:r>
            <a:endParaRPr/>
          </a:p>
          <a:p>
            <a:pPr indent="-277494" lvl="1" marL="914400" rtl="0" algn="l">
              <a:spcBef>
                <a:spcPts val="0"/>
              </a:spcBef>
              <a:spcAft>
                <a:spcPts val="0"/>
              </a:spcAft>
              <a:buSzPct val="100000"/>
              <a:buChar char="○"/>
            </a:pPr>
            <a:r>
              <a:rPr lang="en"/>
              <a:t>What</a:t>
            </a:r>
            <a:r>
              <a:rPr lang="en"/>
              <a:t> input arguments are needed for this method?</a:t>
            </a:r>
            <a:endParaRPr/>
          </a:p>
          <a:p>
            <a:pPr indent="-277494" lvl="1" marL="914400" rtl="0" algn="l">
              <a:spcBef>
                <a:spcPts val="0"/>
              </a:spcBef>
              <a:spcAft>
                <a:spcPts val="0"/>
              </a:spcAft>
              <a:buSzPct val="100000"/>
              <a:buChar char="○"/>
            </a:pPr>
            <a:r>
              <a:rPr lang="en"/>
              <a:t>Please return the vertex object that is </a:t>
            </a:r>
            <a:r>
              <a:rPr lang="en"/>
              <a:t>created</a:t>
            </a:r>
            <a:endParaRPr/>
          </a:p>
          <a:p>
            <a:pPr indent="-291465" lvl="0" marL="457200" rtl="0" algn="l">
              <a:spcBef>
                <a:spcPts val="0"/>
              </a:spcBef>
              <a:spcAft>
                <a:spcPts val="0"/>
              </a:spcAft>
              <a:buSzPct val="105882"/>
              <a:buChar char="●"/>
            </a:pPr>
            <a:r>
              <a:rPr lang="en" sz="1700"/>
              <a:t>Add a method called </a:t>
            </a:r>
            <a:r>
              <a:rPr b="1" lang="en" sz="1700">
                <a:solidFill>
                  <a:schemeClr val="dk1"/>
                </a:solidFill>
                <a:latin typeface="Courier New"/>
                <a:ea typeface="Courier New"/>
                <a:cs typeface="Courier New"/>
                <a:sym typeface="Courier New"/>
              </a:rPr>
              <a:t>getVertex</a:t>
            </a:r>
            <a:r>
              <a:rPr lang="en" sz="1700"/>
              <a:t> that returns a specific vertex object</a:t>
            </a:r>
            <a:endParaRPr sz="1700"/>
          </a:p>
          <a:p>
            <a:pPr indent="-277494" lvl="1" marL="914400" rtl="0" algn="l">
              <a:spcBef>
                <a:spcPts val="0"/>
              </a:spcBef>
              <a:spcAft>
                <a:spcPts val="0"/>
              </a:spcAft>
              <a:buSzPct val="82352"/>
              <a:buChar char="○"/>
            </a:pPr>
            <a:r>
              <a:rPr lang="en" sz="1700"/>
              <a:t>What input argument is needed?</a:t>
            </a:r>
            <a:endParaRPr sz="1700"/>
          </a:p>
          <a:p>
            <a:pPr indent="-287972" lvl="1" marL="914400" rtl="0" algn="l">
              <a:spcBef>
                <a:spcPts val="0"/>
              </a:spcBef>
              <a:spcAft>
                <a:spcPts val="0"/>
              </a:spcAft>
              <a:buSzPct val="100000"/>
              <a:buChar char="○"/>
            </a:pPr>
            <a:r>
              <a:rPr lang="en" sz="1700"/>
              <a:t>How </a:t>
            </a:r>
            <a:r>
              <a:rPr lang="en" sz="1700"/>
              <a:t>should</a:t>
            </a:r>
            <a:r>
              <a:rPr lang="en" sz="1700"/>
              <a:t> this method handle it if the requested vertex object is not present?</a:t>
            </a:r>
            <a:endParaRPr sz="1700"/>
          </a:p>
          <a:p>
            <a:pPr indent="-287972" lvl="0" marL="457200" rtl="0" algn="l">
              <a:spcBef>
                <a:spcPts val="0"/>
              </a:spcBef>
              <a:spcAft>
                <a:spcPts val="0"/>
              </a:spcAft>
              <a:buSzPct val="100000"/>
              <a:buChar char="●"/>
            </a:pPr>
            <a:r>
              <a:rPr lang="en" sz="1700"/>
              <a:t>Add a method called </a:t>
            </a:r>
            <a:r>
              <a:rPr b="1" lang="en" sz="1700">
                <a:solidFill>
                  <a:schemeClr val="dk1"/>
                </a:solidFill>
                <a:latin typeface="Courier New"/>
                <a:ea typeface="Courier New"/>
                <a:cs typeface="Courier New"/>
                <a:sym typeface="Courier New"/>
              </a:rPr>
              <a:t>getVertices </a:t>
            </a:r>
            <a:r>
              <a:rPr lang="en" sz="1700"/>
              <a:t>that returns all ____</a:t>
            </a:r>
            <a:endParaRPr sz="1700"/>
          </a:p>
          <a:p>
            <a:pPr indent="-287972" lvl="0" marL="457200" rtl="0" algn="l">
              <a:spcBef>
                <a:spcPts val="0"/>
              </a:spcBef>
              <a:spcAft>
                <a:spcPts val="0"/>
              </a:spcAft>
              <a:buSzPct val="100000"/>
              <a:buChar char="●"/>
            </a:pPr>
            <a:r>
              <a:rPr lang="en" sz="1700"/>
              <a:t>Add a method called </a:t>
            </a:r>
            <a:r>
              <a:rPr b="1" lang="en" sz="1700">
                <a:solidFill>
                  <a:schemeClr val="dk1"/>
                </a:solidFill>
                <a:latin typeface="Courier New"/>
                <a:ea typeface="Courier New"/>
                <a:cs typeface="Courier New"/>
                <a:sym typeface="Courier New"/>
              </a:rPr>
              <a:t>__contains__</a:t>
            </a:r>
            <a:r>
              <a:rPr lang="en" sz="1700"/>
              <a:t> that returns all the vertices of the graph</a:t>
            </a:r>
            <a:endParaRPr sz="1700"/>
          </a:p>
          <a:p>
            <a:pPr indent="-287972" lvl="0" marL="457200" rtl="0" algn="l">
              <a:spcBef>
                <a:spcPts val="0"/>
              </a:spcBef>
              <a:spcAft>
                <a:spcPts val="0"/>
              </a:spcAft>
              <a:buSzPct val="100000"/>
              <a:buChar char="●"/>
            </a:pPr>
            <a:r>
              <a:rPr lang="en" sz="1700"/>
              <a:t>Add a method called </a:t>
            </a:r>
            <a:r>
              <a:rPr b="1" lang="en" sz="1700">
                <a:solidFill>
                  <a:schemeClr val="dk1"/>
                </a:solidFill>
                <a:latin typeface="Courier New"/>
                <a:ea typeface="Courier New"/>
                <a:cs typeface="Courier New"/>
                <a:sym typeface="Courier New"/>
              </a:rPr>
              <a:t>addEdge</a:t>
            </a:r>
            <a:r>
              <a:rPr lang="en" sz="1700"/>
              <a:t> that uses the </a:t>
            </a:r>
            <a:r>
              <a:rPr b="1" lang="en">
                <a:solidFill>
                  <a:schemeClr val="dk1"/>
                </a:solidFill>
                <a:latin typeface="Courier New"/>
                <a:ea typeface="Courier New"/>
                <a:cs typeface="Courier New"/>
                <a:sym typeface="Courier New"/>
              </a:rPr>
              <a:t>addNeighbor</a:t>
            </a:r>
            <a:r>
              <a:rPr lang="en" sz="1700"/>
              <a:t> method from the Class </a:t>
            </a:r>
            <a:r>
              <a:rPr b="1" lang="en">
                <a:solidFill>
                  <a:schemeClr val="dk1"/>
                </a:solidFill>
                <a:latin typeface="Courier New"/>
                <a:ea typeface="Courier New"/>
                <a:cs typeface="Courier New"/>
                <a:sym typeface="Courier New"/>
              </a:rPr>
              <a:t>Vertex</a:t>
            </a:r>
            <a:r>
              <a:rPr lang="en" sz="1700"/>
              <a:t> to add a weight between two vertices</a:t>
            </a:r>
            <a:endParaRPr sz="1700"/>
          </a:p>
          <a:p>
            <a:pPr indent="-287972" lvl="1" marL="914400" rtl="0" algn="l">
              <a:spcBef>
                <a:spcPts val="0"/>
              </a:spcBef>
              <a:spcAft>
                <a:spcPts val="0"/>
              </a:spcAft>
              <a:buSzPct val="100000"/>
              <a:buChar char="○"/>
            </a:pPr>
            <a:r>
              <a:rPr lang="en" sz="1700"/>
              <a:t>What input arguments are needed?</a:t>
            </a:r>
            <a:endParaRPr sz="1700"/>
          </a:p>
          <a:p>
            <a:pPr indent="-287972" lvl="1" marL="914400" rtl="0" algn="l">
              <a:spcBef>
                <a:spcPts val="0"/>
              </a:spcBef>
              <a:spcAft>
                <a:spcPts val="0"/>
              </a:spcAft>
              <a:buSzPct val="100000"/>
              <a:buChar char="○"/>
            </a:pPr>
            <a:r>
              <a:rPr lang="en" sz="1700"/>
              <a:t>Make this method add vertex objects to the graph if they are not already present so that an error won’t be thrown</a:t>
            </a:r>
            <a:endParaRPr sz="1700"/>
          </a:p>
          <a:p>
            <a:pPr indent="-287972" lvl="0" marL="457200" rtl="0" algn="l">
              <a:spcBef>
                <a:spcPts val="0"/>
              </a:spcBef>
              <a:spcAft>
                <a:spcPts val="0"/>
              </a:spcAft>
              <a:buSzPct val="100000"/>
              <a:buChar char="●"/>
            </a:pPr>
            <a:r>
              <a:rPr lang="en" sz="1700"/>
              <a:t>Add the following  method and try to figure out what it means</a:t>
            </a:r>
            <a:endParaRPr sz="1700"/>
          </a:p>
          <a:p>
            <a:pPr indent="0" lvl="0" marL="457200" rtl="0" algn="l">
              <a:spcBef>
                <a:spcPts val="1200"/>
              </a:spcBef>
              <a:spcAft>
                <a:spcPts val="0"/>
              </a:spcAft>
              <a:buNone/>
            </a:pPr>
            <a:r>
              <a:rPr b="1" lang="en" sz="1700">
                <a:solidFill>
                  <a:schemeClr val="dk1"/>
                </a:solidFill>
                <a:latin typeface="Courier New"/>
                <a:ea typeface="Courier New"/>
                <a:cs typeface="Courier New"/>
                <a:sym typeface="Courier New"/>
              </a:rPr>
              <a:t>def </a:t>
            </a:r>
            <a:r>
              <a:rPr b="1" lang="en" sz="1700">
                <a:solidFill>
                  <a:schemeClr val="dk1"/>
                </a:solidFill>
                <a:latin typeface="Courier New"/>
                <a:ea typeface="Courier New"/>
                <a:cs typeface="Courier New"/>
                <a:sym typeface="Courier New"/>
              </a:rPr>
              <a:t>__iter__(self):</a:t>
            </a:r>
            <a:endParaRPr b="1" sz="1700">
              <a:solidFill>
                <a:schemeClr val="dk1"/>
              </a:solidFill>
              <a:latin typeface="Courier New"/>
              <a:ea typeface="Courier New"/>
              <a:cs typeface="Courier New"/>
              <a:sym typeface="Courier New"/>
            </a:endParaRPr>
          </a:p>
          <a:p>
            <a:pPr indent="0" lvl="0" marL="457200" rtl="0" algn="l">
              <a:spcBef>
                <a:spcPts val="0"/>
              </a:spcBef>
              <a:spcAft>
                <a:spcPts val="0"/>
              </a:spcAft>
              <a:buNone/>
            </a:pPr>
            <a:r>
              <a:rPr b="1" lang="en" sz="1700">
                <a:solidFill>
                  <a:schemeClr val="dk1"/>
                </a:solidFill>
                <a:latin typeface="Courier New"/>
                <a:ea typeface="Courier New"/>
                <a:cs typeface="Courier New"/>
                <a:sym typeface="Courier New"/>
              </a:rPr>
              <a:t>   return iter(self.vertList.values()) </a:t>
            </a:r>
            <a:endParaRPr b="1" sz="1700">
              <a:solidFill>
                <a:schemeClr val="dk1"/>
              </a:solidFill>
              <a:latin typeface="Courier New"/>
              <a:ea typeface="Courier New"/>
              <a:cs typeface="Courier New"/>
              <a:sym typeface="Courier New"/>
            </a:endParaRPr>
          </a:p>
          <a:p>
            <a:pPr indent="0" lvl="0" marL="0" rtl="0" algn="l">
              <a:spcBef>
                <a:spcPts val="0"/>
              </a:spcBef>
              <a:spcAft>
                <a:spcPts val="1200"/>
              </a:spcAft>
              <a:buNone/>
            </a:pPr>
            <a:r>
              <a:t/>
            </a:r>
            <a:endParaRPr/>
          </a:p>
        </p:txBody>
      </p:sp>
      <p:sp>
        <p:nvSpPr>
          <p:cNvPr id="143" name="Google Shape;143;p18"/>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Graphs in Python</a:t>
            </a:r>
            <a:endParaRPr/>
          </a:p>
        </p:txBody>
      </p:sp>
      <p:sp>
        <p:nvSpPr>
          <p:cNvPr id="144" name="Google Shape;144;p18"/>
          <p:cNvSpPr txBox="1"/>
          <p:nvPr>
            <p:ph idx="1" type="body"/>
          </p:nvPr>
        </p:nvSpPr>
        <p:spPr>
          <a:xfrm>
            <a:off x="4776350" y="1227400"/>
            <a:ext cx="4329000" cy="3416400"/>
          </a:xfrm>
          <a:prstGeom prst="rect">
            <a:avLst/>
          </a:prstGeom>
        </p:spPr>
        <p:txBody>
          <a:bodyPr anchorCtr="0" anchor="t" bIns="91425" lIns="91425" spcFirstLastPara="1" rIns="91425" wrap="square" tIns="91425">
            <a:normAutofit fontScale="32500" lnSpcReduction="20000"/>
          </a:bodyPr>
          <a:lstStyle/>
          <a:p>
            <a:pPr indent="-303847" lvl="0" marL="457200" rtl="0" algn="l">
              <a:spcBef>
                <a:spcPts val="0"/>
              </a:spcBef>
              <a:spcAft>
                <a:spcPts val="0"/>
              </a:spcAft>
              <a:buSzPct val="100000"/>
              <a:buChar char="●"/>
            </a:pPr>
            <a:r>
              <a:rPr lang="en" sz="3646"/>
              <a:t>Test your implementation with the following code</a:t>
            </a:r>
            <a:endParaRPr sz="3646"/>
          </a:p>
          <a:p>
            <a:pPr indent="0" lvl="0" marL="457200" rtl="0" algn="l">
              <a:lnSpc>
                <a:spcPct val="100000"/>
              </a:lnSpc>
              <a:spcBef>
                <a:spcPts val="1200"/>
              </a:spcBef>
              <a:spcAft>
                <a:spcPts val="0"/>
              </a:spcAft>
              <a:buNone/>
            </a:pPr>
            <a:r>
              <a:rPr b="1" lang="en" sz="4000">
                <a:solidFill>
                  <a:schemeClr val="dk1"/>
                </a:solidFill>
                <a:latin typeface="Courier New"/>
                <a:ea typeface="Courier New"/>
                <a:cs typeface="Courier New"/>
                <a:sym typeface="Courier New"/>
              </a:rPr>
              <a:t>g = Graph()</a:t>
            </a:r>
            <a:endParaRPr b="1" sz="4000">
              <a:solidFill>
                <a:schemeClr val="dk1"/>
              </a:solidFill>
              <a:latin typeface="Courier New"/>
              <a:ea typeface="Courier New"/>
              <a:cs typeface="Courier New"/>
              <a:sym typeface="Courier New"/>
            </a:endParaRPr>
          </a:p>
          <a:p>
            <a:pPr indent="0" lvl="0" marL="457200" rtl="0" algn="l">
              <a:lnSpc>
                <a:spcPct val="100000"/>
              </a:lnSpc>
              <a:spcBef>
                <a:spcPts val="0"/>
              </a:spcBef>
              <a:spcAft>
                <a:spcPts val="0"/>
              </a:spcAft>
              <a:buNone/>
            </a:pPr>
            <a:r>
              <a:rPr b="1" lang="en" sz="4000">
                <a:solidFill>
                  <a:schemeClr val="dk1"/>
                </a:solidFill>
                <a:latin typeface="Courier New"/>
                <a:ea typeface="Courier New"/>
                <a:cs typeface="Courier New"/>
                <a:sym typeface="Courier New"/>
              </a:rPr>
              <a:t>for i in range(5):</a:t>
            </a:r>
            <a:endParaRPr b="1" sz="4000">
              <a:solidFill>
                <a:schemeClr val="dk1"/>
              </a:solidFill>
              <a:latin typeface="Courier New"/>
              <a:ea typeface="Courier New"/>
              <a:cs typeface="Courier New"/>
              <a:sym typeface="Courier New"/>
            </a:endParaRPr>
          </a:p>
          <a:p>
            <a:pPr indent="0" lvl="0" marL="457200" rtl="0" algn="l">
              <a:lnSpc>
                <a:spcPct val="100000"/>
              </a:lnSpc>
              <a:spcBef>
                <a:spcPts val="0"/>
              </a:spcBef>
              <a:spcAft>
                <a:spcPts val="0"/>
              </a:spcAft>
              <a:buNone/>
            </a:pPr>
            <a:r>
              <a:rPr b="1" lang="en" sz="4000">
                <a:solidFill>
                  <a:schemeClr val="dk1"/>
                </a:solidFill>
                <a:latin typeface="Courier New"/>
                <a:ea typeface="Courier New"/>
                <a:cs typeface="Courier New"/>
                <a:sym typeface="Courier New"/>
              </a:rPr>
              <a:t>  g.addVertex(i)</a:t>
            </a:r>
            <a:endParaRPr b="1" sz="4000">
              <a:solidFill>
                <a:schemeClr val="dk1"/>
              </a:solidFill>
              <a:latin typeface="Courier New"/>
              <a:ea typeface="Courier New"/>
              <a:cs typeface="Courier New"/>
              <a:sym typeface="Courier New"/>
            </a:endParaRPr>
          </a:p>
          <a:p>
            <a:pPr indent="0" lvl="0" marL="457200" rtl="0" algn="l">
              <a:lnSpc>
                <a:spcPct val="100000"/>
              </a:lnSpc>
              <a:spcBef>
                <a:spcPts val="0"/>
              </a:spcBef>
              <a:spcAft>
                <a:spcPts val="0"/>
              </a:spcAft>
              <a:buNone/>
            </a:pPr>
            <a:r>
              <a:rPr b="1" lang="en" sz="4000">
                <a:solidFill>
                  <a:schemeClr val="dk1"/>
                </a:solidFill>
                <a:latin typeface="Courier New"/>
                <a:ea typeface="Courier New"/>
                <a:cs typeface="Courier New"/>
                <a:sym typeface="Courier New"/>
              </a:rPr>
              <a:t>g.vertList</a:t>
            </a:r>
            <a:endParaRPr b="1" sz="4000">
              <a:solidFill>
                <a:schemeClr val="dk1"/>
              </a:solidFill>
              <a:latin typeface="Courier New"/>
              <a:ea typeface="Courier New"/>
              <a:cs typeface="Courier New"/>
              <a:sym typeface="Courier New"/>
            </a:endParaRPr>
          </a:p>
          <a:p>
            <a:pPr indent="0" lvl="0" marL="457200" rtl="0" algn="l">
              <a:lnSpc>
                <a:spcPct val="100000"/>
              </a:lnSpc>
              <a:spcBef>
                <a:spcPts val="0"/>
              </a:spcBef>
              <a:spcAft>
                <a:spcPts val="0"/>
              </a:spcAft>
              <a:buNone/>
            </a:pPr>
            <a:r>
              <a:rPr b="1" lang="en" sz="4000">
                <a:solidFill>
                  <a:schemeClr val="dk1"/>
                </a:solidFill>
                <a:latin typeface="Courier New"/>
                <a:ea typeface="Courier New"/>
                <a:cs typeface="Courier New"/>
                <a:sym typeface="Courier New"/>
              </a:rPr>
              <a:t>g.addEdge(0,1,5)</a:t>
            </a:r>
            <a:endParaRPr b="1" sz="4000">
              <a:solidFill>
                <a:schemeClr val="dk1"/>
              </a:solidFill>
              <a:latin typeface="Courier New"/>
              <a:ea typeface="Courier New"/>
              <a:cs typeface="Courier New"/>
              <a:sym typeface="Courier New"/>
            </a:endParaRPr>
          </a:p>
          <a:p>
            <a:pPr indent="0" lvl="0" marL="457200" rtl="0" algn="l">
              <a:lnSpc>
                <a:spcPct val="100000"/>
              </a:lnSpc>
              <a:spcBef>
                <a:spcPts val="0"/>
              </a:spcBef>
              <a:spcAft>
                <a:spcPts val="0"/>
              </a:spcAft>
              <a:buNone/>
            </a:pPr>
            <a:r>
              <a:rPr b="1" lang="en" sz="4000">
                <a:solidFill>
                  <a:schemeClr val="dk1"/>
                </a:solidFill>
                <a:latin typeface="Courier New"/>
                <a:ea typeface="Courier New"/>
                <a:cs typeface="Courier New"/>
                <a:sym typeface="Courier New"/>
              </a:rPr>
              <a:t>g.addEdge(0,5,2)</a:t>
            </a:r>
            <a:endParaRPr b="1" sz="4000">
              <a:solidFill>
                <a:schemeClr val="dk1"/>
              </a:solidFill>
              <a:latin typeface="Courier New"/>
              <a:ea typeface="Courier New"/>
              <a:cs typeface="Courier New"/>
              <a:sym typeface="Courier New"/>
            </a:endParaRPr>
          </a:p>
          <a:p>
            <a:pPr indent="0" lvl="0" marL="457200" rtl="0" algn="l">
              <a:lnSpc>
                <a:spcPct val="100000"/>
              </a:lnSpc>
              <a:spcBef>
                <a:spcPts val="0"/>
              </a:spcBef>
              <a:spcAft>
                <a:spcPts val="0"/>
              </a:spcAft>
              <a:buNone/>
            </a:pPr>
            <a:r>
              <a:rPr b="1" lang="en" sz="4000">
                <a:solidFill>
                  <a:schemeClr val="dk1"/>
                </a:solidFill>
                <a:latin typeface="Courier New"/>
                <a:ea typeface="Courier New"/>
                <a:cs typeface="Courier New"/>
                <a:sym typeface="Courier New"/>
              </a:rPr>
              <a:t>g.addEdge(1,2,4)</a:t>
            </a:r>
            <a:endParaRPr b="1" sz="4000">
              <a:solidFill>
                <a:schemeClr val="dk1"/>
              </a:solidFill>
              <a:latin typeface="Courier New"/>
              <a:ea typeface="Courier New"/>
              <a:cs typeface="Courier New"/>
              <a:sym typeface="Courier New"/>
            </a:endParaRPr>
          </a:p>
          <a:p>
            <a:pPr indent="0" lvl="0" marL="457200" rtl="0" algn="l">
              <a:lnSpc>
                <a:spcPct val="100000"/>
              </a:lnSpc>
              <a:spcBef>
                <a:spcPts val="0"/>
              </a:spcBef>
              <a:spcAft>
                <a:spcPts val="0"/>
              </a:spcAft>
              <a:buNone/>
            </a:pPr>
            <a:r>
              <a:rPr b="1" lang="en" sz="4000">
                <a:solidFill>
                  <a:schemeClr val="dk1"/>
                </a:solidFill>
                <a:latin typeface="Courier New"/>
                <a:ea typeface="Courier New"/>
                <a:cs typeface="Courier New"/>
                <a:sym typeface="Courier New"/>
              </a:rPr>
              <a:t>g.addEdge(2,3,9)</a:t>
            </a:r>
            <a:endParaRPr b="1" sz="4000">
              <a:solidFill>
                <a:schemeClr val="dk1"/>
              </a:solidFill>
              <a:latin typeface="Courier New"/>
              <a:ea typeface="Courier New"/>
              <a:cs typeface="Courier New"/>
              <a:sym typeface="Courier New"/>
            </a:endParaRPr>
          </a:p>
          <a:p>
            <a:pPr indent="0" lvl="0" marL="457200" rtl="0" algn="l">
              <a:lnSpc>
                <a:spcPct val="100000"/>
              </a:lnSpc>
              <a:spcBef>
                <a:spcPts val="0"/>
              </a:spcBef>
              <a:spcAft>
                <a:spcPts val="0"/>
              </a:spcAft>
              <a:buNone/>
            </a:pPr>
            <a:r>
              <a:rPr b="1" lang="en" sz="4000">
                <a:solidFill>
                  <a:schemeClr val="dk1"/>
                </a:solidFill>
                <a:latin typeface="Courier New"/>
                <a:ea typeface="Courier New"/>
                <a:cs typeface="Courier New"/>
                <a:sym typeface="Courier New"/>
              </a:rPr>
              <a:t>g.addEdge(3,4,7)</a:t>
            </a:r>
            <a:endParaRPr b="1" sz="4000">
              <a:solidFill>
                <a:schemeClr val="dk1"/>
              </a:solidFill>
              <a:latin typeface="Courier New"/>
              <a:ea typeface="Courier New"/>
              <a:cs typeface="Courier New"/>
              <a:sym typeface="Courier New"/>
            </a:endParaRPr>
          </a:p>
          <a:p>
            <a:pPr indent="0" lvl="0" marL="457200" rtl="0" algn="l">
              <a:lnSpc>
                <a:spcPct val="100000"/>
              </a:lnSpc>
              <a:spcBef>
                <a:spcPts val="0"/>
              </a:spcBef>
              <a:spcAft>
                <a:spcPts val="0"/>
              </a:spcAft>
              <a:buNone/>
            </a:pPr>
            <a:r>
              <a:rPr b="1" lang="en" sz="4000">
                <a:solidFill>
                  <a:schemeClr val="dk1"/>
                </a:solidFill>
                <a:latin typeface="Courier New"/>
                <a:ea typeface="Courier New"/>
                <a:cs typeface="Courier New"/>
                <a:sym typeface="Courier New"/>
              </a:rPr>
              <a:t>g.addEdge(3,5,3)</a:t>
            </a:r>
            <a:endParaRPr b="1" sz="4000">
              <a:solidFill>
                <a:schemeClr val="dk1"/>
              </a:solidFill>
              <a:latin typeface="Courier New"/>
              <a:ea typeface="Courier New"/>
              <a:cs typeface="Courier New"/>
              <a:sym typeface="Courier New"/>
            </a:endParaRPr>
          </a:p>
          <a:p>
            <a:pPr indent="0" lvl="0" marL="457200" rtl="0" algn="l">
              <a:lnSpc>
                <a:spcPct val="100000"/>
              </a:lnSpc>
              <a:spcBef>
                <a:spcPts val="0"/>
              </a:spcBef>
              <a:spcAft>
                <a:spcPts val="0"/>
              </a:spcAft>
              <a:buNone/>
            </a:pPr>
            <a:r>
              <a:rPr b="1" lang="en" sz="4000">
                <a:solidFill>
                  <a:schemeClr val="dk1"/>
                </a:solidFill>
                <a:latin typeface="Courier New"/>
                <a:ea typeface="Courier New"/>
                <a:cs typeface="Courier New"/>
                <a:sym typeface="Courier New"/>
              </a:rPr>
              <a:t>g.addEdge(4,0,1)</a:t>
            </a:r>
            <a:endParaRPr b="1" sz="4000">
              <a:solidFill>
                <a:schemeClr val="dk1"/>
              </a:solidFill>
              <a:latin typeface="Courier New"/>
              <a:ea typeface="Courier New"/>
              <a:cs typeface="Courier New"/>
              <a:sym typeface="Courier New"/>
            </a:endParaRPr>
          </a:p>
          <a:p>
            <a:pPr indent="0" lvl="0" marL="457200" rtl="0" algn="l">
              <a:lnSpc>
                <a:spcPct val="100000"/>
              </a:lnSpc>
              <a:spcBef>
                <a:spcPts val="0"/>
              </a:spcBef>
              <a:spcAft>
                <a:spcPts val="0"/>
              </a:spcAft>
              <a:buNone/>
            </a:pPr>
            <a:r>
              <a:rPr b="1" lang="en" sz="4000">
                <a:solidFill>
                  <a:schemeClr val="dk1"/>
                </a:solidFill>
                <a:latin typeface="Courier New"/>
                <a:ea typeface="Courier New"/>
                <a:cs typeface="Courier New"/>
                <a:sym typeface="Courier New"/>
              </a:rPr>
              <a:t>g.addEdge(5,4,8)</a:t>
            </a:r>
            <a:endParaRPr b="1" sz="4000">
              <a:solidFill>
                <a:schemeClr val="dk1"/>
              </a:solidFill>
              <a:latin typeface="Courier New"/>
              <a:ea typeface="Courier New"/>
              <a:cs typeface="Courier New"/>
              <a:sym typeface="Courier New"/>
            </a:endParaRPr>
          </a:p>
          <a:p>
            <a:pPr indent="0" lvl="0" marL="457200" rtl="0" algn="l">
              <a:lnSpc>
                <a:spcPct val="100000"/>
              </a:lnSpc>
              <a:spcBef>
                <a:spcPts val="0"/>
              </a:spcBef>
              <a:spcAft>
                <a:spcPts val="0"/>
              </a:spcAft>
              <a:buNone/>
            </a:pPr>
            <a:r>
              <a:rPr b="1" lang="en" sz="4000">
                <a:solidFill>
                  <a:schemeClr val="dk1"/>
                </a:solidFill>
                <a:latin typeface="Courier New"/>
                <a:ea typeface="Courier New"/>
                <a:cs typeface="Courier New"/>
                <a:sym typeface="Courier New"/>
              </a:rPr>
              <a:t>g.addEdge(5,2,1)</a:t>
            </a:r>
            <a:endParaRPr b="1" sz="4000">
              <a:solidFill>
                <a:schemeClr val="dk1"/>
              </a:solidFill>
              <a:latin typeface="Courier New"/>
              <a:ea typeface="Courier New"/>
              <a:cs typeface="Courier New"/>
              <a:sym typeface="Courier New"/>
            </a:endParaRPr>
          </a:p>
          <a:p>
            <a:pPr indent="0" lvl="0" marL="457200" rtl="0" algn="l">
              <a:lnSpc>
                <a:spcPct val="100000"/>
              </a:lnSpc>
              <a:spcBef>
                <a:spcPts val="0"/>
              </a:spcBef>
              <a:spcAft>
                <a:spcPts val="0"/>
              </a:spcAft>
              <a:buNone/>
            </a:pPr>
            <a:r>
              <a:rPr b="1" lang="en" sz="4000">
                <a:solidFill>
                  <a:schemeClr val="dk1"/>
                </a:solidFill>
                <a:latin typeface="Courier New"/>
                <a:ea typeface="Courier New"/>
                <a:cs typeface="Courier New"/>
                <a:sym typeface="Courier New"/>
              </a:rPr>
              <a:t>for v in g:</a:t>
            </a:r>
            <a:endParaRPr b="1" sz="4000">
              <a:solidFill>
                <a:schemeClr val="dk1"/>
              </a:solidFill>
              <a:latin typeface="Courier New"/>
              <a:ea typeface="Courier New"/>
              <a:cs typeface="Courier New"/>
              <a:sym typeface="Courier New"/>
            </a:endParaRPr>
          </a:p>
          <a:p>
            <a:pPr indent="0" lvl="0" marL="457200" rtl="0" algn="l">
              <a:lnSpc>
                <a:spcPct val="100000"/>
              </a:lnSpc>
              <a:spcBef>
                <a:spcPts val="0"/>
              </a:spcBef>
              <a:spcAft>
                <a:spcPts val="0"/>
              </a:spcAft>
              <a:buNone/>
            </a:pPr>
            <a:r>
              <a:rPr b="1" lang="en" sz="4000">
                <a:solidFill>
                  <a:schemeClr val="dk1"/>
                </a:solidFill>
                <a:latin typeface="Courier New"/>
                <a:ea typeface="Courier New"/>
                <a:cs typeface="Courier New"/>
                <a:sym typeface="Courier New"/>
              </a:rPr>
              <a:t>  for w in v.getConnections():</a:t>
            </a:r>
            <a:endParaRPr b="1" sz="4000">
              <a:solidFill>
                <a:schemeClr val="dk1"/>
              </a:solidFill>
              <a:latin typeface="Courier New"/>
              <a:ea typeface="Courier New"/>
              <a:cs typeface="Courier New"/>
              <a:sym typeface="Courier New"/>
            </a:endParaRPr>
          </a:p>
          <a:p>
            <a:pPr indent="0" lvl="0" marL="457200" rtl="0" algn="l">
              <a:lnSpc>
                <a:spcPct val="100000"/>
              </a:lnSpc>
              <a:spcBef>
                <a:spcPts val="0"/>
              </a:spcBef>
              <a:spcAft>
                <a:spcPts val="0"/>
              </a:spcAft>
              <a:buNone/>
            </a:pPr>
            <a:r>
              <a:rPr b="1" lang="en" sz="4000">
                <a:solidFill>
                  <a:schemeClr val="dk1"/>
                </a:solidFill>
                <a:latin typeface="Courier New"/>
                <a:ea typeface="Courier New"/>
                <a:cs typeface="Courier New"/>
                <a:sym typeface="Courier New"/>
              </a:rPr>
              <a:t>    print("( %s , %s )" % (v.getId(), w.getId()))</a:t>
            </a:r>
            <a:endParaRPr b="1">
              <a:solidFill>
                <a:schemeClr val="dk1"/>
              </a:solidFill>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9"/>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Exercise Link</a:t>
            </a:r>
            <a:endParaRPr/>
          </a:p>
        </p:txBody>
      </p:sp>
      <p:sp>
        <p:nvSpPr>
          <p:cNvPr id="150" name="Google Shape;15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3500" u="sng">
                <a:solidFill>
                  <a:srgbClr val="4A86E8"/>
                </a:solidFill>
                <a:hlinkClick r:id="rId3">
                  <a:extLst>
                    <a:ext uri="{A12FA001-AC4F-418D-AE19-62706E023703}">
                      <ahyp:hlinkClr val="tx"/>
                    </a:ext>
                  </a:extLst>
                </a:hlinkClick>
              </a:rPr>
              <a:t>https://bit.ly/3VdlDxL</a:t>
            </a:r>
            <a:endParaRPr b="1" sz="3500">
              <a:solidFill>
                <a:srgbClr val="4A86E8"/>
              </a:solidFill>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