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6727" autoAdjust="0"/>
  </p:normalViewPr>
  <p:slideViewPr>
    <p:cSldViewPr snapToGrid="0">
      <p:cViewPr varScale="1">
        <p:scale>
          <a:sx n="103" d="100"/>
          <a:sy n="103" d="100"/>
        </p:scale>
        <p:origin x="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1BD8-EB8E-4F84-9BE5-6D8AD6B83DC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DAFE1-0C88-4906-9ACD-0431C00B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7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DAFE1-0C88-4906-9ACD-0431C00B7C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&lt;</a:t>
            </a:r>
            <a:r>
              <a:rPr lang="en-US">
                <a:solidFill>
                  <a:srgbClr val="22863A"/>
                </a:solidFill>
                <a:effectLst/>
                <a:latin typeface="SFMono-Regular"/>
              </a:rPr>
              <a:t>div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>
                <a:solidFill>
                  <a:srgbClr val="005CC5"/>
                </a:solidFill>
                <a:effectLst/>
                <a:latin typeface="SFMono-Regular"/>
              </a:rPr>
              <a:t>id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="</a:t>
            </a:r>
            <a:r>
              <a:rPr lang="en-US">
                <a:solidFill>
                  <a:srgbClr val="032F62"/>
                </a:solidFill>
                <a:effectLst/>
                <a:latin typeface="SFMono-Regular"/>
              </a:rPr>
              <a:t>goodbye-list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"&gt; We say goodbye! &lt;</a:t>
            </a:r>
            <a:r>
              <a:rPr lang="en-US">
                <a:solidFill>
                  <a:srgbClr val="22863A"/>
                </a:solidFill>
                <a:effectLst/>
                <a:latin typeface="SFMono-Regular"/>
              </a:rPr>
              <a:t>ol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&gt; &lt;</a:t>
            </a:r>
            <a:r>
              <a:rPr lang="en-US">
                <a:solidFill>
                  <a:srgbClr val="22863A"/>
                </a:solidFill>
                <a:effectLst/>
                <a:latin typeface="SFMono-Regular"/>
              </a:rPr>
              <a:t>li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&gt; Adios! &lt;/</a:t>
            </a:r>
            <a:r>
              <a:rPr lang="en-US">
                <a:solidFill>
                  <a:srgbClr val="22863A"/>
                </a:solidFill>
                <a:effectLst/>
                <a:latin typeface="SFMono-Regular"/>
              </a:rPr>
              <a:t>li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&gt; &lt;</a:t>
            </a:r>
            <a:r>
              <a:rPr lang="en-US">
                <a:solidFill>
                  <a:srgbClr val="22863A"/>
                </a:solidFill>
                <a:effectLst/>
                <a:latin typeface="SFMono-Regular"/>
              </a:rPr>
              <a:t>li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&gt; Au Revior! &lt;/</a:t>
            </a:r>
            <a:r>
              <a:rPr lang="en-US">
                <a:solidFill>
                  <a:srgbClr val="22863A"/>
                </a:solidFill>
                <a:effectLst/>
                <a:latin typeface="SFMono-Regular"/>
              </a:rPr>
              <a:t>li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&gt; &lt;</a:t>
            </a:r>
            <a:r>
              <a:rPr lang="en-US">
                <a:solidFill>
                  <a:srgbClr val="22863A"/>
                </a:solidFill>
                <a:effectLst/>
                <a:latin typeface="SFMono-Regular"/>
              </a:rPr>
              <a:t>li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&gt; Zaijian! &lt;/</a:t>
            </a:r>
            <a:r>
              <a:rPr lang="en-US">
                <a:solidFill>
                  <a:srgbClr val="22863A"/>
                </a:solidFill>
                <a:effectLst/>
                <a:latin typeface="SFMono-Regular"/>
              </a:rPr>
              <a:t>li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&gt; &lt;</a:t>
            </a:r>
            <a:r>
              <a:rPr lang="en-US">
                <a:solidFill>
                  <a:srgbClr val="22863A"/>
                </a:solidFill>
                <a:effectLst/>
                <a:latin typeface="SFMono-Regular"/>
              </a:rPr>
              <a:t>li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&gt; Alavida! &lt;/</a:t>
            </a:r>
            <a:r>
              <a:rPr lang="en-US">
                <a:solidFill>
                  <a:srgbClr val="22863A"/>
                </a:solidFill>
                <a:effectLst/>
                <a:latin typeface="SFMono-Regular"/>
              </a:rPr>
              <a:t>li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&gt; &lt;</a:t>
            </a:r>
            <a:r>
              <a:rPr lang="en-US">
                <a:solidFill>
                  <a:srgbClr val="22863A"/>
                </a:solidFill>
                <a:effectLst/>
                <a:latin typeface="SFMono-Regular"/>
              </a:rPr>
              <a:t>li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&gt; Wadaeaan! &lt;/</a:t>
            </a:r>
            <a:r>
              <a:rPr lang="en-US">
                <a:solidFill>
                  <a:srgbClr val="22863A"/>
                </a:solidFill>
                <a:effectLst/>
                <a:latin typeface="SFMono-Regular"/>
              </a:rPr>
              <a:t>li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&gt; &lt;/</a:t>
            </a:r>
            <a:r>
              <a:rPr lang="en-US">
                <a:solidFill>
                  <a:srgbClr val="22863A"/>
                </a:solidFill>
                <a:effectLst/>
                <a:latin typeface="SFMono-Regular"/>
              </a:rPr>
              <a:t>ol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&gt; &lt;/</a:t>
            </a:r>
            <a:r>
              <a:rPr lang="en-US">
                <a:solidFill>
                  <a:srgbClr val="22863A"/>
                </a:solidFill>
                <a:effectLst/>
                <a:latin typeface="SFMono-Regular"/>
              </a:rPr>
              <a:t>div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&gt; &lt;</a:t>
            </a:r>
            <a:r>
              <a:rPr lang="en-US">
                <a:solidFill>
                  <a:srgbClr val="22863A"/>
                </a:solidFill>
                <a:effectLst/>
                <a:latin typeface="SFMono-Regular"/>
              </a:rPr>
              <a:t>img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>
                <a:solidFill>
                  <a:srgbClr val="005CC5"/>
                </a:solidFill>
                <a:effectLst/>
                <a:latin typeface="SFMono-Regular"/>
              </a:rPr>
              <a:t>src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="</a:t>
            </a:r>
            <a:r>
              <a:rPr lang="en-US">
                <a:solidFill>
                  <a:srgbClr val="032F62"/>
                </a:solidFill>
                <a:effectLst/>
                <a:latin typeface="SFMono-Regular"/>
              </a:rPr>
              <a:t> https://www.pngkey.com/png/full/148-1485118_wave-smiley-emoticon-computer-icons-hand-waving-sad.png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" </a:t>
            </a:r>
            <a:r>
              <a:rPr lang="en-US">
                <a:solidFill>
                  <a:srgbClr val="005CC5"/>
                </a:solidFill>
                <a:effectLst/>
                <a:latin typeface="SFMono-Regular"/>
              </a:rPr>
              <a:t>width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=</a:t>
            </a:r>
            <a:r>
              <a:rPr lang="en-US">
                <a:solidFill>
                  <a:srgbClr val="032F62"/>
                </a:solidFill>
                <a:effectLst/>
                <a:latin typeface="SFMono-Regular"/>
              </a:rPr>
              <a:t>400/</a:t>
            </a:r>
            <a:r>
              <a:rPr lang="en-US">
                <a:solidFill>
                  <a:srgbClr val="24292E"/>
                </a:solidFill>
                <a:effectLst/>
                <a:latin typeface="SFMono-Regular"/>
              </a:rPr>
              <a:t>&gt;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DAFE1-0C88-4906-9ACD-0431C00B7C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E271-BFEC-4761-BE8B-6ED91A00DC9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F10-B7DD-4572-A478-3BAD7C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2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E271-BFEC-4761-BE8B-6ED91A00DC9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F10-B7DD-4572-A478-3BAD7C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4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E271-BFEC-4761-BE8B-6ED91A00DC9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F10-B7DD-4572-A478-3BAD7C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E271-BFEC-4761-BE8B-6ED91A00DC9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F10-B7DD-4572-A478-3BAD7C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E271-BFEC-4761-BE8B-6ED91A00DC9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F10-B7DD-4572-A478-3BAD7C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3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E271-BFEC-4761-BE8B-6ED91A00DC9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F10-B7DD-4572-A478-3BAD7C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7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E271-BFEC-4761-BE8B-6ED91A00DC9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F10-B7DD-4572-A478-3BAD7CD67D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E271-BFEC-4761-BE8B-6ED91A00DC9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F10-B7DD-4572-A478-3BAD7C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E271-BFEC-4761-BE8B-6ED91A00DC9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F10-B7DD-4572-A478-3BAD7C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6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E271-BFEC-4761-BE8B-6ED91A00DC9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F10-B7DD-4572-A478-3BAD7C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0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68FE271-BFEC-4761-BE8B-6ED91A00DC9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3F10-B7DD-4572-A478-3BAD7C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7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8FE271-BFEC-4761-BE8B-6ED91A00DC9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1433F10-B7DD-4572-A478-3BAD7C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/#ta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a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C86F-03A3-4B80-B74C-C7AA2E995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097741"/>
            <a:ext cx="8991600" cy="1934923"/>
          </a:xfrm>
        </p:spPr>
        <p:txBody>
          <a:bodyPr>
            <a:noAutofit/>
          </a:bodyPr>
          <a:lstStyle/>
          <a:p>
            <a:r>
              <a:rPr lang="en-US" sz="3200" b="1"/>
              <a:t>HTML, Web Scraping &amp; Beautiful Soup</a:t>
            </a:r>
          </a:p>
        </p:txBody>
      </p:sp>
    </p:spTree>
    <p:extLst>
      <p:ext uri="{BB962C8B-B14F-4D97-AF65-F5344CB8AC3E}">
        <p14:creationId xmlns:p14="http://schemas.microsoft.com/office/powerpoint/2010/main" val="369958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BA74-A0FF-4E70-B2E2-9998451E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204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 Nova" panose="020B0504020202020204" pitchFamily="34" charset="0"/>
                <a:cs typeface="Aharoni" panose="02010803020104030203" pitchFamily="2" charset="-79"/>
              </a:rPr>
              <a:t>Styles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402F-1C98-4A1B-B108-98FB342BD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30"/>
            <a:ext cx="10515600" cy="5925670"/>
          </a:xfrm>
        </p:spPr>
        <p:txBody>
          <a:bodyPr>
            <a:normAutofit/>
          </a:bodyPr>
          <a:lstStyle/>
          <a:p>
            <a:r>
              <a:rPr lang="en-US"/>
              <a:t>HTML is for structure;</a:t>
            </a:r>
          </a:p>
          <a:p>
            <a:pPr lvl="1"/>
            <a:r>
              <a:rPr lang="en-US"/>
              <a:t>Headers</a:t>
            </a:r>
          </a:p>
          <a:p>
            <a:pPr lvl="1"/>
            <a:r>
              <a:rPr lang="en-US"/>
              <a:t>Paragraphs</a:t>
            </a:r>
          </a:p>
          <a:p>
            <a:r>
              <a:rPr lang="en-US"/>
              <a:t>CSS is for style</a:t>
            </a:r>
          </a:p>
          <a:p>
            <a:pPr lvl="1"/>
            <a:r>
              <a:rPr lang="en-US"/>
              <a:t>“Cascading Style Sheets”</a:t>
            </a:r>
          </a:p>
          <a:p>
            <a:pPr lvl="1"/>
            <a:r>
              <a:rPr lang="en-US"/>
              <a:t>Gives instruction to change the way that html elements appear</a:t>
            </a:r>
          </a:p>
          <a:p>
            <a:pPr lvl="2"/>
            <a:r>
              <a:rPr lang="en-US"/>
              <a:t>Add the following code to the header of your hello.html file</a:t>
            </a:r>
          </a:p>
          <a:p>
            <a:pPr lvl="3"/>
            <a:r>
              <a:rPr lang="en-US"/>
              <a:t>What do you expect it to do?</a:t>
            </a:r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r>
              <a:rPr lang="en-US">
                <a:solidFill>
                  <a:srgbClr val="FF0000"/>
                </a:solidFill>
              </a:rPr>
              <a:t>Note: if the code doesn’t work when you copy and paste – you can copy into a text editor first and then paste it in.  Or you can copy the code from the helloFinal.html file provided.</a:t>
            </a:r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9523EA-8B6F-4099-A5AE-EC9E56F91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097" y="3940512"/>
            <a:ext cx="4929882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&lt;style&gt;</a:t>
            </a:r>
            <a:endParaRPr lang="en-US" sz="2000" b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div {</a:t>
            </a:r>
          </a:p>
          <a:p>
            <a:r>
              <a:rPr lang="en-US" sz="20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color: orange;</a:t>
            </a:r>
          </a:p>
          <a:p>
            <a:r>
              <a:rPr lang="en-US" sz="20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font-size: 48pt;      </a:t>
            </a:r>
          </a:p>
          <a:p>
            <a:r>
              <a:rPr lang="en-US" sz="20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sz="20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7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4F2B-45D8-4C73-B0A2-6D416631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9460"/>
          </a:xfrm>
        </p:spPr>
        <p:txBody>
          <a:bodyPr/>
          <a:lstStyle/>
          <a:p>
            <a:r>
              <a:rPr lang="en-US" b="1"/>
              <a:t>CSS </a:t>
            </a:r>
            <a:r>
              <a:rPr lang="en-US" b="1" i="1"/>
              <a:t>classes</a:t>
            </a:r>
            <a:r>
              <a:rPr lang="en-US" b="1"/>
              <a:t> and </a:t>
            </a:r>
            <a:r>
              <a:rPr lang="en-US" b="1" i="1"/>
              <a:t>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AC88-6ED2-45A3-A816-3F1AF8C5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898"/>
            <a:ext cx="10515600" cy="317939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can be used to identify a handful of elements</a:t>
            </a:r>
          </a:p>
          <a:p>
            <a:pPr lvl="1"/>
            <a:r>
              <a:rPr lang="en-US" dirty="0"/>
              <a:t>CSS class start with a period</a:t>
            </a:r>
          </a:p>
          <a:p>
            <a:pPr lvl="1"/>
            <a:r>
              <a:rPr lang="en-US" dirty="0"/>
              <a:t>Class attribute identified by a HTML tag</a:t>
            </a:r>
          </a:p>
          <a:p>
            <a:r>
              <a:rPr lang="en-US" dirty="0">
                <a:solidFill>
                  <a:srgbClr val="00B0F0"/>
                </a:solidFill>
              </a:rPr>
              <a:t>id</a:t>
            </a:r>
            <a:r>
              <a:rPr lang="en-US" dirty="0"/>
              <a:t> can be used to identify one element at a time</a:t>
            </a:r>
          </a:p>
          <a:p>
            <a:pPr lvl="1"/>
            <a:r>
              <a:rPr lang="en-US" dirty="0"/>
              <a:t>Note: One element can mean one </a:t>
            </a:r>
            <a:r>
              <a:rPr lang="en-US" dirty="0">
                <a:solidFill>
                  <a:srgbClr val="00B0F0"/>
                </a:solidFill>
              </a:rPr>
              <a:t>div</a:t>
            </a:r>
            <a:r>
              <a:rPr lang="en-US" dirty="0"/>
              <a:t> or one </a:t>
            </a:r>
            <a:r>
              <a:rPr lang="en-US" dirty="0">
                <a:solidFill>
                  <a:srgbClr val="00B0F0"/>
                </a:solidFill>
              </a:rPr>
              <a:t>p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CSS id has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</a:rPr>
              <a:t>#</a:t>
            </a:r>
            <a:r>
              <a:rPr lang="en-US" dirty="0">
                <a:highlight>
                  <a:srgbClr val="FFFF00"/>
                </a:highlight>
              </a:rPr>
              <a:t> at the front</a:t>
            </a:r>
          </a:p>
          <a:p>
            <a:r>
              <a:rPr lang="en-US" dirty="0"/>
              <a:t>Note: CSS style sheets are often located in a separate file linked into the HTML</a:t>
            </a:r>
          </a:p>
          <a:p>
            <a:pPr lvl="1"/>
            <a:r>
              <a:rPr lang="en-US" dirty="0"/>
              <a:t>Can be located in head as well</a:t>
            </a:r>
          </a:p>
          <a:p>
            <a:pPr lvl="1"/>
            <a:r>
              <a:rPr lang="en-US" dirty="0"/>
              <a:t>Predict how the following elements will look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AC27C-7D82-452C-8E55-2689627E4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88" t="41691" r="2603" b="31239"/>
          <a:stretch/>
        </p:blipFill>
        <p:spPr>
          <a:xfrm>
            <a:off x="3477389" y="4274289"/>
            <a:ext cx="3696901" cy="2287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80F98-29F8-48BD-A6B0-DC9EA7B6C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88" t="70344" r="2603" b="-18986"/>
          <a:stretch/>
        </p:blipFill>
        <p:spPr>
          <a:xfrm>
            <a:off x="7355854" y="4221007"/>
            <a:ext cx="3696901" cy="41094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49CCE3-0F19-4BA4-9BAF-413CE2CDA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82" y="4221007"/>
            <a:ext cx="2243230" cy="25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6BB-4B52-4D78-8BC7-010575F3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Beautiful 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E69D-76AA-46C0-80C5-F837D2AC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“Scraping” = writing programs to extract data from web pages</a:t>
            </a:r>
          </a:p>
          <a:p>
            <a:pPr lvl="1"/>
            <a:r>
              <a:rPr lang="en-US"/>
              <a:t>Takes advantage of HTML structure to find desired info</a:t>
            </a:r>
          </a:p>
          <a:p>
            <a:pPr lvl="2"/>
            <a:r>
              <a:rPr lang="en-US"/>
              <a:t>First step is to get HTML page in text format</a:t>
            </a:r>
          </a:p>
          <a:p>
            <a:pPr lvl="2"/>
            <a:r>
              <a:rPr lang="en-US"/>
              <a:t>Next </a:t>
            </a:r>
            <a:r>
              <a:rPr lang="en-US" i="1">
                <a:solidFill>
                  <a:srgbClr val="00B0F0"/>
                </a:solidFill>
              </a:rPr>
              <a:t>parse </a:t>
            </a:r>
            <a:r>
              <a:rPr lang="en-US">
                <a:solidFill>
                  <a:schemeClr val="tx1"/>
                </a:solidFill>
              </a:rPr>
              <a:t>to extract content from specific tags</a:t>
            </a:r>
          </a:p>
          <a:p>
            <a:pPr lvl="3"/>
            <a:r>
              <a:rPr lang="en-US">
                <a:solidFill>
                  <a:schemeClr val="tx1"/>
                </a:solidFill>
              </a:rPr>
              <a:t>You could do by hand with </a:t>
            </a:r>
            <a:r>
              <a:rPr lang="en-US">
                <a:solidFill>
                  <a:srgbClr val="00B0F0"/>
                </a:solidFill>
              </a:rPr>
              <a:t>string.find() </a:t>
            </a:r>
            <a:r>
              <a:rPr lang="en-US">
                <a:solidFill>
                  <a:schemeClr val="tx1"/>
                </a:solidFill>
              </a:rPr>
              <a:t>etc </a:t>
            </a:r>
          </a:p>
          <a:p>
            <a:pPr lvl="3"/>
            <a:r>
              <a:rPr lang="en-US">
                <a:solidFill>
                  <a:schemeClr val="tx1"/>
                </a:solidFill>
              </a:rPr>
              <a:t>Better to use powerful librarys such as Beautiful Soup</a:t>
            </a:r>
          </a:p>
          <a:p>
            <a:pPr lvl="3"/>
            <a:r>
              <a:rPr lang="en-US">
                <a:solidFill>
                  <a:schemeClr val="tx1"/>
                </a:solidFill>
              </a:rPr>
              <a:t>Please install via </a:t>
            </a:r>
            <a:r>
              <a:rPr lang="en-US">
                <a:solidFill>
                  <a:srgbClr val="00B0F0"/>
                </a:solidFill>
              </a:rPr>
              <a:t>pip install bs4 </a:t>
            </a:r>
            <a:r>
              <a:rPr lang="en-US">
                <a:solidFill>
                  <a:schemeClr val="tx1"/>
                </a:solidFill>
              </a:rPr>
              <a:t>or </a:t>
            </a:r>
            <a:r>
              <a:rPr lang="en-US">
                <a:solidFill>
                  <a:srgbClr val="00B0F0"/>
                </a:solidFill>
              </a:rPr>
              <a:t>pip3 install bs4</a:t>
            </a:r>
          </a:p>
        </p:txBody>
      </p:sp>
    </p:spTree>
    <p:extLst>
      <p:ext uri="{BB962C8B-B14F-4D97-AF65-F5344CB8AC3E}">
        <p14:creationId xmlns:p14="http://schemas.microsoft.com/office/powerpoint/2010/main" val="54923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7B74-6B2F-46F1-863A-AF21589D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7240"/>
            <a:ext cx="7729728" cy="581909"/>
          </a:xfrm>
        </p:spPr>
        <p:txBody>
          <a:bodyPr>
            <a:normAutofit fontScale="90000"/>
          </a:bodyPr>
          <a:lstStyle/>
          <a:p>
            <a:r>
              <a:rPr lang="en-US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03C4D-5244-4E1E-BA04-BCB75C3F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739149"/>
            <a:ext cx="7729728" cy="5082785"/>
          </a:xfrm>
        </p:spPr>
        <p:txBody>
          <a:bodyPr>
            <a:normAutofit/>
          </a:bodyPr>
          <a:lstStyle/>
          <a:p>
            <a:r>
              <a:rPr lang="en-US"/>
              <a:t>Create a new file called scrapehello.py, and enter the following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What is </a:t>
            </a:r>
            <a:r>
              <a:rPr lang="en-US">
                <a:solidFill>
                  <a:srgbClr val="00B0F0"/>
                </a:solidFill>
              </a:rPr>
              <a:t>soup</a:t>
            </a:r>
            <a:r>
              <a:rPr lang="en-US"/>
              <a:t>?</a:t>
            </a:r>
          </a:p>
          <a:p>
            <a:pPr lvl="1"/>
            <a:r>
              <a:rPr lang="en-US"/>
              <a:t>An instance of the imported python class BeautifulSoup</a:t>
            </a:r>
          </a:p>
          <a:p>
            <a:r>
              <a:rPr lang="en-US"/>
              <a:t>Use </a:t>
            </a:r>
            <a:r>
              <a:rPr lang="en-US">
                <a:solidFill>
                  <a:srgbClr val="00B0F0"/>
                </a:solidFill>
              </a:rPr>
              <a:t>print(soup.prettify()) </a:t>
            </a:r>
            <a:r>
              <a:rPr lang="en-US"/>
              <a:t>to see how Beautiful Soup sees our file</a:t>
            </a:r>
          </a:p>
          <a:p>
            <a:r>
              <a:rPr lang="en-US"/>
              <a:t>We can use </a:t>
            </a:r>
            <a:r>
              <a:rPr lang="en-US">
                <a:solidFill>
                  <a:srgbClr val="00B0F0"/>
                </a:solidFill>
              </a:rPr>
              <a:t>find_all() </a:t>
            </a:r>
            <a:r>
              <a:rPr lang="en-US">
                <a:solidFill>
                  <a:schemeClr val="tx1"/>
                </a:solidFill>
              </a:rPr>
              <a:t>to search for all alements that match certain criteria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We can search by class, tag, id etc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89585A-6457-40D2-81DB-25DC52FF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575" y="1128612"/>
            <a:ext cx="6615954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#scrapehello.py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bs4 import BeautifulSoup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open("helloFinal.html")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html_text = f.read()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soup = BeautifulSoup(html_text, 'html.parser')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F02C91-9F39-4685-9FAB-444722502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69" y="4700212"/>
            <a:ext cx="8324803" cy="20005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searching by tag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all_list_items = soup.find_all('li')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all_divs = soup.find_all('div')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searching by tag AND class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all_french_list_items = soup.find_all('li', class_='european')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searching by id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all_hello_elements = soup.find_all(id='hello-list')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3F954-D947-4A9F-95EC-49FFA117BBB2}"/>
              </a:ext>
            </a:extLst>
          </p:cNvPr>
          <p:cNvSpPr txBox="1"/>
          <p:nvPr/>
        </p:nvSpPr>
        <p:spPr>
          <a:xfrm>
            <a:off x="7594179" y="5331154"/>
            <a:ext cx="389964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Why does </a:t>
            </a:r>
            <a:r>
              <a:rPr lang="en-US">
                <a:solidFill>
                  <a:srgbClr val="00B0F0"/>
                </a:solidFill>
              </a:rPr>
              <a:t>class_ </a:t>
            </a:r>
            <a:r>
              <a:rPr lang="en-US"/>
              <a:t>have an underscore?</a:t>
            </a:r>
          </a:p>
        </p:txBody>
      </p:sp>
    </p:spTree>
    <p:extLst>
      <p:ext uri="{BB962C8B-B14F-4D97-AF65-F5344CB8AC3E}">
        <p14:creationId xmlns:p14="http://schemas.microsoft.com/office/powerpoint/2010/main" val="58950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CBA1-1AC2-4EAF-BE1E-2C3FFFFA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 Contd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AC047-F573-4E3D-8448-A98A4F53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Print the output of our searches using the following commands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7CEC81-4262-47FA-BD2F-CB9DA70DA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929" y="2996431"/>
            <a:ext cx="6221506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print("RESULTS OF find_all()")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print("soup.find_all('li'):", all_list_items)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print("------")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print("soup.find_all('div'):", all_divs)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print('------')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print("soup.find_all('li', class_=french')", all_french_list_items)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print("------")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print("soup.find_all(id='hello-list')", all_hello_elements)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print("------")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01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CC5D-FADA-4359-BFA9-765B396A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5997"/>
            <a:ext cx="7729728" cy="559308"/>
          </a:xfrm>
        </p:spPr>
        <p:txBody>
          <a:bodyPr>
            <a:normAutofit fontScale="90000"/>
          </a:bodyPr>
          <a:lstStyle/>
          <a:p>
            <a:r>
              <a:rPr lang="en-US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9C61-C798-439A-A6DC-02DA24E3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655305"/>
            <a:ext cx="7729728" cy="62190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/>
              <a:t>Tag is a class in Beautiful Soup </a:t>
            </a:r>
          </a:p>
          <a:p>
            <a:pPr lvl="1">
              <a:spcBef>
                <a:spcPts val="600"/>
              </a:spcBef>
            </a:pPr>
            <a:r>
              <a:rPr lang="en-US"/>
              <a:t>Each tag corresponds to an html element inside a BeautfiulSoup object</a:t>
            </a:r>
          </a:p>
          <a:p>
            <a:pPr lvl="1">
              <a:spcBef>
                <a:spcPts val="600"/>
              </a:spcBef>
            </a:pPr>
            <a:r>
              <a:rPr lang="en-US"/>
              <a:t>A Beautiful Soup Tag is not just the html tag (such as &lt;head&gt;)</a:t>
            </a:r>
          </a:p>
          <a:p>
            <a:pPr lvl="2">
              <a:spcBef>
                <a:spcPts val="600"/>
              </a:spcBef>
            </a:pPr>
            <a:r>
              <a:rPr lang="en-US"/>
              <a:t>Also includes the contents of a given element</a:t>
            </a:r>
          </a:p>
          <a:p>
            <a:pPr lvl="2">
              <a:spcBef>
                <a:spcPts val="600"/>
              </a:spcBef>
            </a:pPr>
            <a:endParaRPr lang="en-US"/>
          </a:p>
          <a:p>
            <a:pPr lvl="2">
              <a:spcBef>
                <a:spcPts val="600"/>
              </a:spcBef>
            </a:pPr>
            <a:endParaRPr lang="en-US"/>
          </a:p>
          <a:p>
            <a:pPr lvl="2">
              <a:spcBef>
                <a:spcPts val="600"/>
              </a:spcBef>
            </a:pPr>
            <a:endParaRPr lang="en-US"/>
          </a:p>
          <a:p>
            <a:pPr lvl="2">
              <a:spcBef>
                <a:spcPts val="600"/>
              </a:spcBef>
            </a:pPr>
            <a:r>
              <a:rPr lang="en-US">
                <a:hlinkClick r:id="rId2"/>
              </a:rPr>
              <a:t>https://www.crummy.com/software/BeautifulSoup/bs4/doc/#tag</a:t>
            </a:r>
            <a:r>
              <a:rPr lang="en-US"/>
              <a:t> </a:t>
            </a:r>
          </a:p>
          <a:p>
            <a:pPr>
              <a:spcBef>
                <a:spcPts val="600"/>
              </a:spcBef>
            </a:pPr>
            <a:r>
              <a:rPr lang="en-US"/>
              <a:t>Tag.string is a method associated with a tag</a:t>
            </a:r>
          </a:p>
          <a:p>
            <a:pPr lvl="1">
              <a:spcBef>
                <a:spcPts val="600"/>
              </a:spcBef>
            </a:pPr>
            <a:endParaRPr lang="en-US" sz="50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7">
              <a:spcBef>
                <a:spcPts val="600"/>
              </a:spcBef>
            </a:pPr>
            <a:r>
              <a:rPr 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li.string </a:t>
            </a:r>
            <a:r>
              <a:rPr lang="en-US"/>
              <a:t>is not a python string</a:t>
            </a:r>
          </a:p>
          <a:p>
            <a:pPr lvl="7">
              <a:spcBef>
                <a:spcPts val="600"/>
              </a:spcBef>
            </a:pPr>
            <a:r>
              <a:rPr lang="en-US"/>
              <a:t>It is a bs4.element.NavigableString</a:t>
            </a:r>
          </a:p>
          <a:p>
            <a:pPr lvl="7">
              <a:spcBef>
                <a:spcPts val="600"/>
              </a:spcBef>
            </a:pPr>
            <a:r>
              <a:rPr lang="en-US"/>
              <a:t>Acts like a python string but has extra capabilities.</a:t>
            </a:r>
          </a:p>
          <a:p>
            <a:pPr lvl="7">
              <a:spcBef>
                <a:spcPts val="600"/>
              </a:spcBef>
            </a:pPr>
            <a:r>
              <a:rPr lang="en-US"/>
              <a:t>Typically the text between an open and close html tag</a:t>
            </a:r>
          </a:p>
          <a:p>
            <a:pPr lvl="2">
              <a:spcBef>
                <a:spcPts val="600"/>
              </a:spcBef>
            </a:pP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437FF6-6BEA-48BF-A720-9A088A24F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137" y="1982504"/>
            <a:ext cx="7729727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print("TYPE OF LIST ELEMENTS RETURNED BY find_all()")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print("------")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print(type(all_list_items[0]))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print('------')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158F410-0289-4B3F-A929-2322830C5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3" y="3693318"/>
            <a:ext cx="3291124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li in all_list_items: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print(li.string)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826306-D816-46F6-BCD0-756D0CFE4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3" y="5125477"/>
            <a:ext cx="8964707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print("EXTRACTING STRINGS FROM LIST ITEMS AND PRINTING THEM UPPERCASE")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li in all_list_items:</a:t>
            </a:r>
            <a:endParaRPr lang="en-US" altLang="en-US" sz="120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print(li.string.upper(), type(li.string))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print('------')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3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22D0-9101-4107-A389-93C113BC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9587"/>
            <a:ext cx="7729728" cy="684814"/>
          </a:xfrm>
        </p:spPr>
        <p:txBody>
          <a:bodyPr>
            <a:normAutofit fontScale="90000"/>
          </a:bodyPr>
          <a:lstStyle/>
          <a:p>
            <a:r>
              <a:rPr lang="en-US"/>
              <a:t>Contents of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880B-8BB9-4CC3-A91C-CEF69AAB2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221621"/>
            <a:ext cx="8938888" cy="5636379"/>
          </a:xfrm>
        </p:spPr>
        <p:txBody>
          <a:bodyPr>
            <a:normAutofit/>
          </a:bodyPr>
          <a:lstStyle/>
          <a:p>
            <a:r>
              <a:rPr lang="en-US" dirty="0"/>
              <a:t>HTML is a nested language.</a:t>
            </a:r>
          </a:p>
          <a:p>
            <a:r>
              <a:rPr lang="en-US" dirty="0"/>
              <a:t>You can look at the nested tags within a tag using the Beautiful soup method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</a:p>
          <a:p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Did you notice something funny about the spacing of the first child?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We can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eliminate blank space 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values using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strip()</a:t>
            </a: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on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NavigableStrings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9B5F84-C2AD-4309-BF6B-FD38D306B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081" y="1957004"/>
            <a:ext cx="8646997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print("EXAMINING THE CHILDREN OF THE 'HELLO' LIST")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child in all_hello_elements[0].contents: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print(child)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print(type(child))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print('------')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14F4D-CF83-496C-B607-068AF781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766" y="4392112"/>
            <a:ext cx="6364940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print("USING strip() TO GET RID OF WHITESPACE")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print(all_hello_elements[0].contents[0].strip())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print('------')</a:t>
            </a:r>
          </a:p>
        </p:txBody>
      </p:sp>
    </p:spTree>
    <p:extLst>
      <p:ext uri="{BB962C8B-B14F-4D97-AF65-F5344CB8AC3E}">
        <p14:creationId xmlns:p14="http://schemas.microsoft.com/office/powerpoint/2010/main" val="3274780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22D0-9101-4107-A389-93C113BC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9587"/>
            <a:ext cx="7729728" cy="684814"/>
          </a:xfrm>
        </p:spPr>
        <p:txBody>
          <a:bodyPr>
            <a:normAutofit fontScale="90000"/>
          </a:bodyPr>
          <a:lstStyle/>
          <a:p>
            <a:r>
              <a:rPr lang="en-US"/>
              <a:t>Search by type of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880B-8BB9-4CC3-A91C-CEF69AAB2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221621"/>
            <a:ext cx="8938888" cy="5636379"/>
          </a:xfrm>
        </p:spPr>
        <p:txBody>
          <a:bodyPr>
            <a:normAutofit/>
          </a:bodyPr>
          <a:lstStyle/>
          <a:p>
            <a:r>
              <a:rPr lang="en-US"/>
              <a:t>Navigating to contents of contents can create problems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Instead you can search for the specific tags you want within a certain tag</a:t>
            </a:r>
          </a:p>
          <a:p>
            <a:endParaRPr lang="en-US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1A6D49-571E-47FC-88F7-E05D9627F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98" y="3674665"/>
            <a:ext cx="7766870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all_hello_elements = soup.find_all(id='hello-list')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print("ITERATING THROUGH ITEMS IN A LIST")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hello_list_items = all_hello_elements[0].find_all('li')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item in hello_list_items:</a:t>
            </a:r>
            <a:endParaRPr lang="en-US" altLang="en-US" sz="140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print(item.text.strip())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A093DCC-BCE2-4E73-9C2D-0AE0303D4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98" y="1983007"/>
            <a:ext cx="7766870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all_hello_elements = soup.find_all(id='hello-list')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alt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iterating with contents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item in all_hello_elements[0].contents[1].contents: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print(item)</a:t>
            </a:r>
          </a:p>
        </p:txBody>
      </p:sp>
    </p:spTree>
    <p:extLst>
      <p:ext uri="{BB962C8B-B14F-4D97-AF65-F5344CB8AC3E}">
        <p14:creationId xmlns:p14="http://schemas.microsoft.com/office/powerpoint/2010/main" val="109878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22D0-9101-4107-A389-93C113BC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9587"/>
            <a:ext cx="7729728" cy="684814"/>
          </a:xfrm>
        </p:spPr>
        <p:txBody>
          <a:bodyPr>
            <a:normAutofit fontScale="90000"/>
          </a:bodyPr>
          <a:lstStyle/>
          <a:p>
            <a:r>
              <a:rPr lang="en-US"/>
              <a:t>Misc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880B-8BB9-4CC3-A91C-CEF69AAB2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221621"/>
            <a:ext cx="8938888" cy="56363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 </a:t>
            </a:r>
            <a:r>
              <a:rPr lang="en-US" dirty="0"/>
              <a:t>provides the first matching element rather than all the matching elements whereas </a:t>
            </a:r>
            <a:r>
              <a:rPr lang="en-US" dirty="0" err="1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find_all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highlight>
                  <a:srgbClr val="FFFF00"/>
                </a:highlight>
              </a:rPr>
              <a:t>provides all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access the attributes of a tag by </a:t>
            </a:r>
            <a:r>
              <a:rPr lang="en-US" dirty="0">
                <a:highlight>
                  <a:srgbClr val="FFFF00"/>
                </a:highlight>
              </a:rPr>
              <a:t>treating the tag as a dictionary.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87CF86-74FA-4CC2-AEA5-E0ABCAED6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542" y="2034065"/>
            <a:ext cx="67056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print("USING find() INSTEAD OF find_all()")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hello_div = soup.find(id='hello-list')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print(hello_div)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print('------')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B887BD-890E-4612-BB74-6454CD8F4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542" y="4518211"/>
            <a:ext cx="7729728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print("ACCESSING TAG ATTRIBUTES")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img_tag = soup.find('img')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print('The img source:')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print(img_tag['src'])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print('------')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39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9B17-C14F-4B9E-817A-D96EF9AD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1FF2-44E7-49FB-9B57-1E325866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HTML – “Hypertext Markup Language”</a:t>
            </a:r>
          </a:p>
          <a:p>
            <a:pPr lvl="1"/>
            <a:r>
              <a:rPr lang="en-US"/>
              <a:t>Markup = code that has information about how to display</a:t>
            </a:r>
          </a:p>
          <a:p>
            <a:pPr lvl="1"/>
            <a:r>
              <a:rPr lang="en-US"/>
              <a:t>Along with CSS (“cascading style sheets”), defines appearance of web pages</a:t>
            </a:r>
          </a:p>
          <a:p>
            <a:endParaRPr lang="en-US"/>
          </a:p>
          <a:p>
            <a:r>
              <a:rPr lang="en-US"/>
              <a:t>JSON = Machine to Machine</a:t>
            </a:r>
          </a:p>
          <a:p>
            <a:r>
              <a:rPr lang="en-US"/>
              <a:t>HTML=Machine to Human</a:t>
            </a:r>
          </a:p>
          <a:p>
            <a:r>
              <a:rPr lang="en-US"/>
              <a:t>SI 539 on Coursera – “Web Design for Everybody”</a:t>
            </a:r>
          </a:p>
        </p:txBody>
      </p:sp>
    </p:spTree>
    <p:extLst>
      <p:ext uri="{BB962C8B-B14F-4D97-AF65-F5344CB8AC3E}">
        <p14:creationId xmlns:p14="http://schemas.microsoft.com/office/powerpoint/2010/main" val="249433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168CCF-062F-4483-8F83-6897300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322" y="220980"/>
            <a:ext cx="7729728" cy="1188720"/>
          </a:xfrm>
        </p:spPr>
        <p:txBody>
          <a:bodyPr/>
          <a:lstStyle/>
          <a:p>
            <a:r>
              <a:rPr lang="en-US"/>
              <a:t>HTML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E08C-0B92-4594-B4B9-D3A946C0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9317"/>
            <a:ext cx="10515600" cy="244764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Everything between </a:t>
            </a:r>
            <a:r>
              <a:rPr lang="en-US" sz="1400">
                <a:solidFill>
                  <a:srgbClr val="1B2733"/>
                </a:solidFill>
                <a:effectLst/>
                <a:latin typeface="Courier New" panose="02070309020205020404" pitchFamily="49" charset="0"/>
              </a:rPr>
              <a:t>&lt;html&gt;</a:t>
            </a:r>
            <a:r>
              <a:rPr lang="en-US" sz="1400"/>
              <a:t> and </a:t>
            </a:r>
            <a:r>
              <a:rPr lang="en-US" sz="1400">
                <a:solidFill>
                  <a:srgbClr val="1B2733"/>
                </a:solidFill>
                <a:effectLst/>
                <a:latin typeface="Courier New" panose="02070309020205020404" pitchFamily="49" charset="0"/>
              </a:rPr>
              <a:t>&lt;/html&gt;</a:t>
            </a:r>
            <a:r>
              <a:rPr lang="en-US" sz="1400"/>
              <a:t> is the “HTML document.”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Everything between </a:t>
            </a:r>
            <a:r>
              <a:rPr lang="en-US" sz="1400">
                <a:solidFill>
                  <a:srgbClr val="1B2733"/>
                </a:solidFill>
                <a:effectLst/>
                <a:latin typeface="Courier New" panose="02070309020205020404" pitchFamily="49" charset="0"/>
              </a:rPr>
              <a:t>&lt;head&gt;</a:t>
            </a:r>
            <a:r>
              <a:rPr lang="en-US" sz="1400"/>
              <a:t> and </a:t>
            </a:r>
            <a:r>
              <a:rPr lang="en-US" sz="1400">
                <a:solidFill>
                  <a:srgbClr val="1B2733"/>
                </a:solidFill>
                <a:effectLst/>
                <a:latin typeface="Courier New" panose="02070309020205020404" pitchFamily="49" charset="0"/>
              </a:rPr>
              <a:t>&lt;/head&gt;</a:t>
            </a:r>
            <a:r>
              <a:rPr lang="en-US" sz="1400"/>
              <a:t> is the “header.” It is not displayed to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Everything between </a:t>
            </a:r>
            <a:r>
              <a:rPr lang="en-US" sz="1400">
                <a:solidFill>
                  <a:srgbClr val="1B2733"/>
                </a:solidFill>
                <a:effectLst/>
                <a:latin typeface="Courier New" panose="02070309020205020404" pitchFamily="49" charset="0"/>
              </a:rPr>
              <a:t>&lt;body&gt;</a:t>
            </a:r>
            <a:r>
              <a:rPr lang="en-US" sz="1400"/>
              <a:t> and </a:t>
            </a:r>
            <a:r>
              <a:rPr lang="en-US" sz="1400">
                <a:solidFill>
                  <a:srgbClr val="1B2733"/>
                </a:solidFill>
                <a:effectLst/>
                <a:latin typeface="Courier New" panose="02070309020205020404" pitchFamily="49" charset="0"/>
              </a:rPr>
              <a:t>&lt;/body&gt;</a:t>
            </a:r>
            <a:r>
              <a:rPr lang="en-US" sz="1400"/>
              <a:t> is the “page body.” It is displayed to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Every open tag (e.g.,</a:t>
            </a:r>
            <a:r>
              <a:rPr lang="en-US" sz="1400">
                <a:solidFill>
                  <a:srgbClr val="1B2733"/>
                </a:solidFill>
                <a:effectLst/>
                <a:latin typeface="Courier New" panose="02070309020205020404" pitchFamily="49" charset="0"/>
              </a:rPr>
              <a:t> &lt;body&gt;</a:t>
            </a:r>
            <a:r>
              <a:rPr lang="en-US" sz="1400"/>
              <a:t>) is matched with a  close tag (e.g., </a:t>
            </a:r>
            <a:r>
              <a:rPr lang="en-US" sz="1400">
                <a:solidFill>
                  <a:srgbClr val="1B2733"/>
                </a:solidFill>
                <a:effectLst/>
                <a:latin typeface="Courier New" panose="02070309020205020404" pitchFamily="49" charset="0"/>
              </a:rPr>
              <a:t>&lt;/body&gt;</a:t>
            </a:r>
            <a:r>
              <a:rPr lang="en-US" sz="1400"/>
              <a:t>) — generally speaking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We will see some exceptions, and also some “self closing tags” e.g., </a:t>
            </a:r>
            <a:r>
              <a:rPr lang="en-US" sz="1200">
                <a:solidFill>
                  <a:srgbClr val="1B2733"/>
                </a:solidFill>
                <a:effectLst/>
                <a:latin typeface="Courier New" panose="02070309020205020404" pitchFamily="49" charset="0"/>
              </a:rPr>
              <a:t>&lt;img …. /&gt;</a:t>
            </a:r>
            <a:r>
              <a:rPr lang="en-US" sz="1200"/>
              <a:t>) where the slash is within the open tag.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A “tag” applies to everything between it’s open and close tags. The section of the document between the open and close tag is called an “element.”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Elements can, and usually are, nested. E.g. </a:t>
            </a:r>
            <a:r>
              <a:rPr lang="en-US" sz="1400">
                <a:solidFill>
                  <a:srgbClr val="1B2733"/>
                </a:solidFill>
                <a:effectLst/>
                <a:latin typeface="Courier New" panose="02070309020205020404" pitchFamily="49" charset="0"/>
              </a:rPr>
              <a:t>&lt;body&gt; … &lt;/body&gt;</a:t>
            </a:r>
            <a:r>
              <a:rPr lang="en-US" sz="1400"/>
              <a:t> is </a:t>
            </a:r>
            <a:r>
              <a:rPr lang="en-US" sz="1400" i="1"/>
              <a:t>nested</a:t>
            </a:r>
            <a:r>
              <a:rPr lang="en-US" sz="1400"/>
              <a:t> inside </a:t>
            </a:r>
            <a:r>
              <a:rPr lang="en-US" sz="1400">
                <a:solidFill>
                  <a:srgbClr val="1B2733"/>
                </a:solidFill>
                <a:effectLst/>
                <a:latin typeface="Courier New" panose="02070309020205020404" pitchFamily="49" charset="0"/>
              </a:rPr>
              <a:t>&lt;html&gt; … &lt;/html&gt;</a:t>
            </a:r>
            <a:endParaRPr lang="en-US" sz="1400"/>
          </a:p>
          <a:p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1F9BC-DCF5-49A4-B5C9-B6CD4B36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178" y="1559858"/>
            <a:ext cx="4152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2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EE17-DB78-44D4-A3A5-A3724CF7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34156"/>
            <a:ext cx="7729728" cy="1188720"/>
          </a:xfrm>
        </p:spPr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28C35-82EA-4740-A4AA-7DEA39E2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9"/>
            <a:ext cx="10515600" cy="5337175"/>
          </a:xfrm>
        </p:spPr>
        <p:txBody>
          <a:bodyPr>
            <a:normAutofit/>
          </a:bodyPr>
          <a:lstStyle/>
          <a:p>
            <a:r>
              <a:rPr lang="en-US"/>
              <a:t>Make a new file called hello.html with the following: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Open in a browser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B8F13B-1999-42EB-95BD-95DA8E8E5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424" y="1947469"/>
            <a:ext cx="5791200" cy="38472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&lt;!DOCTYPE html&gt;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&lt;html&gt;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&lt;head&gt;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        &lt;meta charset="UTF-8"/&gt;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        &lt;title&gt;Hello World Test Page&lt;/title&gt;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&lt;/head&gt;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&lt;body&gt;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        Hello World!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&lt;/body&gt;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&lt;/html&gt;</a:t>
            </a:r>
            <a:endParaRPr kumimoji="0" lang="en-US" altLang="en-US" sz="48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8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C022-A232-4841-8A38-ABD682DB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197"/>
            <a:ext cx="9677400" cy="624654"/>
          </a:xfrm>
        </p:spPr>
        <p:txBody>
          <a:bodyPr>
            <a:normAutofit fontScale="90000"/>
          </a:bodyPr>
          <a:lstStyle/>
          <a:p>
            <a:r>
              <a:rPr lang="en-US"/>
              <a:t>Example 1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EE09D-4188-4652-96BF-0CC4D228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018801"/>
            <a:ext cx="10641106" cy="6313704"/>
          </a:xfrm>
        </p:spPr>
        <p:txBody>
          <a:bodyPr/>
          <a:lstStyle/>
          <a:p>
            <a:r>
              <a:rPr lang="en-US"/>
              <a:t>Change the body as follows: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Take a look at it in the browser and then add the following to the body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861A3F-9AEC-449B-A4A2-AE11B01E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367" y="1428453"/>
            <a:ext cx="8043359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&lt;body&gt;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    &lt;h1&gt;Hello World!&lt;/h1&gt;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    &lt;p&gt;This is the page where we say hello!&lt;/p&gt;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&lt;/body&gt;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AECF55-9427-44D2-8F53-C06762C9B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04" y="3608295"/>
            <a:ext cx="4009242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    &lt;ul&gt;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        &lt;li&gt; Hola! &lt;/li&gt;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        &lt;li&gt; Bonjour! &lt;/li&gt;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        &lt;li&gt; Ni hao! &lt;/li&gt;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        &lt;li&gt; Namaste! &lt;/li&gt;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        &lt;li&gt; Salaam! &lt;/li&gt;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    &lt;/ul&gt;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2C5022-3051-4904-91E8-82DC3740398A}"/>
              </a:ext>
            </a:extLst>
          </p:cNvPr>
          <p:cNvSpPr txBox="1">
            <a:spLocks/>
          </p:cNvSpPr>
          <p:nvPr/>
        </p:nvSpPr>
        <p:spPr>
          <a:xfrm>
            <a:off x="5576047" y="3819245"/>
            <a:ext cx="5320553" cy="2677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is &lt;ul&gt;</a:t>
            </a:r>
          </a:p>
          <a:p>
            <a:pPr lvl="1"/>
            <a:r>
              <a:rPr lang="en-US"/>
              <a:t>Change &lt;ul&gt; to &lt;ol&gt;</a:t>
            </a:r>
          </a:p>
          <a:p>
            <a:r>
              <a:rPr lang="en-US"/>
              <a:t>What is &lt;li&gt;</a:t>
            </a:r>
          </a:p>
        </p:txBody>
      </p:sp>
    </p:spTree>
    <p:extLst>
      <p:ext uri="{BB962C8B-B14F-4D97-AF65-F5344CB8AC3E}">
        <p14:creationId xmlns:p14="http://schemas.microsoft.com/office/powerpoint/2010/main" val="222431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C022-A232-4841-8A38-ABD682DB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913"/>
            <a:ext cx="9666767" cy="536428"/>
          </a:xfrm>
        </p:spPr>
        <p:txBody>
          <a:bodyPr>
            <a:normAutofit fontScale="90000"/>
          </a:bodyPr>
          <a:lstStyle/>
          <a:p>
            <a:r>
              <a:rPr lang="en-US"/>
              <a:t>Example 1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EE09D-4188-4652-96BF-0CC4D228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018801"/>
            <a:ext cx="10641106" cy="5113058"/>
          </a:xfrm>
        </p:spPr>
        <p:txBody>
          <a:bodyPr/>
          <a:lstStyle/>
          <a:p>
            <a:r>
              <a:rPr lang="en-US"/>
              <a:t>Add an image </a:t>
            </a:r>
          </a:p>
          <a:p>
            <a:endParaRPr lang="en-US"/>
          </a:p>
          <a:p>
            <a:r>
              <a:rPr lang="en-US"/>
              <a:t>Add an image of a specified width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Add text and link</a:t>
            </a:r>
          </a:p>
          <a:p>
            <a:endParaRPr lang="en-US"/>
          </a:p>
          <a:p>
            <a:endParaRPr lang="en-US"/>
          </a:p>
          <a:p>
            <a:pPr lvl="1"/>
            <a:r>
              <a:rPr lang="en-US">
                <a:solidFill>
                  <a:srgbClr val="0070C0"/>
                </a:solidFill>
              </a:rPr>
              <a:t>href</a:t>
            </a:r>
            <a:r>
              <a:rPr lang="en-US"/>
              <a:t> element indicates destination page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&lt;a&gt; &lt;/a&gt; </a:t>
            </a:r>
            <a:r>
              <a:rPr lang="en-US"/>
              <a:t>indicates text to display to browser (URL is hidden)</a:t>
            </a:r>
          </a:p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861A3F-9AEC-449B-A4A2-AE11B01E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23" y="1341012"/>
            <a:ext cx="113538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    &lt;</a:t>
            </a:r>
            <a:r>
              <a:rPr lang="en-US" altLang="en-US" sz="2200">
                <a:solidFill>
                  <a:srgbClr val="C00000"/>
                </a:solidFill>
                <a:latin typeface="Arial Unicode MS"/>
              </a:rPr>
              <a:t>img </a:t>
            </a:r>
            <a:r>
              <a:rPr lang="en-US" altLang="en-US" sz="2200">
                <a:solidFill>
                  <a:srgbClr val="7030A0"/>
                </a:solidFill>
                <a:latin typeface="Arial Unicode MS"/>
              </a:rPr>
              <a:t>src</a:t>
            </a:r>
            <a:r>
              <a:rPr lang="en-US" altLang="en-US" sz="2200">
                <a:solidFill>
                  <a:srgbClr val="00B0F0"/>
                </a:solidFill>
                <a:latin typeface="Arial Unicode MS"/>
              </a:rPr>
              <a:t>=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"https://media.giphy.com/media/cOWnBRSMwW7o036wB6/giphy.gif"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/&gt;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0E7AE29-9E2C-4E8C-9FAF-C99FE145A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23" y="2337835"/>
            <a:ext cx="1144344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    &lt;</a:t>
            </a:r>
            <a:r>
              <a:rPr lang="en-US" altLang="en-US" sz="2000">
                <a:solidFill>
                  <a:srgbClr val="C00000"/>
                </a:solidFill>
                <a:latin typeface="Arial Unicode MS"/>
              </a:rPr>
              <a:t>img </a:t>
            </a:r>
            <a:r>
              <a:rPr lang="en-US" altLang="en-US" sz="2000">
                <a:solidFill>
                  <a:srgbClr val="7030A0"/>
                </a:solidFill>
                <a:latin typeface="Arial Unicode MS"/>
              </a:rPr>
              <a:t>src=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"https://media.giphy.com/media/cOWnBRSMwW7o036wB6/giphy.gif"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width=200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/&gt;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82A0A73-BD80-4336-A29B-9807D1E4C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46" y="3429000"/>
            <a:ext cx="11582399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&lt;p&gt;And now, &lt;a href="http://www.omniglot.com/language/phrases/hello.htm"&gt;say hello in lots of languages!&lt;/a&gt;&lt;/p&gt;</a:t>
            </a:r>
            <a:endParaRPr kumimoji="0" lang="en-US" altLang="en-US" sz="48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5E44-48A8-48B2-A40D-382575AE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>
            <a:normAutofit fontScale="90000"/>
          </a:bodyPr>
          <a:lstStyle/>
          <a:p>
            <a:r>
              <a:rPr lang="en-US"/>
              <a:t>Example 1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51F3-ADE9-48E4-9568-827C214E3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7129"/>
            <a:ext cx="10704755" cy="2563906"/>
          </a:xfrm>
        </p:spPr>
        <p:txBody>
          <a:bodyPr>
            <a:normAutofit/>
          </a:bodyPr>
          <a:lstStyle/>
          <a:p>
            <a:r>
              <a:rPr lang="en-US"/>
              <a:t>Use </a:t>
            </a:r>
            <a:r>
              <a:rPr lang="en-US">
                <a:solidFill>
                  <a:srgbClr val="0070C0"/>
                </a:solidFill>
              </a:rPr>
              <a:t>&lt;div&gt; </a:t>
            </a:r>
            <a:r>
              <a:rPr lang="en-US"/>
              <a:t>to separate html code logically into sections.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So wrap our list in its own div (check code against next page if you have a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A4C68-CECA-4385-9157-A67A73362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59" y="1658611"/>
            <a:ext cx="8204948" cy="125505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153D38D-CA2D-4D00-8A98-E950ECE1751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25674" y="3429000"/>
            <a:ext cx="4733365" cy="3139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&lt;!-- comment --&gt; 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id="hello-list"&gt;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 say hello!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&lt;ul&gt;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&lt;li&gt; Hola! &lt;/li&gt;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&lt;li&gt; Bonjour! &lt;/li&gt;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&lt;li&gt; Ni hao! &lt;/li&gt;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&lt;li&gt; Namaste! &lt;/li&gt;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&lt;li&gt; Salaam! &lt;/li&gt;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&lt;/ul&gt;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&lt;/div&gt;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9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49CC-55E7-47FA-913C-94B68455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8929"/>
          </a:xfrm>
        </p:spPr>
        <p:txBody>
          <a:bodyPr>
            <a:normAutofit fontScale="90000"/>
          </a:bodyPr>
          <a:lstStyle/>
          <a:p>
            <a:r>
              <a:rPr lang="en-US"/>
              <a:t>Full html 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36C18-3BFB-4DD4-A76F-D57CD5E8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2480"/>
            <a:ext cx="5980707" cy="59648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0533D3-873F-4DE3-84D0-74CCE01E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5211" y="1254033"/>
            <a:ext cx="6857744" cy="1402081"/>
          </a:xfr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/>
              <a:t>HTML can be very complicated</a:t>
            </a:r>
          </a:p>
          <a:p>
            <a:r>
              <a:rPr lang="en-US"/>
              <a:t>Resource: </a:t>
            </a:r>
            <a:r>
              <a:rPr lang="en-US">
                <a:hlinkClick r:id="rId3"/>
              </a:rPr>
              <a:t>https://www.w3schools.com/tags/tag_a.asp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53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279E-24C1-4359-AADF-8E3EF230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Extension – Add a section on saying goodbye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603B1-4E27-4ED1-81BC-133F2B0D4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the html file we have created as a template, make a section of the page that has a list that says goodbye in several languages and includes a goodbye gif.</a:t>
            </a:r>
          </a:p>
          <a:p>
            <a:r>
              <a:rPr lang="en-US"/>
              <a:t>If you have problems – ask in office hours/lab</a:t>
            </a:r>
          </a:p>
        </p:txBody>
      </p:sp>
    </p:spTree>
    <p:extLst>
      <p:ext uri="{BB962C8B-B14F-4D97-AF65-F5344CB8AC3E}">
        <p14:creationId xmlns:p14="http://schemas.microsoft.com/office/powerpoint/2010/main" val="80063771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449</TotalTime>
  <Words>1925</Words>
  <Application>Microsoft Office PowerPoint</Application>
  <PresentationFormat>宽屏</PresentationFormat>
  <Paragraphs>260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 Unicode MS</vt:lpstr>
      <vt:lpstr>SFMono-Regular</vt:lpstr>
      <vt:lpstr>Arial</vt:lpstr>
      <vt:lpstr>Arial Nova</vt:lpstr>
      <vt:lpstr>Calibri</vt:lpstr>
      <vt:lpstr>Consolas</vt:lpstr>
      <vt:lpstr>Courier New</vt:lpstr>
      <vt:lpstr>Gill Sans MT</vt:lpstr>
      <vt:lpstr>Parcel</vt:lpstr>
      <vt:lpstr>HTML, Web Scraping &amp; Beautiful Soup</vt:lpstr>
      <vt:lpstr>HTML</vt:lpstr>
      <vt:lpstr>HTML Basics</vt:lpstr>
      <vt:lpstr>Example 1</vt:lpstr>
      <vt:lpstr>Example 1 (Cont’d)</vt:lpstr>
      <vt:lpstr>Example 1 (Cont’d)</vt:lpstr>
      <vt:lpstr>Example 1 Cont’d</vt:lpstr>
      <vt:lpstr>Full html file </vt:lpstr>
      <vt:lpstr>Extension – Add a section on saying goodbye</vt:lpstr>
      <vt:lpstr>Styles (CSS)</vt:lpstr>
      <vt:lpstr>CSS classes and ids</vt:lpstr>
      <vt:lpstr>Beautiful Soup</vt:lpstr>
      <vt:lpstr>Example 2</vt:lpstr>
      <vt:lpstr>Example 2 Contd</vt:lpstr>
      <vt:lpstr>Tags</vt:lpstr>
      <vt:lpstr>Contents of Tags</vt:lpstr>
      <vt:lpstr>Search by type of Tag</vt:lpstr>
      <vt:lpstr>Misc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SI507 Week 7 Lesson 1 HTML</dc:title>
  <dc:creator>Madamanchi, Aasakiran</dc:creator>
  <cp:lastModifiedBy>婧捷</cp:lastModifiedBy>
  <cp:revision>37</cp:revision>
  <dcterms:created xsi:type="dcterms:W3CDTF">2020-10-13T01:42:35Z</dcterms:created>
  <dcterms:modified xsi:type="dcterms:W3CDTF">2022-11-15T20:24:38Z</dcterms:modified>
</cp:coreProperties>
</file>