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68" r:id="rId1"/>
  </p:sldMasterIdLst>
  <p:notesMasterIdLst>
    <p:notesMasterId r:id="rId31"/>
  </p:notesMasterIdLst>
  <p:sldIdLst>
    <p:sldId id="359" r:id="rId2"/>
    <p:sldId id="360" r:id="rId3"/>
    <p:sldId id="361" r:id="rId4"/>
    <p:sldId id="334" r:id="rId5"/>
    <p:sldId id="340" r:id="rId6"/>
    <p:sldId id="339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62" r:id="rId21"/>
    <p:sldId id="354" r:id="rId22"/>
    <p:sldId id="363" r:id="rId23"/>
    <p:sldId id="355" r:id="rId24"/>
    <p:sldId id="356" r:id="rId25"/>
    <p:sldId id="259" r:id="rId26"/>
    <p:sldId id="312" r:id="rId27"/>
    <p:sldId id="357" r:id="rId28"/>
    <p:sldId id="358" r:id="rId29"/>
    <p:sldId id="31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amanchi, Aasakiran" initials="MA" lastIdx="1" clrIdx="0">
    <p:extLst>
      <p:ext uri="{19B8F6BF-5375-455C-9EA6-DF929625EA0E}">
        <p15:presenceInfo xmlns:p15="http://schemas.microsoft.com/office/powerpoint/2012/main" userId="Madamanchi, Aasaki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C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4698" autoAdjust="0"/>
  </p:normalViewPr>
  <p:slideViewPr>
    <p:cSldViewPr>
      <p:cViewPr varScale="1">
        <p:scale>
          <a:sx n="127" d="100"/>
          <a:sy n="127" d="100"/>
        </p:scale>
        <p:origin x="16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AA78ED3-8BA9-4134-8D3B-3B975E39E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5363A2-BBB8-4885-85FB-8BA559BAB8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F59CC9C-3978-4D2C-94E0-B5E0BBDD82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80BE714-C813-4AE3-90B9-F9D015D1F5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ACD370A-2EE2-429F-8BBA-72F8687AEF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32723D3-45BE-442D-AB5D-C65909D7D6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01CA56-F349-445D-B30A-5FE26F69F2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19A121E-F348-4B8F-874F-801E39DF3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fld id="{71ABC3E5-7698-457E-BE1A-7D829859610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5CBCCA-966B-4B66-AFD5-1CFDECD68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00791E6-7669-40D7-9C1B-17048EBAD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19A121E-F348-4B8F-874F-801E39DF3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fld id="{71ABC3E5-7698-457E-BE1A-7D829859610E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5CBCCA-966B-4B66-AFD5-1CFDECD684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00791E6-7669-40D7-9C1B-17048EBAD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8" descr="pl9cover.jpg">
            <a:extLst>
              <a:ext uri="{FF2B5EF4-FFF2-40B4-BE49-F238E27FC236}">
                <a16:creationId xmlns:a16="http://schemas.microsoft.com/office/drawing/2014/main" id="{53C9C2E0-E57D-4599-86F0-C9D345346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495300"/>
            <a:ext cx="495617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3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970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8986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7096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98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110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744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20D2D92-9884-4FFC-8830-AF5894D6F0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32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40FB3C9-7FA8-479F-A847-52B4B707D3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27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038ED8FD-CBEF-4FF6-9A64-D2E21E4164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31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0D752B0-A211-4866-A9C9-C7B2637047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95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CF13C03-57B0-43D7-886F-E7DB70BD08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5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134A2FDD-A5E9-4FE5-A3D9-03D9C19B55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8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3B8F6BB2-863F-4921-BBFA-C6F25451F05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26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54580A5-CDF5-4978-894D-9AB1673787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4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430CE018-82DB-4497-8638-8868FCF78B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8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81376CB0-C50C-4216-AE34-6A18C82D64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14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>
              <a:defRPr/>
            </a:pPr>
            <a:r>
              <a:rPr lang="en-US"/>
              <a:t>Copyright © 2009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altLang="en-US"/>
              <a:t>1-</a:t>
            </a:r>
            <a:fld id="{3E454507-1020-463E-8FB8-785CC3E817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068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i.umich.edu/robots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.umich.edu/programs/courses/1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.umich.edu/programs/cour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i.umich.edu/programs/cour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.umich.edu/programs/courses/20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i.umich.edu/programs/courses/20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i.umich.edu/programs/courses/20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.umich.edu/programs/cour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01AF200-4AB4-4A94-8C18-E6E9B13CF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134007"/>
            <a:ext cx="8151743" cy="7041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>
                <a:latin typeface="Abadi" panose="020B0604020202020204" pitchFamily="34" charset="0"/>
              </a:rPr>
              <a:t>SI_507 – Crawling</a:t>
            </a:r>
            <a:endParaRPr lang="en-US" altLang="en-US" sz="3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785769D-E647-4838-853B-7E6B0C4FC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200400"/>
            <a:ext cx="8153400" cy="3657600"/>
          </a:xfrm>
        </p:spPr>
        <p:txBody>
          <a:bodyPr>
            <a:normAutofit/>
          </a:bodyPr>
          <a:lstStyle/>
          <a:p>
            <a:pPr lvl="2">
              <a:lnSpc>
                <a:spcPct val="110000"/>
              </a:lnSpc>
            </a:pPr>
            <a:r>
              <a:rPr lang="en-US" altLang="en-US" sz="2900" b="1">
                <a:latin typeface="Abadi" panose="020B0604020104020204" pitchFamily="34" charset="0"/>
                <a:cs typeface="Courier New" panose="02070309020205020404" pitchFamily="49" charset="0"/>
              </a:rPr>
              <a:t>Web Crawlers, also known as ‘spiders’ or ‘ants’ are bots that systematically browse the internet in order to map it.</a:t>
            </a:r>
          </a:p>
          <a:p>
            <a:pPr lvl="2">
              <a:lnSpc>
                <a:spcPct val="110000"/>
              </a:lnSpc>
            </a:pPr>
            <a:r>
              <a:rPr lang="en-US" altLang="en-US" sz="2900" b="1">
                <a:latin typeface="Abadi" panose="020B0604020104020204" pitchFamily="34" charset="0"/>
                <a:cs typeface="Courier New" panose="02070309020205020404" pitchFamily="49" charset="0"/>
              </a:rPr>
              <a:t>Crawling is simple:</a:t>
            </a:r>
          </a:p>
          <a:p>
            <a:pPr lvl="3">
              <a:lnSpc>
                <a:spcPct val="110000"/>
              </a:lnSpc>
            </a:pPr>
            <a:r>
              <a:rPr lang="en-US" altLang="en-US" b="1">
                <a:latin typeface="Abadi" panose="020B0604020104020204" pitchFamily="34" charset="0"/>
                <a:cs typeface="Courier New" panose="02070309020205020404" pitchFamily="49" charset="0"/>
              </a:rPr>
              <a:t>Visit a page</a:t>
            </a:r>
          </a:p>
          <a:p>
            <a:pPr lvl="3">
              <a:lnSpc>
                <a:spcPct val="110000"/>
              </a:lnSpc>
            </a:pPr>
            <a:r>
              <a:rPr lang="en-US" altLang="en-US" b="1">
                <a:latin typeface="Abadi" panose="020B0604020104020204" pitchFamily="34" charset="0"/>
                <a:cs typeface="Courier New" panose="02070309020205020404" pitchFamily="49" charset="0"/>
              </a:rPr>
              <a:t>Save the page, index &amp; process it</a:t>
            </a:r>
          </a:p>
          <a:p>
            <a:pPr lvl="3">
              <a:lnSpc>
                <a:spcPct val="110000"/>
              </a:lnSpc>
            </a:pPr>
            <a:r>
              <a:rPr lang="en-US" altLang="en-US" b="1">
                <a:latin typeface="Abadi" panose="020B0604020104020204" pitchFamily="34" charset="0"/>
                <a:cs typeface="Courier New" panose="02070309020205020404" pitchFamily="49" charset="0"/>
              </a:rPr>
              <a:t>Visit all the links</a:t>
            </a:r>
          </a:p>
          <a:p>
            <a:pPr lvl="3">
              <a:lnSpc>
                <a:spcPct val="110000"/>
              </a:lnSpc>
            </a:pPr>
            <a:r>
              <a:rPr lang="en-US" altLang="en-US" b="1">
                <a:latin typeface="Abadi" panose="020B0604020104020204" pitchFamily="34" charset="0"/>
                <a:cs typeface="Courier New" panose="02070309020205020404" pitchFamily="49" charset="0"/>
              </a:rPr>
              <a:t>Repeat…</a:t>
            </a:r>
            <a:endParaRPr lang="en-US" altLang="en-US">
              <a:latin typeface="Abadi" panose="020B0604020104020204" pitchFamily="34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BCED6-14EB-4FCC-B95B-2D8FAE38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762000"/>
            <a:ext cx="3657600" cy="23559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3: Develop a Scraping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381000" y="793114"/>
            <a:ext cx="829056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Make a pseudocode plan for scraping through this catalog to solve our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Make the soup for the Courses page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For each course listed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## extract the course details URL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## Make the soup for course details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## extract course number and name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## extract course description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## extract credit hours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## extract prereqs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20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4A: Make the Soup for the course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381000" y="793114"/>
            <a:ext cx="82905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Make the soup for the Courses page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80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4A: Make the Soup for the course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381000" y="793114"/>
            <a:ext cx="82905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bs4 import BeautifulSoup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BASE_URL = 'https://www.si.umich.edu'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 must use https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COURSES_PATH = '/programs/courses’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Make the soup for the Courses page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courses_page_url = BASE_URL + COURSES_PATH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= requests.get(courses_page_url)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soup = BeautifulSoup(response.text, 'html.parser’)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print(soup.prettify())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sanity check -- test then delete</a:t>
            </a:r>
          </a:p>
        </p:txBody>
      </p:sp>
    </p:spTree>
    <p:extLst>
      <p:ext uri="{BB962C8B-B14F-4D97-AF65-F5344CB8AC3E}">
        <p14:creationId xmlns:p14="http://schemas.microsoft.com/office/powerpoint/2010/main" val="338988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4B: Get the &lt;div&gt; with the course listing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381000" y="793114"/>
            <a:ext cx="82905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For each course listed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739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4B: Get the &lt;div&gt; with the course listing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381000" y="793114"/>
            <a:ext cx="82905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endParaRPr lang="en-US" sz="1400">
              <a:latin typeface="+mj-lt"/>
            </a:endParaRP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For each course listed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course_listing_parent = soup.find('div', class_='item-teaser-group’)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course_listing_divs = course_listing_parent.find_all('div', recursive=False)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print(course_listing_divs)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sanity check -- test then delete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154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4C: Get the URL for each course details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381000" y="793114"/>
            <a:ext cx="82905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extract course details url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284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4C: Get the URL for each course details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381000" y="793114"/>
            <a:ext cx="82905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course_listing_div in course_listing_divs: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extract the course details URL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course_link_tag = course_listing_div.find('a’)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course_details_path = course_link_tag['href’]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course_details_url = BASE_URL + course_details_path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print(course_details_url)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sanity check -- test then delete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150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4D: Crawl to Course Details page and extract Name and Number for each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914400"/>
            <a:ext cx="82905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Make the soup for course details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extract course number 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18D5D-4C3F-4DB4-BD08-4CF54D63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43200"/>
            <a:ext cx="6858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Expected Outcome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106 - Programs, Information and People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110 - Introduction to Information Studies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206 - Data-Oriented Programming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260 - Opportunity in the Age of Intelligent Machines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301 - Models of Social Information Processing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310 - Information Environments and Work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315 - Interpersonal and Psychological Implications of Social Media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320 - Graphic Design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330 - Data Manipulation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334 - Persuasion and Social Influence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1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4D: Crawl to Course Details page and extract Name and Number for each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914400"/>
            <a:ext cx="82905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Make the soup for course details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response = requests.get(course_details_url)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soup = BeautifulSoup(response.text, 'html.parser’)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extract course number and name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number_name = soup.find(class_='grid--3col-2').find('h1’)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print(number_name.text.strip())</a:t>
            </a: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018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4E: Extract Course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914400"/>
            <a:ext cx="82905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extract course description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extract course number and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5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5870-5F39-432B-86B6-1FA6A293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1066799"/>
          </a:xfrm>
        </p:spPr>
        <p:txBody>
          <a:bodyPr/>
          <a:lstStyle/>
          <a:p>
            <a:r>
              <a:rPr lang="en-US" b="1"/>
              <a:t>Purpose Built Crawlers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3FF1-D6F1-4371-AC0E-104F4632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295400"/>
            <a:ext cx="8075400" cy="541019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Only interested in particular data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(e.g., headlines from Michigan Daily, headers from Beautiful Soup docs)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Only interested in particular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Extract and follow particular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Extract particular data from the linked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Stop when data is collected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Much easier than general-purpose crawling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lot of very specific code that only works on one particular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Your Michigan Daily crawler won’t work </a:t>
            </a:r>
            <a:r>
              <a:rPr lang="en-US" i="1"/>
              <a:t>at all</a:t>
            </a:r>
            <a:r>
              <a:rPr lang="en-US"/>
              <a:t> on Beautiful Soup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Your code might not even work across a whole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One-shot crawling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Page contents don’t change, but there’s a lot and it’s not organized well for the analysis you want to 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Repeated crawling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Page contents change (e.g., news site, Twitter) and you want to preserve snapshots across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Probably want to reorganize the data and do analysis too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89822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4E: Extact Course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914400"/>
            <a:ext cx="82905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extract course description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 = soup.find(class_=‘grid—3col-2’).find(‘p’)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print(desc.text.strip())</a:t>
            </a:r>
          </a:p>
        </p:txBody>
      </p:sp>
    </p:spTree>
    <p:extLst>
      <p:ext uri="{BB962C8B-B14F-4D97-AF65-F5344CB8AC3E}">
        <p14:creationId xmlns:p14="http://schemas.microsoft.com/office/powerpoint/2010/main" val="424248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4E: Extract credit hours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914400"/>
            <a:ext cx="82905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extract credit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9419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4E: Extact credit hours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914400"/>
            <a:ext cx="82905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## extract credit hours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credits = soup.find(class_=‘credit-hours’).find(‘span’)</a:t>
            </a: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print(‘Credits:’ credits.text.strip())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64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4f: Extact Enforced Pre-requisites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914400"/>
            <a:ext cx="829056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## extract course prereqs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Trickier because varying number of pre-reqs.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6A7500-796B-46B7-BBF9-7FE71A07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50015"/>
            <a:ext cx="7543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Expected Outcome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106 - Programs, Information and People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Credits: 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110 - Introduction to Information Studies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Credits: 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206 - Data-Oriented Programming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Credits: 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Prereq: (SI 106 or waiver) or EECS 182 or EECS 183 or ENGR 101; (C- or better)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260 - Opportunity in the Age of Intelligent Machines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Credits: 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301 - Models of Social Information Processing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Credits: 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Prereq: (Prerequisite: EECS 280) or (Co-requisite: SI 206); (C- or better)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310 - Information Environments and Work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Credits: 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315 - Interpersonal and Psychological Implications of Social Media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Credits: 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320 - Graphic Design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Credits: 4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6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4f: Extact Enforced Pre-requisites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914400"/>
            <a:ext cx="8290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Fill in the code – refer back to the example from lesson 1 if needed.</a:t>
            </a:r>
          </a:p>
          <a:p>
            <a:endParaRPr lang="en-US" sz="1400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D393EE-7BEE-45DA-A8B2-3596031CD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1374815"/>
            <a:ext cx="67894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EAEA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## extract prereqs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prereqs_div = soup.find(class_='prerequisites-enforced')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if (prereqs_div is not None):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  prereqs = prereqs_div.find_all('li')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for p in prereqs: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  print('Prereq:', p.text.strip())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print('-' * 40) # separator</a:t>
            </a:r>
          </a:p>
        </p:txBody>
      </p:sp>
    </p:spTree>
    <p:extLst>
      <p:ext uri="{BB962C8B-B14F-4D97-AF65-F5344CB8AC3E}">
        <p14:creationId xmlns:p14="http://schemas.microsoft.com/office/powerpoint/2010/main" val="299222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01AF200-4AB4-4A94-8C18-E6E9B13CF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134007"/>
            <a:ext cx="8439151" cy="7041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b="1">
                <a:latin typeface="Abadi" panose="020B0604020202020204" pitchFamily="34" charset="0"/>
              </a:rPr>
              <a:t>SI_507 Crawling &amp; Caching</a:t>
            </a:r>
            <a:endParaRPr lang="en-US" altLang="en-US" sz="32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785769D-E647-4838-853B-7E6B0C4FC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90678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b="1">
                <a:latin typeface="Abadi" panose="020B0604020104020204" pitchFamily="34" charset="0"/>
                <a:cs typeface="Courier New" panose="02070309020205020404" pitchFamily="49" charset="0"/>
              </a:rPr>
              <a:t>Ethical, legal, and practical considerations</a:t>
            </a:r>
          </a:p>
          <a:p>
            <a:pPr lvl="1">
              <a:lnSpc>
                <a:spcPct val="110000"/>
              </a:lnSpc>
            </a:pPr>
            <a:r>
              <a:rPr lang="en-US" altLang="en-US" sz="1600" b="1">
                <a:latin typeface="Abadi" panose="020B0604020104020204" pitchFamily="34" charset="0"/>
                <a:cs typeface="Courier New" panose="02070309020205020404" pitchFamily="49" charset="0"/>
              </a:rPr>
              <a:t>Are you respecting site owner’s intellectual property?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May need to read terms of service or contact owner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latin typeface="Abadi" panose="020B0604020104020204" pitchFamily="34" charset="0"/>
                <a:cs typeface="Courier New" panose="02070309020205020404" pitchFamily="49" charset="0"/>
              </a:rPr>
              <a:t>Is your scraping/crawling going to cause disruptions?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Introduce delays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Caching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latin typeface="Abadi" panose="020B0604020104020204" pitchFamily="34" charset="0"/>
                <a:cs typeface="Courier New" panose="02070309020205020404" pitchFamily="49" charset="0"/>
              </a:rPr>
              <a:t>Is your use in accordance with site owner’s wishes?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Terms of service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Fair Use</a:t>
            </a:r>
          </a:p>
          <a:p>
            <a:pPr lvl="1">
              <a:lnSpc>
                <a:spcPct val="110000"/>
              </a:lnSpc>
            </a:pPr>
            <a:r>
              <a:rPr lang="en-US" altLang="en-US" sz="1600">
                <a:latin typeface="Abadi" panose="020B0604020104020204" pitchFamily="34" charset="0"/>
                <a:cs typeface="Courier New" panose="02070309020205020404" pitchFamily="49" charset="0"/>
              </a:rPr>
              <a:t>Practical issues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Robots.txt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Supply user-agent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Delay</a:t>
            </a:r>
          </a:p>
          <a:p>
            <a:pPr lvl="2">
              <a:lnSpc>
                <a:spcPct val="110000"/>
              </a:lnSpc>
            </a:pPr>
            <a:r>
              <a:rPr lang="en-US" altLang="en-US" sz="1200">
                <a:latin typeface="Abadi" panose="020B0604020104020204" pitchFamily="34" charset="0"/>
                <a:cs typeface="Courier New" panose="02070309020205020404" pitchFamily="49" charset="0"/>
              </a:rPr>
              <a:t>JavaScript can complicate crawling</a:t>
            </a:r>
          </a:p>
          <a:p>
            <a:pPr lvl="3">
              <a:lnSpc>
                <a:spcPct val="110000"/>
              </a:lnSpc>
            </a:pPr>
            <a:r>
              <a:rPr lang="en-US" altLang="en-US" sz="1000">
                <a:latin typeface="Abadi" panose="020B0604020104020204" pitchFamily="34" charset="0"/>
                <a:cs typeface="Courier New" panose="02070309020205020404" pitchFamily="49" charset="0"/>
              </a:rPr>
              <a:t>Watch out for in final project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5870-5F39-432B-86B6-1FA6A293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1066799"/>
          </a:xfrm>
        </p:spPr>
        <p:txBody>
          <a:bodyPr/>
          <a:lstStyle/>
          <a:p>
            <a:r>
              <a:rPr lang="en-US" b="1"/>
              <a:t>Robots.txt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3FF1-D6F1-4371-AC0E-104F4632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43000"/>
            <a:ext cx="8075400" cy="556259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http://&lt;domain_name&gt;/robots.txt</a:t>
            </a:r>
          </a:p>
          <a:p>
            <a:pPr lvl="1"/>
            <a:r>
              <a:rPr lang="en-US">
                <a:hlinkClick r:id="rId2"/>
              </a:rPr>
              <a:t>http://si.umich.edu/robots.txt</a:t>
            </a:r>
            <a:r>
              <a:rPr lang="en-US"/>
              <a:t> </a:t>
            </a:r>
          </a:p>
          <a:p>
            <a:r>
              <a:rPr lang="en-US"/>
              <a:t>Tells crawlers where they can and can’t crawl</a:t>
            </a:r>
          </a:p>
          <a:p>
            <a:endParaRPr lang="en-US"/>
          </a:p>
          <a:p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User-agent: *</a:t>
            </a:r>
          </a:p>
          <a:p>
            <a:pPr lvl="1"/>
            <a:r>
              <a:rPr lang="en-US"/>
              <a:t>Refers to type of software</a:t>
            </a:r>
          </a:p>
          <a:p>
            <a:pPr lvl="1"/>
            <a:r>
              <a:rPr lang="en-US"/>
              <a:t>* means all</a:t>
            </a:r>
          </a:p>
          <a:p>
            <a:pPr lvl="1"/>
            <a:r>
              <a:rPr lang="en-US"/>
              <a:t>If other user-agents are specified * means all other than those specified</a:t>
            </a:r>
          </a:p>
          <a:p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Allow: </a:t>
            </a:r>
          </a:p>
          <a:p>
            <a:pPr lvl="1"/>
            <a:r>
              <a:rPr lang="en-US"/>
              <a:t>Specifically grants permission for specific files or file types, or directories</a:t>
            </a:r>
          </a:p>
          <a:p>
            <a:pPr lvl="1"/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Disallow: </a:t>
            </a:r>
            <a:r>
              <a:rPr lang="en-US"/>
              <a:t>is opposite and forbids access to certain types</a:t>
            </a:r>
          </a:p>
          <a:p>
            <a:pPr lvl="1"/>
            <a:r>
              <a:rPr lang="en-US"/>
              <a:t>The more specific will take precedence (think scope)</a:t>
            </a:r>
          </a:p>
          <a:p>
            <a:pPr lvl="2"/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Allow: /profiles/*.jpg </a:t>
            </a:r>
            <a:r>
              <a:rPr lang="en-US"/>
              <a:t>would overrule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Disallow:  /profiles/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More reading: </a:t>
            </a:r>
            <a:r>
              <a:rPr lang="en-US">
                <a:solidFill>
                  <a:srgbClr val="FFC000"/>
                </a:solidFill>
              </a:rPr>
              <a:t>robotstxt.org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82925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5870-5F39-432B-86B6-1FA6A293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5660"/>
            <a:ext cx="7886700" cy="1066799"/>
          </a:xfrm>
        </p:spPr>
        <p:txBody>
          <a:bodyPr>
            <a:normAutofit fontScale="90000"/>
          </a:bodyPr>
          <a:lstStyle/>
          <a:p>
            <a:r>
              <a:rPr lang="en-US" b="1"/>
              <a:t>Specify User-Agent as part of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3FF1-D6F1-4371-AC0E-104F4632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50" y="906874"/>
            <a:ext cx="8075400" cy="373379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All http messages have a header</a:t>
            </a:r>
          </a:p>
          <a:p>
            <a:pPr lvl="1"/>
            <a:r>
              <a:rPr lang="en-US"/>
              <a:t>We haven’t previously discussed</a:t>
            </a:r>
          </a:p>
          <a:p>
            <a:pPr lvl="1"/>
            <a:r>
              <a:rPr lang="en-US"/>
              <a:t>Examine using the following code</a:t>
            </a:r>
          </a:p>
          <a:p>
            <a:pPr marL="342900" lvl="1" indent="0">
              <a:buNone/>
            </a:pP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pPr marL="342900" lvl="1" indent="0">
              <a:buNone/>
            </a:pP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the_url = 'http://si.umich.edu’</a:t>
            </a:r>
          </a:p>
          <a:p>
            <a:pPr marL="342900" lvl="1" indent="0">
              <a:buNone/>
            </a:pP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 = requests.get(the_url)</a:t>
            </a:r>
          </a:p>
          <a:p>
            <a:pPr marL="342900" lvl="1" indent="0">
              <a:buNone/>
            </a:pP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(response.request.headers)</a:t>
            </a:r>
          </a:p>
          <a:p>
            <a:pPr lvl="1"/>
            <a:r>
              <a:rPr lang="en-US"/>
              <a:t>Prints out: </a:t>
            </a:r>
            <a:r>
              <a:rPr lang="en-US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{'User-Agent': 'python-requests/2.42.0', 'Accept-Encoding': 'gzip, deflate', 'Accept': '*/*', 'Connection': 'keep-alive’}</a:t>
            </a:r>
          </a:p>
          <a:p>
            <a:endParaRPr lang="en-US"/>
          </a:p>
          <a:p>
            <a:r>
              <a:rPr lang="en-US"/>
              <a:t>User-Agent lets site administrator know traffic is from python </a:t>
            </a:r>
          </a:p>
          <a:p>
            <a:pPr lvl="1"/>
            <a:r>
              <a:rPr lang="en-US"/>
              <a:t>User-Agent from a mobile browser would look like this</a:t>
            </a:r>
          </a:p>
          <a:p>
            <a:pPr marL="342900" lvl="1" indent="0">
              <a:lnSpc>
                <a:spcPct val="120000"/>
              </a:lnSpc>
              <a:buNone/>
            </a:pP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Mozilla/5.0 (iPhone; CPU iPhone OS 10_3 like Mac OS X) AppleWebKit/602.1.50 (KHTML, like Gecko) CriOS/56.0.2924.75 Mobile/14E5239e Safari/602.1</a:t>
            </a:r>
          </a:p>
          <a:p>
            <a:pPr marL="342900" lvl="1" indent="0">
              <a:buNone/>
            </a:pPr>
            <a:endParaRPr lang="en-US" b="1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EAEAEA"/>
                </a:solidFill>
                <a:cs typeface="Courier New" panose="02070309020205020404" pitchFamily="49" charset="0"/>
              </a:rPr>
              <a:t>You can supply your user info by adding a custom header.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b="1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337C09-EAEB-44C0-A69B-7E68B773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577207"/>
            <a:ext cx="91567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the_url = 'http://si.umich.edu'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headers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'User-Agent': 'UMSI 507 Course Project - Python Web Scraping',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'From': 'youremail@domain.com',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'Course-Info': 'https://www.si.umich.edu/programs/courses/507'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response = requests.get(the_url, headers=headers)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 (response.request.headers)</a:t>
            </a:r>
          </a:p>
        </p:txBody>
      </p:sp>
    </p:spTree>
    <p:extLst>
      <p:ext uri="{BB962C8B-B14F-4D97-AF65-F5344CB8AC3E}">
        <p14:creationId xmlns:p14="http://schemas.microsoft.com/office/powerpoint/2010/main" val="3672423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5870-5F39-432B-86B6-1FA6A293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5660"/>
            <a:ext cx="7886700" cy="1066799"/>
          </a:xfrm>
        </p:spPr>
        <p:txBody>
          <a:bodyPr>
            <a:normAutofit/>
          </a:bodyPr>
          <a:lstStyle/>
          <a:p>
            <a:r>
              <a:rPr lang="en-US" b="1"/>
              <a:t>Adding a Delay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D3FBF0-5DD2-4441-BA01-DC2383641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10837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time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AEA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need this in order to sleep()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course_listing_div in course_listing_divs: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AEA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## extract the course details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course_link_tag = course_listing_div.find('a')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course_details_path = course_link_tag['href']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course_details_url = BASE_URL + course_details_path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AEA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## extract all the info from the details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AEA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## at the end of the loop, before starting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time.sleep(1)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EAEAE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## sleep for one second   </a:t>
            </a:r>
          </a:p>
        </p:txBody>
      </p:sp>
    </p:spTree>
    <p:extLst>
      <p:ext uri="{BB962C8B-B14F-4D97-AF65-F5344CB8AC3E}">
        <p14:creationId xmlns:p14="http://schemas.microsoft.com/office/powerpoint/2010/main" val="1229305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7886700" cy="625474"/>
          </a:xfrm>
        </p:spPr>
        <p:txBody>
          <a:bodyPr>
            <a:noAutofit/>
          </a:bodyPr>
          <a:lstStyle/>
          <a:p>
            <a:r>
              <a:rPr lang="en-US" sz="2800" b="1"/>
              <a:t>Caching &amp; Crawling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4BAF84-5EDA-4F18-A7DB-B555C69F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777874"/>
            <a:ext cx="8610600" cy="6003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effectLst/>
              </a:rPr>
              <a:t>Crawling can be quite slow</a:t>
            </a: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</a:rPr>
              <a:t>Crawling takes up others resources</a:t>
            </a: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tx1"/>
                </a:solidFill>
                <a:effectLst/>
              </a:rPr>
              <a:t>Just as with Web APIs, caching can help solve these problems for you</a:t>
            </a:r>
          </a:p>
          <a:p>
            <a:pPr lvl="1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effectLst/>
              </a:rPr>
              <a:t>An in-memory cache within your program (dictionary)</a:t>
            </a:r>
          </a:p>
          <a:p>
            <a:pPr lvl="1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effectLst/>
              </a:rPr>
              <a:t>A persistent cache that you save to your file system. This will be a JSON file that serves as a perfect copy of your in-memory cache.</a:t>
            </a:r>
          </a:p>
          <a:p>
            <a:pPr lvl="1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  <a:effectLst/>
              </a:rPr>
              <a:t>A unique identifier system to keep track of each new piece of data, and whether you have to retrieve it from source or not</a:t>
            </a:r>
          </a:p>
          <a:p>
            <a:pPr>
              <a:lnSpc>
                <a:spcPct val="100000"/>
              </a:lnSpc>
            </a:pPr>
            <a:endParaRPr lang="en-US">
              <a:effectLst/>
            </a:endParaRPr>
          </a:p>
          <a:p>
            <a:pPr>
              <a:lnSpc>
                <a:spcPct val="100000"/>
              </a:lnSpc>
            </a:pPr>
            <a:r>
              <a:rPr lang="en-US"/>
              <a:t>Caching Example - Lab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107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7886700" cy="625474"/>
          </a:xfrm>
        </p:spPr>
        <p:txBody>
          <a:bodyPr>
            <a:noAutofit/>
          </a:bodyPr>
          <a:lstStyle/>
          <a:p>
            <a:r>
              <a:rPr lang="en-US" sz="2800" b="1"/>
              <a:t>Example – UMSI Course Catalog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4BAF84-5EDA-4F18-A7DB-B555C69F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777874"/>
            <a:ext cx="8610600" cy="600392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solidFill>
                  <a:srgbClr val="FFC000"/>
                </a:solidFill>
              </a:rPr>
              <a:t>Goal build a crawler for the UMSI Course Catalog</a:t>
            </a:r>
          </a:p>
          <a:p>
            <a:pPr lvl="1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Extract the following info for each course</a:t>
            </a:r>
          </a:p>
          <a:p>
            <a:pPr lvl="2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Course Number</a:t>
            </a:r>
          </a:p>
          <a:p>
            <a:pPr lvl="2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Course Name</a:t>
            </a:r>
          </a:p>
          <a:p>
            <a:pPr lvl="2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Course Description</a:t>
            </a:r>
          </a:p>
          <a:p>
            <a:pPr lvl="2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Required Prerequisites</a:t>
            </a:r>
          </a:p>
          <a:p>
            <a:pPr lvl="2"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</a:rPr>
              <a:t>Number of Credits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solidFill>
                  <a:srgbClr val="FFC000"/>
                </a:solidFill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>
                <a:effectLst/>
              </a:rPr>
              <a:t>Reverse engineer the Courses page to figure out where to find </a:t>
            </a:r>
          </a:p>
          <a:p>
            <a:pPr marL="457200" lvl="1" indent="0">
              <a:buNone/>
            </a:pPr>
            <a:r>
              <a:rPr lang="en-US">
                <a:effectLst/>
              </a:rPr>
              <a:t>- links to the course details page</a:t>
            </a:r>
          </a:p>
          <a:p>
            <a:pPr>
              <a:buFont typeface="+mj-lt"/>
              <a:buAutoNum type="arabicPeriod"/>
            </a:pPr>
            <a:r>
              <a:rPr lang="en-US">
                <a:effectLst/>
              </a:rPr>
              <a:t>Reverse engineer the Course detail page (e.g., </a:t>
            </a:r>
            <a:r>
              <a:rPr lang="en-US">
                <a:effectLst/>
                <a:hlinkClick r:id="rId2"/>
              </a:rPr>
              <a:t>https://www.si.umich.edu/programs/courses/106</a:t>
            </a:r>
            <a:r>
              <a:rPr lang="en-US">
                <a:effectLst/>
              </a:rPr>
              <a:t>) to figure out where to find</a:t>
            </a:r>
          </a:p>
          <a:p>
            <a:pPr marL="457200" lvl="1" indent="0">
              <a:buNone/>
            </a:pPr>
            <a:r>
              <a:rPr lang="en-US">
                <a:effectLst/>
              </a:rPr>
              <a:t>a. course numbers</a:t>
            </a:r>
          </a:p>
          <a:p>
            <a:pPr marL="457200" lvl="1" indent="0">
              <a:buNone/>
            </a:pPr>
            <a:r>
              <a:rPr lang="en-US"/>
              <a:t>b. </a:t>
            </a:r>
            <a:r>
              <a:rPr lang="en-US">
                <a:effectLst/>
              </a:rPr>
              <a:t>course name</a:t>
            </a:r>
          </a:p>
          <a:p>
            <a:pPr marL="457200" lvl="1" indent="0">
              <a:buNone/>
            </a:pPr>
            <a:r>
              <a:rPr lang="en-US">
                <a:effectLst/>
              </a:rPr>
              <a:t>c. course description</a:t>
            </a:r>
          </a:p>
          <a:p>
            <a:pPr marL="457200" lvl="1" indent="0">
              <a:buNone/>
            </a:pPr>
            <a:r>
              <a:rPr lang="en-US">
                <a:effectLst/>
              </a:rPr>
              <a:t>d. prereqs</a:t>
            </a:r>
          </a:p>
          <a:p>
            <a:pPr marL="457200" lvl="1" indent="0">
              <a:buNone/>
            </a:pPr>
            <a:r>
              <a:rPr lang="en-US">
                <a:effectLst/>
              </a:rPr>
              <a:t>e. number of credits</a:t>
            </a:r>
          </a:p>
          <a:p>
            <a:pPr>
              <a:buFont typeface="+mj-lt"/>
              <a:buAutoNum type="arabicPeriod"/>
            </a:pPr>
            <a:r>
              <a:rPr lang="en-US">
                <a:effectLst/>
              </a:rPr>
              <a:t>Given all of this information, make a scraping plan</a:t>
            </a:r>
          </a:p>
          <a:p>
            <a:pPr>
              <a:buFont typeface="+mj-lt"/>
              <a:buAutoNum type="arabicPeriod"/>
            </a:pPr>
            <a:r>
              <a:rPr lang="en-US">
                <a:effectLst/>
              </a:rPr>
              <a:t>Write the scraper</a:t>
            </a:r>
          </a:p>
        </p:txBody>
      </p:sp>
    </p:spTree>
    <p:extLst>
      <p:ext uri="{BB962C8B-B14F-4D97-AF65-F5344CB8AC3E}">
        <p14:creationId xmlns:p14="http://schemas.microsoft.com/office/powerpoint/2010/main" val="356235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7886700" cy="625474"/>
          </a:xfrm>
        </p:spPr>
        <p:txBody>
          <a:bodyPr>
            <a:noAutofit/>
          </a:bodyPr>
          <a:lstStyle/>
          <a:p>
            <a:r>
              <a:rPr lang="en-US" sz="2800" b="1"/>
              <a:t>Step 1: explore Courses page with Developer Tools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4BAF84-5EDA-4F18-A7DB-B555C69F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85800"/>
            <a:ext cx="8610600" cy="563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https://www.si.umich.edu/programs/courses</a:t>
            </a:r>
            <a:endParaRPr lang="en-US"/>
          </a:p>
          <a:p>
            <a:r>
              <a:rPr lang="en-US" sz="2000"/>
              <a:t>In the Elements Browser, find the section of the page where course listings appear (hint: use the Element Selector tool).</a:t>
            </a:r>
          </a:p>
          <a:p>
            <a:r>
              <a:rPr lang="en-US" sz="2000"/>
              <a:t>Walk up the element structure to find the closest parent element that contains </a:t>
            </a:r>
            <a:r>
              <a:rPr lang="en-US" sz="2000" i="1"/>
              <a:t>all</a:t>
            </a:r>
            <a:r>
              <a:rPr lang="en-US" sz="2000"/>
              <a:t> of the course listings on this page.</a:t>
            </a:r>
          </a:p>
          <a:p>
            <a:r>
              <a:rPr lang="en-US" sz="2000"/>
              <a:t>Now find the element that contains the link to the course detail page.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>
              <a:lnSpc>
                <a:spcPct val="100000"/>
              </a:lnSpc>
            </a:pPr>
            <a:endParaRPr lang="en-US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8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7886700" cy="625474"/>
          </a:xfrm>
        </p:spPr>
        <p:txBody>
          <a:bodyPr>
            <a:noAutofit/>
          </a:bodyPr>
          <a:lstStyle/>
          <a:p>
            <a:r>
              <a:rPr lang="en-US" sz="2800" b="1"/>
              <a:t>Step 1: explore Courses page with Developer Tools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4BAF84-5EDA-4F18-A7DB-B555C69F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85800"/>
            <a:ext cx="8610600" cy="563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https://www.si.umich.edu/programs/courses</a:t>
            </a:r>
            <a:endParaRPr lang="en-US"/>
          </a:p>
          <a:p>
            <a:r>
              <a:rPr lang="en-US" sz="2000"/>
              <a:t>In the Elements Browser, find the section of the page where course listings appear (hint: use the Element Selector tool).</a:t>
            </a:r>
          </a:p>
          <a:p>
            <a:r>
              <a:rPr lang="en-US" sz="2000"/>
              <a:t>Walk up the element structure to find the closest parent element that contains </a:t>
            </a:r>
            <a:r>
              <a:rPr lang="en-US" sz="2000" i="1"/>
              <a:t>all</a:t>
            </a:r>
            <a:r>
              <a:rPr lang="en-US" sz="2000"/>
              <a:t> of the course listings on this page.</a:t>
            </a:r>
          </a:p>
          <a:p>
            <a:r>
              <a:rPr lang="en-US" sz="2000"/>
              <a:t>Now find the element that contains the link to the course detail page.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approrporate parent tag is </a:t>
            </a:r>
            <a:r>
              <a:rPr lang="en-US" sz="20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&lt;div class="item-teaser-group"&gt;</a:t>
            </a:r>
            <a:r>
              <a:rPr lang="en-US" sz="200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Note this somewhere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The linkfor a given course is contained in an an </a:t>
            </a:r>
            <a:r>
              <a:rPr lang="en-US" sz="20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&lt;a&gt;</a:t>
            </a:r>
            <a:r>
              <a:rPr lang="en-US" sz="2000" b="1">
                <a:solidFill>
                  <a:srgbClr val="FFC000"/>
                </a:solidFill>
              </a:rPr>
              <a:t> </a:t>
            </a:r>
            <a:r>
              <a:rPr lang="en-US" sz="2000"/>
              <a:t>tag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Nested two levels below our parent tag.</a:t>
            </a:r>
          </a:p>
          <a:p>
            <a:endParaRPr lang="en-US" sz="2000"/>
          </a:p>
          <a:p>
            <a:pPr>
              <a:lnSpc>
                <a:spcPct val="100000"/>
              </a:lnSpc>
            </a:pPr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065DB78-1ECE-42D5-A32F-E9B55A7AD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71800"/>
            <a:ext cx="545404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7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2: explore Course Details with Developer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1307403"/>
            <a:ext cx="8290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Elements Browser, find the nearest parent element that you believe to be unique within the page for each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course number and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course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credit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prerequisites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9BF53-B40F-4ADC-A74D-CB6057B2B6B2}"/>
              </a:ext>
            </a:extLst>
          </p:cNvPr>
          <p:cNvSpPr txBox="1"/>
          <p:nvPr/>
        </p:nvSpPr>
        <p:spPr>
          <a:xfrm>
            <a:off x="685800" y="938071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https://www.si.umich.edu/programs/courses/206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08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2: explore Course Details with Developer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1307403"/>
            <a:ext cx="829056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Elements Browser, find the nearest parent element that you believe to be unique within the page for each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course number and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course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credit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Prerequisites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&lt;div class="column grid--3col-2"&gt;</a:t>
            </a:r>
            <a:r>
              <a:rPr lang="en-US" sz="1400" b="1">
                <a:solidFill>
                  <a:srgbClr val="FFC000"/>
                </a:solidFill>
              </a:rPr>
              <a:t> </a:t>
            </a:r>
            <a:r>
              <a:rPr lang="en-US" sz="1400"/>
              <a:t>contains both elements and is the nearest common parent of both Number/Title &amp;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/>
              <a:t>However </a:t>
            </a:r>
            <a:r>
              <a:rPr lang="en-US" sz="14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lang="en-US" sz="1400" b="1">
                <a:solidFill>
                  <a:srgbClr val="FFC000"/>
                </a:solidFill>
              </a:rPr>
              <a:t> </a:t>
            </a:r>
            <a:r>
              <a:rPr lang="en-US" sz="1400"/>
              <a:t>and </a:t>
            </a:r>
            <a:r>
              <a:rPr lang="en-US" sz="14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&lt;p&gt;</a:t>
            </a:r>
            <a:r>
              <a:rPr lang="en-US" sz="1400">
                <a:solidFill>
                  <a:srgbClr val="1B27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>
                <a:effectLst/>
                <a:latin typeface="+mj-lt"/>
              </a:rPr>
              <a:t>are unique for each</a:t>
            </a:r>
            <a:endParaRPr lang="en-US" sz="140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9BF53-B40F-4ADC-A74D-CB6057B2B6B2}"/>
              </a:ext>
            </a:extLst>
          </p:cNvPr>
          <p:cNvSpPr txBox="1"/>
          <p:nvPr/>
        </p:nvSpPr>
        <p:spPr>
          <a:xfrm>
            <a:off x="685800" y="938071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https://www.si.umich.edu/programs/courses/206</a:t>
            </a: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4DBCB-4799-4082-92F4-E2A6FFB9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16" y="3188397"/>
            <a:ext cx="579456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2: explore Course Details with Developer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426720" y="1307403"/>
            <a:ext cx="829056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 the Elements Browser, find the nearest parent element that you believe to be unique within the page for each of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course number and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course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credit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Prerequisites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&lt;div class="column grid--3col-3"&gt;</a:t>
            </a:r>
            <a:r>
              <a:rPr lang="en-US" sz="1400" b="1">
                <a:solidFill>
                  <a:srgbClr val="FFC000"/>
                </a:solidFill>
              </a:rPr>
              <a:t> </a:t>
            </a:r>
            <a:r>
              <a:rPr lang="en-US" sz="1400"/>
              <a:t>contains both elements and is the nearest common parent of both Credit Hours &amp; Prerequisites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/>
              <a:t>However </a:t>
            </a:r>
            <a:r>
              <a:rPr lang="en-US" sz="14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</a:rPr>
              <a:t>div class=“credit-hours”</a:t>
            </a:r>
            <a:r>
              <a:rPr lang="en-US" sz="14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400" b="1">
                <a:solidFill>
                  <a:srgbClr val="FFC000"/>
                </a:solidFill>
              </a:rPr>
              <a:t> </a:t>
            </a:r>
            <a:r>
              <a:rPr lang="en-US" sz="1400"/>
              <a:t>and </a:t>
            </a:r>
            <a:r>
              <a:rPr lang="en-US" sz="1400" b="1">
                <a:solidFill>
                  <a:srgbClr val="FFC000"/>
                </a:solidFill>
                <a:effectLst/>
                <a:latin typeface="Courier New" panose="02070309020205020404" pitchFamily="49" charset="0"/>
              </a:rPr>
              <a:t>&lt;div class=prerequisites-enforced”&gt; </a:t>
            </a:r>
            <a:r>
              <a:rPr lang="en-US" sz="1400">
                <a:effectLst/>
                <a:latin typeface="+mj-lt"/>
              </a:rPr>
              <a:t>are closer for each</a:t>
            </a:r>
            <a:endParaRPr lang="en-US" sz="140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9BF53-B40F-4ADC-A74D-CB6057B2B6B2}"/>
              </a:ext>
            </a:extLst>
          </p:cNvPr>
          <p:cNvSpPr txBox="1"/>
          <p:nvPr/>
        </p:nvSpPr>
        <p:spPr>
          <a:xfrm>
            <a:off x="685800" y="938071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https://www.si.umich.edu/programs/courses/206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87CBD-4895-41F9-AA1A-749ED31C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48000"/>
            <a:ext cx="5181600" cy="25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2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163F-9773-4C51-8E83-122B7730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305800" cy="625474"/>
          </a:xfrm>
        </p:spPr>
        <p:txBody>
          <a:bodyPr>
            <a:noAutofit/>
          </a:bodyPr>
          <a:lstStyle/>
          <a:p>
            <a:r>
              <a:rPr lang="en-US" sz="2800" b="1"/>
              <a:t>Step 3: Develop a Scraping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8F505-196F-4D19-A68F-3262134C0261}"/>
              </a:ext>
            </a:extLst>
          </p:cNvPr>
          <p:cNvSpPr txBox="1"/>
          <p:nvPr/>
        </p:nvSpPr>
        <p:spPr>
          <a:xfrm>
            <a:off x="381000" y="793114"/>
            <a:ext cx="82905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Make a pseudocode plan for scraping through this catalog to solve our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number, name, description, credit hours, and enforced prerequisites for every course listed on </a:t>
            </a:r>
            <a:r>
              <a:rPr lang="en-US" sz="1400">
                <a:hlinkClick r:id="rId2"/>
              </a:rPr>
              <a:t>https://www.si.umich.edu/programs/courses</a:t>
            </a:r>
            <a:r>
              <a:rPr lang="en-US" sz="1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Use Beautiful Soup on the </a:t>
            </a:r>
            <a:r>
              <a:rPr lang="en-US" sz="1400">
                <a:hlinkClick r:id="rId2"/>
              </a:rPr>
              <a:t>https://www.si.umich.edu/programs/courses</a:t>
            </a:r>
            <a:r>
              <a:rPr lang="en-US" sz="1400"/>
              <a:t> </a:t>
            </a:r>
            <a:r>
              <a:rPr lang="en-US" sz="1400">
                <a:latin typeface="+mj-lt"/>
              </a:rPr>
              <a:t>to Extract all the Course URLs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For Each Extracted URL: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setup bs4 to extract course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Extract course number and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Extract course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Extract credit hours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j-lt"/>
              </a:rPr>
              <a:t>Extract prereqs</a:t>
            </a:r>
          </a:p>
        </p:txBody>
      </p:sp>
    </p:spTree>
    <p:extLst>
      <p:ext uri="{BB962C8B-B14F-4D97-AF65-F5344CB8AC3E}">
        <p14:creationId xmlns:p14="http://schemas.microsoft.com/office/powerpoint/2010/main" val="35802874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3306</TotalTime>
  <Words>2586</Words>
  <Application>Microsoft Office PowerPoint</Application>
  <PresentationFormat>On-screen Show (4:3)</PresentationFormat>
  <Paragraphs>387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Abadi</vt:lpstr>
      <vt:lpstr>Arial</vt:lpstr>
      <vt:lpstr>Arial Unicode MS</vt:lpstr>
      <vt:lpstr>Calibri</vt:lpstr>
      <vt:lpstr>Corbel</vt:lpstr>
      <vt:lpstr>Courier New</vt:lpstr>
      <vt:lpstr>Times</vt:lpstr>
      <vt:lpstr>Depth</vt:lpstr>
      <vt:lpstr>SI_507 – Crawling</vt:lpstr>
      <vt:lpstr>Purpose Built Crawlers</vt:lpstr>
      <vt:lpstr>Example – UMSI Course Catalog</vt:lpstr>
      <vt:lpstr>Step 1: explore Courses page with Developer Tools</vt:lpstr>
      <vt:lpstr>Step 1: explore Courses page with Developer Tools</vt:lpstr>
      <vt:lpstr>Step 2: explore Course Details with Developer Tools</vt:lpstr>
      <vt:lpstr>Step 2: explore Course Details with Developer Tools</vt:lpstr>
      <vt:lpstr>Step 2: explore Course Details with Developer Tools</vt:lpstr>
      <vt:lpstr>Step 3: Develop a Scraping Plan</vt:lpstr>
      <vt:lpstr>Step 3: Develop a Scraping Plan</vt:lpstr>
      <vt:lpstr>Step 4A: Make the Soup for the course page</vt:lpstr>
      <vt:lpstr>Step 4A: Make the Soup for the course page</vt:lpstr>
      <vt:lpstr>Step 4B: Get the &lt;div&gt; with the course listing</vt:lpstr>
      <vt:lpstr>Step 4B: Get the &lt;div&gt; with the course listing</vt:lpstr>
      <vt:lpstr>Step 4C: Get the URL for each course details page</vt:lpstr>
      <vt:lpstr>Step 4C: Get the URL for each course details page</vt:lpstr>
      <vt:lpstr>Step 4D: Crawl to Course Details page and extract Name and Number for each course</vt:lpstr>
      <vt:lpstr>Step 4D: Crawl to Course Details page and extract Name and Number for each course</vt:lpstr>
      <vt:lpstr>Step 4E: Extract Course Description</vt:lpstr>
      <vt:lpstr>Step 4E: Extact Course Description</vt:lpstr>
      <vt:lpstr>Step 4E: Extract credit hours</vt:lpstr>
      <vt:lpstr>Step 4E: Extact credit hours</vt:lpstr>
      <vt:lpstr>Step 4f: Extact Enforced Pre-requisites</vt:lpstr>
      <vt:lpstr>Step 4f: Extact Enforced Pre-requisites</vt:lpstr>
      <vt:lpstr>SI_507 Crawling &amp; Caching</vt:lpstr>
      <vt:lpstr>Robots.txt</vt:lpstr>
      <vt:lpstr>Specify User-Agent as part of GET</vt:lpstr>
      <vt:lpstr>Adding a Delay</vt:lpstr>
      <vt:lpstr>Caching &amp; Crawling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Madamanchi, Aasakiran</cp:lastModifiedBy>
  <cp:revision>281</cp:revision>
  <dcterms:created xsi:type="dcterms:W3CDTF">2003-08-01T12:29:19Z</dcterms:created>
  <dcterms:modified xsi:type="dcterms:W3CDTF">2021-11-16T05:44:52Z</dcterms:modified>
</cp:coreProperties>
</file>