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ink/ink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3.xml" ContentType="application/inkml+xml"/>
  <Override PartName="/ppt/ink/ink4.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5.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embeddedFontLst>
    <p:embeddedFont>
      <p:font typeface="Arial Narrow" panose="020B0606020202030204" pitchFamily="34" charset="0"/>
      <p:regular r:id="rId26"/>
      <p:bold r:id="rId27"/>
      <p:italic r:id="rId28"/>
      <p:boldItalic r:id="rId29"/>
    </p:embeddedFont>
    <p:embeddedFont>
      <p:font typeface="Arimo" panose="02010600030101010101"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160"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8.xml"/><Relationship Id="rId41" Type="http://schemas.openxmlformats.org/officeDocument/2006/relationships/font" Target="fonts/font16.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0T18:41:18.9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0,'6'4,"-1"-1,1 1,0-1,0-1,0 1,0-1,1 0,-1 0,0-1,1 0,-1 0,10 0,6 1,97 17,230 6,-288-27,-6 0,60 6,-58 8,-40-8,30 4,25 1,-56-7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0T18:43:27.1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0,'652'0,"-632"1,1 1,-1 1,38 11,-10-2,-27-9,36 2,0 0,-41-3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0T18:49:03.5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27,'1'-1,"-1"1,1-1,0 0,0 1,0-1,0 1,0-1,0 1,0 0,0-1,0 1,0 0,0 0,0 0,0 0,1 0,1-1,64-8,1 3,93 3,-79 3,1490-2,-788 4,245-2,-825 13,-35-2,-94-9,137 7,35 11,-100-9,163 26,-223-26,1-3,117-5,-141-3,-49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0T18:49:09.1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1,'161'10,"-47"-1,-78-8,965 29,-819-32,243 4,-104 15,60 2,-125-7,18 1,646-13,-715 12,-32 0,19 1,24 0,908-12,-534-2,316 1,-892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0T22:47:51.5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43,'6'-1,"0"1,0-2,0 1,-1-1,1 1,0-2,9-4,25-8,-2 10,-1 1,1 3,49 3,-15 0,105-3,122 2,-254 3,86 20,-8-2,24-10,179-10,-43-3,-90 14,-178-13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21da6f274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f21da6f274_2_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f21da6f274_2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f21da6f274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f21da6f274_2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f21da6f274_2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f21da6f274_2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gf21da6f274_2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f21da6f274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gf21da6f274_2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f21da6f274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f21da6f274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f21da6f274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gf21da6f274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f21da6f274_7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gf21da6f274_7_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f21da6f274_7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gf21da6f274_7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f21da6f274_7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gf21da6f274_7_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f21da6f274_7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f21da6f274_7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21da6f274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f21da6f274_2_8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f21da6f274_7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gf21da6f274_7_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f21da6f274_7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gf21da6f274_7_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f21da6f274_7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gf21da6f274_7_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21da6f274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f21da6f274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21da6f274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f21da6f274_2_9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21da6f274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f21da6f274_2_10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f21da6f274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f21da6f274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21da6f274_2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f21da6f274_2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f21da6f274_2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f21da6f274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f21da6f274_2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f21da6f274_2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gi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customXml" Target="../ink/ink3.xml"/><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customXml" Target="../ink/ink5.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2.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hyperlink" Target="http://drive.google.com/file/d/1OiMgAUR-BTbkU46SzIup702IAHPIbDZX/view"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hyperlink" Target="http://drive.google.com/file/d/1ZzgtDmIxkLVPwaIYkufgq83WRB4EtdOA/view"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7.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customXml" Target="../ink/ink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customXml" Target="../ink/ink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1224213" y="72190"/>
            <a:ext cx="6858000" cy="703847"/>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Arial Narrow"/>
              <a:buNone/>
            </a:pPr>
            <a:r>
              <a:rPr lang="en" sz="2500" b="1">
                <a:latin typeface="Arial Narrow"/>
                <a:ea typeface="Arial Narrow"/>
                <a:cs typeface="Arial Narrow"/>
                <a:sym typeface="Arial Narrow"/>
              </a:rPr>
              <a:t>Intro to Classes &amp; Objects</a:t>
            </a:r>
            <a:endParaRPr sz="2500"/>
          </a:p>
        </p:txBody>
      </p:sp>
      <p:sp>
        <p:nvSpPr>
          <p:cNvPr id="130" name="Google Shape;130;p25"/>
          <p:cNvSpPr txBox="1"/>
          <p:nvPr/>
        </p:nvSpPr>
        <p:spPr>
          <a:xfrm>
            <a:off x="1555817" y="868672"/>
            <a:ext cx="6858000" cy="931200"/>
          </a:xfrm>
          <a:prstGeom prst="rect">
            <a:avLst/>
          </a:prstGeom>
          <a:noFill/>
          <a:ln>
            <a:noFill/>
          </a:ln>
        </p:spPr>
        <p:txBody>
          <a:bodyPr spcFirstLastPara="1" wrap="square" lIns="68575" tIns="34275" rIns="68575" bIns="34275" anchor="t" anchorCtr="0">
            <a:spAutoFit/>
          </a:bodyPr>
          <a:lstStyle/>
          <a:p>
            <a:pPr marL="215900" marR="0" lvl="0" indent="-215900" algn="l" rtl="0">
              <a:spcBef>
                <a:spcPts val="0"/>
              </a:spcBef>
              <a:spcAft>
                <a:spcPts val="0"/>
              </a:spcAft>
              <a:buClr>
                <a:srgbClr val="212121"/>
              </a:buClr>
              <a:buSzPts val="1400"/>
              <a:buFont typeface="Arial"/>
              <a:buChar char="•"/>
            </a:pPr>
            <a:r>
              <a:rPr lang="en" sz="1400" b="0" i="0" u="none" strike="noStrike" cap="none">
                <a:solidFill>
                  <a:srgbClr val="212121"/>
                </a:solidFill>
                <a:latin typeface="Roboto"/>
                <a:ea typeface="Roboto"/>
                <a:cs typeface="Roboto"/>
                <a:sym typeface="Roboto"/>
              </a:rPr>
              <a:t>Everything in python is an object.</a:t>
            </a:r>
            <a:endParaRPr sz="1100"/>
          </a:p>
          <a:p>
            <a:pPr marL="215900" marR="0" lvl="0" indent="-215900" algn="l" rtl="0">
              <a:spcBef>
                <a:spcPts val="0"/>
              </a:spcBef>
              <a:spcAft>
                <a:spcPts val="0"/>
              </a:spcAft>
              <a:buClr>
                <a:srgbClr val="212121"/>
              </a:buClr>
              <a:buSzPts val="1400"/>
              <a:buFont typeface="Arial"/>
              <a:buChar char="•"/>
            </a:pPr>
            <a:r>
              <a:rPr lang="en" sz="1400" b="0" i="0" u="none" strike="noStrike" cap="none">
                <a:solidFill>
                  <a:srgbClr val="212121"/>
                </a:solidFill>
                <a:latin typeface="Roboto"/>
                <a:ea typeface="Roboto"/>
                <a:cs typeface="Roboto"/>
                <a:sym typeface="Roboto"/>
              </a:rPr>
              <a:t>Objects in python belong to classes.</a:t>
            </a:r>
            <a:endParaRPr sz="1100"/>
          </a:p>
          <a:p>
            <a:pPr marL="215900" marR="0" lvl="0" indent="-215900" algn="l" rtl="0">
              <a:spcBef>
                <a:spcPts val="0"/>
              </a:spcBef>
              <a:spcAft>
                <a:spcPts val="0"/>
              </a:spcAft>
              <a:buClr>
                <a:srgbClr val="212121"/>
              </a:buClr>
              <a:buSzPts val="1400"/>
              <a:buFont typeface="Arial"/>
              <a:buChar char="•"/>
            </a:pPr>
            <a:r>
              <a:rPr lang="en" sz="1400" b="0" i="0" u="none" strike="noStrike" cap="none">
                <a:solidFill>
                  <a:srgbClr val="212121"/>
                </a:solidFill>
                <a:latin typeface="Roboto"/>
                <a:ea typeface="Roboto"/>
                <a:cs typeface="Roboto"/>
                <a:sym typeface="Roboto"/>
              </a:rPr>
              <a:t>Classes can be thought of as stict patterns or templates that define both the </a:t>
            </a:r>
            <a:r>
              <a:rPr lang="en">
                <a:solidFill>
                  <a:srgbClr val="212121"/>
                </a:solidFill>
                <a:latin typeface="Roboto"/>
                <a:ea typeface="Roboto"/>
                <a:cs typeface="Roboto"/>
                <a:sym typeface="Roboto"/>
              </a:rPr>
              <a:t>structure</a:t>
            </a:r>
            <a:r>
              <a:rPr lang="en" sz="1400" b="0" i="0" u="none" strike="noStrike" cap="none">
                <a:solidFill>
                  <a:srgbClr val="212121"/>
                </a:solidFill>
                <a:latin typeface="Roboto"/>
                <a:ea typeface="Roboto"/>
                <a:cs typeface="Roboto"/>
                <a:sym typeface="Roboto"/>
              </a:rPr>
              <a:t> and behavior of an object in python.</a:t>
            </a:r>
            <a:endParaRPr sz="1100"/>
          </a:p>
        </p:txBody>
      </p:sp>
      <p:pic>
        <p:nvPicPr>
          <p:cNvPr id="131" name="Google Shape;131;p25"/>
          <p:cNvPicPr preferRelativeResize="0"/>
          <p:nvPr/>
        </p:nvPicPr>
        <p:blipFill rotWithShape="1">
          <a:blip r:embed="rId4">
            <a:alphaModFix/>
          </a:blip>
          <a:srcRect r="76237" b="82960"/>
          <a:stretch/>
        </p:blipFill>
        <p:spPr>
          <a:xfrm>
            <a:off x="2135590" y="1861555"/>
            <a:ext cx="1582169" cy="497859"/>
          </a:xfrm>
          <a:prstGeom prst="rect">
            <a:avLst/>
          </a:prstGeom>
          <a:noFill/>
          <a:ln>
            <a:noFill/>
          </a:ln>
        </p:spPr>
      </p:pic>
      <p:pic>
        <p:nvPicPr>
          <p:cNvPr id="132" name="Google Shape;132;p25"/>
          <p:cNvPicPr preferRelativeResize="0"/>
          <p:nvPr/>
        </p:nvPicPr>
        <p:blipFill rotWithShape="1">
          <a:blip r:embed="rId4">
            <a:alphaModFix/>
          </a:blip>
          <a:srcRect t="26415" r="33500" b="52274"/>
          <a:stretch/>
        </p:blipFill>
        <p:spPr>
          <a:xfrm>
            <a:off x="2135590" y="2542288"/>
            <a:ext cx="4427636" cy="622634"/>
          </a:xfrm>
          <a:prstGeom prst="rect">
            <a:avLst/>
          </a:prstGeom>
          <a:noFill/>
          <a:ln>
            <a:noFill/>
          </a:ln>
        </p:spPr>
      </p:pic>
      <p:pic>
        <p:nvPicPr>
          <p:cNvPr id="133" name="Google Shape;133;p25"/>
          <p:cNvPicPr preferRelativeResize="0"/>
          <p:nvPr/>
        </p:nvPicPr>
        <p:blipFill rotWithShape="1">
          <a:blip r:embed="rId4">
            <a:alphaModFix/>
          </a:blip>
          <a:srcRect t="58102" r="49492" b="26146"/>
          <a:stretch/>
        </p:blipFill>
        <p:spPr>
          <a:xfrm>
            <a:off x="2135590" y="3347796"/>
            <a:ext cx="3362842" cy="460207"/>
          </a:xfrm>
          <a:prstGeom prst="rect">
            <a:avLst/>
          </a:prstGeom>
          <a:noFill/>
          <a:ln>
            <a:noFill/>
          </a:ln>
        </p:spPr>
      </p:pic>
      <p:pic>
        <p:nvPicPr>
          <p:cNvPr id="134" name="Google Shape;134;p25"/>
          <p:cNvPicPr preferRelativeResize="0"/>
          <p:nvPr/>
        </p:nvPicPr>
        <p:blipFill rotWithShape="1">
          <a:blip r:embed="rId4">
            <a:alphaModFix/>
          </a:blip>
          <a:srcRect t="84271" r="2100" b="-23"/>
          <a:stretch/>
        </p:blipFill>
        <p:spPr>
          <a:xfrm>
            <a:off x="2135590" y="3953939"/>
            <a:ext cx="6518123" cy="46020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6"/>
        <p:cNvGrpSpPr/>
        <p:nvPr/>
      </p:nvGrpSpPr>
      <p:grpSpPr>
        <a:xfrm>
          <a:off x="0" y="0"/>
          <a:ext cx="0" cy="0"/>
          <a:chOff x="0" y="0"/>
          <a:chExt cx="0" cy="0"/>
        </a:xfrm>
      </p:grpSpPr>
      <p:sp>
        <p:nvSpPr>
          <p:cNvPr id="197" name="Google Shape;197;p34"/>
          <p:cNvSpPr txBox="1">
            <a:spLocks noGrp="1"/>
          </p:cNvSpPr>
          <p:nvPr>
            <p:ph type="ctrTitle"/>
          </p:nvPr>
        </p:nvSpPr>
        <p:spPr>
          <a:xfrm>
            <a:off x="1143000" y="61127"/>
            <a:ext cx="7176837" cy="668447"/>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050"/>
              <a:buFont typeface="Arial"/>
              <a:buNone/>
            </a:pPr>
            <a:r>
              <a:rPr lang="en" sz="1100" b="1">
                <a:latin typeface="Arial"/>
                <a:ea typeface="Arial"/>
                <a:cs typeface="Arial"/>
                <a:sym typeface="Arial"/>
              </a:rPr>
              <a:t>Class vs Instance Attributes</a:t>
            </a:r>
            <a:endParaRPr sz="1100"/>
          </a:p>
        </p:txBody>
      </p:sp>
      <p:sp>
        <p:nvSpPr>
          <p:cNvPr id="198" name="Google Shape;198;p34"/>
          <p:cNvSpPr/>
          <p:nvPr/>
        </p:nvSpPr>
        <p:spPr>
          <a:xfrm>
            <a:off x="1962404" y="4532943"/>
            <a:ext cx="6038596" cy="484748"/>
          </a:xfrm>
          <a:prstGeom prst="rect">
            <a:avLst/>
          </a:prstGeom>
          <a:noFill/>
          <a:ln>
            <a:noFill/>
          </a:ln>
        </p:spPr>
        <p:txBody>
          <a:bodyPr spcFirstLastPara="1" wrap="square" lIns="68575" tIns="34275" rIns="68575" bIns="34275" anchor="ctr" anchorCtr="0">
            <a:noAutofit/>
          </a:bodyPr>
          <a:lstStyle/>
          <a:p>
            <a:pPr marL="215900" marR="0" lvl="0" indent="-215900" algn="l" rtl="0">
              <a:spcBef>
                <a:spcPts val="0"/>
              </a:spcBef>
              <a:spcAft>
                <a:spcPts val="0"/>
              </a:spcAft>
              <a:buClr>
                <a:srgbClr val="000000"/>
              </a:buClr>
              <a:buSzPts val="1400"/>
              <a:buFont typeface="Arial"/>
              <a:buChar char="•"/>
            </a:pPr>
            <a:r>
              <a:rPr lang="en" sz="1400" b="0" dirty="0">
                <a:solidFill>
                  <a:srgbClr val="000000"/>
                </a:solidFill>
                <a:latin typeface="Arial"/>
                <a:ea typeface="Arial"/>
                <a:cs typeface="Arial"/>
                <a:sym typeface="Arial"/>
              </a:rPr>
              <a:t>an intricacy that may trip you up is demonstrated here. </a:t>
            </a:r>
            <a:endParaRPr sz="1100" dirty="0"/>
          </a:p>
          <a:p>
            <a:pPr marL="215900" marR="0" lvl="0" indent="-215900" algn="l" rtl="0">
              <a:spcBef>
                <a:spcPts val="0"/>
              </a:spcBef>
              <a:spcAft>
                <a:spcPts val="0"/>
              </a:spcAft>
              <a:buClr>
                <a:srgbClr val="000000"/>
              </a:buClr>
              <a:buSzPts val="1400"/>
              <a:buFont typeface="Arial"/>
              <a:buChar char="•"/>
            </a:pPr>
            <a:r>
              <a:rPr lang="en" sz="1400" b="0" dirty="0">
                <a:solidFill>
                  <a:srgbClr val="000000"/>
                </a:solidFill>
                <a:latin typeface="Arial"/>
                <a:ea typeface="Arial"/>
                <a:cs typeface="Arial"/>
                <a:sym typeface="Arial"/>
              </a:rPr>
              <a:t>Use in-code commenting to document it. </a:t>
            </a:r>
            <a:endParaRPr sz="1100" dirty="0"/>
          </a:p>
        </p:txBody>
      </p:sp>
      <p:pic>
        <p:nvPicPr>
          <p:cNvPr id="199" name="Google Shape;199;p34"/>
          <p:cNvPicPr preferRelativeResize="0"/>
          <p:nvPr/>
        </p:nvPicPr>
        <p:blipFill rotWithShape="1">
          <a:blip r:embed="rId4">
            <a:alphaModFix/>
          </a:blip>
          <a:srcRect/>
          <a:stretch/>
        </p:blipFill>
        <p:spPr>
          <a:xfrm>
            <a:off x="2061665" y="810634"/>
            <a:ext cx="3498557" cy="36412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3"/>
        <p:cNvGrpSpPr/>
        <p:nvPr/>
      </p:nvGrpSpPr>
      <p:grpSpPr>
        <a:xfrm>
          <a:off x="0" y="0"/>
          <a:ext cx="0" cy="0"/>
          <a:chOff x="0" y="0"/>
          <a:chExt cx="0" cy="0"/>
        </a:xfrm>
      </p:grpSpPr>
      <p:sp>
        <p:nvSpPr>
          <p:cNvPr id="204" name="Google Shape;204;p35"/>
          <p:cNvSpPr txBox="1">
            <a:spLocks noGrp="1"/>
          </p:cNvSpPr>
          <p:nvPr>
            <p:ph type="ctrTitle"/>
          </p:nvPr>
        </p:nvSpPr>
        <p:spPr>
          <a:xfrm>
            <a:off x="1143000" y="61127"/>
            <a:ext cx="7176837" cy="668447"/>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050"/>
              <a:buFont typeface="Arial"/>
              <a:buNone/>
            </a:pPr>
            <a:r>
              <a:rPr lang="en" sz="1100" b="1" dirty="0">
                <a:latin typeface="Arial"/>
                <a:ea typeface="Arial"/>
                <a:cs typeface="Arial"/>
                <a:sym typeface="Arial"/>
              </a:rPr>
              <a:t>Class vs Instance Attributes</a:t>
            </a:r>
            <a:endParaRPr sz="1100" dirty="0"/>
          </a:p>
        </p:txBody>
      </p:sp>
      <p:pic>
        <p:nvPicPr>
          <p:cNvPr id="205" name="Google Shape;205;p35"/>
          <p:cNvPicPr preferRelativeResize="0"/>
          <p:nvPr/>
        </p:nvPicPr>
        <p:blipFill rotWithShape="1">
          <a:blip r:embed="rId4">
            <a:alphaModFix/>
          </a:blip>
          <a:srcRect/>
          <a:stretch/>
        </p:blipFill>
        <p:spPr>
          <a:xfrm>
            <a:off x="192566" y="729575"/>
            <a:ext cx="4104340" cy="4271738"/>
          </a:xfrm>
          <a:prstGeom prst="rect">
            <a:avLst/>
          </a:prstGeom>
          <a:noFill/>
          <a:ln>
            <a:noFill/>
          </a:ln>
        </p:spPr>
      </p:pic>
      <p:sp>
        <p:nvSpPr>
          <p:cNvPr id="206" name="Google Shape;206;p35"/>
          <p:cNvSpPr/>
          <p:nvPr/>
        </p:nvSpPr>
        <p:spPr>
          <a:xfrm>
            <a:off x="4731418" y="1091649"/>
            <a:ext cx="4220015" cy="3412925"/>
          </a:xfrm>
          <a:prstGeom prst="rect">
            <a:avLst/>
          </a:prstGeom>
          <a:noFill/>
          <a:ln>
            <a:noFill/>
          </a:ln>
        </p:spPr>
        <p:txBody>
          <a:bodyPr spcFirstLastPara="1" wrap="square" lIns="68575" tIns="59525" rIns="68575" bIns="28550" anchor="ctr" anchorCtr="0">
            <a:noAutofit/>
          </a:bodyPr>
          <a:lstStyle/>
          <a:p>
            <a:pPr marL="0" marR="0" lvl="0" indent="0" algn="l" rtl="0">
              <a:spcBef>
                <a:spcPts val="0"/>
              </a:spcBef>
              <a:spcAft>
                <a:spcPts val="0"/>
              </a:spcAft>
              <a:buClr>
                <a:srgbClr val="212121"/>
              </a:buClr>
              <a:buSzPts val="1400"/>
              <a:buFont typeface="Arial"/>
              <a:buNone/>
            </a:pPr>
            <a:r>
              <a:rPr lang="en" sz="1400" b="0" i="0" u="none" strike="noStrike" cap="none" dirty="0">
                <a:solidFill>
                  <a:srgbClr val="212121"/>
                </a:solidFill>
                <a:latin typeface="Arial"/>
                <a:ea typeface="Arial"/>
                <a:cs typeface="Arial"/>
                <a:sym typeface="Arial"/>
              </a:rPr>
              <a:t>This is an example that involves </a:t>
            </a:r>
            <a:r>
              <a:rPr lang="en" sz="1400" b="0" i="1" u="none" strike="noStrike" cap="none" dirty="0">
                <a:solidFill>
                  <a:srgbClr val="212121"/>
                </a:solidFill>
                <a:highlight>
                  <a:srgbClr val="FFFF00"/>
                </a:highlight>
                <a:latin typeface="Arial"/>
                <a:ea typeface="Arial"/>
                <a:cs typeface="Arial"/>
                <a:sym typeface="Arial"/>
              </a:rPr>
              <a:t>class attributes</a:t>
            </a:r>
            <a:r>
              <a:rPr lang="en" sz="1400" b="0" i="0" u="none" strike="noStrike" cap="none" dirty="0">
                <a:solidFill>
                  <a:srgbClr val="212121"/>
                </a:solidFill>
                <a:latin typeface="Arial"/>
                <a:ea typeface="Arial"/>
                <a:cs typeface="Arial"/>
                <a:sym typeface="Arial"/>
              </a:rPr>
              <a:t> rather than </a:t>
            </a:r>
            <a:r>
              <a:rPr lang="en" sz="1400" b="0" i="1" u="none" strike="noStrike" cap="none" dirty="0">
                <a:solidFill>
                  <a:srgbClr val="212121"/>
                </a:solidFill>
                <a:latin typeface="Arial"/>
                <a:ea typeface="Arial"/>
                <a:cs typeface="Arial"/>
                <a:sym typeface="Arial"/>
              </a:rPr>
              <a:t>instance attributes</a:t>
            </a:r>
            <a:r>
              <a:rPr lang="en" sz="1400" b="0" i="0" u="none" strike="noStrike" cap="none" dirty="0">
                <a:solidFill>
                  <a:srgbClr val="212121"/>
                </a:solidFill>
                <a:latin typeface="Arial"/>
                <a:ea typeface="Arial"/>
                <a:cs typeface="Arial"/>
                <a:sym typeface="Arial"/>
              </a:rPr>
              <a:t>.</a:t>
            </a:r>
            <a:endParaRPr sz="14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rgbClr val="7030A0"/>
              </a:buClr>
              <a:buSzPts val="1400"/>
              <a:buFont typeface="Courier New"/>
              <a:buNone/>
            </a:pPr>
            <a:r>
              <a:rPr lang="en" sz="1400" b="1" i="0" u="none" strike="noStrike" cap="none" dirty="0">
                <a:solidFill>
                  <a:srgbClr val="7030A0"/>
                </a:solidFill>
                <a:latin typeface="Courier New"/>
                <a:ea typeface="Courier New"/>
                <a:cs typeface="Courier New"/>
                <a:sym typeface="Courier New"/>
              </a:rPr>
              <a:t>small_dogs </a:t>
            </a:r>
            <a:r>
              <a:rPr lang="en" sz="1400" b="0" i="0" u="none" strike="noStrike" cap="none" dirty="0">
                <a:solidFill>
                  <a:srgbClr val="212121"/>
                </a:solidFill>
                <a:latin typeface="Arial"/>
                <a:ea typeface="Arial"/>
                <a:cs typeface="Arial"/>
                <a:sym typeface="Arial"/>
              </a:rPr>
              <a:t>and </a:t>
            </a:r>
            <a:r>
              <a:rPr lang="en" sz="1400" b="1" i="0" u="none" strike="noStrike" cap="none" dirty="0">
                <a:solidFill>
                  <a:srgbClr val="7030A0"/>
                </a:solidFill>
                <a:latin typeface="Courier New"/>
                <a:ea typeface="Courier New"/>
                <a:cs typeface="Courier New"/>
                <a:sym typeface="Courier New"/>
              </a:rPr>
              <a:t>large_dogs </a:t>
            </a:r>
            <a:r>
              <a:rPr lang="en" sz="1400" b="0" i="0" u="none" strike="noStrike" cap="none" dirty="0">
                <a:solidFill>
                  <a:srgbClr val="212121"/>
                </a:solidFill>
                <a:highlight>
                  <a:srgbClr val="FFFF00"/>
                </a:highlight>
                <a:latin typeface="Arial"/>
                <a:ea typeface="Arial"/>
                <a:cs typeface="Arial"/>
                <a:sym typeface="Arial"/>
              </a:rPr>
              <a:t>belong to the whole class and all instances can access them</a:t>
            </a:r>
            <a:r>
              <a:rPr lang="en" sz="1400" b="0" i="0" u="none" strike="noStrike" cap="none" dirty="0">
                <a:solidFill>
                  <a:srgbClr val="212121"/>
                </a:solidFill>
                <a:latin typeface="Arial"/>
                <a:ea typeface="Arial"/>
                <a:cs typeface="Arial"/>
                <a:sym typeface="Arial"/>
              </a:rPr>
              <a:t>. whereas instance attributes are only attached to </a:t>
            </a:r>
            <a:r>
              <a:rPr lang="en" sz="1400" b="1" i="0" u="none" strike="noStrike" cap="none" dirty="0">
                <a:solidFill>
                  <a:srgbClr val="7030A0"/>
                </a:solidFill>
                <a:latin typeface="Courier New"/>
                <a:ea typeface="Courier New"/>
                <a:cs typeface="Courier New"/>
                <a:sym typeface="Courier New"/>
              </a:rPr>
              <a:t>self</a:t>
            </a:r>
            <a:endParaRPr sz="1100" dirty="0"/>
          </a:p>
          <a:p>
            <a:pPr marL="0" marR="0" lvl="0" indent="0" algn="l" rtl="0">
              <a:spcBef>
                <a:spcPts val="0"/>
              </a:spcBef>
              <a:spcAft>
                <a:spcPts val="0"/>
              </a:spcAft>
              <a:buClr>
                <a:schemeClr val="dk1"/>
              </a:buClr>
              <a:buSzPts val="1400"/>
              <a:buFont typeface="Arial"/>
              <a:buNone/>
            </a:pPr>
            <a:endParaRPr sz="1400" b="1" i="0" u="none" strike="noStrike" cap="none" dirty="0">
              <a:solidFill>
                <a:srgbClr val="7030A0"/>
              </a:solidFill>
              <a:latin typeface="Courier New"/>
              <a:ea typeface="Courier New"/>
              <a:cs typeface="Courier New"/>
              <a:sym typeface="Courier New"/>
            </a:endParaRPr>
          </a:p>
          <a:p>
            <a:pPr marL="0" marR="0" lvl="0" indent="0" algn="l" rtl="0">
              <a:spcBef>
                <a:spcPts val="0"/>
              </a:spcBef>
              <a:spcAft>
                <a:spcPts val="0"/>
              </a:spcAft>
              <a:buClr>
                <a:srgbClr val="212121"/>
              </a:buClr>
              <a:buSzPts val="1400"/>
              <a:buFont typeface="Arial"/>
              <a:buNone/>
            </a:pPr>
            <a:r>
              <a:rPr lang="en" sz="1400" b="0" i="0" u="none" strike="noStrike" cap="none" dirty="0">
                <a:solidFill>
                  <a:srgbClr val="212121"/>
                </a:solidFill>
                <a:latin typeface="Arial"/>
                <a:ea typeface="Arial"/>
                <a:cs typeface="Arial"/>
                <a:sym typeface="Arial"/>
              </a:rPr>
              <a:t>Two key points:</a:t>
            </a:r>
            <a:endParaRPr sz="1400" dirty="0">
              <a:solidFill>
                <a:schemeClr val="dk1"/>
              </a:solidFill>
              <a:latin typeface="Arial"/>
              <a:ea typeface="Arial"/>
              <a:cs typeface="Arial"/>
              <a:sym typeface="Arial"/>
            </a:endParaRPr>
          </a:p>
          <a:p>
            <a:pPr marL="215900" marR="0" lvl="0" indent="-215900" algn="l" rtl="0">
              <a:spcBef>
                <a:spcPts val="0"/>
              </a:spcBef>
              <a:spcAft>
                <a:spcPts val="0"/>
              </a:spcAft>
              <a:buClr>
                <a:srgbClr val="212121"/>
              </a:buClr>
              <a:buSzPts val="1400"/>
              <a:buFont typeface="Arial"/>
              <a:buChar char="•"/>
            </a:pPr>
            <a:r>
              <a:rPr lang="en" sz="1400" b="0" i="0" u="none" strike="noStrike" cap="none" dirty="0">
                <a:solidFill>
                  <a:srgbClr val="212121"/>
                </a:solidFill>
                <a:latin typeface="Arial"/>
                <a:ea typeface="Arial"/>
                <a:cs typeface="Arial"/>
                <a:sym typeface="Arial"/>
              </a:rPr>
              <a:t>unlike instance attributes, class attributes can be defined outside of any method</a:t>
            </a:r>
            <a:endParaRPr sz="1100" dirty="0"/>
          </a:p>
          <a:p>
            <a:pPr marL="215900" marR="0" lvl="0" indent="-127000" algn="l" rtl="0">
              <a:spcBef>
                <a:spcPts val="0"/>
              </a:spcBef>
              <a:spcAft>
                <a:spcPts val="0"/>
              </a:spcAft>
              <a:buClr>
                <a:schemeClr val="dk1"/>
              </a:buClr>
              <a:buSzPts val="1400"/>
              <a:buFont typeface="Arial"/>
              <a:buNone/>
            </a:pPr>
            <a:endParaRPr sz="1400" dirty="0">
              <a:solidFill>
                <a:srgbClr val="212121"/>
              </a:solidFill>
              <a:latin typeface="Arial"/>
              <a:ea typeface="Arial"/>
              <a:cs typeface="Arial"/>
              <a:sym typeface="Arial"/>
            </a:endParaRPr>
          </a:p>
          <a:p>
            <a:pPr marL="215900" marR="0" lvl="0" indent="-215900" algn="l" rtl="0">
              <a:spcBef>
                <a:spcPts val="0"/>
              </a:spcBef>
              <a:spcAft>
                <a:spcPts val="0"/>
              </a:spcAft>
              <a:buClr>
                <a:srgbClr val="212121"/>
              </a:buClr>
              <a:buSzPts val="1400"/>
              <a:buFont typeface="Arial"/>
              <a:buChar char="•"/>
            </a:pPr>
            <a:r>
              <a:rPr lang="en" sz="1400" dirty="0">
                <a:solidFill>
                  <a:srgbClr val="212121"/>
                </a:solidFill>
                <a:latin typeface="Arial"/>
                <a:ea typeface="Arial"/>
                <a:cs typeface="Arial"/>
                <a:sym typeface="Arial"/>
              </a:rPr>
              <a:t>t</a:t>
            </a:r>
            <a:r>
              <a:rPr lang="en" sz="1400" b="0" i="0" u="none" strike="noStrike" cap="none" dirty="0">
                <a:solidFill>
                  <a:srgbClr val="212121"/>
                </a:solidFill>
                <a:latin typeface="Arial"/>
                <a:ea typeface="Arial"/>
                <a:cs typeface="Arial"/>
                <a:sym typeface="Arial"/>
              </a:rPr>
              <a:t>o reference class attributes use the </a:t>
            </a:r>
            <a:r>
              <a:rPr lang="en" sz="1400" b="1" i="0" u="none" strike="noStrike" cap="none" dirty="0">
                <a:solidFill>
                  <a:srgbClr val="7030A0"/>
                </a:solidFill>
                <a:latin typeface="Courier New"/>
                <a:ea typeface="Courier New"/>
                <a:cs typeface="Courier New"/>
                <a:sym typeface="Courier New"/>
              </a:rPr>
              <a:t>class</a:t>
            </a:r>
            <a:r>
              <a:rPr lang="en" sz="1400" b="0" i="0" u="none" strike="noStrike" cap="none" dirty="0">
                <a:solidFill>
                  <a:srgbClr val="212121"/>
                </a:solidFill>
                <a:latin typeface="Arial"/>
                <a:ea typeface="Arial"/>
                <a:cs typeface="Arial"/>
                <a:sym typeface="Arial"/>
              </a:rPr>
              <a:t> name (Dog) rather then </a:t>
            </a:r>
            <a:r>
              <a:rPr lang="en" sz="1400" b="1" i="0" u="none" strike="noStrike" cap="none" dirty="0">
                <a:solidFill>
                  <a:srgbClr val="7030A0"/>
                </a:solidFill>
                <a:latin typeface="Courier New"/>
                <a:ea typeface="Courier New"/>
                <a:cs typeface="Courier New"/>
                <a:sym typeface="Courier New"/>
              </a:rPr>
              <a:t>self</a:t>
            </a:r>
            <a:endParaRPr sz="1100" dirty="0"/>
          </a:p>
          <a:p>
            <a:pPr marL="0" marR="0" lvl="0" indent="0" algn="l" rtl="0">
              <a:spcBef>
                <a:spcPts val="0"/>
              </a:spcBef>
              <a:spcAft>
                <a:spcPts val="0"/>
              </a:spcAft>
              <a:buClr>
                <a:srgbClr val="212121"/>
              </a:buClr>
              <a:buSzPts val="1400"/>
              <a:buFont typeface="Arial"/>
              <a:buNone/>
            </a:pPr>
            <a:br>
              <a:rPr lang="en" sz="1400" b="0" i="0" u="none" strike="noStrike" cap="none" dirty="0">
                <a:solidFill>
                  <a:srgbClr val="212121"/>
                </a:solidFill>
                <a:latin typeface="Arial"/>
                <a:ea typeface="Arial"/>
                <a:cs typeface="Arial"/>
                <a:sym typeface="Arial"/>
              </a:rPr>
            </a:br>
            <a:r>
              <a:rPr lang="en" sz="1400" b="0" i="0" u="none" strike="noStrike" cap="none" dirty="0">
                <a:solidFill>
                  <a:srgbClr val="212121"/>
                </a:solidFill>
                <a:latin typeface="Arial"/>
                <a:ea typeface="Arial"/>
                <a:cs typeface="Arial"/>
                <a:sym typeface="Arial"/>
              </a:rPr>
              <a:t>Class attributes are used for defining constants or other data that can't be changed and must be accessible to all.</a:t>
            </a:r>
            <a:endParaRPr sz="1400" b="0" i="0" u="none" strike="noStrike" cap="none" dirty="0">
              <a:solidFill>
                <a:schemeClr val="dk1"/>
              </a:solidFill>
              <a:latin typeface="Arial"/>
              <a:ea typeface="Arial"/>
              <a:cs typeface="Arial"/>
              <a:sym typeface="Arial"/>
            </a:endParaRPr>
          </a:p>
        </p:txBody>
      </p:sp>
      <p:sp>
        <p:nvSpPr>
          <p:cNvPr id="2" name="文本框 1">
            <a:extLst>
              <a:ext uri="{FF2B5EF4-FFF2-40B4-BE49-F238E27FC236}">
                <a16:creationId xmlns:a16="http://schemas.microsoft.com/office/drawing/2014/main" id="{CF24CD9F-AED7-3871-3FA3-9F40A3F3A7FD}"/>
              </a:ext>
            </a:extLst>
          </p:cNvPr>
          <p:cNvSpPr txBox="1"/>
          <p:nvPr/>
        </p:nvSpPr>
        <p:spPr>
          <a:xfrm>
            <a:off x="7010042" y="568429"/>
            <a:ext cx="1155266" cy="523220"/>
          </a:xfrm>
          <a:prstGeom prst="rect">
            <a:avLst/>
          </a:prstGeom>
          <a:noFill/>
        </p:spPr>
        <p:txBody>
          <a:bodyPr wrap="square" rtlCol="0">
            <a:spAutoFit/>
          </a:bodyPr>
          <a:lstStyle/>
          <a:p>
            <a:r>
              <a:rPr lang="en-US" altLang="zh-CN" dirty="0"/>
              <a:t>Large dogs, small dogs</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0"/>
        <p:cNvGrpSpPr/>
        <p:nvPr/>
      </p:nvGrpSpPr>
      <p:grpSpPr>
        <a:xfrm>
          <a:off x="0" y="0"/>
          <a:ext cx="0" cy="0"/>
          <a:chOff x="0" y="0"/>
          <a:chExt cx="0" cy="0"/>
        </a:xfrm>
      </p:grpSpPr>
      <p:sp>
        <p:nvSpPr>
          <p:cNvPr id="211" name="Google Shape;211;p36"/>
          <p:cNvSpPr txBox="1">
            <a:spLocks noGrp="1"/>
          </p:cNvSpPr>
          <p:nvPr>
            <p:ph type="ctrTitle"/>
          </p:nvPr>
        </p:nvSpPr>
        <p:spPr>
          <a:xfrm>
            <a:off x="1143000" y="61127"/>
            <a:ext cx="7176837" cy="668447"/>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050"/>
              <a:buFont typeface="Arial"/>
              <a:buNone/>
            </a:pPr>
            <a:r>
              <a:rPr lang="en" sz="1100" b="1">
                <a:latin typeface="Arial"/>
                <a:ea typeface="Arial"/>
                <a:cs typeface="Arial"/>
                <a:sym typeface="Arial"/>
              </a:rPr>
              <a:t>Class Variables</a:t>
            </a:r>
            <a:endParaRPr sz="1100"/>
          </a:p>
        </p:txBody>
      </p:sp>
      <p:pic>
        <p:nvPicPr>
          <p:cNvPr id="212" name="Google Shape;212;p36"/>
          <p:cNvPicPr preferRelativeResize="0"/>
          <p:nvPr/>
        </p:nvPicPr>
        <p:blipFill rotWithShape="1">
          <a:blip r:embed="rId4">
            <a:alphaModFix/>
          </a:blip>
          <a:srcRect b="24767"/>
          <a:stretch/>
        </p:blipFill>
        <p:spPr>
          <a:xfrm>
            <a:off x="3531330" y="648362"/>
            <a:ext cx="2929627" cy="2293953"/>
          </a:xfrm>
          <a:prstGeom prst="rect">
            <a:avLst/>
          </a:prstGeom>
          <a:noFill/>
          <a:ln>
            <a:noFill/>
          </a:ln>
        </p:spPr>
      </p:pic>
      <p:pic>
        <p:nvPicPr>
          <p:cNvPr id="213" name="Google Shape;213;p36"/>
          <p:cNvPicPr preferRelativeResize="0"/>
          <p:nvPr/>
        </p:nvPicPr>
        <p:blipFill rotWithShape="1">
          <a:blip r:embed="rId5">
            <a:alphaModFix/>
          </a:blip>
          <a:srcRect/>
          <a:stretch/>
        </p:blipFill>
        <p:spPr>
          <a:xfrm>
            <a:off x="1997618" y="3010685"/>
            <a:ext cx="6322219" cy="2071688"/>
          </a:xfrm>
          <a:prstGeom prst="rect">
            <a:avLst/>
          </a:prstGeom>
          <a:noFill/>
          <a:ln>
            <a:noFill/>
          </a:ln>
        </p:spPr>
      </p:pic>
      <mc:AlternateContent xmlns:mc="http://schemas.openxmlformats.org/markup-compatibility/2006">
        <mc:Choice xmlns:p14="http://schemas.microsoft.com/office/powerpoint/2010/main" Requires="p14">
          <p:contentPart p14:bwMode="auto" r:id="rId6">
            <p14:nvContentPartPr>
              <p14:cNvPr id="2" name="墨迹 1">
                <a:extLst>
                  <a:ext uri="{FF2B5EF4-FFF2-40B4-BE49-F238E27FC236}">
                    <a16:creationId xmlns:a16="http://schemas.microsoft.com/office/drawing/2014/main" id="{4D9E22EA-6D9C-3756-4255-5EBB0D3370CF}"/>
                  </a:ext>
                </a:extLst>
              </p14:cNvPr>
              <p14:cNvContentPartPr/>
              <p14:nvPr/>
            </p14:nvContentPartPr>
            <p14:xfrm>
              <a:off x="6115100" y="4892189"/>
              <a:ext cx="2018520" cy="45720"/>
            </p14:xfrm>
          </p:contentPart>
        </mc:Choice>
        <mc:Fallback>
          <p:pic>
            <p:nvPicPr>
              <p:cNvPr id="2" name="墨迹 1">
                <a:extLst>
                  <a:ext uri="{FF2B5EF4-FFF2-40B4-BE49-F238E27FC236}">
                    <a16:creationId xmlns:a16="http://schemas.microsoft.com/office/drawing/2014/main" id="{4D9E22EA-6D9C-3756-4255-5EBB0D3370CF}"/>
                  </a:ext>
                </a:extLst>
              </p:cNvPr>
              <p:cNvPicPr/>
              <p:nvPr/>
            </p:nvPicPr>
            <p:blipFill>
              <a:blip r:embed="rId7"/>
              <a:stretch>
                <a:fillRect/>
              </a:stretch>
            </p:blipFill>
            <p:spPr>
              <a:xfrm>
                <a:off x="6061460" y="4784189"/>
                <a:ext cx="212616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 name="墨迹 2">
                <a:extLst>
                  <a:ext uri="{FF2B5EF4-FFF2-40B4-BE49-F238E27FC236}">
                    <a16:creationId xmlns:a16="http://schemas.microsoft.com/office/drawing/2014/main" id="{65FE9E82-DB68-7CFF-5532-D74F00C943F7}"/>
                  </a:ext>
                </a:extLst>
              </p14:cNvPr>
              <p14:cNvContentPartPr/>
              <p14:nvPr/>
            </p14:nvContentPartPr>
            <p14:xfrm>
              <a:off x="2560100" y="4076631"/>
              <a:ext cx="2697120" cy="59040"/>
            </p14:xfrm>
          </p:contentPart>
        </mc:Choice>
        <mc:Fallback>
          <p:pic>
            <p:nvPicPr>
              <p:cNvPr id="3" name="墨迹 2">
                <a:extLst>
                  <a:ext uri="{FF2B5EF4-FFF2-40B4-BE49-F238E27FC236}">
                    <a16:creationId xmlns:a16="http://schemas.microsoft.com/office/drawing/2014/main" id="{65FE9E82-DB68-7CFF-5532-D74F00C943F7}"/>
                  </a:ext>
                </a:extLst>
              </p:cNvPr>
              <p:cNvPicPr/>
              <p:nvPr/>
            </p:nvPicPr>
            <p:blipFill>
              <a:blip r:embed="rId9"/>
              <a:stretch>
                <a:fillRect/>
              </a:stretch>
            </p:blipFill>
            <p:spPr>
              <a:xfrm>
                <a:off x="2506460" y="3968991"/>
                <a:ext cx="2804760" cy="27468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7"/>
        <p:cNvGrpSpPr/>
        <p:nvPr/>
      </p:nvGrpSpPr>
      <p:grpSpPr>
        <a:xfrm>
          <a:off x="0" y="0"/>
          <a:ext cx="0" cy="0"/>
          <a:chOff x="0" y="0"/>
          <a:chExt cx="0" cy="0"/>
        </a:xfrm>
      </p:grpSpPr>
      <p:sp>
        <p:nvSpPr>
          <p:cNvPr id="218" name="Google Shape;218;p37"/>
          <p:cNvSpPr txBox="1">
            <a:spLocks noGrp="1"/>
          </p:cNvSpPr>
          <p:nvPr>
            <p:ph type="ctrTitle"/>
          </p:nvPr>
        </p:nvSpPr>
        <p:spPr>
          <a:xfrm>
            <a:off x="1143000" y="61127"/>
            <a:ext cx="7176837" cy="668447"/>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050"/>
              <a:buFont typeface="Arial"/>
              <a:buNone/>
            </a:pPr>
            <a:r>
              <a:rPr lang="en" sz="1100" b="1">
                <a:latin typeface="Arial"/>
                <a:ea typeface="Arial"/>
                <a:cs typeface="Arial"/>
                <a:sym typeface="Arial"/>
              </a:rPr>
              <a:t>Class Streamline Code</a:t>
            </a:r>
            <a:endParaRPr sz="1100"/>
          </a:p>
        </p:txBody>
      </p:sp>
      <p:pic>
        <p:nvPicPr>
          <p:cNvPr id="219" name="Google Shape;219;p37"/>
          <p:cNvPicPr preferRelativeResize="0"/>
          <p:nvPr/>
        </p:nvPicPr>
        <p:blipFill rotWithShape="1">
          <a:blip r:embed="rId4">
            <a:alphaModFix/>
          </a:blip>
          <a:srcRect b="24767"/>
          <a:stretch/>
        </p:blipFill>
        <p:spPr>
          <a:xfrm>
            <a:off x="1801791" y="729575"/>
            <a:ext cx="2929627" cy="2293953"/>
          </a:xfrm>
          <a:prstGeom prst="rect">
            <a:avLst/>
          </a:prstGeom>
          <a:noFill/>
          <a:ln>
            <a:noFill/>
          </a:ln>
        </p:spPr>
      </p:pic>
      <p:pic>
        <p:nvPicPr>
          <p:cNvPr id="220" name="Google Shape;220;p37"/>
          <p:cNvPicPr preferRelativeResize="0"/>
          <p:nvPr/>
        </p:nvPicPr>
        <p:blipFill rotWithShape="1">
          <a:blip r:embed="rId5">
            <a:alphaModFix/>
          </a:blip>
          <a:srcRect/>
          <a:stretch/>
        </p:blipFill>
        <p:spPr>
          <a:xfrm>
            <a:off x="1534915" y="3102266"/>
            <a:ext cx="3463378" cy="1916939"/>
          </a:xfrm>
          <a:prstGeom prst="rect">
            <a:avLst/>
          </a:prstGeom>
          <a:noFill/>
          <a:ln>
            <a:noFill/>
          </a:ln>
        </p:spPr>
      </p:pic>
      <p:sp>
        <p:nvSpPr>
          <p:cNvPr id="221" name="Google Shape;221;p37"/>
          <p:cNvSpPr/>
          <p:nvPr/>
        </p:nvSpPr>
        <p:spPr>
          <a:xfrm>
            <a:off x="5187274" y="3346340"/>
            <a:ext cx="3582209" cy="1315744"/>
          </a:xfrm>
          <a:prstGeom prst="rect">
            <a:avLst/>
          </a:prstGeom>
          <a:noFill/>
          <a:ln>
            <a:noFill/>
          </a:ln>
        </p:spPr>
        <p:txBody>
          <a:bodyPr spcFirstLastPara="1" wrap="square" lIns="68575" tIns="34275" rIns="68575" bIns="34275" anchor="ctr" anchorCtr="0">
            <a:noAutofit/>
          </a:bodyPr>
          <a:lstStyle/>
          <a:p>
            <a:pPr marL="215900" marR="0" lvl="0" indent="-215900" algn="l" rtl="0">
              <a:lnSpc>
                <a:spcPct val="100000"/>
              </a:lnSpc>
              <a:spcBef>
                <a:spcPts val="0"/>
              </a:spcBef>
              <a:spcAft>
                <a:spcPts val="0"/>
              </a:spcAft>
              <a:buClr>
                <a:srgbClr val="212121"/>
              </a:buClr>
              <a:buSzPts val="1400"/>
              <a:buFont typeface="Arial"/>
              <a:buChar char="•"/>
            </a:pPr>
            <a:r>
              <a:rPr lang="en" sz="1400" b="0" i="0" u="none" strike="noStrike" cap="none">
                <a:solidFill>
                  <a:srgbClr val="212121"/>
                </a:solidFill>
                <a:latin typeface="Arial"/>
                <a:ea typeface="Arial"/>
                <a:cs typeface="Arial"/>
                <a:sym typeface="Arial"/>
              </a:rPr>
              <a:t>The </a:t>
            </a:r>
            <a:r>
              <a:rPr lang="en" sz="1400" b="1" i="0" u="none" strike="noStrike" cap="none">
                <a:solidFill>
                  <a:srgbClr val="7030A0"/>
                </a:solidFill>
                <a:latin typeface="Courier New"/>
                <a:ea typeface="Courier New"/>
                <a:cs typeface="Courier New"/>
                <a:sym typeface="Courier New"/>
              </a:rPr>
              <a:t>for</a:t>
            </a:r>
            <a:r>
              <a:rPr lang="en" sz="1400" b="0" i="0" u="none" strike="noStrike" cap="none">
                <a:solidFill>
                  <a:srgbClr val="212121"/>
                </a:solidFill>
                <a:latin typeface="Arial"/>
                <a:ea typeface="Arial"/>
                <a:cs typeface="Arial"/>
                <a:sym typeface="Arial"/>
              </a:rPr>
              <a:t> loop in this code looks simple - but it shows how powerful classes can be.</a:t>
            </a:r>
            <a:endParaRPr sz="1100"/>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a:p>
            <a:pPr marL="215900" marR="0" lvl="0" indent="-215900" algn="l" rtl="0">
              <a:lnSpc>
                <a:spcPct val="100000"/>
              </a:lnSpc>
              <a:spcBef>
                <a:spcPts val="0"/>
              </a:spcBef>
              <a:spcAft>
                <a:spcPts val="0"/>
              </a:spcAft>
              <a:buClr>
                <a:srgbClr val="212121"/>
              </a:buClr>
              <a:buSzPts val="1400"/>
              <a:buFont typeface="Arial"/>
              <a:buChar char="•"/>
            </a:pPr>
            <a:r>
              <a:rPr lang="en" sz="1400" b="0" i="0" u="none" strike="noStrike" cap="none">
                <a:solidFill>
                  <a:srgbClr val="212121"/>
                </a:solidFill>
                <a:latin typeface="Arial"/>
                <a:ea typeface="Arial"/>
                <a:cs typeface="Arial"/>
                <a:sym typeface="Arial"/>
              </a:rPr>
              <a:t>You can write code that manipulates complex objects (usually more complex than our Dog) in a uniform way.</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5"/>
        <p:cNvGrpSpPr/>
        <p:nvPr/>
      </p:nvGrpSpPr>
      <p:grpSpPr>
        <a:xfrm>
          <a:off x="0" y="0"/>
          <a:ext cx="0" cy="0"/>
          <a:chOff x="0" y="0"/>
          <a:chExt cx="0" cy="0"/>
        </a:xfrm>
      </p:grpSpPr>
      <p:sp>
        <p:nvSpPr>
          <p:cNvPr id="226" name="Google Shape;226;p38"/>
          <p:cNvSpPr txBox="1">
            <a:spLocks noGrp="1"/>
          </p:cNvSpPr>
          <p:nvPr>
            <p:ph type="ctrTitle"/>
          </p:nvPr>
        </p:nvSpPr>
        <p:spPr>
          <a:xfrm>
            <a:off x="1143000" y="61127"/>
            <a:ext cx="7176837" cy="668447"/>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050"/>
              <a:buFont typeface="Arial"/>
              <a:buNone/>
            </a:pPr>
            <a:r>
              <a:rPr lang="en" sz="1100" b="1">
                <a:latin typeface="Arial"/>
                <a:ea typeface="Arial"/>
                <a:cs typeface="Arial"/>
                <a:sym typeface="Arial"/>
              </a:rPr>
              <a:t>Classes have Docstrings</a:t>
            </a:r>
            <a:endParaRPr sz="1100"/>
          </a:p>
        </p:txBody>
      </p:sp>
      <p:sp>
        <p:nvSpPr>
          <p:cNvPr id="227" name="Google Shape;227;p38"/>
          <p:cNvSpPr/>
          <p:nvPr/>
        </p:nvSpPr>
        <p:spPr>
          <a:xfrm>
            <a:off x="1143000" y="4322919"/>
            <a:ext cx="8368218" cy="484748"/>
          </a:xfrm>
          <a:prstGeom prst="rect">
            <a:avLst/>
          </a:prstGeom>
          <a:noFill/>
          <a:ln>
            <a:noFill/>
          </a:ln>
        </p:spPr>
        <p:txBody>
          <a:bodyPr spcFirstLastPara="1" wrap="square" lIns="68575" tIns="34275" rIns="68575" bIns="34275" anchor="ctr" anchorCtr="0">
            <a:noAutofit/>
          </a:bodyPr>
          <a:lstStyle/>
          <a:p>
            <a:pPr marL="215900" marR="0" lvl="0" indent="-215900" algn="l" rtl="0">
              <a:lnSpc>
                <a:spcPct val="100000"/>
              </a:lnSpc>
              <a:spcBef>
                <a:spcPts val="0"/>
              </a:spcBef>
              <a:spcAft>
                <a:spcPts val="0"/>
              </a:spcAft>
              <a:buClr>
                <a:srgbClr val="212121"/>
              </a:buClr>
              <a:buSzPts val="1400"/>
              <a:buFont typeface="Arial"/>
              <a:buChar char="•"/>
            </a:pPr>
            <a:r>
              <a:rPr lang="en" sz="1400" b="0" i="0" u="none" strike="noStrike" cap="none">
                <a:solidFill>
                  <a:srgbClr val="212121"/>
                </a:solidFill>
                <a:latin typeface="Arial"/>
                <a:ea typeface="Arial"/>
                <a:cs typeface="Arial"/>
                <a:sym typeface="Arial"/>
              </a:rPr>
              <a:t>Both the attributes and each method have a docstring</a:t>
            </a:r>
            <a:endParaRPr sz="1100"/>
          </a:p>
          <a:p>
            <a:pPr marL="215900" marR="0" lvl="0" indent="-215900" algn="l" rtl="0">
              <a:lnSpc>
                <a:spcPct val="100000"/>
              </a:lnSpc>
              <a:spcBef>
                <a:spcPts val="0"/>
              </a:spcBef>
              <a:spcAft>
                <a:spcPts val="0"/>
              </a:spcAft>
              <a:buClr>
                <a:srgbClr val="212121"/>
              </a:buClr>
              <a:buSzPts val="1400"/>
              <a:buFont typeface="Arial"/>
              <a:buChar char="•"/>
            </a:pPr>
            <a:r>
              <a:rPr lang="en" sz="1400">
                <a:solidFill>
                  <a:srgbClr val="212121"/>
                </a:solidFill>
                <a:latin typeface="Arial"/>
                <a:ea typeface="Arial"/>
                <a:cs typeface="Arial"/>
                <a:sym typeface="Arial"/>
              </a:rPr>
              <a:t>The method docstring is similar to functions</a:t>
            </a:r>
            <a:endParaRPr sz="1400" b="0" i="0" u="none" strike="noStrike" cap="none">
              <a:solidFill>
                <a:schemeClr val="dk1"/>
              </a:solidFill>
              <a:latin typeface="Arial"/>
              <a:ea typeface="Arial"/>
              <a:cs typeface="Arial"/>
              <a:sym typeface="Arial"/>
            </a:endParaRPr>
          </a:p>
        </p:txBody>
      </p:sp>
      <p:pic>
        <p:nvPicPr>
          <p:cNvPr id="228" name="Google Shape;228;p38"/>
          <p:cNvPicPr preferRelativeResize="0"/>
          <p:nvPr/>
        </p:nvPicPr>
        <p:blipFill rotWithShape="1">
          <a:blip r:embed="rId4">
            <a:alphaModFix/>
          </a:blip>
          <a:srcRect/>
          <a:stretch/>
        </p:blipFill>
        <p:spPr>
          <a:xfrm>
            <a:off x="705927" y="1658239"/>
            <a:ext cx="4025491" cy="2560806"/>
          </a:xfrm>
          <a:prstGeom prst="rect">
            <a:avLst/>
          </a:prstGeom>
          <a:noFill/>
          <a:ln>
            <a:noFill/>
          </a:ln>
        </p:spPr>
      </p:pic>
      <p:pic>
        <p:nvPicPr>
          <p:cNvPr id="229" name="Google Shape;229;p38"/>
          <p:cNvPicPr preferRelativeResize="0"/>
          <p:nvPr/>
        </p:nvPicPr>
        <p:blipFill rotWithShape="1">
          <a:blip r:embed="rId5">
            <a:alphaModFix/>
          </a:blip>
          <a:srcRect/>
          <a:stretch/>
        </p:blipFill>
        <p:spPr>
          <a:xfrm>
            <a:off x="4861550" y="1004444"/>
            <a:ext cx="4025491" cy="3214601"/>
          </a:xfrm>
          <a:prstGeom prst="rect">
            <a:avLst/>
          </a:prstGeom>
          <a:noFill/>
          <a:ln>
            <a:noFill/>
          </a:ln>
        </p:spPr>
      </p:pic>
      <p:sp>
        <p:nvSpPr>
          <p:cNvPr id="230" name="Google Shape;230;p38"/>
          <p:cNvSpPr txBox="1"/>
          <p:nvPr/>
        </p:nvSpPr>
        <p:spPr>
          <a:xfrm>
            <a:off x="1561289" y="900569"/>
            <a:ext cx="3409697" cy="692497"/>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b="0" i="0">
                <a:solidFill>
                  <a:srgbClr val="212121"/>
                </a:solidFill>
                <a:latin typeface="Roboto"/>
                <a:ea typeface="Roboto"/>
                <a:cs typeface="Roboto"/>
                <a:sym typeface="Roboto"/>
              </a:rPr>
              <a:t>Classes have a lot of structure and functionality that is not immediately apparent - therefore we need docstrings</a:t>
            </a:r>
            <a:endParaRPr sz="14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4"/>
        <p:cNvGrpSpPr/>
        <p:nvPr/>
      </p:nvGrpSpPr>
      <p:grpSpPr>
        <a:xfrm>
          <a:off x="0" y="0"/>
          <a:ext cx="0" cy="0"/>
          <a:chOff x="0" y="0"/>
          <a:chExt cx="0" cy="0"/>
        </a:xfrm>
      </p:grpSpPr>
      <p:sp>
        <p:nvSpPr>
          <p:cNvPr id="235" name="Google Shape;235;p39"/>
          <p:cNvSpPr txBox="1">
            <a:spLocks noGrp="1"/>
          </p:cNvSpPr>
          <p:nvPr>
            <p:ph type="ctrTitle"/>
          </p:nvPr>
        </p:nvSpPr>
        <p:spPr>
          <a:xfrm>
            <a:off x="1224213" y="72190"/>
            <a:ext cx="7765328" cy="703847"/>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050"/>
              <a:buFont typeface="Arial Narrow"/>
              <a:buNone/>
            </a:pPr>
            <a:r>
              <a:rPr lang="en" sz="1100" b="1">
                <a:latin typeface="Arial Narrow"/>
                <a:ea typeface="Arial Narrow"/>
                <a:cs typeface="Arial Narrow"/>
                <a:sym typeface="Arial Narrow"/>
              </a:rPr>
              <a:t>Classes, Subclasses &amp; Inheritance</a:t>
            </a:r>
            <a:endParaRPr sz="1100"/>
          </a:p>
        </p:txBody>
      </p:sp>
      <p:sp>
        <p:nvSpPr>
          <p:cNvPr id="236" name="Google Shape;236;p39"/>
          <p:cNvSpPr txBox="1"/>
          <p:nvPr/>
        </p:nvSpPr>
        <p:spPr>
          <a:xfrm>
            <a:off x="1351931" y="752591"/>
            <a:ext cx="6858000" cy="276999"/>
          </a:xfrm>
          <a:prstGeom prst="rect">
            <a:avLst/>
          </a:prstGeom>
          <a:noFill/>
          <a:ln>
            <a:noFill/>
          </a:ln>
        </p:spPr>
        <p:txBody>
          <a:bodyPr spcFirstLastPara="1" wrap="square" lIns="68575" tIns="34275" rIns="68575" bIns="34275" anchor="t" anchorCtr="0">
            <a:spAutoFit/>
          </a:bodyPr>
          <a:lstStyle/>
          <a:p>
            <a:pPr marL="215900" marR="0" lvl="0" indent="-215900" algn="l" rtl="0">
              <a:spcBef>
                <a:spcPts val="0"/>
              </a:spcBef>
              <a:spcAft>
                <a:spcPts val="0"/>
              </a:spcAft>
              <a:buClr>
                <a:srgbClr val="212121"/>
              </a:buClr>
              <a:buSzPts val="1400"/>
              <a:buFont typeface="Arial"/>
              <a:buChar char="•"/>
            </a:pPr>
            <a:r>
              <a:rPr lang="en" sz="1400" b="0" i="0" u="none" strike="noStrike" cap="none">
                <a:solidFill>
                  <a:srgbClr val="212121"/>
                </a:solidFill>
                <a:latin typeface="Roboto"/>
                <a:ea typeface="Roboto"/>
                <a:cs typeface="Roboto"/>
                <a:sym typeface="Roboto"/>
              </a:rPr>
              <a:t>Let’s reinforce the format of classes</a:t>
            </a:r>
            <a:endParaRPr sz="1100"/>
          </a:p>
        </p:txBody>
      </p:sp>
      <p:pic>
        <p:nvPicPr>
          <p:cNvPr id="237" name="Google Shape;237;p39"/>
          <p:cNvPicPr preferRelativeResize="0"/>
          <p:nvPr/>
        </p:nvPicPr>
        <p:blipFill rotWithShape="1">
          <a:blip r:embed="rId4">
            <a:alphaModFix/>
          </a:blip>
          <a:srcRect/>
          <a:stretch/>
        </p:blipFill>
        <p:spPr>
          <a:xfrm>
            <a:off x="635794" y="1049669"/>
            <a:ext cx="7872413" cy="2171700"/>
          </a:xfrm>
          <a:prstGeom prst="rect">
            <a:avLst/>
          </a:prstGeom>
          <a:noFill/>
          <a:ln>
            <a:noFill/>
          </a:ln>
        </p:spPr>
      </p:pic>
      <p:sp>
        <p:nvSpPr>
          <p:cNvPr id="238" name="Google Shape;238;p39"/>
          <p:cNvSpPr txBox="1"/>
          <p:nvPr/>
        </p:nvSpPr>
        <p:spPr>
          <a:xfrm>
            <a:off x="1447696" y="3241449"/>
            <a:ext cx="6858000" cy="276999"/>
          </a:xfrm>
          <a:prstGeom prst="rect">
            <a:avLst/>
          </a:prstGeom>
          <a:noFill/>
          <a:ln>
            <a:noFill/>
          </a:ln>
        </p:spPr>
        <p:txBody>
          <a:bodyPr spcFirstLastPara="1" wrap="square" lIns="68575" tIns="34275" rIns="68575" bIns="34275" anchor="t" anchorCtr="0">
            <a:spAutoFit/>
          </a:bodyPr>
          <a:lstStyle/>
          <a:p>
            <a:pPr marL="215900" marR="0" lvl="0" indent="-215900" algn="l" rtl="0">
              <a:spcBef>
                <a:spcPts val="0"/>
              </a:spcBef>
              <a:spcAft>
                <a:spcPts val="0"/>
              </a:spcAft>
              <a:buClr>
                <a:srgbClr val="212121"/>
              </a:buClr>
              <a:buSzPts val="1400"/>
              <a:buFont typeface="Arial"/>
              <a:buChar char="•"/>
            </a:pPr>
            <a:r>
              <a:rPr lang="en" sz="1400" b="0" i="0" u="none" strike="noStrike" cap="none">
                <a:solidFill>
                  <a:srgbClr val="212121"/>
                </a:solidFill>
                <a:latin typeface="Roboto"/>
                <a:ea typeface="Roboto"/>
                <a:cs typeface="Roboto"/>
                <a:sym typeface="Roboto"/>
              </a:rPr>
              <a:t>And let’s practice </a:t>
            </a:r>
            <a:r>
              <a:rPr lang="en" sz="1400" b="0" i="1" u="none" strike="noStrike" cap="none">
                <a:solidFill>
                  <a:srgbClr val="212121"/>
                </a:solidFill>
                <a:latin typeface="Roboto"/>
                <a:ea typeface="Roboto"/>
                <a:cs typeface="Roboto"/>
                <a:sym typeface="Roboto"/>
              </a:rPr>
              <a:t>instantiating </a:t>
            </a:r>
            <a:r>
              <a:rPr lang="en" sz="1400" b="0" i="0" u="none" strike="noStrike" cap="none">
                <a:solidFill>
                  <a:srgbClr val="212121"/>
                </a:solidFill>
                <a:latin typeface="Roboto"/>
                <a:ea typeface="Roboto"/>
                <a:cs typeface="Roboto"/>
                <a:sym typeface="Roboto"/>
              </a:rPr>
              <a:t>an object of a class</a:t>
            </a:r>
            <a:endParaRPr sz="1400" b="0" i="0" u="none" strike="noStrike" cap="none">
              <a:solidFill>
                <a:srgbClr val="212121"/>
              </a:solidFill>
              <a:latin typeface="Roboto"/>
              <a:ea typeface="Roboto"/>
              <a:cs typeface="Roboto"/>
              <a:sym typeface="Roboto"/>
            </a:endParaRPr>
          </a:p>
        </p:txBody>
      </p:sp>
      <p:pic>
        <p:nvPicPr>
          <p:cNvPr id="239" name="Google Shape;239;p39"/>
          <p:cNvPicPr preferRelativeResize="0"/>
          <p:nvPr/>
        </p:nvPicPr>
        <p:blipFill rotWithShape="1">
          <a:blip r:embed="rId5">
            <a:alphaModFix/>
          </a:blip>
          <a:srcRect/>
          <a:stretch/>
        </p:blipFill>
        <p:spPr>
          <a:xfrm>
            <a:off x="1799163" y="3627190"/>
            <a:ext cx="2678906" cy="335756"/>
          </a:xfrm>
          <a:prstGeom prst="rect">
            <a:avLst/>
          </a:prstGeom>
          <a:noFill/>
          <a:ln>
            <a:noFill/>
          </a:ln>
        </p:spPr>
      </p:pic>
      <p:pic>
        <p:nvPicPr>
          <p:cNvPr id="240" name="Google Shape;240;p39"/>
          <p:cNvPicPr preferRelativeResize="0"/>
          <p:nvPr/>
        </p:nvPicPr>
        <p:blipFill rotWithShape="1">
          <a:blip r:embed="rId6">
            <a:alphaModFix/>
          </a:blip>
          <a:srcRect/>
          <a:stretch/>
        </p:blipFill>
        <p:spPr>
          <a:xfrm>
            <a:off x="1799163" y="4042340"/>
            <a:ext cx="1685925" cy="285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4"/>
        <p:cNvGrpSpPr/>
        <p:nvPr/>
      </p:nvGrpSpPr>
      <p:grpSpPr>
        <a:xfrm>
          <a:off x="0" y="0"/>
          <a:ext cx="0" cy="0"/>
          <a:chOff x="0" y="0"/>
          <a:chExt cx="0" cy="0"/>
        </a:xfrm>
      </p:grpSpPr>
      <p:sp>
        <p:nvSpPr>
          <p:cNvPr id="245" name="Google Shape;245;p40"/>
          <p:cNvSpPr txBox="1">
            <a:spLocks noGrp="1"/>
          </p:cNvSpPr>
          <p:nvPr>
            <p:ph type="ctrTitle"/>
          </p:nvPr>
        </p:nvSpPr>
        <p:spPr>
          <a:xfrm>
            <a:off x="754657" y="48743"/>
            <a:ext cx="7765328" cy="703847"/>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Arial Narrow"/>
              <a:buNone/>
            </a:pPr>
            <a:r>
              <a:rPr lang="en" sz="1100" b="1">
                <a:latin typeface="Arial Narrow"/>
                <a:ea typeface="Arial Narrow"/>
                <a:cs typeface="Arial Narrow"/>
                <a:sym typeface="Arial Narrow"/>
              </a:rPr>
              <a:t>Example 1</a:t>
            </a:r>
            <a:endParaRPr sz="1100"/>
          </a:p>
        </p:txBody>
      </p:sp>
      <p:sp>
        <p:nvSpPr>
          <p:cNvPr id="246" name="Google Shape;246;p40"/>
          <p:cNvSpPr txBox="1"/>
          <p:nvPr/>
        </p:nvSpPr>
        <p:spPr>
          <a:xfrm>
            <a:off x="1359227" y="681527"/>
            <a:ext cx="6858000" cy="692497"/>
          </a:xfrm>
          <a:prstGeom prst="rect">
            <a:avLst/>
          </a:prstGeom>
          <a:noFill/>
          <a:ln>
            <a:noFill/>
          </a:ln>
        </p:spPr>
        <p:txBody>
          <a:bodyPr spcFirstLastPara="1" wrap="square" lIns="68575" tIns="34275" rIns="68575" bIns="34275" anchor="t" anchorCtr="0">
            <a:spAutoFit/>
          </a:bodyPr>
          <a:lstStyle/>
          <a:p>
            <a:pPr marL="215900" marR="0" lvl="0" indent="-215900" algn="l" rtl="0">
              <a:spcBef>
                <a:spcPts val="0"/>
              </a:spcBef>
              <a:spcAft>
                <a:spcPts val="0"/>
              </a:spcAft>
              <a:buClr>
                <a:srgbClr val="212121"/>
              </a:buClr>
              <a:buSzPts val="1400"/>
              <a:buFont typeface="Arial"/>
              <a:buChar char="•"/>
            </a:pPr>
            <a:r>
              <a:rPr lang="en" sz="1400" b="0" i="0" u="none" strike="noStrike" cap="none">
                <a:solidFill>
                  <a:srgbClr val="212121"/>
                </a:solidFill>
                <a:latin typeface="Roboto"/>
                <a:ea typeface="Roboto"/>
                <a:cs typeface="Roboto"/>
                <a:sym typeface="Roboto"/>
              </a:rPr>
              <a:t>So now lets work with a more meaningful example. </a:t>
            </a:r>
            <a:endParaRPr sz="1100"/>
          </a:p>
          <a:p>
            <a:pPr marL="215900" marR="0" lvl="0" indent="-215900" algn="l" rtl="0">
              <a:spcBef>
                <a:spcPts val="0"/>
              </a:spcBef>
              <a:spcAft>
                <a:spcPts val="0"/>
              </a:spcAft>
              <a:buClr>
                <a:srgbClr val="212121"/>
              </a:buClr>
              <a:buSzPts val="1400"/>
              <a:buFont typeface="Arial"/>
              <a:buChar char="•"/>
            </a:pPr>
            <a:r>
              <a:rPr lang="en" sz="1400" b="0" i="0" u="none" strike="noStrike" cap="none">
                <a:solidFill>
                  <a:srgbClr val="212121"/>
                </a:solidFill>
                <a:latin typeface="Roboto"/>
                <a:ea typeface="Roboto"/>
                <a:cs typeface="Roboto"/>
                <a:sym typeface="Roboto"/>
              </a:rPr>
              <a:t>Imagine you had a python program that was used to calculate several building regulations in a straight-forward way based on the size of the building.</a:t>
            </a:r>
            <a:endParaRPr sz="1100"/>
          </a:p>
        </p:txBody>
      </p:sp>
      <p:pic>
        <p:nvPicPr>
          <p:cNvPr id="247" name="Google Shape;247;p40"/>
          <p:cNvPicPr preferRelativeResize="0"/>
          <p:nvPr/>
        </p:nvPicPr>
        <p:blipFill rotWithShape="1">
          <a:blip r:embed="rId4">
            <a:alphaModFix/>
          </a:blip>
          <a:srcRect/>
          <a:stretch/>
        </p:blipFill>
        <p:spPr>
          <a:xfrm>
            <a:off x="1463999" y="1385375"/>
            <a:ext cx="6057914" cy="1948095"/>
          </a:xfrm>
          <a:prstGeom prst="rect">
            <a:avLst/>
          </a:prstGeom>
          <a:noFill/>
          <a:ln>
            <a:noFill/>
          </a:ln>
        </p:spPr>
      </p:pic>
      <p:sp>
        <p:nvSpPr>
          <p:cNvPr id="248" name="Google Shape;248;p40"/>
          <p:cNvSpPr txBox="1"/>
          <p:nvPr/>
        </p:nvSpPr>
        <p:spPr>
          <a:xfrm>
            <a:off x="1463999" y="3328170"/>
            <a:ext cx="6858000" cy="484748"/>
          </a:xfrm>
          <a:prstGeom prst="rect">
            <a:avLst/>
          </a:prstGeom>
          <a:noFill/>
          <a:ln>
            <a:noFill/>
          </a:ln>
        </p:spPr>
        <p:txBody>
          <a:bodyPr spcFirstLastPara="1" wrap="square" lIns="68575" tIns="34275" rIns="68575" bIns="34275" anchor="t" anchorCtr="0">
            <a:spAutoFit/>
          </a:bodyPr>
          <a:lstStyle/>
          <a:p>
            <a:pPr marL="215900" marR="0" lvl="0" indent="-215900" algn="l" rtl="0">
              <a:spcBef>
                <a:spcPts val="0"/>
              </a:spcBef>
              <a:spcAft>
                <a:spcPts val="0"/>
              </a:spcAft>
              <a:buClr>
                <a:srgbClr val="212121"/>
              </a:buClr>
              <a:buSzPts val="1400"/>
              <a:buFont typeface="Arial"/>
              <a:buChar char="•"/>
            </a:pPr>
            <a:r>
              <a:rPr lang="en" sz="1400" b="0" i="0" u="none" strike="noStrike" cap="none">
                <a:solidFill>
                  <a:srgbClr val="212121"/>
                </a:solidFill>
                <a:latin typeface="Roboto"/>
                <a:ea typeface="Roboto"/>
                <a:cs typeface="Roboto"/>
                <a:sym typeface="Roboto"/>
              </a:rPr>
              <a:t>What do you think this does</a:t>
            </a:r>
            <a:endParaRPr sz="1100"/>
          </a:p>
          <a:p>
            <a:pPr marL="215900" marR="0" lvl="0" indent="-215900" algn="l" rtl="0">
              <a:spcBef>
                <a:spcPts val="0"/>
              </a:spcBef>
              <a:spcAft>
                <a:spcPts val="0"/>
              </a:spcAft>
              <a:buClr>
                <a:srgbClr val="212121"/>
              </a:buClr>
              <a:buSzPts val="1400"/>
              <a:buFont typeface="Arial"/>
              <a:buChar char="•"/>
            </a:pPr>
            <a:r>
              <a:rPr lang="en" sz="1400" b="0" i="0" u="none" strike="noStrike" cap="none">
                <a:solidFill>
                  <a:srgbClr val="212121"/>
                </a:solidFill>
                <a:latin typeface="Roboto"/>
                <a:ea typeface="Roboto"/>
                <a:cs typeface="Roboto"/>
                <a:sym typeface="Roboto"/>
              </a:rPr>
              <a:t>Take a minute to think through how it works</a:t>
            </a:r>
            <a:endParaRPr sz="1100"/>
          </a:p>
        </p:txBody>
      </p:sp>
      <p:pic>
        <p:nvPicPr>
          <p:cNvPr id="249" name="Google Shape;249;p40"/>
          <p:cNvPicPr preferRelativeResize="0"/>
          <p:nvPr/>
        </p:nvPicPr>
        <p:blipFill rotWithShape="1">
          <a:blip r:embed="rId5">
            <a:alphaModFix/>
          </a:blip>
          <a:srcRect b="7077"/>
          <a:stretch/>
        </p:blipFill>
        <p:spPr>
          <a:xfrm>
            <a:off x="1564732" y="3853410"/>
            <a:ext cx="3400425" cy="1241347"/>
          </a:xfrm>
          <a:prstGeom prst="rect">
            <a:avLst/>
          </a:prstGeom>
          <a:noFill/>
          <a:ln>
            <a:noFill/>
          </a:ln>
        </p:spPr>
      </p:pic>
      <p:sp>
        <p:nvSpPr>
          <p:cNvPr id="250" name="Google Shape;250;p40"/>
          <p:cNvSpPr txBox="1"/>
          <p:nvPr/>
        </p:nvSpPr>
        <p:spPr>
          <a:xfrm>
            <a:off x="5053534" y="4121459"/>
            <a:ext cx="3674637" cy="276999"/>
          </a:xfrm>
          <a:prstGeom prst="rect">
            <a:avLst/>
          </a:prstGeom>
          <a:noFill/>
          <a:ln>
            <a:noFill/>
          </a:ln>
        </p:spPr>
        <p:txBody>
          <a:bodyPr spcFirstLastPara="1" wrap="square" lIns="68575" tIns="34275" rIns="68575" bIns="34275" anchor="t" anchorCtr="0">
            <a:spAutoFit/>
          </a:bodyPr>
          <a:lstStyle/>
          <a:p>
            <a:pPr marL="215900" marR="0" lvl="0" indent="-215900" algn="l" rtl="0">
              <a:spcBef>
                <a:spcPts val="0"/>
              </a:spcBef>
              <a:spcAft>
                <a:spcPts val="0"/>
              </a:spcAft>
              <a:buClr>
                <a:srgbClr val="212121"/>
              </a:buClr>
              <a:buSzPts val="1400"/>
              <a:buFont typeface="Arial"/>
              <a:buChar char="•"/>
            </a:pPr>
            <a:r>
              <a:rPr lang="en" sz="1400" b="0" i="0" u="none" strike="noStrike" cap="none">
                <a:solidFill>
                  <a:srgbClr val="212121"/>
                </a:solidFill>
                <a:latin typeface="Roboto"/>
                <a:ea typeface="Roboto"/>
                <a:cs typeface="Roboto"/>
                <a:sym typeface="Roboto"/>
              </a:rPr>
              <a:t>Here’s an instance of the </a:t>
            </a:r>
            <a:r>
              <a:rPr lang="en" sz="1400" b="1" i="0" u="none" strike="noStrike" cap="none">
                <a:solidFill>
                  <a:srgbClr val="7030A0"/>
                </a:solidFill>
                <a:latin typeface="Courier New"/>
                <a:ea typeface="Courier New"/>
                <a:cs typeface="Courier New"/>
                <a:sym typeface="Courier New"/>
              </a:rPr>
              <a:t>Building</a:t>
            </a:r>
            <a:r>
              <a:rPr lang="en" sz="1400" b="0" i="0" u="none" strike="noStrike" cap="none">
                <a:solidFill>
                  <a:srgbClr val="212121"/>
                </a:solidFill>
                <a:latin typeface="Roboto"/>
                <a:ea typeface="Roboto"/>
                <a:cs typeface="Roboto"/>
                <a:sym typeface="Roboto"/>
              </a:rPr>
              <a:t> class</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4"/>
        <p:cNvGrpSpPr/>
        <p:nvPr/>
      </p:nvGrpSpPr>
      <p:grpSpPr>
        <a:xfrm>
          <a:off x="0" y="0"/>
          <a:ext cx="0" cy="0"/>
          <a:chOff x="0" y="0"/>
          <a:chExt cx="0" cy="0"/>
        </a:xfrm>
      </p:grpSpPr>
      <p:sp>
        <p:nvSpPr>
          <p:cNvPr id="255" name="Google Shape;255;p41"/>
          <p:cNvSpPr txBox="1">
            <a:spLocks noGrp="1"/>
          </p:cNvSpPr>
          <p:nvPr>
            <p:ph type="ctrTitle"/>
          </p:nvPr>
        </p:nvSpPr>
        <p:spPr>
          <a:xfrm>
            <a:off x="754657" y="48743"/>
            <a:ext cx="7765328" cy="703847"/>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Arial Narrow"/>
              <a:buNone/>
            </a:pPr>
            <a:r>
              <a:rPr lang="en" sz="1100" b="1">
                <a:latin typeface="Arial Narrow"/>
                <a:ea typeface="Arial Narrow"/>
                <a:cs typeface="Arial Narrow"/>
                <a:sym typeface="Arial Narrow"/>
              </a:rPr>
              <a:t>Subclass Example</a:t>
            </a:r>
            <a:endParaRPr sz="1100"/>
          </a:p>
        </p:txBody>
      </p:sp>
      <p:sp>
        <p:nvSpPr>
          <p:cNvPr id="256" name="Google Shape;256;p41"/>
          <p:cNvSpPr txBox="1"/>
          <p:nvPr/>
        </p:nvSpPr>
        <p:spPr>
          <a:xfrm>
            <a:off x="1359227" y="681527"/>
            <a:ext cx="6858000" cy="2019784"/>
          </a:xfrm>
          <a:prstGeom prst="rect">
            <a:avLst/>
          </a:prstGeom>
          <a:noFill/>
          <a:ln>
            <a:noFill/>
          </a:ln>
        </p:spPr>
        <p:txBody>
          <a:bodyPr spcFirstLastPara="1" wrap="square" lIns="68575" tIns="34275" rIns="68575" bIns="34275" anchor="t" anchorCtr="0">
            <a:spAutoFit/>
          </a:bodyPr>
          <a:lstStyle/>
          <a:p>
            <a:pPr marL="215900" marR="0" lvl="0" indent="-215900" algn="l" rtl="0">
              <a:spcBef>
                <a:spcPts val="0"/>
              </a:spcBef>
              <a:spcAft>
                <a:spcPts val="0"/>
              </a:spcAft>
              <a:buClr>
                <a:srgbClr val="212121"/>
              </a:buClr>
              <a:buSzPts val="1400"/>
              <a:buFont typeface="Arial"/>
              <a:buChar char="•"/>
            </a:pPr>
            <a:r>
              <a:rPr lang="en" sz="1400" b="0" i="0" u="none" strike="noStrike" cap="none">
                <a:solidFill>
                  <a:srgbClr val="212121"/>
                </a:solidFill>
                <a:latin typeface="Roboto"/>
                <a:ea typeface="Roboto"/>
                <a:cs typeface="Roboto"/>
                <a:sym typeface="Roboto"/>
              </a:rPr>
              <a:t>Imagine that there is a situation in which there is an uncontrolled respiratory virus. </a:t>
            </a:r>
            <a:endParaRPr sz="1100"/>
          </a:p>
          <a:p>
            <a:pPr marL="215900" marR="0" lvl="0" indent="-215900" algn="l" rtl="0">
              <a:spcBef>
                <a:spcPts val="500"/>
              </a:spcBef>
              <a:spcAft>
                <a:spcPts val="0"/>
              </a:spcAft>
              <a:buClr>
                <a:srgbClr val="212121"/>
              </a:buClr>
              <a:buSzPts val="1400"/>
              <a:buFont typeface="Arial"/>
              <a:buChar char="•"/>
            </a:pPr>
            <a:r>
              <a:rPr lang="en" sz="1400" b="0" i="0" u="none" strike="noStrike" cap="none">
                <a:solidFill>
                  <a:srgbClr val="212121"/>
                </a:solidFill>
                <a:latin typeface="Roboto"/>
                <a:ea typeface="Roboto"/>
                <a:cs typeface="Roboto"/>
                <a:sym typeface="Roboto"/>
              </a:rPr>
              <a:t>In this circumstance you may need to adjust the maximum occupancy of different buildings based on the prevalence of the virus, the ventilation of the building, and the reliance of that business on in-person services. </a:t>
            </a:r>
            <a:endParaRPr sz="1100"/>
          </a:p>
          <a:p>
            <a:pPr marL="215900" marR="0" lvl="0" indent="-215900" algn="l" rtl="0">
              <a:spcBef>
                <a:spcPts val="500"/>
              </a:spcBef>
              <a:spcAft>
                <a:spcPts val="0"/>
              </a:spcAft>
              <a:buClr>
                <a:srgbClr val="212121"/>
              </a:buClr>
              <a:buSzPts val="1400"/>
              <a:buFont typeface="Arial"/>
              <a:buChar char="•"/>
            </a:pPr>
            <a:r>
              <a:rPr lang="en" sz="1400" b="0" i="0" u="none" strike="noStrike" cap="none">
                <a:solidFill>
                  <a:srgbClr val="212121"/>
                </a:solidFill>
                <a:latin typeface="Roboto"/>
                <a:ea typeface="Roboto"/>
                <a:cs typeface="Roboto"/>
                <a:sym typeface="Roboto"/>
              </a:rPr>
              <a:t>You wouldn't need to change the other parts of the building regulations</a:t>
            </a:r>
            <a:endParaRPr sz="1100"/>
          </a:p>
          <a:p>
            <a:pPr marL="215900" marR="0" lvl="0" indent="-215900" algn="l" rtl="0">
              <a:spcBef>
                <a:spcPts val="500"/>
              </a:spcBef>
              <a:spcAft>
                <a:spcPts val="0"/>
              </a:spcAft>
              <a:buClr>
                <a:srgbClr val="212121"/>
              </a:buClr>
              <a:buSzPts val="1400"/>
              <a:buFont typeface="Arial"/>
              <a:buChar char="•"/>
            </a:pPr>
            <a:r>
              <a:rPr lang="en" sz="1400" b="0" i="0" u="none" strike="noStrike" cap="none">
                <a:solidFill>
                  <a:srgbClr val="212121"/>
                </a:solidFill>
                <a:latin typeface="Roboto"/>
                <a:ea typeface="Roboto"/>
                <a:cs typeface="Roboto"/>
                <a:sym typeface="Roboto"/>
              </a:rPr>
              <a:t>Instead of remaking the clases, you can just make what is called a </a:t>
            </a:r>
            <a:r>
              <a:rPr lang="en" sz="1400" b="0" i="1" u="none" strike="noStrike" cap="none">
                <a:solidFill>
                  <a:srgbClr val="212121"/>
                </a:solidFill>
                <a:latin typeface="Roboto"/>
                <a:ea typeface="Roboto"/>
                <a:cs typeface="Roboto"/>
                <a:sym typeface="Roboto"/>
              </a:rPr>
              <a:t>subclass</a:t>
            </a:r>
            <a:endParaRPr sz="1400" b="0" i="0" u="none" strike="noStrike" cap="none">
              <a:solidFill>
                <a:srgbClr val="212121"/>
              </a:solidFill>
              <a:latin typeface="Roboto"/>
              <a:ea typeface="Roboto"/>
              <a:cs typeface="Roboto"/>
              <a:sym typeface="Roboto"/>
            </a:endParaRPr>
          </a:p>
          <a:p>
            <a:pPr marL="215900" marR="0" lvl="0" indent="-215900" algn="l" rtl="0">
              <a:spcBef>
                <a:spcPts val="500"/>
              </a:spcBef>
              <a:spcAft>
                <a:spcPts val="0"/>
              </a:spcAft>
              <a:buClr>
                <a:srgbClr val="212121"/>
              </a:buClr>
              <a:buSzPts val="1400"/>
              <a:buFont typeface="Arial"/>
              <a:buChar char="•"/>
            </a:pPr>
            <a:r>
              <a:rPr lang="en" sz="1400" b="0" i="0" u="none" strike="noStrike" cap="none">
                <a:solidFill>
                  <a:srgbClr val="212121"/>
                </a:solidFill>
                <a:latin typeface="Roboto"/>
                <a:ea typeface="Roboto"/>
                <a:cs typeface="Roboto"/>
                <a:sym typeface="Roboto"/>
              </a:rPr>
              <a:t>Lets take a look at the example below.</a:t>
            </a:r>
            <a:endParaRPr sz="1100"/>
          </a:p>
          <a:p>
            <a:pPr marL="215900" marR="0" lvl="0" indent="-127000" algn="l" rtl="0">
              <a:spcBef>
                <a:spcPts val="500"/>
              </a:spcBef>
              <a:spcAft>
                <a:spcPts val="0"/>
              </a:spcAft>
              <a:buClr>
                <a:schemeClr val="dk1"/>
              </a:buClr>
              <a:buSzPts val="1400"/>
              <a:buFont typeface="Arial"/>
              <a:buNone/>
            </a:pPr>
            <a:endParaRPr sz="1400" b="0" i="0" u="none" strike="noStrike" cap="none">
              <a:solidFill>
                <a:srgbClr val="212121"/>
              </a:solidFill>
              <a:latin typeface="Roboto"/>
              <a:ea typeface="Roboto"/>
              <a:cs typeface="Roboto"/>
              <a:sym typeface="Roboto"/>
            </a:endParaRPr>
          </a:p>
        </p:txBody>
      </p:sp>
      <p:sp>
        <p:nvSpPr>
          <p:cNvPr id="257" name="Google Shape;257;p41"/>
          <p:cNvSpPr txBox="1"/>
          <p:nvPr/>
        </p:nvSpPr>
        <p:spPr>
          <a:xfrm>
            <a:off x="5909554" y="2571750"/>
            <a:ext cx="3095827" cy="692497"/>
          </a:xfrm>
          <a:prstGeom prst="rect">
            <a:avLst/>
          </a:prstGeom>
          <a:noFill/>
          <a:ln>
            <a:noFill/>
          </a:ln>
        </p:spPr>
        <p:txBody>
          <a:bodyPr spcFirstLastPara="1" wrap="square" lIns="68575" tIns="34275" rIns="68575" bIns="34275" anchor="t" anchorCtr="0">
            <a:spAutoFit/>
          </a:bodyPr>
          <a:lstStyle/>
          <a:p>
            <a:pPr marL="215900" marR="0" lvl="0" indent="-215900" algn="l" rtl="0">
              <a:spcBef>
                <a:spcPts val="0"/>
              </a:spcBef>
              <a:spcAft>
                <a:spcPts val="0"/>
              </a:spcAft>
              <a:buClr>
                <a:srgbClr val="212121"/>
              </a:buClr>
              <a:buSzPts val="1400"/>
              <a:buFont typeface="Arial"/>
              <a:buChar char="•"/>
            </a:pPr>
            <a:r>
              <a:rPr lang="en" sz="1400" b="0" i="0" u="none" strike="noStrike" cap="none">
                <a:solidFill>
                  <a:srgbClr val="212121"/>
                </a:solidFill>
                <a:latin typeface="Roboto"/>
                <a:ea typeface="Roboto"/>
                <a:cs typeface="Roboto"/>
                <a:sym typeface="Roboto"/>
              </a:rPr>
              <a:t>The parent class, in this case </a:t>
            </a:r>
            <a:r>
              <a:rPr lang="en" sz="1400" b="1" i="0" u="none" strike="noStrike" cap="none">
                <a:solidFill>
                  <a:srgbClr val="7030A0"/>
                </a:solidFill>
                <a:latin typeface="Courier New"/>
                <a:ea typeface="Courier New"/>
                <a:cs typeface="Courier New"/>
                <a:sym typeface="Courier New"/>
              </a:rPr>
              <a:t>Building</a:t>
            </a:r>
            <a:r>
              <a:rPr lang="en" sz="1400" b="0" i="0" u="none" strike="noStrike" cap="none">
                <a:solidFill>
                  <a:srgbClr val="212121"/>
                </a:solidFill>
                <a:latin typeface="Roboto"/>
                <a:ea typeface="Roboto"/>
                <a:cs typeface="Roboto"/>
                <a:sym typeface="Roboto"/>
              </a:rPr>
              <a:t>, is located within the parentheses of the subclass</a:t>
            </a:r>
            <a:endParaRPr sz="1100"/>
          </a:p>
        </p:txBody>
      </p:sp>
      <p:pic>
        <p:nvPicPr>
          <p:cNvPr id="258" name="Google Shape;258;p41"/>
          <p:cNvPicPr preferRelativeResize="0"/>
          <p:nvPr/>
        </p:nvPicPr>
        <p:blipFill rotWithShape="1">
          <a:blip r:embed="rId4">
            <a:alphaModFix/>
          </a:blip>
          <a:srcRect l="1" r="-793" b="7959"/>
          <a:stretch/>
        </p:blipFill>
        <p:spPr>
          <a:xfrm>
            <a:off x="145619" y="2571750"/>
            <a:ext cx="5763934" cy="2387620"/>
          </a:xfrm>
          <a:prstGeom prst="rect">
            <a:avLst/>
          </a:prstGeom>
          <a:noFill/>
          <a:ln>
            <a:noFill/>
          </a:ln>
        </p:spPr>
      </p:pic>
      <mc:AlternateContent xmlns:mc="http://schemas.openxmlformats.org/markup-compatibility/2006">
        <mc:Choice xmlns:p14="http://schemas.microsoft.com/office/powerpoint/2010/main" Requires="p14">
          <p:contentPart p14:bwMode="auto" r:id="rId5">
            <p14:nvContentPartPr>
              <p14:cNvPr id="2" name="墨迹 1">
                <a:extLst>
                  <a:ext uri="{FF2B5EF4-FFF2-40B4-BE49-F238E27FC236}">
                    <a16:creationId xmlns:a16="http://schemas.microsoft.com/office/drawing/2014/main" id="{5C8A822C-4C21-A904-06E7-8B239D3C1FED}"/>
                  </a:ext>
                </a:extLst>
              </p14:cNvPr>
              <p14:cNvContentPartPr/>
              <p14:nvPr/>
            </p14:nvContentPartPr>
            <p14:xfrm>
              <a:off x="481965" y="2636735"/>
              <a:ext cx="758880" cy="29160"/>
            </p14:xfrm>
          </p:contentPart>
        </mc:Choice>
        <mc:Fallback>
          <p:pic>
            <p:nvPicPr>
              <p:cNvPr id="2" name="墨迹 1">
                <a:extLst>
                  <a:ext uri="{FF2B5EF4-FFF2-40B4-BE49-F238E27FC236}">
                    <a16:creationId xmlns:a16="http://schemas.microsoft.com/office/drawing/2014/main" id="{5C8A822C-4C21-A904-06E7-8B239D3C1FED}"/>
                  </a:ext>
                </a:extLst>
              </p:cNvPr>
              <p:cNvPicPr/>
              <p:nvPr/>
            </p:nvPicPr>
            <p:blipFill>
              <a:blip r:embed="rId6"/>
              <a:stretch>
                <a:fillRect/>
              </a:stretch>
            </p:blipFill>
            <p:spPr>
              <a:xfrm>
                <a:off x="427965" y="2529095"/>
                <a:ext cx="866520" cy="24480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2"/>
        <p:cNvGrpSpPr/>
        <p:nvPr/>
      </p:nvGrpSpPr>
      <p:grpSpPr>
        <a:xfrm>
          <a:off x="0" y="0"/>
          <a:ext cx="0" cy="0"/>
          <a:chOff x="0" y="0"/>
          <a:chExt cx="0" cy="0"/>
        </a:xfrm>
      </p:grpSpPr>
      <p:sp>
        <p:nvSpPr>
          <p:cNvPr id="263" name="Google Shape;263;p42"/>
          <p:cNvSpPr txBox="1">
            <a:spLocks noGrp="1"/>
          </p:cNvSpPr>
          <p:nvPr>
            <p:ph type="ctrTitle"/>
          </p:nvPr>
        </p:nvSpPr>
        <p:spPr>
          <a:xfrm>
            <a:off x="754657" y="48743"/>
            <a:ext cx="7765328" cy="703847"/>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Arial Narrow"/>
              <a:buNone/>
            </a:pPr>
            <a:r>
              <a:rPr lang="en" sz="1100" b="1">
                <a:latin typeface="Arial Narrow"/>
                <a:ea typeface="Arial Narrow"/>
                <a:cs typeface="Arial Narrow"/>
                <a:sym typeface="Arial Narrow"/>
              </a:rPr>
              <a:t>Subclass Example</a:t>
            </a:r>
            <a:endParaRPr sz="1100"/>
          </a:p>
        </p:txBody>
      </p:sp>
      <p:pic>
        <p:nvPicPr>
          <p:cNvPr id="264" name="Google Shape;264;p42"/>
          <p:cNvPicPr preferRelativeResize="0"/>
          <p:nvPr/>
        </p:nvPicPr>
        <p:blipFill rotWithShape="1">
          <a:blip r:embed="rId4">
            <a:alphaModFix/>
          </a:blip>
          <a:srcRect l="1" r="-793" b="7959"/>
          <a:stretch/>
        </p:blipFill>
        <p:spPr>
          <a:xfrm>
            <a:off x="138619" y="2135839"/>
            <a:ext cx="3698943" cy="1532229"/>
          </a:xfrm>
          <a:prstGeom prst="rect">
            <a:avLst/>
          </a:prstGeom>
          <a:noFill/>
          <a:ln>
            <a:noFill/>
          </a:ln>
        </p:spPr>
      </p:pic>
      <p:pic>
        <p:nvPicPr>
          <p:cNvPr id="265" name="Google Shape;265;p42"/>
          <p:cNvPicPr preferRelativeResize="0"/>
          <p:nvPr/>
        </p:nvPicPr>
        <p:blipFill rotWithShape="1">
          <a:blip r:embed="rId5">
            <a:alphaModFix/>
          </a:blip>
          <a:srcRect/>
          <a:stretch/>
        </p:blipFill>
        <p:spPr>
          <a:xfrm>
            <a:off x="127389" y="752591"/>
            <a:ext cx="3785266" cy="1217260"/>
          </a:xfrm>
          <a:prstGeom prst="rect">
            <a:avLst/>
          </a:prstGeom>
          <a:noFill/>
          <a:ln>
            <a:noFill/>
          </a:ln>
        </p:spPr>
      </p:pic>
      <p:sp>
        <p:nvSpPr>
          <p:cNvPr id="266" name="Google Shape;266;p42"/>
          <p:cNvSpPr/>
          <p:nvPr/>
        </p:nvSpPr>
        <p:spPr>
          <a:xfrm>
            <a:off x="4096264" y="716220"/>
            <a:ext cx="4920347" cy="2839239"/>
          </a:xfrm>
          <a:prstGeom prst="rect">
            <a:avLst/>
          </a:prstGeom>
          <a:noFill/>
          <a:ln>
            <a:noFill/>
          </a:ln>
        </p:spPr>
        <p:txBody>
          <a:bodyPr spcFirstLastPara="1" wrap="square" lIns="68575" tIns="34275" rIns="68575" bIns="34275" anchor="ctr" anchorCtr="0">
            <a:noAutofit/>
          </a:bodyPr>
          <a:lstStyle/>
          <a:p>
            <a:pPr marL="127000" marR="0" lvl="0" indent="-127000" algn="l" rtl="0">
              <a:lnSpc>
                <a:spcPct val="100000"/>
              </a:lnSpc>
              <a:spcBef>
                <a:spcPts val="0"/>
              </a:spcBef>
              <a:spcAft>
                <a:spcPts val="0"/>
              </a:spcAft>
              <a:buClr>
                <a:srgbClr val="7030A0"/>
              </a:buClr>
              <a:buSzPts val="1200"/>
              <a:buFont typeface="Arial"/>
              <a:buChar char="•"/>
            </a:pPr>
            <a:r>
              <a:rPr lang="en" sz="1200" b="1" i="0" u="none" strike="noStrike" cap="none" dirty="0">
                <a:solidFill>
                  <a:srgbClr val="7030A0"/>
                </a:solidFill>
                <a:latin typeface="Courier New"/>
                <a:ea typeface="Courier New"/>
                <a:cs typeface="Courier New"/>
                <a:sym typeface="Courier New"/>
              </a:rPr>
              <a:t>Bars</a:t>
            </a:r>
            <a:r>
              <a:rPr lang="en" sz="1200" b="0" i="0" u="none" strike="noStrike" cap="none" dirty="0">
                <a:solidFill>
                  <a:srgbClr val="212121"/>
                </a:solidFill>
                <a:latin typeface="Roboto"/>
                <a:ea typeface="Roboto"/>
                <a:cs typeface="Roboto"/>
                <a:sym typeface="Roboto"/>
              </a:rPr>
              <a:t> and </a:t>
            </a:r>
            <a:r>
              <a:rPr lang="en" sz="1200" b="1" i="0" u="none" strike="noStrike" cap="none" dirty="0">
                <a:solidFill>
                  <a:srgbClr val="7030A0"/>
                </a:solidFill>
                <a:latin typeface="Courier New"/>
                <a:ea typeface="Courier New"/>
                <a:cs typeface="Courier New"/>
                <a:sym typeface="Courier New"/>
              </a:rPr>
              <a:t>OfficeBuildings</a:t>
            </a:r>
            <a:r>
              <a:rPr lang="en" sz="1200" b="0" i="0" u="none" strike="noStrike" cap="none" dirty="0">
                <a:solidFill>
                  <a:srgbClr val="212121"/>
                </a:solidFill>
                <a:latin typeface="Roboto"/>
                <a:ea typeface="Roboto"/>
                <a:cs typeface="Roboto"/>
                <a:sym typeface="Roboto"/>
              </a:rPr>
              <a:t> are </a:t>
            </a:r>
            <a:r>
              <a:rPr lang="en" sz="1200" b="0" i="1" u="none" strike="noStrike" cap="none" dirty="0">
                <a:solidFill>
                  <a:srgbClr val="212121"/>
                </a:solidFill>
                <a:latin typeface="Roboto"/>
                <a:ea typeface="Roboto"/>
                <a:cs typeface="Roboto"/>
                <a:sym typeface="Roboto"/>
              </a:rPr>
              <a:t>subclasses</a:t>
            </a:r>
            <a:r>
              <a:rPr lang="en" sz="1200" b="0" i="0" u="none" strike="noStrike" cap="none" dirty="0">
                <a:solidFill>
                  <a:srgbClr val="212121"/>
                </a:solidFill>
                <a:latin typeface="Roboto"/>
                <a:ea typeface="Roboto"/>
                <a:cs typeface="Roboto"/>
                <a:sym typeface="Roboto"/>
              </a:rPr>
              <a:t> of </a:t>
            </a:r>
            <a:r>
              <a:rPr lang="en" sz="1200" b="1" i="0" u="none" strike="noStrike" cap="none" dirty="0">
                <a:solidFill>
                  <a:srgbClr val="7030A0"/>
                </a:solidFill>
                <a:latin typeface="Courier New"/>
                <a:ea typeface="Courier New"/>
                <a:cs typeface="Courier New"/>
                <a:sym typeface="Courier New"/>
              </a:rPr>
              <a:t>Buildings</a:t>
            </a:r>
            <a:endParaRPr sz="1100" dirty="0"/>
          </a:p>
          <a:p>
            <a:pPr marL="127000" marR="0" lvl="0" indent="-127000" algn="l" rtl="0">
              <a:lnSpc>
                <a:spcPct val="100000"/>
              </a:lnSpc>
              <a:spcBef>
                <a:spcPts val="0"/>
              </a:spcBef>
              <a:spcAft>
                <a:spcPts val="0"/>
              </a:spcAft>
              <a:buClr>
                <a:srgbClr val="7030A0"/>
              </a:buClr>
              <a:buSzPts val="1200"/>
              <a:buFont typeface="Arial"/>
              <a:buChar char="•"/>
            </a:pPr>
            <a:r>
              <a:rPr lang="en" sz="1200" b="1" i="0" u="none" strike="noStrike" cap="none" dirty="0">
                <a:solidFill>
                  <a:srgbClr val="7030A0"/>
                </a:solidFill>
                <a:latin typeface="Courier New"/>
                <a:ea typeface="Courier New"/>
                <a:cs typeface="Courier New"/>
                <a:sym typeface="Courier New"/>
              </a:rPr>
              <a:t>Buildings</a:t>
            </a:r>
            <a:r>
              <a:rPr lang="en" sz="1200" b="0" i="0" u="none" strike="noStrike" cap="none" dirty="0">
                <a:solidFill>
                  <a:srgbClr val="212121"/>
                </a:solidFill>
                <a:latin typeface="Roboto"/>
                <a:ea typeface="Roboto"/>
                <a:cs typeface="Roboto"/>
                <a:sym typeface="Roboto"/>
              </a:rPr>
              <a:t> are the </a:t>
            </a:r>
            <a:r>
              <a:rPr lang="en" sz="1200" b="0" i="1" u="none" strike="noStrike" cap="none" dirty="0">
                <a:solidFill>
                  <a:srgbClr val="212121"/>
                </a:solidFill>
                <a:latin typeface="Roboto"/>
                <a:ea typeface="Roboto"/>
                <a:cs typeface="Roboto"/>
                <a:sym typeface="Roboto"/>
              </a:rPr>
              <a:t>superclass</a:t>
            </a:r>
            <a:r>
              <a:rPr lang="en" sz="1200" b="0" i="0" u="none" strike="noStrike" cap="none" dirty="0">
                <a:solidFill>
                  <a:srgbClr val="212121"/>
                </a:solidFill>
                <a:latin typeface="Roboto"/>
                <a:ea typeface="Roboto"/>
                <a:cs typeface="Roboto"/>
                <a:sym typeface="Roboto"/>
              </a:rPr>
              <a:t> of </a:t>
            </a:r>
            <a:r>
              <a:rPr lang="en" sz="1200" b="1" i="0" u="none" strike="noStrike" cap="none" dirty="0">
                <a:solidFill>
                  <a:srgbClr val="7030A0"/>
                </a:solidFill>
                <a:latin typeface="Courier New"/>
                <a:ea typeface="Courier New"/>
                <a:cs typeface="Courier New"/>
                <a:sym typeface="Courier New"/>
              </a:rPr>
              <a:t>Bars</a:t>
            </a:r>
            <a:r>
              <a:rPr lang="en" sz="1200" b="0" i="0" u="none" strike="noStrike" cap="none" dirty="0">
                <a:solidFill>
                  <a:srgbClr val="212121"/>
                </a:solidFill>
                <a:latin typeface="Roboto"/>
                <a:ea typeface="Roboto"/>
                <a:cs typeface="Roboto"/>
                <a:sym typeface="Roboto"/>
              </a:rPr>
              <a:t> and </a:t>
            </a:r>
            <a:r>
              <a:rPr lang="en" sz="1200" b="1" i="0" u="none" strike="noStrike" cap="none" dirty="0">
                <a:solidFill>
                  <a:srgbClr val="7030A0"/>
                </a:solidFill>
                <a:latin typeface="Courier New"/>
                <a:ea typeface="Courier New"/>
                <a:cs typeface="Courier New"/>
                <a:sym typeface="Courier New"/>
              </a:rPr>
              <a:t>OfficeBuildings</a:t>
            </a:r>
            <a:r>
              <a:rPr lang="en" sz="1200" b="0" i="0" u="none" strike="noStrike" cap="none" dirty="0">
                <a:solidFill>
                  <a:srgbClr val="212121"/>
                </a:solidFill>
                <a:latin typeface="Roboto"/>
                <a:ea typeface="Roboto"/>
                <a:cs typeface="Roboto"/>
                <a:sym typeface="Roboto"/>
              </a:rPr>
              <a:t>.</a:t>
            </a:r>
            <a:endParaRPr sz="1200" b="0" i="0" u="none" strike="noStrike" cap="none" dirty="0">
              <a:solidFill>
                <a:schemeClr val="dk1"/>
              </a:solidFill>
              <a:latin typeface="Arial"/>
              <a:ea typeface="Arial"/>
              <a:cs typeface="Arial"/>
              <a:sym typeface="Arial"/>
            </a:endParaRPr>
          </a:p>
          <a:p>
            <a:pPr marL="127000" marR="0" lvl="0" indent="-127000" algn="l" rtl="0">
              <a:lnSpc>
                <a:spcPct val="100000"/>
              </a:lnSpc>
              <a:spcBef>
                <a:spcPts val="0"/>
              </a:spcBef>
              <a:spcAft>
                <a:spcPts val="0"/>
              </a:spcAft>
              <a:buClr>
                <a:srgbClr val="212121"/>
              </a:buClr>
              <a:buSzPts val="1200"/>
              <a:buFont typeface="Arial"/>
              <a:buChar char="•"/>
            </a:pPr>
            <a:r>
              <a:rPr lang="en" sz="1200" b="0" i="0" u="none" strike="noStrike" cap="none" dirty="0">
                <a:solidFill>
                  <a:srgbClr val="212121"/>
                </a:solidFill>
                <a:latin typeface="Roboto"/>
                <a:ea typeface="Roboto"/>
                <a:cs typeface="Roboto"/>
                <a:sym typeface="Roboto"/>
              </a:rPr>
              <a:t>You can think of </a:t>
            </a:r>
            <a:r>
              <a:rPr lang="en" sz="1200" b="0" i="1" u="none" strike="noStrike" cap="none" dirty="0">
                <a:solidFill>
                  <a:srgbClr val="212121"/>
                </a:solidFill>
                <a:latin typeface="Roboto"/>
                <a:ea typeface="Roboto"/>
                <a:cs typeface="Roboto"/>
                <a:sym typeface="Roboto"/>
              </a:rPr>
              <a:t>subclasses</a:t>
            </a:r>
            <a:r>
              <a:rPr lang="en" sz="1200" b="0" i="0" u="none" strike="noStrike" cap="none" dirty="0">
                <a:solidFill>
                  <a:srgbClr val="212121"/>
                </a:solidFill>
                <a:latin typeface="Roboto"/>
                <a:ea typeface="Roboto"/>
                <a:cs typeface="Roboto"/>
                <a:sym typeface="Roboto"/>
              </a:rPr>
              <a:t> and </a:t>
            </a:r>
            <a:r>
              <a:rPr lang="en" sz="1200" b="0" i="1" u="none" strike="noStrike" cap="none" dirty="0">
                <a:solidFill>
                  <a:srgbClr val="212121"/>
                </a:solidFill>
                <a:latin typeface="Roboto"/>
                <a:ea typeface="Roboto"/>
                <a:cs typeface="Roboto"/>
                <a:sym typeface="Roboto"/>
              </a:rPr>
              <a:t>superclasses</a:t>
            </a:r>
            <a:r>
              <a:rPr lang="en" sz="1200" b="0" i="0" u="none" strike="noStrike" cap="none" dirty="0">
                <a:solidFill>
                  <a:srgbClr val="212121"/>
                </a:solidFill>
                <a:latin typeface="Roboto"/>
                <a:ea typeface="Roboto"/>
                <a:cs typeface="Roboto"/>
                <a:sym typeface="Roboto"/>
              </a:rPr>
              <a:t> as "child" and "parent" classes.</a:t>
            </a:r>
            <a:endParaRPr sz="1200" b="0" i="0" u="none" strike="noStrike" cap="none" dirty="0">
              <a:solidFill>
                <a:schemeClr val="dk1"/>
              </a:solidFill>
              <a:latin typeface="Arial"/>
              <a:ea typeface="Arial"/>
              <a:cs typeface="Arial"/>
              <a:sym typeface="Arial"/>
            </a:endParaRPr>
          </a:p>
          <a:p>
            <a:pPr marL="127000" marR="0" lvl="0" indent="-127000" algn="l" rtl="0">
              <a:lnSpc>
                <a:spcPct val="100000"/>
              </a:lnSpc>
              <a:spcBef>
                <a:spcPts val="0"/>
              </a:spcBef>
              <a:spcAft>
                <a:spcPts val="0"/>
              </a:spcAft>
              <a:buClr>
                <a:srgbClr val="212121"/>
              </a:buClr>
              <a:buSzPts val="1200"/>
              <a:buFont typeface="Arial"/>
              <a:buChar char="•"/>
            </a:pPr>
            <a:r>
              <a:rPr lang="en" sz="1200" b="0" i="0" u="none" strike="noStrike" cap="none" dirty="0">
                <a:solidFill>
                  <a:srgbClr val="212121"/>
                </a:solidFill>
                <a:latin typeface="Roboto"/>
                <a:ea typeface="Roboto"/>
                <a:cs typeface="Roboto"/>
                <a:sym typeface="Roboto"/>
              </a:rPr>
              <a:t>The relationship is defined in the class defintion. </a:t>
            </a:r>
            <a:endParaRPr sz="1100" dirty="0"/>
          </a:p>
          <a:p>
            <a:pPr marL="0" marR="0" lvl="0" indent="0" algn="l" rtl="0">
              <a:lnSpc>
                <a:spcPct val="100000"/>
              </a:lnSpc>
              <a:spcBef>
                <a:spcPts val="0"/>
              </a:spcBef>
              <a:spcAft>
                <a:spcPts val="0"/>
              </a:spcAft>
              <a:buNone/>
            </a:pPr>
            <a:r>
              <a:rPr lang="en" sz="1200" b="1" i="0" u="none" strike="noStrike" cap="none" dirty="0">
                <a:solidFill>
                  <a:srgbClr val="7030A0"/>
                </a:solidFill>
                <a:latin typeface="Courier New"/>
                <a:ea typeface="Courier New"/>
                <a:cs typeface="Courier New"/>
                <a:sym typeface="Courier New"/>
              </a:rPr>
              <a:t>     class</a:t>
            </a:r>
            <a:r>
              <a:rPr lang="en" sz="1200" b="0" i="0" u="none" strike="noStrike" cap="none" dirty="0">
                <a:solidFill>
                  <a:srgbClr val="212121"/>
                </a:solidFill>
                <a:latin typeface="Arimo"/>
                <a:ea typeface="Arimo"/>
                <a:cs typeface="Arimo"/>
                <a:sym typeface="Arimo"/>
              </a:rPr>
              <a:t> </a:t>
            </a:r>
            <a:r>
              <a:rPr lang="en" sz="1200" b="1" i="0" u="none" strike="noStrike" cap="none" dirty="0">
                <a:solidFill>
                  <a:srgbClr val="7030A0"/>
                </a:solidFill>
                <a:latin typeface="Courier New"/>
                <a:ea typeface="Courier New"/>
                <a:cs typeface="Courier New"/>
                <a:sym typeface="Courier New"/>
              </a:rPr>
              <a:t>Bars(Buildings):</a:t>
            </a:r>
            <a:endParaRPr sz="1100" dirty="0"/>
          </a:p>
          <a:p>
            <a:pPr marL="127000" marR="0" lvl="0" indent="-127000" algn="l" rtl="0">
              <a:lnSpc>
                <a:spcPct val="100000"/>
              </a:lnSpc>
              <a:spcBef>
                <a:spcPts val="0"/>
              </a:spcBef>
              <a:spcAft>
                <a:spcPts val="0"/>
              </a:spcAft>
              <a:buClr>
                <a:srgbClr val="212121"/>
              </a:buClr>
              <a:buSzPts val="1200"/>
              <a:buFont typeface="Arial"/>
              <a:buChar char="•"/>
            </a:pPr>
            <a:r>
              <a:rPr lang="en" sz="1200" b="0" i="0" u="none" strike="noStrike" cap="none" dirty="0">
                <a:solidFill>
                  <a:srgbClr val="212121"/>
                </a:solidFill>
                <a:latin typeface="Roboto"/>
                <a:ea typeface="Roboto"/>
                <a:cs typeface="Roboto"/>
                <a:sym typeface="Roboto"/>
              </a:rPr>
              <a:t>Bars and OfficeBuildings overide the </a:t>
            </a:r>
            <a:r>
              <a:rPr lang="en" sz="1200" b="1" i="0" u="none" strike="noStrike" cap="none" dirty="0">
                <a:solidFill>
                  <a:srgbClr val="7030A0"/>
                </a:solidFill>
                <a:latin typeface="Courier New"/>
                <a:ea typeface="Courier New"/>
                <a:cs typeface="Courier New"/>
                <a:sym typeface="Courier New"/>
              </a:rPr>
              <a:t>__init__() </a:t>
            </a:r>
            <a:r>
              <a:rPr lang="en" sz="1200" b="0" i="0" u="none" strike="noStrike" cap="none" dirty="0">
                <a:solidFill>
                  <a:srgbClr val="212121"/>
                </a:solidFill>
                <a:latin typeface="Roboto"/>
                <a:ea typeface="Roboto"/>
                <a:cs typeface="Roboto"/>
                <a:sym typeface="Roboto"/>
              </a:rPr>
              <a:t>method. </a:t>
            </a:r>
            <a:endParaRPr sz="1100" dirty="0"/>
          </a:p>
          <a:p>
            <a:pPr marL="469900" marR="0" lvl="1" indent="-127000" algn="l" rtl="0">
              <a:spcBef>
                <a:spcPts val="0"/>
              </a:spcBef>
              <a:spcAft>
                <a:spcPts val="0"/>
              </a:spcAft>
              <a:buClr>
                <a:srgbClr val="212121"/>
              </a:buClr>
              <a:buSzPts val="1200"/>
              <a:buFont typeface="Arial"/>
              <a:buChar char="•"/>
            </a:pPr>
            <a:r>
              <a:rPr lang="en" sz="1200" b="0" i="0" u="none" strike="noStrike" cap="none" dirty="0">
                <a:solidFill>
                  <a:srgbClr val="212121"/>
                </a:solidFill>
                <a:latin typeface="Roboto"/>
                <a:ea typeface="Roboto"/>
                <a:cs typeface="Roboto"/>
                <a:sym typeface="Roboto"/>
              </a:rPr>
              <a:t>They also override the </a:t>
            </a:r>
            <a:r>
              <a:rPr lang="en" sz="1200" b="0" i="1" u="none" strike="noStrike" cap="none" dirty="0">
                <a:solidFill>
                  <a:srgbClr val="212121"/>
                </a:solidFill>
                <a:latin typeface="Roboto"/>
                <a:ea typeface="Roboto"/>
                <a:cs typeface="Roboto"/>
                <a:sym typeface="Roboto"/>
              </a:rPr>
              <a:t>instance attribute </a:t>
            </a:r>
            <a:r>
              <a:rPr lang="en" sz="1200" b="1" i="0" u="none" strike="noStrike" cap="none" dirty="0">
                <a:solidFill>
                  <a:srgbClr val="7030A0"/>
                </a:solidFill>
                <a:latin typeface="Courier New"/>
                <a:ea typeface="Courier New"/>
                <a:cs typeface="Courier New"/>
                <a:sym typeface="Courier New"/>
              </a:rPr>
              <a:t>self.name</a:t>
            </a:r>
            <a:r>
              <a:rPr lang="en" sz="1200" b="0" i="0" u="none" strike="noStrike" cap="none" dirty="0">
                <a:solidFill>
                  <a:srgbClr val="212121"/>
                </a:solidFill>
                <a:latin typeface="Roboto"/>
                <a:ea typeface="Roboto"/>
                <a:cs typeface="Roboto"/>
                <a:sym typeface="Roboto"/>
              </a:rPr>
              <a:t>, </a:t>
            </a:r>
            <a:r>
              <a:rPr lang="en" sz="1200" b="1" i="0" u="none" strike="noStrike" cap="none" dirty="0">
                <a:solidFill>
                  <a:srgbClr val="7030A0"/>
                </a:solidFill>
                <a:latin typeface="Courier New"/>
                <a:ea typeface="Courier New"/>
                <a:cs typeface="Courier New"/>
                <a:sym typeface="Courier New"/>
              </a:rPr>
              <a:t>self.length</a:t>
            </a:r>
            <a:r>
              <a:rPr lang="en" sz="1200" b="0" i="0" u="none" strike="noStrike" cap="none" dirty="0">
                <a:solidFill>
                  <a:srgbClr val="212121"/>
                </a:solidFill>
                <a:latin typeface="Roboto"/>
                <a:ea typeface="Roboto"/>
                <a:cs typeface="Roboto"/>
                <a:sym typeface="Roboto"/>
              </a:rPr>
              <a:t>, </a:t>
            </a:r>
            <a:r>
              <a:rPr lang="en" sz="1200" b="1" i="0" u="none" strike="noStrike" cap="none" dirty="0">
                <a:solidFill>
                  <a:srgbClr val="7030A0"/>
                </a:solidFill>
                <a:latin typeface="Courier New"/>
                <a:ea typeface="Courier New"/>
                <a:cs typeface="Courier New"/>
                <a:sym typeface="Courier New"/>
              </a:rPr>
              <a:t>self.width</a:t>
            </a:r>
            <a:endParaRPr sz="1100" dirty="0"/>
          </a:p>
          <a:p>
            <a:pPr marL="469900" marR="0" lvl="1" indent="-127000" algn="l" rtl="0">
              <a:spcBef>
                <a:spcPts val="0"/>
              </a:spcBef>
              <a:spcAft>
                <a:spcPts val="0"/>
              </a:spcAft>
              <a:buClr>
                <a:srgbClr val="7030A0"/>
              </a:buClr>
              <a:buSzPts val="1200"/>
              <a:buFont typeface="Arial"/>
              <a:buChar char="•"/>
            </a:pPr>
            <a:r>
              <a:rPr lang="en" sz="1200" b="1" i="0" u="none" strike="noStrike" cap="none" dirty="0">
                <a:solidFill>
                  <a:srgbClr val="7030A0"/>
                </a:solidFill>
                <a:latin typeface="Courier New"/>
                <a:ea typeface="Courier New"/>
                <a:cs typeface="Courier New"/>
                <a:sym typeface="Courier New"/>
              </a:rPr>
              <a:t>Bars</a:t>
            </a:r>
            <a:r>
              <a:rPr lang="en" sz="1200" b="0" i="0" u="none" strike="noStrike" cap="none" dirty="0">
                <a:solidFill>
                  <a:srgbClr val="212121"/>
                </a:solidFill>
                <a:latin typeface="Roboto"/>
                <a:ea typeface="Roboto"/>
                <a:cs typeface="Roboto"/>
                <a:sym typeface="Roboto"/>
              </a:rPr>
              <a:t> &amp; </a:t>
            </a:r>
            <a:r>
              <a:rPr lang="en" sz="1200" b="1" i="0" u="none" strike="noStrike" cap="none" dirty="0">
                <a:solidFill>
                  <a:srgbClr val="7030A0"/>
                </a:solidFill>
                <a:latin typeface="Courier New"/>
                <a:ea typeface="Courier New"/>
                <a:cs typeface="Courier New"/>
                <a:sym typeface="Courier New"/>
              </a:rPr>
              <a:t>OfficeBuildings</a:t>
            </a:r>
            <a:r>
              <a:rPr lang="en" sz="1200" b="0" i="0" u="none" strike="noStrike" cap="none" dirty="0">
                <a:solidFill>
                  <a:srgbClr val="212121"/>
                </a:solidFill>
                <a:latin typeface="Roboto"/>
                <a:ea typeface="Roboto"/>
                <a:cs typeface="Roboto"/>
                <a:sym typeface="Roboto"/>
              </a:rPr>
              <a:t> override the </a:t>
            </a:r>
            <a:r>
              <a:rPr lang="en" sz="1200" b="1" i="0" u="none" strike="noStrike" cap="none" dirty="0">
                <a:solidFill>
                  <a:srgbClr val="7030A0"/>
                </a:solidFill>
                <a:latin typeface="Courier New"/>
                <a:ea typeface="Courier New"/>
                <a:cs typeface="Courier New"/>
                <a:sym typeface="Courier New"/>
              </a:rPr>
              <a:t>MaximumOccupancy() </a:t>
            </a:r>
            <a:r>
              <a:rPr lang="en" sz="1200" b="0" i="0" u="none" strike="noStrike" cap="none" dirty="0">
                <a:solidFill>
                  <a:srgbClr val="212121"/>
                </a:solidFill>
                <a:latin typeface="Roboto"/>
                <a:ea typeface="Roboto"/>
                <a:cs typeface="Roboto"/>
                <a:sym typeface="Roboto"/>
              </a:rPr>
              <a:t>method from </a:t>
            </a:r>
            <a:r>
              <a:rPr lang="en" sz="1200" b="1" i="0" u="none" strike="noStrike" cap="none" dirty="0">
                <a:solidFill>
                  <a:srgbClr val="7030A0"/>
                </a:solidFill>
                <a:latin typeface="Courier New"/>
                <a:ea typeface="Courier New"/>
                <a:cs typeface="Courier New"/>
                <a:sym typeface="Courier New"/>
              </a:rPr>
              <a:t>Buildings</a:t>
            </a:r>
            <a:r>
              <a:rPr lang="en" sz="1200" b="0" i="0" u="none" strike="noStrike" cap="none" dirty="0">
                <a:solidFill>
                  <a:srgbClr val="212121"/>
                </a:solidFill>
                <a:latin typeface="Roboto"/>
                <a:ea typeface="Roboto"/>
                <a:cs typeface="Roboto"/>
                <a:sym typeface="Roboto"/>
              </a:rPr>
              <a:t>, and inherit </a:t>
            </a:r>
            <a:r>
              <a:rPr lang="en" sz="1200" b="1" i="0" u="none" strike="noStrike" cap="none" dirty="0">
                <a:solidFill>
                  <a:srgbClr val="7030A0"/>
                </a:solidFill>
                <a:latin typeface="Courier New"/>
                <a:ea typeface="Courier New"/>
                <a:cs typeface="Courier New"/>
                <a:sym typeface="Courier New"/>
              </a:rPr>
              <a:t>ExitsRequired()</a:t>
            </a:r>
            <a:r>
              <a:rPr lang="en" sz="1200" b="0" i="0" u="none" strike="noStrike" cap="none" dirty="0">
                <a:solidFill>
                  <a:srgbClr val="212121"/>
                </a:solidFill>
                <a:latin typeface="Roboto"/>
                <a:ea typeface="Roboto"/>
                <a:cs typeface="Roboto"/>
                <a:sym typeface="Roboto"/>
              </a:rPr>
              <a:t>, </a:t>
            </a:r>
            <a:r>
              <a:rPr lang="en" sz="1200" b="1" i="0" u="none" strike="noStrike" cap="none" dirty="0">
                <a:solidFill>
                  <a:srgbClr val="7030A0"/>
                </a:solidFill>
                <a:latin typeface="Courier New"/>
                <a:ea typeface="Courier New"/>
                <a:cs typeface="Courier New"/>
                <a:sym typeface="Courier New"/>
              </a:rPr>
              <a:t>SmokeAlarmsRequired()</a:t>
            </a:r>
            <a:r>
              <a:rPr lang="en" sz="1200" b="0" i="0" u="none" strike="noStrike" cap="none" dirty="0">
                <a:solidFill>
                  <a:srgbClr val="212121"/>
                </a:solidFill>
                <a:latin typeface="Roboto"/>
                <a:ea typeface="Roboto"/>
                <a:cs typeface="Roboto"/>
                <a:sym typeface="Roboto"/>
              </a:rPr>
              <a:t>, and </a:t>
            </a:r>
            <a:r>
              <a:rPr lang="en" sz="1200" b="1" i="0" u="none" strike="noStrike" cap="none" dirty="0">
                <a:solidFill>
                  <a:srgbClr val="7030A0"/>
                </a:solidFill>
                <a:latin typeface="Courier New"/>
                <a:ea typeface="Courier New"/>
                <a:cs typeface="Courier New"/>
                <a:sym typeface="Courier New"/>
              </a:rPr>
              <a:t>BathroomsRequired()</a:t>
            </a:r>
            <a:r>
              <a:rPr lang="en" sz="1200" b="0" i="0" u="none" strike="noStrike" cap="none" dirty="0">
                <a:solidFill>
                  <a:srgbClr val="212121"/>
                </a:solidFill>
                <a:latin typeface="Roboto"/>
                <a:ea typeface="Roboto"/>
                <a:cs typeface="Roboto"/>
                <a:sym typeface="Roboto"/>
              </a:rPr>
              <a:t>.</a:t>
            </a:r>
            <a:endParaRPr sz="1100" dirty="0"/>
          </a:p>
          <a:p>
            <a:pPr marL="127000" marR="0" lvl="0" indent="-127000" algn="l" rtl="0">
              <a:lnSpc>
                <a:spcPct val="100000"/>
              </a:lnSpc>
              <a:spcBef>
                <a:spcPts val="0"/>
              </a:spcBef>
              <a:spcAft>
                <a:spcPts val="0"/>
              </a:spcAft>
              <a:buClr>
                <a:srgbClr val="212121"/>
              </a:buClr>
              <a:buSzPts val="1200"/>
              <a:buFont typeface="Arial"/>
              <a:buChar char="•"/>
            </a:pPr>
            <a:r>
              <a:rPr lang="en" sz="1200" b="0" i="0" u="none" strike="noStrike" cap="none" dirty="0">
                <a:solidFill>
                  <a:srgbClr val="212121"/>
                </a:solidFill>
                <a:latin typeface="Roboto"/>
                <a:ea typeface="Roboto"/>
                <a:cs typeface="Roboto"/>
                <a:sym typeface="Roboto"/>
              </a:rPr>
              <a:t>By default subclasses automatically inherit methods and attributes of a superclass </a:t>
            </a:r>
            <a:r>
              <a:rPr lang="en" sz="1200" b="0" i="1" u="none" strike="noStrike" cap="none" dirty="0">
                <a:solidFill>
                  <a:srgbClr val="212121"/>
                </a:solidFill>
                <a:latin typeface="Roboto"/>
                <a:ea typeface="Roboto"/>
                <a:cs typeface="Roboto"/>
                <a:sym typeface="Roboto"/>
              </a:rPr>
              <a:t>unless</a:t>
            </a:r>
            <a:r>
              <a:rPr lang="en" sz="1200" b="0" i="0" u="none" strike="noStrike" cap="none" dirty="0">
                <a:solidFill>
                  <a:srgbClr val="212121"/>
                </a:solidFill>
                <a:latin typeface="Roboto"/>
                <a:ea typeface="Roboto"/>
                <a:cs typeface="Roboto"/>
                <a:sym typeface="Roboto"/>
              </a:rPr>
              <a:t> they override them.</a:t>
            </a:r>
            <a:endParaRPr sz="1200" b="0" i="0" u="none" strike="noStrike" cap="none" dirty="0">
              <a:solidFill>
                <a:schemeClr val="dk1"/>
              </a:solidFill>
              <a:latin typeface="Arial"/>
              <a:ea typeface="Arial"/>
              <a:cs typeface="Arial"/>
              <a:sym typeface="Arial"/>
            </a:endParaRPr>
          </a:p>
        </p:txBody>
      </p:sp>
      <p:pic>
        <p:nvPicPr>
          <p:cNvPr id="267" name="Google Shape;267;p42"/>
          <p:cNvPicPr preferRelativeResize="0"/>
          <p:nvPr/>
        </p:nvPicPr>
        <p:blipFill rotWithShape="1">
          <a:blip r:embed="rId6">
            <a:alphaModFix/>
          </a:blip>
          <a:srcRect/>
          <a:stretch/>
        </p:blipFill>
        <p:spPr>
          <a:xfrm>
            <a:off x="4096264" y="3555459"/>
            <a:ext cx="3258489" cy="145356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1"/>
        <p:cNvGrpSpPr/>
        <p:nvPr/>
      </p:nvGrpSpPr>
      <p:grpSpPr>
        <a:xfrm>
          <a:off x="0" y="0"/>
          <a:ext cx="0" cy="0"/>
          <a:chOff x="0" y="0"/>
          <a:chExt cx="0" cy="0"/>
        </a:xfrm>
      </p:grpSpPr>
      <p:sp>
        <p:nvSpPr>
          <p:cNvPr id="272" name="Google Shape;272;p43"/>
          <p:cNvSpPr txBox="1">
            <a:spLocks noGrp="1"/>
          </p:cNvSpPr>
          <p:nvPr>
            <p:ph type="ctrTitle"/>
          </p:nvPr>
        </p:nvSpPr>
        <p:spPr>
          <a:xfrm>
            <a:off x="754657" y="48743"/>
            <a:ext cx="7765328" cy="703847"/>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Arial Narrow"/>
              <a:buNone/>
            </a:pPr>
            <a:r>
              <a:rPr lang="en" sz="1100" b="1">
                <a:latin typeface="Arial Narrow"/>
                <a:ea typeface="Arial Narrow"/>
                <a:cs typeface="Arial Narrow"/>
                <a:sym typeface="Arial Narrow"/>
              </a:rPr>
              <a:t>Inheritance details</a:t>
            </a:r>
            <a:endParaRPr sz="1100"/>
          </a:p>
        </p:txBody>
      </p:sp>
      <p:sp>
        <p:nvSpPr>
          <p:cNvPr id="273" name="Google Shape;273;p43"/>
          <p:cNvSpPr/>
          <p:nvPr/>
        </p:nvSpPr>
        <p:spPr>
          <a:xfrm>
            <a:off x="1594020" y="1867120"/>
            <a:ext cx="4920347" cy="438581"/>
          </a:xfrm>
          <a:prstGeom prst="rect">
            <a:avLst/>
          </a:prstGeom>
          <a:noFill/>
          <a:ln>
            <a:noFill/>
          </a:ln>
        </p:spPr>
        <p:txBody>
          <a:bodyPr spcFirstLastPara="1" wrap="square" lIns="68575" tIns="34275" rIns="68575" bIns="34275" anchor="ctr" anchorCtr="0">
            <a:noAutofit/>
          </a:bodyPr>
          <a:lstStyle/>
          <a:p>
            <a:pPr marL="127000" marR="0" lvl="0" indent="-127000" algn="l" rtl="0">
              <a:lnSpc>
                <a:spcPct val="100000"/>
              </a:lnSpc>
              <a:spcBef>
                <a:spcPts val="0"/>
              </a:spcBef>
              <a:spcAft>
                <a:spcPts val="0"/>
              </a:spcAft>
              <a:buClr>
                <a:srgbClr val="212121"/>
              </a:buClr>
              <a:buSzPts val="1200"/>
              <a:buFont typeface="Arial"/>
              <a:buChar char="•"/>
            </a:pPr>
            <a:r>
              <a:rPr lang="en" sz="1200" b="0" i="0" u="sng" strike="noStrike" cap="none">
                <a:solidFill>
                  <a:srgbClr val="212121"/>
                </a:solidFill>
                <a:latin typeface="Roboto"/>
                <a:ea typeface="Roboto"/>
                <a:cs typeface="Roboto"/>
                <a:sym typeface="Roboto"/>
              </a:rPr>
              <a:t>By default subclasses automatically inherit methods and attributes of a superclass </a:t>
            </a:r>
            <a:r>
              <a:rPr lang="en" sz="1200" b="0" i="1" u="sng" strike="noStrike" cap="none">
                <a:solidFill>
                  <a:srgbClr val="212121"/>
                </a:solidFill>
                <a:latin typeface="Roboto"/>
                <a:ea typeface="Roboto"/>
                <a:cs typeface="Roboto"/>
                <a:sym typeface="Roboto"/>
              </a:rPr>
              <a:t>unless</a:t>
            </a:r>
            <a:r>
              <a:rPr lang="en" sz="1200" b="0" i="0" u="sng" strike="noStrike" cap="none">
                <a:solidFill>
                  <a:srgbClr val="212121"/>
                </a:solidFill>
                <a:latin typeface="Roboto"/>
                <a:ea typeface="Roboto"/>
                <a:cs typeface="Roboto"/>
                <a:sym typeface="Roboto"/>
              </a:rPr>
              <a:t> they override them.</a:t>
            </a:r>
            <a:endParaRPr sz="1200" b="0" i="0" u="sng" strike="noStrike" cap="none">
              <a:solidFill>
                <a:schemeClr val="dk1"/>
              </a:solidFill>
              <a:latin typeface="Arial"/>
              <a:ea typeface="Arial"/>
              <a:cs typeface="Arial"/>
              <a:sym typeface="Arial"/>
            </a:endParaRPr>
          </a:p>
        </p:txBody>
      </p:sp>
      <p:pic>
        <p:nvPicPr>
          <p:cNvPr id="274" name="Google Shape;274;p43"/>
          <p:cNvPicPr preferRelativeResize="0"/>
          <p:nvPr/>
        </p:nvPicPr>
        <p:blipFill rotWithShape="1">
          <a:blip r:embed="rId4">
            <a:alphaModFix/>
          </a:blip>
          <a:srcRect/>
          <a:stretch/>
        </p:blipFill>
        <p:spPr>
          <a:xfrm>
            <a:off x="0" y="872235"/>
            <a:ext cx="9144000" cy="828823"/>
          </a:xfrm>
          <a:prstGeom prst="rect">
            <a:avLst/>
          </a:prstGeom>
          <a:noFill/>
          <a:ln>
            <a:noFill/>
          </a:ln>
        </p:spPr>
      </p:pic>
      <p:pic>
        <p:nvPicPr>
          <p:cNvPr id="275" name="Google Shape;275;p43"/>
          <p:cNvPicPr preferRelativeResize="0"/>
          <p:nvPr/>
        </p:nvPicPr>
        <p:blipFill rotWithShape="1">
          <a:blip r:embed="rId5">
            <a:alphaModFix/>
          </a:blip>
          <a:srcRect/>
          <a:stretch/>
        </p:blipFill>
        <p:spPr>
          <a:xfrm>
            <a:off x="0" y="2400547"/>
            <a:ext cx="9144000" cy="1244449"/>
          </a:xfrm>
          <a:prstGeom prst="rect">
            <a:avLst/>
          </a:prstGeom>
          <a:noFill/>
          <a:ln>
            <a:noFill/>
          </a:ln>
        </p:spPr>
      </p:pic>
      <p:sp>
        <p:nvSpPr>
          <p:cNvPr id="276" name="Google Shape;276;p43"/>
          <p:cNvSpPr txBox="1"/>
          <p:nvPr/>
        </p:nvSpPr>
        <p:spPr>
          <a:xfrm>
            <a:off x="1513702" y="3644996"/>
            <a:ext cx="6085703" cy="992579"/>
          </a:xfrm>
          <a:prstGeom prst="rect">
            <a:avLst/>
          </a:prstGeom>
          <a:noFill/>
          <a:ln>
            <a:noFill/>
          </a:ln>
        </p:spPr>
        <p:txBody>
          <a:bodyPr spcFirstLastPara="1" wrap="square" lIns="68575" tIns="34275" rIns="68575" bIns="34275" anchor="t" anchorCtr="0">
            <a:spAutoFit/>
          </a:bodyPr>
          <a:lstStyle/>
          <a:p>
            <a:pPr marL="215900" marR="0" lvl="0" indent="-215900" algn="l" rtl="0">
              <a:spcBef>
                <a:spcPts val="0"/>
              </a:spcBef>
              <a:spcAft>
                <a:spcPts val="0"/>
              </a:spcAft>
              <a:buClr>
                <a:schemeClr val="dk1"/>
              </a:buClr>
              <a:buSzPts val="1200"/>
              <a:buFont typeface="Arial"/>
              <a:buChar char="•"/>
            </a:pPr>
            <a:r>
              <a:rPr lang="en" sz="1200" b="0" i="0" u="none" strike="noStrike" cap="none" dirty="0">
                <a:solidFill>
                  <a:schemeClr val="dk1"/>
                </a:solidFill>
                <a:latin typeface="Roboto"/>
                <a:ea typeface="Roboto"/>
                <a:cs typeface="Roboto"/>
                <a:sym typeface="Roboto"/>
              </a:rPr>
              <a:t>the line </a:t>
            </a:r>
            <a:r>
              <a:rPr lang="en" sz="1200" b="1" i="0" u="none" strike="noStrike" cap="none" dirty="0">
                <a:solidFill>
                  <a:srgbClr val="7030A0"/>
                </a:solidFill>
                <a:latin typeface="Courier New"/>
                <a:ea typeface="Courier New"/>
                <a:cs typeface="Courier New"/>
                <a:sym typeface="Courier New"/>
              </a:rPr>
              <a:t>super().__init__(nm). </a:t>
            </a:r>
            <a:r>
              <a:rPr lang="en" sz="1200" b="1" i="0" u="none" strike="noStrike" cap="none" dirty="0">
                <a:solidFill>
                  <a:srgbClr val="7030A0"/>
                </a:solidFill>
                <a:highlight>
                  <a:srgbClr val="FFFF00"/>
                </a:highlight>
                <a:latin typeface="Courier New"/>
                <a:ea typeface="Courier New"/>
                <a:cs typeface="Courier New"/>
                <a:sym typeface="Courier New"/>
              </a:rPr>
              <a:t>super()</a:t>
            </a:r>
            <a:r>
              <a:rPr lang="en" sz="1200" b="0" i="0" u="none" strike="noStrike" cap="none" dirty="0">
                <a:solidFill>
                  <a:schemeClr val="dk1"/>
                </a:solidFill>
                <a:highlight>
                  <a:srgbClr val="FFFF00"/>
                </a:highlight>
                <a:latin typeface="Roboto"/>
                <a:ea typeface="Roboto"/>
                <a:cs typeface="Roboto"/>
                <a:sym typeface="Roboto"/>
              </a:rPr>
              <a:t> </a:t>
            </a:r>
            <a:r>
              <a:rPr lang="en" sz="1200" b="0" i="0" u="none" strike="noStrike" cap="none" dirty="0">
                <a:solidFill>
                  <a:schemeClr val="dk1"/>
                </a:solidFill>
                <a:latin typeface="Roboto"/>
                <a:ea typeface="Roboto"/>
                <a:cs typeface="Roboto"/>
                <a:sym typeface="Roboto"/>
              </a:rPr>
              <a:t>is a special function that, when used inside a class definition, </a:t>
            </a:r>
            <a:r>
              <a:rPr lang="en" sz="1200" b="0" i="0" u="none" strike="noStrike" cap="none" dirty="0">
                <a:solidFill>
                  <a:schemeClr val="dk1"/>
                </a:solidFill>
                <a:highlight>
                  <a:srgbClr val="FFFF00"/>
                </a:highlight>
                <a:latin typeface="Roboto"/>
                <a:ea typeface="Roboto"/>
                <a:cs typeface="Roboto"/>
                <a:sym typeface="Roboto"/>
              </a:rPr>
              <a:t>returns the superclass.</a:t>
            </a:r>
            <a:r>
              <a:rPr lang="en" sz="1200" b="0" i="0" u="none" strike="noStrike" cap="none" dirty="0">
                <a:solidFill>
                  <a:schemeClr val="dk1"/>
                </a:solidFill>
                <a:latin typeface="Roboto"/>
                <a:ea typeface="Roboto"/>
                <a:cs typeface="Roboto"/>
                <a:sym typeface="Roboto"/>
              </a:rPr>
              <a:t> </a:t>
            </a:r>
            <a:endParaRPr sz="1100" dirty="0"/>
          </a:p>
          <a:p>
            <a:pPr marL="215900" marR="0" lvl="0" indent="-215900" algn="l" rtl="0">
              <a:spcBef>
                <a:spcPts val="0"/>
              </a:spcBef>
              <a:spcAft>
                <a:spcPts val="0"/>
              </a:spcAft>
              <a:buClr>
                <a:schemeClr val="dk1"/>
              </a:buClr>
              <a:buSzPts val="1200"/>
              <a:buFont typeface="Arial"/>
              <a:buChar char="•"/>
            </a:pPr>
            <a:r>
              <a:rPr lang="en" sz="1200" b="0" i="0" u="none" strike="noStrike" cap="none" dirty="0">
                <a:solidFill>
                  <a:schemeClr val="dk1"/>
                </a:solidFill>
                <a:latin typeface="Roboto"/>
                <a:ea typeface="Roboto"/>
                <a:cs typeface="Roboto"/>
                <a:sym typeface="Roboto"/>
              </a:rPr>
              <a:t>So </a:t>
            </a:r>
            <a:r>
              <a:rPr lang="en" sz="1200" b="1" i="0" u="none" strike="noStrike" cap="none" dirty="0">
                <a:solidFill>
                  <a:srgbClr val="7030A0"/>
                </a:solidFill>
                <a:latin typeface="Courier New"/>
                <a:ea typeface="Courier New"/>
                <a:cs typeface="Courier New"/>
                <a:sym typeface="Courier New"/>
              </a:rPr>
              <a:t>super().__init__(nm) </a:t>
            </a:r>
            <a:r>
              <a:rPr lang="en" sz="1200" b="0" i="0" u="none" strike="noStrike" cap="none" dirty="0">
                <a:solidFill>
                  <a:schemeClr val="dk1"/>
                </a:solidFill>
                <a:latin typeface="Roboto"/>
                <a:ea typeface="Roboto"/>
                <a:cs typeface="Roboto"/>
                <a:sym typeface="Roboto"/>
              </a:rPr>
              <a:t>is how you call the constructor of the superclass. </a:t>
            </a:r>
            <a:endParaRPr sz="1100" dirty="0"/>
          </a:p>
          <a:p>
            <a:pPr marL="558800" marR="0" lvl="1" indent="-215900" algn="l" rtl="0">
              <a:spcBef>
                <a:spcPts val="0"/>
              </a:spcBef>
              <a:spcAft>
                <a:spcPts val="0"/>
              </a:spcAft>
              <a:buClr>
                <a:schemeClr val="dk1"/>
              </a:buClr>
              <a:buSzPts val="1200"/>
              <a:buFont typeface="Arial"/>
              <a:buChar char="•"/>
            </a:pPr>
            <a:r>
              <a:rPr lang="en" sz="1200" b="0" i="0" u="none" strike="noStrike" cap="none" dirty="0">
                <a:solidFill>
                  <a:schemeClr val="dk1"/>
                </a:solidFill>
                <a:latin typeface="Roboto"/>
                <a:ea typeface="Roboto"/>
                <a:cs typeface="Roboto"/>
                <a:sym typeface="Roboto"/>
              </a:rPr>
              <a:t>Useful if the superclass has a lot of stuff</a:t>
            </a:r>
            <a:endParaRPr sz="1100" dirty="0"/>
          </a:p>
          <a:p>
            <a:pPr marL="558800" marR="0" lvl="1" indent="-215900" algn="l" rtl="0">
              <a:spcBef>
                <a:spcPts val="0"/>
              </a:spcBef>
              <a:spcAft>
                <a:spcPts val="0"/>
              </a:spcAft>
              <a:buClr>
                <a:srgbClr val="7030A0"/>
              </a:buClr>
              <a:buSzPts val="1200"/>
              <a:buFont typeface="Arial"/>
              <a:buChar char="•"/>
            </a:pPr>
            <a:r>
              <a:rPr lang="en" sz="1200" b="1" i="0" u="none" strike="noStrike" cap="none" dirty="0">
                <a:solidFill>
                  <a:srgbClr val="7030A0"/>
                </a:solidFill>
                <a:latin typeface="Courier New"/>
                <a:ea typeface="Courier New"/>
                <a:cs typeface="Courier New"/>
                <a:sym typeface="Courier New"/>
              </a:rPr>
              <a:t>super().method() </a:t>
            </a:r>
            <a:r>
              <a:rPr lang="en" sz="1200" b="0" i="0" u="none" strike="noStrike" cap="none" dirty="0">
                <a:solidFill>
                  <a:schemeClr val="dk1"/>
                </a:solidFill>
                <a:latin typeface="Roboto"/>
                <a:ea typeface="Roboto"/>
                <a:cs typeface="Roboto"/>
                <a:sym typeface="Roboto"/>
              </a:rPr>
              <a:t>can also be used to invoke a superclass method</a:t>
            </a:r>
            <a:endParaRPr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8"/>
        <p:cNvGrpSpPr/>
        <p:nvPr/>
      </p:nvGrpSpPr>
      <p:grpSpPr>
        <a:xfrm>
          <a:off x="0" y="0"/>
          <a:ext cx="0" cy="0"/>
          <a:chOff x="0" y="0"/>
          <a:chExt cx="0" cy="0"/>
        </a:xfrm>
      </p:grpSpPr>
      <p:sp>
        <p:nvSpPr>
          <p:cNvPr id="139" name="Google Shape;139;p26"/>
          <p:cNvSpPr txBox="1">
            <a:spLocks noGrp="1"/>
          </p:cNvSpPr>
          <p:nvPr>
            <p:ph type="ctrTitle"/>
          </p:nvPr>
        </p:nvSpPr>
        <p:spPr>
          <a:xfrm>
            <a:off x="1224213" y="72190"/>
            <a:ext cx="6858000" cy="703847"/>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Arial Narrow"/>
              <a:buNone/>
            </a:pPr>
            <a:r>
              <a:rPr lang="en" sz="1100" b="1">
                <a:latin typeface="Arial Narrow"/>
                <a:ea typeface="Arial Narrow"/>
                <a:cs typeface="Arial Narrow"/>
                <a:sym typeface="Arial Narrow"/>
              </a:rPr>
              <a:t>Another example</a:t>
            </a:r>
            <a:endParaRPr sz="1100"/>
          </a:p>
        </p:txBody>
      </p:sp>
      <p:sp>
        <p:nvSpPr>
          <p:cNvPr id="140" name="Google Shape;140;p26"/>
          <p:cNvSpPr txBox="1"/>
          <p:nvPr/>
        </p:nvSpPr>
        <p:spPr>
          <a:xfrm>
            <a:off x="1555817" y="868672"/>
            <a:ext cx="6987499"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b="0" i="0" u="none" strike="noStrike" cap="none">
                <a:solidFill>
                  <a:srgbClr val="000000"/>
                </a:solidFill>
                <a:latin typeface="Arial"/>
                <a:ea typeface="Arial"/>
                <a:cs typeface="Arial"/>
                <a:sym typeface="Arial"/>
              </a:rPr>
              <a:t>Lets look at another more specialized class that comes in one of the core Python libraries</a:t>
            </a:r>
            <a:endParaRPr sz="1100"/>
          </a:p>
        </p:txBody>
      </p:sp>
      <p:pic>
        <p:nvPicPr>
          <p:cNvPr id="141" name="Google Shape;141;p26"/>
          <p:cNvPicPr preferRelativeResize="0"/>
          <p:nvPr/>
        </p:nvPicPr>
        <p:blipFill rotWithShape="1">
          <a:blip r:embed="rId4">
            <a:alphaModFix/>
          </a:blip>
          <a:srcRect/>
          <a:stretch/>
        </p:blipFill>
        <p:spPr>
          <a:xfrm>
            <a:off x="1921669" y="1238307"/>
            <a:ext cx="5300663" cy="2493169"/>
          </a:xfrm>
          <a:prstGeom prst="rect">
            <a:avLst/>
          </a:prstGeom>
          <a:noFill/>
          <a:ln>
            <a:noFill/>
          </a:ln>
        </p:spPr>
      </p:pic>
      <p:sp>
        <p:nvSpPr>
          <p:cNvPr id="142" name="Google Shape;142;p26"/>
          <p:cNvSpPr/>
          <p:nvPr/>
        </p:nvSpPr>
        <p:spPr>
          <a:xfrm>
            <a:off x="1921668" y="4047374"/>
            <a:ext cx="6160544" cy="692497"/>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7030A0"/>
              </a:buClr>
              <a:buSzPts val="1400"/>
              <a:buFont typeface="Courier New"/>
              <a:buNone/>
            </a:pPr>
            <a:r>
              <a:rPr lang="en" sz="1400" b="1" i="0" u="none" strike="noStrike" cap="none">
                <a:solidFill>
                  <a:srgbClr val="7030A0"/>
                </a:solidFill>
                <a:latin typeface="Courier New"/>
                <a:ea typeface="Courier New"/>
                <a:cs typeface="Courier New"/>
                <a:sym typeface="Courier New"/>
              </a:rPr>
              <a:t>date_now </a:t>
            </a:r>
            <a:r>
              <a:rPr lang="en" sz="1400" b="0" i="0" u="none" strike="noStrike" cap="none">
                <a:solidFill>
                  <a:srgbClr val="212121"/>
                </a:solidFill>
                <a:latin typeface="Arial"/>
                <a:ea typeface="Arial"/>
                <a:cs typeface="Arial"/>
                <a:sym typeface="Arial"/>
              </a:rPr>
              <a:t>is an object of </a:t>
            </a:r>
            <a:r>
              <a:rPr lang="en" sz="1400" b="1" i="0" u="none" strike="noStrike" cap="none">
                <a:solidFill>
                  <a:srgbClr val="7030A0"/>
                </a:solidFill>
                <a:latin typeface="Courier New"/>
                <a:ea typeface="Courier New"/>
                <a:cs typeface="Courier New"/>
                <a:sym typeface="Courier New"/>
              </a:rPr>
              <a:t>datetime</a:t>
            </a:r>
            <a:r>
              <a:rPr lang="en" sz="1200" b="0" i="0" u="none" strike="noStrike" cap="none">
                <a:solidFill>
                  <a:srgbClr val="212121"/>
                </a:solidFill>
                <a:latin typeface="Roboto"/>
                <a:ea typeface="Roboto"/>
                <a:cs typeface="Roboto"/>
                <a:sym typeface="Roboto"/>
              </a:rPr>
              <a:t> </a:t>
            </a:r>
            <a:endParaRPr sz="1100"/>
          </a:p>
          <a:p>
            <a:pPr marL="0" marR="0" lvl="0" indent="0" algn="l" rtl="0">
              <a:lnSpc>
                <a:spcPct val="100000"/>
              </a:lnSpc>
              <a:spcBef>
                <a:spcPts val="0"/>
              </a:spcBef>
              <a:spcAft>
                <a:spcPts val="0"/>
              </a:spcAft>
              <a:buClr>
                <a:srgbClr val="7030A0"/>
              </a:buClr>
              <a:buSzPts val="1400"/>
              <a:buFont typeface="Courier New"/>
              <a:buNone/>
            </a:pPr>
            <a:r>
              <a:rPr lang="en" sz="1400" b="1" i="0" u="none" strike="noStrike" cap="none">
                <a:solidFill>
                  <a:srgbClr val="7030A0"/>
                </a:solidFill>
                <a:latin typeface="Courier New"/>
                <a:ea typeface="Courier New"/>
                <a:cs typeface="Courier New"/>
                <a:sym typeface="Courier New"/>
              </a:rPr>
              <a:t>year</a:t>
            </a:r>
            <a:r>
              <a:rPr lang="en" sz="1200" b="0" i="0" u="none" strike="noStrike" cap="none">
                <a:solidFill>
                  <a:srgbClr val="212121"/>
                </a:solidFill>
                <a:latin typeface="Roboto"/>
                <a:ea typeface="Roboto"/>
                <a:cs typeface="Roboto"/>
                <a:sym typeface="Roboto"/>
              </a:rPr>
              <a:t>, </a:t>
            </a:r>
            <a:r>
              <a:rPr lang="en" sz="1400" b="1" i="0" u="none" strike="noStrike" cap="none">
                <a:solidFill>
                  <a:srgbClr val="7030A0"/>
                </a:solidFill>
                <a:latin typeface="Courier New"/>
                <a:ea typeface="Courier New"/>
                <a:cs typeface="Courier New"/>
                <a:sym typeface="Courier New"/>
              </a:rPr>
              <a:t>month</a:t>
            </a:r>
            <a:r>
              <a:rPr lang="en" sz="1200" b="0" i="0" u="none" strike="noStrike" cap="none">
                <a:solidFill>
                  <a:srgbClr val="212121"/>
                </a:solidFill>
                <a:latin typeface="Roboto"/>
                <a:ea typeface="Roboto"/>
                <a:cs typeface="Roboto"/>
                <a:sym typeface="Roboto"/>
              </a:rPr>
              <a:t>, </a:t>
            </a:r>
            <a:r>
              <a:rPr lang="en" sz="1400" b="0" i="0" u="none" strike="noStrike" cap="none">
                <a:solidFill>
                  <a:srgbClr val="212121"/>
                </a:solidFill>
                <a:latin typeface="Arial"/>
                <a:ea typeface="Arial"/>
                <a:cs typeface="Arial"/>
                <a:sym typeface="Arial"/>
              </a:rPr>
              <a:t>and</a:t>
            </a:r>
            <a:r>
              <a:rPr lang="en" sz="1200" b="0" i="0" u="none" strike="noStrike" cap="none">
                <a:solidFill>
                  <a:srgbClr val="212121"/>
                </a:solidFill>
                <a:latin typeface="Roboto"/>
                <a:ea typeface="Roboto"/>
                <a:cs typeface="Roboto"/>
                <a:sym typeface="Roboto"/>
              </a:rPr>
              <a:t> </a:t>
            </a:r>
            <a:r>
              <a:rPr lang="en" sz="1400" b="1" i="0" u="none" strike="noStrike" cap="none">
                <a:solidFill>
                  <a:srgbClr val="7030A0"/>
                </a:solidFill>
                <a:latin typeface="Courier New"/>
                <a:ea typeface="Courier New"/>
                <a:cs typeface="Courier New"/>
                <a:sym typeface="Courier New"/>
              </a:rPr>
              <a:t>day</a:t>
            </a:r>
            <a:r>
              <a:rPr lang="en" sz="1200" b="0" i="0" u="none" strike="noStrike" cap="none">
                <a:solidFill>
                  <a:srgbClr val="212121"/>
                </a:solidFill>
                <a:latin typeface="Roboto"/>
                <a:ea typeface="Roboto"/>
                <a:cs typeface="Roboto"/>
                <a:sym typeface="Roboto"/>
              </a:rPr>
              <a:t> </a:t>
            </a:r>
            <a:r>
              <a:rPr lang="en" sz="1400" b="0" i="0" u="none" strike="noStrike" cap="none">
                <a:solidFill>
                  <a:srgbClr val="212121"/>
                </a:solidFill>
                <a:latin typeface="Arial"/>
                <a:ea typeface="Arial"/>
                <a:cs typeface="Arial"/>
                <a:sym typeface="Arial"/>
              </a:rPr>
              <a:t>are</a:t>
            </a:r>
            <a:r>
              <a:rPr lang="en" sz="1200" b="0" i="0" u="none" strike="noStrike" cap="none">
                <a:solidFill>
                  <a:srgbClr val="212121"/>
                </a:solidFill>
                <a:latin typeface="Roboto"/>
                <a:ea typeface="Roboto"/>
                <a:cs typeface="Roboto"/>
                <a:sym typeface="Roboto"/>
              </a:rPr>
              <a:t> </a:t>
            </a:r>
            <a:r>
              <a:rPr lang="en" sz="1200" b="1" i="0" u="none" strike="noStrike" cap="none">
                <a:solidFill>
                  <a:srgbClr val="212121"/>
                </a:solidFill>
                <a:latin typeface="Roboto"/>
                <a:ea typeface="Roboto"/>
                <a:cs typeface="Roboto"/>
                <a:sym typeface="Roboto"/>
              </a:rPr>
              <a:t>attributes</a:t>
            </a:r>
            <a:r>
              <a:rPr lang="en" sz="1200" b="0" i="0" u="none" strike="noStrike" cap="none">
                <a:solidFill>
                  <a:srgbClr val="212121"/>
                </a:solidFill>
                <a:latin typeface="Roboto"/>
                <a:ea typeface="Roboto"/>
                <a:cs typeface="Roboto"/>
                <a:sym typeface="Roboto"/>
              </a:rPr>
              <a:t> </a:t>
            </a:r>
            <a:r>
              <a:rPr lang="en" sz="1400" b="0" i="0" u="none" strike="noStrike" cap="none">
                <a:solidFill>
                  <a:srgbClr val="212121"/>
                </a:solidFill>
                <a:latin typeface="Arial"/>
                <a:ea typeface="Arial"/>
                <a:cs typeface="Arial"/>
                <a:sym typeface="Arial"/>
              </a:rPr>
              <a:t>(or variables) of</a:t>
            </a:r>
            <a:r>
              <a:rPr lang="en" sz="1200" b="0" i="0" u="none" strike="noStrike" cap="none">
                <a:solidFill>
                  <a:srgbClr val="212121"/>
                </a:solidFill>
                <a:latin typeface="Roboto"/>
                <a:ea typeface="Roboto"/>
                <a:cs typeface="Roboto"/>
                <a:sym typeface="Roboto"/>
              </a:rPr>
              <a:t> </a:t>
            </a:r>
            <a:r>
              <a:rPr lang="en" sz="1400" b="1" i="0" u="none" strike="noStrike" cap="none">
                <a:solidFill>
                  <a:srgbClr val="7030A0"/>
                </a:solidFill>
                <a:latin typeface="Courier New"/>
                <a:ea typeface="Courier New"/>
                <a:cs typeface="Courier New"/>
                <a:sym typeface="Courier New"/>
              </a:rPr>
              <a:t>datetype</a:t>
            </a:r>
            <a:r>
              <a:rPr lang="en" sz="1200" b="0" i="0" u="none" strike="noStrike" cap="none">
                <a:solidFill>
                  <a:srgbClr val="212121"/>
                </a:solidFill>
                <a:latin typeface="Roboto"/>
                <a:ea typeface="Roboto"/>
                <a:cs typeface="Roboto"/>
                <a:sym typeface="Roboto"/>
              </a:rPr>
              <a:t> </a:t>
            </a:r>
            <a:r>
              <a:rPr lang="en" sz="1400" b="0" i="0" u="none" strike="noStrike" cap="none">
                <a:solidFill>
                  <a:srgbClr val="212121"/>
                </a:solidFill>
                <a:latin typeface="Arial"/>
                <a:ea typeface="Arial"/>
                <a:cs typeface="Arial"/>
                <a:sym typeface="Arial"/>
              </a:rPr>
              <a:t>class</a:t>
            </a:r>
            <a:endParaRPr sz="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7030A0"/>
              </a:buClr>
              <a:buSzPts val="1400"/>
              <a:buFont typeface="Courier New"/>
              <a:buNone/>
            </a:pPr>
            <a:r>
              <a:rPr lang="en" sz="1400" b="1" i="0" u="none" strike="noStrike" cap="none">
                <a:solidFill>
                  <a:srgbClr val="7030A0"/>
                </a:solidFill>
                <a:latin typeface="Courier New"/>
                <a:ea typeface="Courier New"/>
                <a:cs typeface="Courier New"/>
                <a:sym typeface="Courier New"/>
              </a:rPr>
              <a:t>replace()</a:t>
            </a:r>
            <a:r>
              <a:rPr lang="en" sz="1400" b="0" i="0" u="none" strike="noStrike" cap="none">
                <a:solidFill>
                  <a:srgbClr val="212121"/>
                </a:solidFill>
                <a:latin typeface="Arial"/>
                <a:ea typeface="Arial"/>
                <a:cs typeface="Arial"/>
                <a:sym typeface="Arial"/>
              </a:rPr>
              <a:t>is a method or built-in function of </a:t>
            </a:r>
            <a:r>
              <a:rPr lang="en" sz="1400" b="1" i="0" u="none" strike="noStrike" cap="none">
                <a:solidFill>
                  <a:srgbClr val="7030A0"/>
                </a:solidFill>
                <a:latin typeface="Courier New"/>
                <a:ea typeface="Courier New"/>
                <a:cs typeface="Courier New"/>
                <a:sym typeface="Courier New"/>
              </a:rPr>
              <a:t>datetime</a:t>
            </a:r>
            <a:endParaRPr sz="1800" b="1" i="0" u="none" strike="noStrike" cap="none">
              <a:solidFill>
                <a:srgbClr val="7030A0"/>
              </a:solidFill>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0"/>
        <p:cNvGrpSpPr/>
        <p:nvPr/>
      </p:nvGrpSpPr>
      <p:grpSpPr>
        <a:xfrm>
          <a:off x="0" y="0"/>
          <a:ext cx="0" cy="0"/>
          <a:chOff x="0" y="0"/>
          <a:chExt cx="0" cy="0"/>
        </a:xfrm>
      </p:grpSpPr>
      <p:sp>
        <p:nvSpPr>
          <p:cNvPr id="281" name="Google Shape;281;p44"/>
          <p:cNvSpPr txBox="1">
            <a:spLocks noGrp="1"/>
          </p:cNvSpPr>
          <p:nvPr>
            <p:ph type="ctrTitle"/>
          </p:nvPr>
        </p:nvSpPr>
        <p:spPr>
          <a:xfrm>
            <a:off x="754657" y="48743"/>
            <a:ext cx="7765328" cy="703847"/>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Arial Narrow"/>
              <a:buNone/>
            </a:pPr>
            <a:r>
              <a:rPr lang="en" sz="1100" b="1">
                <a:latin typeface="Arial Narrow"/>
                <a:ea typeface="Arial Narrow"/>
                <a:cs typeface="Arial Narrow"/>
                <a:sym typeface="Arial Narrow"/>
              </a:rPr>
              <a:t>More Inheritance details</a:t>
            </a:r>
            <a:endParaRPr sz="1100"/>
          </a:p>
        </p:txBody>
      </p:sp>
      <p:sp>
        <p:nvSpPr>
          <p:cNvPr id="282" name="Google Shape;282;p44"/>
          <p:cNvSpPr txBox="1"/>
          <p:nvPr/>
        </p:nvSpPr>
        <p:spPr>
          <a:xfrm>
            <a:off x="1711541" y="4596320"/>
            <a:ext cx="6085703" cy="438581"/>
          </a:xfrm>
          <a:prstGeom prst="rect">
            <a:avLst/>
          </a:prstGeom>
          <a:noFill/>
          <a:ln>
            <a:noFill/>
          </a:ln>
        </p:spPr>
        <p:txBody>
          <a:bodyPr spcFirstLastPara="1" wrap="square" lIns="68575" tIns="34275" rIns="68575" bIns="34275" anchor="t" anchorCtr="0">
            <a:spAutoFit/>
          </a:bodyPr>
          <a:lstStyle/>
          <a:p>
            <a:pPr marL="215900" marR="0" lvl="0" indent="-215900" algn="l" rtl="0">
              <a:spcBef>
                <a:spcPts val="0"/>
              </a:spcBef>
              <a:spcAft>
                <a:spcPts val="0"/>
              </a:spcAft>
              <a:buClr>
                <a:schemeClr val="dk1"/>
              </a:buClr>
              <a:buSzPts val="1200"/>
              <a:buFont typeface="Arial"/>
              <a:buChar char="•"/>
            </a:pPr>
            <a:r>
              <a:rPr lang="en" sz="1200" b="0" i="0" u="none" strike="noStrike" cap="none">
                <a:solidFill>
                  <a:schemeClr val="dk1"/>
                </a:solidFill>
                <a:latin typeface="Roboto"/>
                <a:ea typeface="Roboto"/>
                <a:cs typeface="Roboto"/>
                <a:sym typeface="Roboto"/>
              </a:rPr>
              <a:t>Predict the output</a:t>
            </a:r>
            <a:endParaRPr sz="1100"/>
          </a:p>
          <a:p>
            <a:pPr marL="215900" marR="0" lvl="0" indent="-215900" algn="l" rtl="0">
              <a:spcBef>
                <a:spcPts val="0"/>
              </a:spcBef>
              <a:spcAft>
                <a:spcPts val="0"/>
              </a:spcAft>
              <a:buClr>
                <a:schemeClr val="dk1"/>
              </a:buClr>
              <a:buSzPts val="1200"/>
              <a:buFont typeface="Arial"/>
              <a:buChar char="•"/>
            </a:pPr>
            <a:r>
              <a:rPr lang="en" sz="1200" b="0" i="0" u="none" strike="noStrike" cap="none">
                <a:solidFill>
                  <a:schemeClr val="dk1"/>
                </a:solidFill>
                <a:latin typeface="Roboto"/>
                <a:ea typeface="Roboto"/>
                <a:cs typeface="Roboto"/>
                <a:sym typeface="Roboto"/>
              </a:rPr>
              <a:t>Annotate to your understanding</a:t>
            </a:r>
            <a:endParaRPr sz="1100"/>
          </a:p>
        </p:txBody>
      </p:sp>
      <p:pic>
        <p:nvPicPr>
          <p:cNvPr id="283" name="Google Shape;283;p44"/>
          <p:cNvPicPr preferRelativeResize="0"/>
          <p:nvPr/>
        </p:nvPicPr>
        <p:blipFill rotWithShape="1">
          <a:blip r:embed="rId4">
            <a:alphaModFix/>
          </a:blip>
          <a:srcRect/>
          <a:stretch/>
        </p:blipFill>
        <p:spPr>
          <a:xfrm>
            <a:off x="233672" y="738907"/>
            <a:ext cx="5731943" cy="1513607"/>
          </a:xfrm>
          <a:prstGeom prst="rect">
            <a:avLst/>
          </a:prstGeom>
          <a:noFill/>
          <a:ln>
            <a:noFill/>
          </a:ln>
        </p:spPr>
      </p:pic>
      <p:pic>
        <p:nvPicPr>
          <p:cNvPr id="284" name="Google Shape;284;p44"/>
          <p:cNvPicPr preferRelativeResize="0"/>
          <p:nvPr/>
        </p:nvPicPr>
        <p:blipFill rotWithShape="1">
          <a:blip r:embed="rId5">
            <a:alphaModFix/>
          </a:blip>
          <a:srcRect/>
          <a:stretch/>
        </p:blipFill>
        <p:spPr>
          <a:xfrm>
            <a:off x="233672" y="2365211"/>
            <a:ext cx="5731640" cy="223110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8"/>
        <p:cNvGrpSpPr/>
        <p:nvPr/>
      </p:nvGrpSpPr>
      <p:grpSpPr>
        <a:xfrm>
          <a:off x="0" y="0"/>
          <a:ext cx="0" cy="0"/>
          <a:chOff x="0" y="0"/>
          <a:chExt cx="0" cy="0"/>
        </a:xfrm>
      </p:grpSpPr>
      <p:sp>
        <p:nvSpPr>
          <p:cNvPr id="289" name="Google Shape;289;p45"/>
          <p:cNvSpPr txBox="1">
            <a:spLocks noGrp="1"/>
          </p:cNvSpPr>
          <p:nvPr>
            <p:ph type="ctrTitle"/>
          </p:nvPr>
        </p:nvSpPr>
        <p:spPr>
          <a:xfrm>
            <a:off x="785549" y="-243325"/>
            <a:ext cx="7765328" cy="703847"/>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2700"/>
              <a:buFont typeface="Arial Narrow"/>
              <a:buNone/>
            </a:pPr>
            <a:r>
              <a:rPr lang="en" sz="2700" b="1">
                <a:latin typeface="Arial Narrow"/>
                <a:ea typeface="Arial Narrow"/>
                <a:cs typeface="Arial Narrow"/>
                <a:sym typeface="Arial Narrow"/>
              </a:rPr>
              <a:t>The most specific attribute/method takes precedence</a:t>
            </a:r>
            <a:endParaRPr sz="1100"/>
          </a:p>
        </p:txBody>
      </p:sp>
      <p:sp>
        <p:nvSpPr>
          <p:cNvPr id="290" name="Google Shape;290;p45"/>
          <p:cNvSpPr txBox="1"/>
          <p:nvPr/>
        </p:nvSpPr>
        <p:spPr>
          <a:xfrm>
            <a:off x="1625360" y="3663586"/>
            <a:ext cx="6085703" cy="807913"/>
          </a:xfrm>
          <a:prstGeom prst="rect">
            <a:avLst/>
          </a:prstGeom>
          <a:noFill/>
          <a:ln>
            <a:noFill/>
          </a:ln>
        </p:spPr>
        <p:txBody>
          <a:bodyPr spcFirstLastPara="1" wrap="square" lIns="68575" tIns="34275" rIns="68575" bIns="34275" anchor="t" anchorCtr="0">
            <a:spAutoFit/>
          </a:bodyPr>
          <a:lstStyle/>
          <a:p>
            <a:pPr marL="215900" marR="0" lvl="0" indent="-215900" algn="l" rtl="0">
              <a:spcBef>
                <a:spcPts val="0"/>
              </a:spcBef>
              <a:spcAft>
                <a:spcPts val="0"/>
              </a:spcAft>
              <a:buClr>
                <a:schemeClr val="dk1"/>
              </a:buClr>
              <a:buSzPts val="1200"/>
              <a:buFont typeface="Arial"/>
              <a:buChar char="•"/>
            </a:pPr>
            <a:r>
              <a:rPr lang="en" sz="1200" b="0" i="0" u="none" strike="noStrike" cap="none">
                <a:solidFill>
                  <a:schemeClr val="dk1"/>
                </a:solidFill>
                <a:latin typeface="Roboto"/>
                <a:ea typeface="Roboto"/>
                <a:cs typeface="Roboto"/>
                <a:sym typeface="Roboto"/>
              </a:rPr>
              <a:t>Why does the example on the right work better?</a:t>
            </a:r>
            <a:endParaRPr sz="1100"/>
          </a:p>
          <a:p>
            <a:pPr marL="558800" marR="0" lvl="1" indent="-215900" algn="l" rtl="0">
              <a:spcBef>
                <a:spcPts val="0"/>
              </a:spcBef>
              <a:spcAft>
                <a:spcPts val="0"/>
              </a:spcAft>
              <a:buClr>
                <a:schemeClr val="dk1"/>
              </a:buClr>
              <a:buSzPts val="1200"/>
              <a:buFont typeface="Arial"/>
              <a:buChar char="•"/>
            </a:pPr>
            <a:r>
              <a:rPr lang="en" sz="1200" b="0" i="0" u="none" strike="noStrike" cap="none">
                <a:solidFill>
                  <a:schemeClr val="dk1"/>
                </a:solidFill>
                <a:latin typeface="Roboto"/>
                <a:ea typeface="Roboto"/>
                <a:cs typeface="Roboto"/>
                <a:sym typeface="Roboto"/>
              </a:rPr>
              <a:t>Hint look at the use of print and return in the subclass and superclass methods for </a:t>
            </a:r>
            <a:r>
              <a:rPr lang="en" sz="1200" b="1" i="0" u="none" strike="noStrike" cap="none">
                <a:solidFill>
                  <a:srgbClr val="7030A0"/>
                </a:solidFill>
                <a:latin typeface="Courier New"/>
                <a:ea typeface="Courier New"/>
                <a:cs typeface="Courier New"/>
                <a:sym typeface="Courier New"/>
              </a:rPr>
              <a:t>MaskAnnouncement()</a:t>
            </a:r>
            <a:endParaRPr sz="1100"/>
          </a:p>
          <a:p>
            <a:pPr marL="215900" marR="0" lvl="0" indent="-215900" algn="l" rtl="0">
              <a:spcBef>
                <a:spcPts val="0"/>
              </a:spcBef>
              <a:spcAft>
                <a:spcPts val="0"/>
              </a:spcAft>
              <a:buClr>
                <a:schemeClr val="dk1"/>
              </a:buClr>
              <a:buSzPts val="1200"/>
              <a:buFont typeface="Arial"/>
              <a:buChar char="•"/>
            </a:pPr>
            <a:r>
              <a:rPr lang="en" sz="1200" b="0" i="0" u="none" strike="noStrike" cap="none">
                <a:solidFill>
                  <a:schemeClr val="dk1"/>
                </a:solidFill>
                <a:latin typeface="Roboto"/>
                <a:ea typeface="Roboto"/>
                <a:cs typeface="Roboto"/>
                <a:sym typeface="Roboto"/>
              </a:rPr>
              <a:t>Annotate to your understanding</a:t>
            </a:r>
            <a:endParaRPr sz="1100"/>
          </a:p>
        </p:txBody>
      </p:sp>
      <p:pic>
        <p:nvPicPr>
          <p:cNvPr id="291" name="Google Shape;291;p45"/>
          <p:cNvPicPr preferRelativeResize="0"/>
          <p:nvPr/>
        </p:nvPicPr>
        <p:blipFill rotWithShape="1">
          <a:blip r:embed="rId4">
            <a:alphaModFix/>
          </a:blip>
          <a:srcRect/>
          <a:stretch/>
        </p:blipFill>
        <p:spPr>
          <a:xfrm>
            <a:off x="60286" y="858794"/>
            <a:ext cx="4404691" cy="2625811"/>
          </a:xfrm>
          <a:prstGeom prst="rect">
            <a:avLst/>
          </a:prstGeom>
          <a:noFill/>
          <a:ln>
            <a:noFill/>
          </a:ln>
        </p:spPr>
      </p:pic>
      <p:pic>
        <p:nvPicPr>
          <p:cNvPr id="292" name="Google Shape;292;p45"/>
          <p:cNvPicPr preferRelativeResize="0"/>
          <p:nvPr/>
        </p:nvPicPr>
        <p:blipFill rotWithShape="1">
          <a:blip r:embed="rId5">
            <a:alphaModFix/>
          </a:blip>
          <a:srcRect/>
          <a:stretch/>
        </p:blipFill>
        <p:spPr>
          <a:xfrm>
            <a:off x="4572000" y="858794"/>
            <a:ext cx="4455202" cy="26717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6"/>
        <p:cNvGrpSpPr/>
        <p:nvPr/>
      </p:nvGrpSpPr>
      <p:grpSpPr>
        <a:xfrm>
          <a:off x="0" y="0"/>
          <a:ext cx="0" cy="0"/>
          <a:chOff x="0" y="0"/>
          <a:chExt cx="0" cy="0"/>
        </a:xfrm>
      </p:grpSpPr>
      <p:sp>
        <p:nvSpPr>
          <p:cNvPr id="297" name="Google Shape;297;p46"/>
          <p:cNvSpPr txBox="1">
            <a:spLocks noGrp="1"/>
          </p:cNvSpPr>
          <p:nvPr>
            <p:ph type="ctrTitle"/>
          </p:nvPr>
        </p:nvSpPr>
        <p:spPr>
          <a:xfrm>
            <a:off x="785549" y="-243325"/>
            <a:ext cx="7765328" cy="703847"/>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2700"/>
              <a:buFont typeface="Arial Narrow"/>
              <a:buNone/>
            </a:pPr>
            <a:r>
              <a:rPr lang="en" sz="2700" b="1">
                <a:latin typeface="Arial Narrow"/>
                <a:ea typeface="Arial Narrow"/>
                <a:cs typeface="Arial Narrow"/>
                <a:sym typeface="Arial Narrow"/>
              </a:rPr>
              <a:t>Schelling Simulation of Segregation</a:t>
            </a:r>
            <a:endParaRPr sz="1100"/>
          </a:p>
        </p:txBody>
      </p:sp>
      <p:sp>
        <p:nvSpPr>
          <p:cNvPr id="298" name="Google Shape;298;p46"/>
          <p:cNvSpPr txBox="1"/>
          <p:nvPr/>
        </p:nvSpPr>
        <p:spPr>
          <a:xfrm>
            <a:off x="1846185" y="2396861"/>
            <a:ext cx="6085800" cy="438600"/>
          </a:xfrm>
          <a:prstGeom prst="rect">
            <a:avLst/>
          </a:prstGeom>
          <a:noFill/>
          <a:ln>
            <a:noFill/>
          </a:ln>
        </p:spPr>
        <p:txBody>
          <a:bodyPr spcFirstLastPara="1" wrap="square" lIns="68575" tIns="34275" rIns="68575" bIns="34275" anchor="t" anchorCtr="0">
            <a:spAutoFit/>
          </a:bodyPr>
          <a:lstStyle/>
          <a:p>
            <a:pPr marL="215900" marR="0" lvl="0" indent="-215900" algn="l" rtl="0">
              <a:spcBef>
                <a:spcPts val="0"/>
              </a:spcBef>
              <a:spcAft>
                <a:spcPts val="0"/>
              </a:spcAft>
              <a:buClr>
                <a:schemeClr val="dk1"/>
              </a:buClr>
              <a:buSzPts val="1200"/>
              <a:buFont typeface="Arial"/>
              <a:buChar char="•"/>
            </a:pPr>
            <a:r>
              <a:rPr lang="en" sz="1200" b="0" i="0" u="none" strike="noStrike" cap="none">
                <a:solidFill>
                  <a:schemeClr val="dk1"/>
                </a:solidFill>
                <a:latin typeface="Roboto"/>
                <a:ea typeface="Roboto"/>
                <a:cs typeface="Roboto"/>
                <a:sym typeface="Roboto"/>
              </a:rPr>
              <a:t>Deeply flawed examination of how much individual preference is required for systemic segregation</a:t>
            </a:r>
            <a:endParaRPr sz="1100"/>
          </a:p>
        </p:txBody>
      </p:sp>
      <p:sp>
        <p:nvSpPr>
          <p:cNvPr id="299" name="Google Shape;299;p46"/>
          <p:cNvSpPr/>
          <p:nvPr/>
        </p:nvSpPr>
        <p:spPr>
          <a:xfrm>
            <a:off x="2402687" y="2963006"/>
            <a:ext cx="4923300" cy="2087100"/>
          </a:xfrm>
          <a:prstGeom prst="rect">
            <a:avLst/>
          </a:prstGeom>
          <a:noFill/>
          <a:ln>
            <a:noFill/>
          </a:ln>
        </p:spPr>
        <p:txBody>
          <a:bodyPr spcFirstLastPara="1" wrap="square" lIns="0" tIns="119025" rIns="0" bIns="1190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Ps</a:t>
            </a:r>
            <a:r>
              <a:rPr lang="en" sz="1200"/>
              <a:t>eu</a:t>
            </a:r>
            <a:r>
              <a:rPr lang="en" sz="1200" b="0" i="0" u="none" strike="noStrike" cap="none">
                <a:solidFill>
                  <a:srgbClr val="000000"/>
                </a:solidFill>
                <a:latin typeface="Arial"/>
                <a:ea typeface="Arial"/>
                <a:cs typeface="Arial"/>
                <a:sym typeface="Arial"/>
              </a:rPr>
              <a:t>docode</a:t>
            </a:r>
            <a:endParaRPr sz="1100"/>
          </a:p>
          <a:p>
            <a:pPr marL="0" marR="0" lvl="0" indent="0" algn="l" rtl="0">
              <a:lnSpc>
                <a:spcPct val="100000"/>
              </a:lnSpc>
              <a:spcBef>
                <a:spcPts val="0"/>
              </a:spcBef>
              <a:spcAft>
                <a:spcPts val="0"/>
              </a:spcAft>
              <a:buNone/>
            </a:pPr>
            <a:r>
              <a:rPr lang="en" sz="1200" b="0" i="0" u="none" strike="noStrike" cap="none">
                <a:solidFill>
                  <a:srgbClr val="000000"/>
                </a:solidFill>
                <a:latin typeface="Arial"/>
                <a:ea typeface="Arial"/>
                <a:cs typeface="Arial"/>
                <a:sym typeface="Arial"/>
              </a:rPr>
              <a:t>Agents:</a:t>
            </a:r>
            <a:endParaRPr sz="1200" b="0" i="0" u="none" strike="noStrike" cap="none">
              <a:solidFill>
                <a:srgbClr val="212121"/>
              </a:solidFill>
              <a:latin typeface="Arial"/>
              <a:ea typeface="Arial"/>
              <a:cs typeface="Arial"/>
              <a:sym typeface="Arial"/>
            </a:endParaRPr>
          </a:p>
          <a:p>
            <a:pPr marL="215900" marR="0" lvl="0" indent="-215900" algn="l" rtl="0">
              <a:lnSpc>
                <a:spcPct val="100000"/>
              </a:lnSpc>
              <a:spcBef>
                <a:spcPts val="0"/>
              </a:spcBef>
              <a:spcAft>
                <a:spcPts val="0"/>
              </a:spcAft>
              <a:buClr>
                <a:srgbClr val="212121"/>
              </a:buClr>
              <a:buSzPts val="1200"/>
              <a:buFont typeface="Arial"/>
              <a:buChar char="•"/>
            </a:pPr>
            <a:r>
              <a:rPr lang="en" sz="1200" b="0" i="0" u="none" strike="noStrike" cap="none">
                <a:solidFill>
                  <a:srgbClr val="212121"/>
                </a:solidFill>
                <a:latin typeface="Arial"/>
                <a:ea typeface="Arial"/>
                <a:cs typeface="Arial"/>
                <a:sym typeface="Arial"/>
              </a:rPr>
              <a:t>type</a:t>
            </a:r>
            <a:r>
              <a:rPr lang="en" sz="1200" b="0" i="0" u="none" strike="noStrike" cap="none">
                <a:solidFill>
                  <a:srgbClr val="000000"/>
                </a:solidFill>
                <a:latin typeface="Arial"/>
                <a:ea typeface="Arial"/>
                <a:cs typeface="Arial"/>
                <a:sym typeface="Arial"/>
              </a:rPr>
              <a:t> (purple or gold)</a:t>
            </a:r>
            <a:endParaRPr sz="1200" b="0" i="0" u="none" strike="noStrike" cap="none">
              <a:solidFill>
                <a:srgbClr val="212121"/>
              </a:solidFill>
              <a:latin typeface="Arial"/>
              <a:ea typeface="Arial"/>
              <a:cs typeface="Arial"/>
              <a:sym typeface="Arial"/>
            </a:endParaRPr>
          </a:p>
          <a:p>
            <a:pPr marL="215900" marR="0" lvl="0" indent="-215900" algn="l" rtl="0">
              <a:lnSpc>
                <a:spcPct val="100000"/>
              </a:lnSpc>
              <a:spcBef>
                <a:spcPts val="0"/>
              </a:spcBef>
              <a:spcAft>
                <a:spcPts val="0"/>
              </a:spcAft>
              <a:buClr>
                <a:srgbClr val="212121"/>
              </a:buClr>
              <a:buSzPts val="1200"/>
              <a:buFont typeface="Arial"/>
              <a:buChar char="•"/>
            </a:pPr>
            <a:r>
              <a:rPr lang="en" sz="1200" b="0" i="0" u="none" strike="noStrike" cap="none">
                <a:solidFill>
                  <a:srgbClr val="212121"/>
                </a:solidFill>
                <a:latin typeface="Arial"/>
                <a:ea typeface="Arial"/>
                <a:cs typeface="Arial"/>
                <a:sym typeface="Arial"/>
              </a:rPr>
              <a:t>L</a:t>
            </a:r>
            <a:r>
              <a:rPr lang="en" sz="1200" b="0" i="0" u="none" strike="noStrike" cap="none">
                <a:solidFill>
                  <a:srgbClr val="000000"/>
                </a:solidFill>
                <a:latin typeface="Arial"/>
                <a:ea typeface="Arial"/>
                <a:cs typeface="Arial"/>
                <a:sym typeface="Arial"/>
              </a:rPr>
              <a:t>ocation</a:t>
            </a:r>
            <a:endParaRPr sz="1100"/>
          </a:p>
          <a:p>
            <a:pPr marL="215900" marR="0" lvl="0" indent="-215900" algn="l" rtl="0">
              <a:lnSpc>
                <a:spcPct val="100000"/>
              </a:lnSpc>
              <a:spcBef>
                <a:spcPts val="0"/>
              </a:spcBef>
              <a:spcAft>
                <a:spcPts val="0"/>
              </a:spcAft>
              <a:buClr>
                <a:srgbClr val="000000"/>
              </a:buClr>
              <a:buSzPts val="1200"/>
              <a:buFont typeface="Arial"/>
              <a:buChar char="•"/>
            </a:pPr>
            <a:r>
              <a:rPr lang="en" sz="1200" b="0" i="0" u="none" strike="noStrike" cap="none">
                <a:solidFill>
                  <a:srgbClr val="000000"/>
                </a:solidFill>
                <a:latin typeface="Arial"/>
                <a:ea typeface="Arial"/>
                <a:cs typeface="Arial"/>
                <a:sym typeface="Arial"/>
              </a:rPr>
              <a:t>Happiness</a:t>
            </a:r>
            <a:endParaRPr sz="1200"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endParaRPr sz="1200"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r>
              <a:rPr lang="en" sz="1200" b="0" i="0" u="none" strike="noStrike" cap="none">
                <a:solidFill>
                  <a:srgbClr val="000000"/>
                </a:solidFill>
                <a:latin typeface="Arial"/>
                <a:ea typeface="Arial"/>
                <a:cs typeface="Arial"/>
                <a:sym typeface="Arial"/>
              </a:rPr>
              <a:t>Methods:</a:t>
            </a:r>
            <a:endParaRPr sz="1200" b="0" i="0" u="none" strike="noStrike" cap="none">
              <a:solidFill>
                <a:srgbClr val="212121"/>
              </a:solidFill>
              <a:latin typeface="Arial"/>
              <a:ea typeface="Arial"/>
              <a:cs typeface="Arial"/>
              <a:sym typeface="Arial"/>
            </a:endParaRPr>
          </a:p>
          <a:p>
            <a:pPr marL="215900" marR="0" lvl="0" indent="-215900" algn="l" rtl="0">
              <a:lnSpc>
                <a:spcPct val="100000"/>
              </a:lnSpc>
              <a:spcBef>
                <a:spcPts val="0"/>
              </a:spcBef>
              <a:spcAft>
                <a:spcPts val="0"/>
              </a:spcAft>
              <a:buClr>
                <a:srgbClr val="000000"/>
              </a:buClr>
              <a:buSzPts val="1200"/>
              <a:buFont typeface="Arial"/>
              <a:buChar char="•"/>
            </a:pPr>
            <a:r>
              <a:rPr lang="en" sz="1200" b="0" i="0" u="none" strike="noStrike" cap="none">
                <a:solidFill>
                  <a:srgbClr val="000000"/>
                </a:solidFill>
                <a:latin typeface="Arial"/>
                <a:ea typeface="Arial"/>
                <a:cs typeface="Arial"/>
                <a:sym typeface="Arial"/>
              </a:rPr>
              <a:t>determine whether happy or not given locations of other agent</a:t>
            </a:r>
            <a:endParaRPr sz="1100"/>
          </a:p>
          <a:p>
            <a:pPr marL="215900" marR="0" lvl="0" indent="-215900" algn="l" rtl="0">
              <a:lnSpc>
                <a:spcPct val="100000"/>
              </a:lnSpc>
              <a:spcBef>
                <a:spcPts val="0"/>
              </a:spcBef>
              <a:spcAft>
                <a:spcPts val="0"/>
              </a:spcAft>
              <a:buClr>
                <a:srgbClr val="000000"/>
              </a:buClr>
              <a:buSzPts val="1200"/>
              <a:buFont typeface="Arial"/>
              <a:buChar char="•"/>
            </a:pPr>
            <a:r>
              <a:rPr lang="en" sz="1200" b="0" i="0" u="none" strike="noStrike" cap="none">
                <a:solidFill>
                  <a:srgbClr val="000000"/>
                </a:solidFill>
                <a:latin typeface="Arial"/>
                <a:ea typeface="Arial"/>
                <a:cs typeface="Arial"/>
                <a:sym typeface="Arial"/>
              </a:rPr>
              <a:t>If not happy, move</a:t>
            </a:r>
            <a:endParaRPr sz="1200" b="0" i="0" u="none" strike="noStrike" cap="none">
              <a:solidFill>
                <a:srgbClr val="212121"/>
              </a:solidFill>
              <a:latin typeface="Arial"/>
              <a:ea typeface="Arial"/>
              <a:cs typeface="Arial"/>
              <a:sym typeface="Arial"/>
            </a:endParaRPr>
          </a:p>
          <a:p>
            <a:pPr marL="215900" marR="0" lvl="0" indent="-215900" algn="l" rtl="0">
              <a:lnSpc>
                <a:spcPct val="100000"/>
              </a:lnSpc>
              <a:spcBef>
                <a:spcPts val="0"/>
              </a:spcBef>
              <a:spcAft>
                <a:spcPts val="0"/>
              </a:spcAft>
              <a:buClr>
                <a:srgbClr val="212121"/>
              </a:buClr>
              <a:buSzPts val="1200"/>
              <a:buFont typeface="Arial"/>
              <a:buChar char="•"/>
            </a:pPr>
            <a:r>
              <a:rPr lang="en" sz="1200" b="0" i="0" u="none" strike="noStrike" cap="none">
                <a:solidFill>
                  <a:srgbClr val="212121"/>
                </a:solidFill>
                <a:latin typeface="Arial"/>
                <a:ea typeface="Arial"/>
                <a:cs typeface="Arial"/>
                <a:sym typeface="Arial"/>
              </a:rPr>
              <a:t>Repeat until happy</a:t>
            </a:r>
            <a:endParaRPr sz="1200" b="0" i="0" u="none" strike="noStrike" cap="none">
              <a:solidFill>
                <a:schemeClr val="dk1"/>
              </a:solidFill>
              <a:latin typeface="Arial"/>
              <a:ea typeface="Arial"/>
              <a:cs typeface="Arial"/>
              <a:sym typeface="Arial"/>
            </a:endParaRPr>
          </a:p>
        </p:txBody>
      </p:sp>
      <p:pic>
        <p:nvPicPr>
          <p:cNvPr id="300" name="Google Shape;300;p46"/>
          <p:cNvPicPr preferRelativeResize="0"/>
          <p:nvPr/>
        </p:nvPicPr>
        <p:blipFill>
          <a:blip r:embed="rId4">
            <a:alphaModFix/>
          </a:blip>
          <a:stretch>
            <a:fillRect/>
          </a:stretch>
        </p:blipFill>
        <p:spPr>
          <a:xfrm>
            <a:off x="3120351" y="528025"/>
            <a:ext cx="3376049" cy="17792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27"/>
          <p:cNvSpPr txBox="1">
            <a:spLocks noGrp="1"/>
          </p:cNvSpPr>
          <p:nvPr>
            <p:ph type="ctrTitle"/>
          </p:nvPr>
        </p:nvSpPr>
        <p:spPr>
          <a:xfrm>
            <a:off x="943711" y="28415"/>
            <a:ext cx="7814510" cy="703847"/>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050"/>
              <a:buFont typeface="Arial Narrow"/>
              <a:buNone/>
            </a:pPr>
            <a:r>
              <a:rPr lang="en" sz="1100" b="1">
                <a:latin typeface="Arial Narrow"/>
                <a:ea typeface="Arial Narrow"/>
                <a:cs typeface="Arial Narrow"/>
                <a:sym typeface="Arial Narrow"/>
              </a:rPr>
              <a:t>Why object-oriented programming?</a:t>
            </a:r>
            <a:endParaRPr sz="1100"/>
          </a:p>
        </p:txBody>
      </p:sp>
      <p:pic>
        <p:nvPicPr>
          <p:cNvPr id="148" name="Google Shape;148;p27" title="OOClip1.mp4">
            <a:hlinkClick r:id="rId4"/>
          </p:cNvPr>
          <p:cNvPicPr preferRelativeResize="0"/>
          <p:nvPr/>
        </p:nvPicPr>
        <p:blipFill>
          <a:blip r:embed="rId5">
            <a:alphaModFix/>
          </a:blip>
          <a:stretch>
            <a:fillRect/>
          </a:stretch>
        </p:blipFill>
        <p:spPr>
          <a:xfrm>
            <a:off x="2168775" y="771478"/>
            <a:ext cx="5783500" cy="4337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2"/>
        <p:cNvGrpSpPr/>
        <p:nvPr/>
      </p:nvGrpSpPr>
      <p:grpSpPr>
        <a:xfrm>
          <a:off x="0" y="0"/>
          <a:ext cx="0" cy="0"/>
          <a:chOff x="0" y="0"/>
          <a:chExt cx="0" cy="0"/>
        </a:xfrm>
      </p:grpSpPr>
      <p:sp>
        <p:nvSpPr>
          <p:cNvPr id="153" name="Google Shape;153;p28"/>
          <p:cNvSpPr txBox="1"/>
          <p:nvPr/>
        </p:nvSpPr>
        <p:spPr>
          <a:xfrm>
            <a:off x="1028700" y="0"/>
            <a:ext cx="7814510" cy="703847"/>
          </a:xfrm>
          <a:prstGeom prst="rect">
            <a:avLst/>
          </a:prstGeom>
          <a:noFill/>
          <a:ln>
            <a:noFill/>
          </a:ln>
        </p:spPr>
        <p:txBody>
          <a:bodyPr spcFirstLastPara="1" wrap="square" lIns="68575" tIns="34275" rIns="68575" bIns="34275" anchor="b" anchorCtr="0">
            <a:normAutofit fontScale="90000"/>
          </a:bodyPr>
          <a:lstStyle/>
          <a:p>
            <a:pPr marL="0" marR="0" lvl="0" indent="0" algn="ctr" rtl="0">
              <a:lnSpc>
                <a:spcPct val="90000"/>
              </a:lnSpc>
              <a:spcBef>
                <a:spcPts val="0"/>
              </a:spcBef>
              <a:spcAft>
                <a:spcPts val="0"/>
              </a:spcAft>
              <a:buClr>
                <a:schemeClr val="dk1"/>
              </a:buClr>
              <a:buSzPct val="100000"/>
              <a:buFont typeface="Arial Narrow"/>
              <a:buNone/>
            </a:pPr>
            <a:r>
              <a:rPr lang="en" sz="4500" b="1">
                <a:solidFill>
                  <a:schemeClr val="dk1"/>
                </a:solidFill>
                <a:latin typeface="Arial Narrow"/>
                <a:ea typeface="Arial Narrow"/>
                <a:cs typeface="Arial Narrow"/>
                <a:sym typeface="Arial Narrow"/>
              </a:rPr>
              <a:t>Why object-oriented programming?</a:t>
            </a:r>
            <a:endParaRPr sz="1100"/>
          </a:p>
        </p:txBody>
      </p:sp>
      <p:pic>
        <p:nvPicPr>
          <p:cNvPr id="154" name="Google Shape;154;p28" title="OOClip2.mp4">
            <a:hlinkClick r:id="rId4"/>
          </p:cNvPr>
          <p:cNvPicPr preferRelativeResize="0"/>
          <p:nvPr/>
        </p:nvPicPr>
        <p:blipFill>
          <a:blip r:embed="rId5">
            <a:alphaModFix/>
          </a:blip>
          <a:stretch>
            <a:fillRect/>
          </a:stretch>
        </p:blipFill>
        <p:spPr>
          <a:xfrm>
            <a:off x="2065425" y="739226"/>
            <a:ext cx="5741050" cy="4305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10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8"/>
        <p:cNvGrpSpPr/>
        <p:nvPr/>
      </p:nvGrpSpPr>
      <p:grpSpPr>
        <a:xfrm>
          <a:off x="0" y="0"/>
          <a:ext cx="0" cy="0"/>
          <a:chOff x="0" y="0"/>
          <a:chExt cx="0" cy="0"/>
        </a:xfrm>
      </p:grpSpPr>
      <p:grpSp>
        <p:nvGrpSpPr>
          <p:cNvPr id="159" name="Google Shape;159;p29"/>
          <p:cNvGrpSpPr/>
          <p:nvPr/>
        </p:nvGrpSpPr>
        <p:grpSpPr>
          <a:xfrm>
            <a:off x="1854147" y="2852567"/>
            <a:ext cx="4887121" cy="2182705"/>
            <a:chOff x="2472196" y="4132421"/>
            <a:chExt cx="5895975" cy="2581275"/>
          </a:xfrm>
        </p:grpSpPr>
        <p:pic>
          <p:nvPicPr>
            <p:cNvPr id="160" name="Google Shape;160;p29"/>
            <p:cNvPicPr preferRelativeResize="0"/>
            <p:nvPr/>
          </p:nvPicPr>
          <p:blipFill rotWithShape="1">
            <a:blip r:embed="rId4">
              <a:alphaModFix/>
            </a:blip>
            <a:srcRect/>
            <a:stretch/>
          </p:blipFill>
          <p:spPr>
            <a:xfrm>
              <a:off x="2472196" y="4132421"/>
              <a:ext cx="5895975" cy="2581275"/>
            </a:xfrm>
            <a:prstGeom prst="rect">
              <a:avLst/>
            </a:prstGeom>
            <a:noFill/>
            <a:ln>
              <a:noFill/>
            </a:ln>
          </p:spPr>
        </p:pic>
        <p:sp>
          <p:nvSpPr>
            <p:cNvPr id="161" name="Google Shape;161;p29"/>
            <p:cNvSpPr txBox="1"/>
            <p:nvPr/>
          </p:nvSpPr>
          <p:spPr>
            <a:xfrm>
              <a:off x="4724399" y="6467475"/>
              <a:ext cx="1568116" cy="24622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800">
                  <a:solidFill>
                    <a:schemeClr val="dk1"/>
                  </a:solidFill>
                  <a:latin typeface="Calibri"/>
                  <a:ea typeface="Calibri"/>
                  <a:cs typeface="Calibri"/>
                  <a:sym typeface="Calibri"/>
                </a:rPr>
                <a:t>Haris Bin Zahid 2015</a:t>
              </a:r>
              <a:endParaRPr sz="1100"/>
            </a:p>
          </p:txBody>
        </p:sp>
      </p:grpSp>
      <p:grpSp>
        <p:nvGrpSpPr>
          <p:cNvPr id="162" name="Google Shape;162;p29"/>
          <p:cNvGrpSpPr/>
          <p:nvPr/>
        </p:nvGrpSpPr>
        <p:grpSpPr>
          <a:xfrm>
            <a:off x="1854146" y="873634"/>
            <a:ext cx="4814164" cy="1935956"/>
            <a:chOff x="2977474" y="1228725"/>
            <a:chExt cx="5867400" cy="2264155"/>
          </a:xfrm>
        </p:grpSpPr>
        <p:pic>
          <p:nvPicPr>
            <p:cNvPr id="163" name="Google Shape;163;p29" descr="OOPs Vs Procedural Programming"/>
            <p:cNvPicPr preferRelativeResize="0"/>
            <p:nvPr/>
          </p:nvPicPr>
          <p:blipFill rotWithShape="1">
            <a:blip r:embed="rId5">
              <a:alphaModFix/>
            </a:blip>
            <a:srcRect/>
            <a:stretch/>
          </p:blipFill>
          <p:spPr>
            <a:xfrm>
              <a:off x="2977474" y="1228725"/>
              <a:ext cx="5867400" cy="2200275"/>
            </a:xfrm>
            <a:prstGeom prst="rect">
              <a:avLst/>
            </a:prstGeom>
            <a:noFill/>
            <a:ln>
              <a:noFill/>
            </a:ln>
          </p:spPr>
        </p:pic>
        <p:sp>
          <p:nvSpPr>
            <p:cNvPr id="164" name="Google Shape;164;p29"/>
            <p:cNvSpPr txBox="1"/>
            <p:nvPr/>
          </p:nvSpPr>
          <p:spPr>
            <a:xfrm>
              <a:off x="3408030" y="3246659"/>
              <a:ext cx="4960141" cy="24622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800">
                  <a:solidFill>
                    <a:schemeClr val="dk1"/>
                  </a:solidFill>
                  <a:latin typeface="Calibri"/>
                  <a:ea typeface="Calibri"/>
                  <a:cs typeface="Calibri"/>
                  <a:sym typeface="Calibri"/>
                </a:rPr>
                <a:t>https://www.c-sharpcorner.com/UploadFile/8a67c0/oops-vs-procedural-programming/</a:t>
              </a:r>
              <a:endParaRPr sz="1100"/>
            </a:p>
          </p:txBody>
        </p:sp>
      </p:grpSp>
      <p:sp>
        <p:nvSpPr>
          <p:cNvPr id="165" name="Google Shape;165;p29"/>
          <p:cNvSpPr txBox="1">
            <a:spLocks noGrp="1"/>
          </p:cNvSpPr>
          <p:nvPr>
            <p:ph type="ctrTitle"/>
          </p:nvPr>
        </p:nvSpPr>
        <p:spPr>
          <a:xfrm>
            <a:off x="943711" y="28415"/>
            <a:ext cx="7814510" cy="703847"/>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3300"/>
              <a:buFont typeface="Arial Narrow"/>
              <a:buNone/>
            </a:pPr>
            <a:r>
              <a:rPr lang="en" sz="3300" b="1">
                <a:latin typeface="Arial Narrow"/>
                <a:ea typeface="Arial Narrow"/>
                <a:cs typeface="Arial Narrow"/>
                <a:sym typeface="Arial Narrow"/>
              </a:rPr>
              <a:t>Advantages of object-oriented programming</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9"/>
        <p:cNvGrpSpPr/>
        <p:nvPr/>
      </p:nvGrpSpPr>
      <p:grpSpPr>
        <a:xfrm>
          <a:off x="0" y="0"/>
          <a:ext cx="0" cy="0"/>
          <a:chOff x="0" y="0"/>
          <a:chExt cx="0" cy="0"/>
        </a:xfrm>
      </p:grpSpPr>
      <p:sp>
        <p:nvSpPr>
          <p:cNvPr id="170" name="Google Shape;170;p30"/>
          <p:cNvSpPr txBox="1">
            <a:spLocks noGrp="1"/>
          </p:cNvSpPr>
          <p:nvPr>
            <p:ph type="ctrTitle"/>
          </p:nvPr>
        </p:nvSpPr>
        <p:spPr>
          <a:xfrm>
            <a:off x="1143000" y="61127"/>
            <a:ext cx="6858000" cy="668447"/>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050"/>
              <a:buFont typeface="Arial"/>
              <a:buNone/>
            </a:pPr>
            <a:r>
              <a:rPr lang="en" sz="1100" b="1">
                <a:latin typeface="Arial"/>
                <a:ea typeface="Arial"/>
                <a:cs typeface="Arial"/>
                <a:sym typeface="Arial"/>
              </a:rPr>
              <a:t>Classes</a:t>
            </a:r>
            <a:endParaRPr sz="1100"/>
          </a:p>
        </p:txBody>
      </p:sp>
      <p:sp>
        <p:nvSpPr>
          <p:cNvPr id="171" name="Google Shape;171;p30"/>
          <p:cNvSpPr txBox="1"/>
          <p:nvPr/>
        </p:nvSpPr>
        <p:spPr>
          <a:xfrm>
            <a:off x="1738211" y="729575"/>
            <a:ext cx="6783219" cy="2523768"/>
          </a:xfrm>
          <a:prstGeom prst="rect">
            <a:avLst/>
          </a:prstGeom>
          <a:noFill/>
          <a:ln>
            <a:noFill/>
          </a:ln>
        </p:spPr>
        <p:txBody>
          <a:bodyPr spcFirstLastPara="1" wrap="square" lIns="68575" tIns="34275" rIns="68575" bIns="34275" anchor="t" anchorCtr="0">
            <a:spAutoFit/>
          </a:bodyPr>
          <a:lstStyle/>
          <a:p>
            <a:pPr marL="215900" marR="0" lvl="0" indent="-215900" algn="l" rtl="0">
              <a:lnSpc>
                <a:spcPct val="150000"/>
              </a:lnSpc>
              <a:spcBef>
                <a:spcPts val="0"/>
              </a:spcBef>
              <a:spcAft>
                <a:spcPts val="0"/>
              </a:spcAft>
              <a:buClr>
                <a:srgbClr val="212121"/>
              </a:buClr>
              <a:buSzPts val="1400"/>
              <a:buFont typeface="Arial"/>
              <a:buChar char="•"/>
            </a:pPr>
            <a:r>
              <a:rPr lang="en" sz="1400" b="0" i="0">
                <a:solidFill>
                  <a:srgbClr val="212121"/>
                </a:solidFill>
                <a:latin typeface="Roboto"/>
                <a:ea typeface="Roboto"/>
                <a:cs typeface="Roboto"/>
                <a:sym typeface="Roboto"/>
              </a:rPr>
              <a:t>Python starts to get powerful when we make our own classes.</a:t>
            </a:r>
            <a:endParaRPr sz="1100"/>
          </a:p>
          <a:p>
            <a:pPr marL="215900" marR="0" lvl="0" indent="-215900" algn="l" rtl="0">
              <a:lnSpc>
                <a:spcPct val="150000"/>
              </a:lnSpc>
              <a:spcBef>
                <a:spcPts val="0"/>
              </a:spcBef>
              <a:spcAft>
                <a:spcPts val="0"/>
              </a:spcAft>
              <a:buClr>
                <a:srgbClr val="212121"/>
              </a:buClr>
              <a:buSzPts val="1400"/>
              <a:buFont typeface="Arial"/>
              <a:buChar char="•"/>
            </a:pPr>
            <a:r>
              <a:rPr lang="en" sz="1400" b="0" i="0">
                <a:solidFill>
                  <a:srgbClr val="212121"/>
                </a:solidFill>
                <a:latin typeface="Roboto"/>
                <a:ea typeface="Roboto"/>
                <a:cs typeface="Roboto"/>
                <a:sym typeface="Roboto"/>
              </a:rPr>
              <a:t>A </a:t>
            </a:r>
            <a:r>
              <a:rPr lang="en" sz="1400" b="0" i="1">
                <a:solidFill>
                  <a:srgbClr val="212121"/>
                </a:solidFill>
                <a:latin typeface="Roboto"/>
                <a:ea typeface="Roboto"/>
                <a:cs typeface="Roboto"/>
                <a:sym typeface="Roboto"/>
              </a:rPr>
              <a:t>class</a:t>
            </a:r>
            <a:r>
              <a:rPr lang="en" sz="1400" b="0" i="0">
                <a:solidFill>
                  <a:srgbClr val="212121"/>
                </a:solidFill>
                <a:latin typeface="Roboto"/>
                <a:ea typeface="Roboto"/>
                <a:cs typeface="Roboto"/>
                <a:sym typeface="Roboto"/>
              </a:rPr>
              <a:t> is a blueprint for a type of object that lays out the kinds of </a:t>
            </a:r>
            <a:r>
              <a:rPr lang="en" sz="1400" b="0" i="1">
                <a:solidFill>
                  <a:srgbClr val="212121"/>
                </a:solidFill>
                <a:latin typeface="Roboto"/>
                <a:ea typeface="Roboto"/>
                <a:cs typeface="Roboto"/>
                <a:sym typeface="Roboto"/>
              </a:rPr>
              <a:t>attributes</a:t>
            </a:r>
            <a:r>
              <a:rPr lang="en" sz="1400" b="0" i="0">
                <a:solidFill>
                  <a:srgbClr val="212121"/>
                </a:solidFill>
                <a:latin typeface="Roboto"/>
                <a:ea typeface="Roboto"/>
                <a:cs typeface="Roboto"/>
                <a:sym typeface="Roboto"/>
              </a:rPr>
              <a:t> and </a:t>
            </a:r>
            <a:r>
              <a:rPr lang="en" sz="1400" b="0" i="1">
                <a:solidFill>
                  <a:srgbClr val="212121"/>
                </a:solidFill>
                <a:latin typeface="Roboto"/>
                <a:ea typeface="Roboto"/>
                <a:cs typeface="Roboto"/>
                <a:sym typeface="Roboto"/>
              </a:rPr>
              <a:t>methods</a:t>
            </a:r>
            <a:r>
              <a:rPr lang="en" sz="1400" b="0" i="0">
                <a:solidFill>
                  <a:srgbClr val="212121"/>
                </a:solidFill>
                <a:latin typeface="Roboto"/>
                <a:ea typeface="Roboto"/>
                <a:cs typeface="Roboto"/>
                <a:sym typeface="Roboto"/>
              </a:rPr>
              <a:t> that are availble to it.</a:t>
            </a:r>
            <a:endParaRPr sz="1100"/>
          </a:p>
          <a:p>
            <a:pPr marL="215900" marR="0" lvl="0" indent="-215900" algn="l" rtl="0">
              <a:lnSpc>
                <a:spcPct val="150000"/>
              </a:lnSpc>
              <a:spcBef>
                <a:spcPts val="0"/>
              </a:spcBef>
              <a:spcAft>
                <a:spcPts val="0"/>
              </a:spcAft>
              <a:buClr>
                <a:srgbClr val="212121"/>
              </a:buClr>
              <a:buSzPts val="1400"/>
              <a:buFont typeface="Arial"/>
              <a:buChar char="•"/>
            </a:pPr>
            <a:r>
              <a:rPr lang="en" sz="1400" b="0" i="0">
                <a:solidFill>
                  <a:srgbClr val="212121"/>
                </a:solidFill>
                <a:latin typeface="Roboto"/>
                <a:ea typeface="Roboto"/>
                <a:cs typeface="Roboto"/>
                <a:sym typeface="Roboto"/>
              </a:rPr>
              <a:t>Using classes makes code more readable.</a:t>
            </a:r>
            <a:endParaRPr sz="1100"/>
          </a:p>
          <a:p>
            <a:pPr marL="215900" marR="0" lvl="0" indent="-215900" algn="l" rtl="0">
              <a:lnSpc>
                <a:spcPct val="150000"/>
              </a:lnSpc>
              <a:spcBef>
                <a:spcPts val="0"/>
              </a:spcBef>
              <a:spcAft>
                <a:spcPts val="0"/>
              </a:spcAft>
              <a:buClr>
                <a:srgbClr val="212121"/>
              </a:buClr>
              <a:buSzPts val="1400"/>
              <a:buFont typeface="Arial"/>
              <a:buChar char="•"/>
            </a:pPr>
            <a:r>
              <a:rPr lang="en" sz="1400" b="0" i="0">
                <a:solidFill>
                  <a:srgbClr val="212121"/>
                </a:solidFill>
                <a:latin typeface="Roboto"/>
                <a:ea typeface="Roboto"/>
                <a:cs typeface="Roboto"/>
                <a:sym typeface="Roboto"/>
              </a:rPr>
              <a:t>It also makes it easier to code!</a:t>
            </a:r>
            <a:endParaRPr sz="1100"/>
          </a:p>
          <a:p>
            <a:pPr marL="215900" marR="0" lvl="0" indent="-215900" algn="l" rtl="0">
              <a:lnSpc>
                <a:spcPct val="150000"/>
              </a:lnSpc>
              <a:spcBef>
                <a:spcPts val="0"/>
              </a:spcBef>
              <a:spcAft>
                <a:spcPts val="0"/>
              </a:spcAft>
              <a:buClr>
                <a:srgbClr val="212121"/>
              </a:buClr>
              <a:buSzPts val="1400"/>
              <a:buFont typeface="Arial"/>
              <a:buChar char="•"/>
            </a:pPr>
            <a:r>
              <a:rPr lang="en" sz="1400" b="0" i="0">
                <a:solidFill>
                  <a:srgbClr val="212121"/>
                </a:solidFill>
                <a:latin typeface="Roboto"/>
                <a:ea typeface="Roboto"/>
                <a:cs typeface="Roboto"/>
                <a:sym typeface="Roboto"/>
              </a:rPr>
              <a:t>Think of classes as a template or blueprint. the class is not what is doing things - the objects of the class - thats what is actually doing work - in your case processing data.</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
        <p:cNvGrpSpPr/>
        <p:nvPr/>
      </p:nvGrpSpPr>
      <p:grpSpPr>
        <a:xfrm>
          <a:off x="0" y="0"/>
          <a:ext cx="0" cy="0"/>
          <a:chOff x="0" y="0"/>
          <a:chExt cx="0" cy="0"/>
        </a:xfrm>
      </p:grpSpPr>
      <p:sp>
        <p:nvSpPr>
          <p:cNvPr id="176" name="Google Shape;176;p31"/>
          <p:cNvSpPr txBox="1">
            <a:spLocks noGrp="1"/>
          </p:cNvSpPr>
          <p:nvPr>
            <p:ph type="ctrTitle"/>
          </p:nvPr>
        </p:nvSpPr>
        <p:spPr>
          <a:xfrm>
            <a:off x="1143000" y="61127"/>
            <a:ext cx="6858000" cy="668447"/>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050"/>
              <a:buFont typeface="Arial"/>
              <a:buNone/>
            </a:pPr>
            <a:r>
              <a:rPr lang="en" sz="1100" b="1">
                <a:latin typeface="Arial"/>
                <a:ea typeface="Arial"/>
                <a:cs typeface="Arial"/>
                <a:sym typeface="Arial"/>
              </a:rPr>
              <a:t>Classes - Example</a:t>
            </a:r>
            <a:endParaRPr sz="1100"/>
          </a:p>
        </p:txBody>
      </p:sp>
      <p:sp>
        <p:nvSpPr>
          <p:cNvPr id="177" name="Google Shape;177;p31"/>
          <p:cNvSpPr/>
          <p:nvPr/>
        </p:nvSpPr>
        <p:spPr>
          <a:xfrm>
            <a:off x="1687662" y="4345963"/>
            <a:ext cx="6038596" cy="484748"/>
          </a:xfrm>
          <a:prstGeom prst="rect">
            <a:avLst/>
          </a:prstGeom>
          <a:noFill/>
          <a:ln>
            <a:noFill/>
          </a:ln>
        </p:spPr>
        <p:txBody>
          <a:bodyPr spcFirstLastPara="1" wrap="square" lIns="68575" tIns="34275" rIns="68575" bIns="34275" anchor="ctr" anchorCtr="0">
            <a:noAutofit/>
          </a:bodyPr>
          <a:lstStyle/>
          <a:p>
            <a:pPr marL="215900" marR="0" lvl="0" indent="-215900" algn="l" rtl="0">
              <a:lnSpc>
                <a:spcPct val="100000"/>
              </a:lnSpc>
              <a:spcBef>
                <a:spcPts val="0"/>
              </a:spcBef>
              <a:spcAft>
                <a:spcPts val="0"/>
              </a:spcAft>
              <a:buClr>
                <a:srgbClr val="212121"/>
              </a:buClr>
              <a:buSzPts val="1400"/>
              <a:buFont typeface="Arial"/>
              <a:buChar char="•"/>
            </a:pPr>
            <a:r>
              <a:rPr lang="en" sz="1400" b="0" i="0" u="none" strike="noStrike" cap="none">
                <a:solidFill>
                  <a:srgbClr val="212121"/>
                </a:solidFill>
                <a:latin typeface="Arial"/>
                <a:ea typeface="Arial"/>
                <a:cs typeface="Arial"/>
                <a:sym typeface="Arial"/>
              </a:rPr>
              <a:t>we've created two objects </a:t>
            </a:r>
            <a:r>
              <a:rPr lang="en" sz="1400" b="1" i="0" u="none" strike="noStrike" cap="none">
                <a:solidFill>
                  <a:srgbClr val="7030A0"/>
                </a:solidFill>
                <a:latin typeface="Courier New"/>
                <a:ea typeface="Courier New"/>
                <a:cs typeface="Courier New"/>
                <a:sym typeface="Courier New"/>
              </a:rPr>
              <a:t>d1</a:t>
            </a:r>
            <a:r>
              <a:rPr lang="en" sz="1400" b="0" i="0" u="none" strike="noStrike" cap="none">
                <a:solidFill>
                  <a:srgbClr val="212121"/>
                </a:solidFill>
                <a:latin typeface="Arial"/>
                <a:ea typeface="Arial"/>
                <a:cs typeface="Arial"/>
                <a:sym typeface="Arial"/>
              </a:rPr>
              <a:t> and </a:t>
            </a:r>
            <a:r>
              <a:rPr lang="en" sz="1400" b="1" i="0" u="none" strike="noStrike" cap="none">
                <a:solidFill>
                  <a:srgbClr val="7030A0"/>
                </a:solidFill>
                <a:latin typeface="Courier New"/>
                <a:ea typeface="Courier New"/>
                <a:cs typeface="Courier New"/>
                <a:sym typeface="Courier New"/>
              </a:rPr>
              <a:t>d2</a:t>
            </a:r>
            <a:r>
              <a:rPr lang="en" sz="1400" b="0" i="0" u="none" strike="noStrike" cap="none">
                <a:solidFill>
                  <a:srgbClr val="212121"/>
                </a:solidFill>
                <a:latin typeface="Arial"/>
                <a:ea typeface="Arial"/>
                <a:cs typeface="Arial"/>
                <a:sym typeface="Arial"/>
              </a:rPr>
              <a:t> of the dog class.</a:t>
            </a:r>
            <a:endParaRPr sz="1400" b="0" i="0" u="none" strike="noStrike" cap="none">
              <a:solidFill>
                <a:schemeClr val="dk1"/>
              </a:solidFill>
              <a:latin typeface="Arial"/>
              <a:ea typeface="Arial"/>
              <a:cs typeface="Arial"/>
              <a:sym typeface="Arial"/>
            </a:endParaRPr>
          </a:p>
          <a:p>
            <a:pPr marL="215900" marR="0" lvl="0" indent="-215900" algn="l" rtl="0">
              <a:lnSpc>
                <a:spcPct val="100000"/>
              </a:lnSpc>
              <a:spcBef>
                <a:spcPts val="0"/>
              </a:spcBef>
              <a:spcAft>
                <a:spcPts val="0"/>
              </a:spcAft>
              <a:buClr>
                <a:srgbClr val="212121"/>
              </a:buClr>
              <a:buSzPts val="1400"/>
              <a:buFont typeface="Arial"/>
              <a:buChar char="•"/>
            </a:pPr>
            <a:r>
              <a:rPr lang="en" sz="1400" b="0" i="0" u="none" strike="noStrike" cap="none">
                <a:solidFill>
                  <a:srgbClr val="212121"/>
                </a:solidFill>
                <a:latin typeface="Arial"/>
                <a:ea typeface="Arial"/>
                <a:cs typeface="Arial"/>
                <a:sym typeface="Arial"/>
              </a:rPr>
              <a:t>these objects have different data but they have the same structure.</a:t>
            </a:r>
            <a:endParaRPr sz="1400" b="0" i="0" u="none" strike="noStrike" cap="none">
              <a:solidFill>
                <a:schemeClr val="dk1"/>
              </a:solidFill>
              <a:latin typeface="Arial"/>
              <a:ea typeface="Arial"/>
              <a:cs typeface="Arial"/>
              <a:sym typeface="Arial"/>
            </a:endParaRPr>
          </a:p>
        </p:txBody>
      </p:sp>
      <p:pic>
        <p:nvPicPr>
          <p:cNvPr id="178" name="Google Shape;178;p31"/>
          <p:cNvPicPr preferRelativeResize="0"/>
          <p:nvPr/>
        </p:nvPicPr>
        <p:blipFill rotWithShape="1">
          <a:blip r:embed="rId4">
            <a:alphaModFix/>
          </a:blip>
          <a:srcRect/>
          <a:stretch/>
        </p:blipFill>
        <p:spPr>
          <a:xfrm>
            <a:off x="1811231" y="896390"/>
            <a:ext cx="4557713" cy="3114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ctrTitle"/>
          </p:nvPr>
        </p:nvSpPr>
        <p:spPr>
          <a:xfrm>
            <a:off x="1143000" y="61127"/>
            <a:ext cx="6858000" cy="668447"/>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050"/>
              <a:buFont typeface="Arial"/>
              <a:buNone/>
            </a:pPr>
            <a:r>
              <a:rPr lang="en" sz="1100" b="1">
                <a:latin typeface="Arial"/>
                <a:ea typeface="Arial"/>
                <a:cs typeface="Arial"/>
                <a:sym typeface="Arial"/>
              </a:rPr>
              <a:t>Defining Classes</a:t>
            </a:r>
            <a:endParaRPr sz="1100"/>
          </a:p>
        </p:txBody>
      </p:sp>
      <p:sp>
        <p:nvSpPr>
          <p:cNvPr id="184" name="Google Shape;184;p32"/>
          <p:cNvSpPr/>
          <p:nvPr/>
        </p:nvSpPr>
        <p:spPr>
          <a:xfrm>
            <a:off x="1774160" y="2143121"/>
            <a:ext cx="6038596" cy="2562240"/>
          </a:xfrm>
          <a:prstGeom prst="rect">
            <a:avLst/>
          </a:prstGeom>
          <a:noFill/>
          <a:ln>
            <a:noFill/>
          </a:ln>
        </p:spPr>
        <p:txBody>
          <a:bodyPr spcFirstLastPara="1" wrap="square" lIns="68575" tIns="34275" rIns="68575" bIns="34275" anchor="ctr" anchorCtr="0">
            <a:noAutofit/>
          </a:bodyPr>
          <a:lstStyle/>
          <a:p>
            <a:pPr marL="215900" marR="0" lvl="0" indent="-215900" algn="l" rtl="0">
              <a:lnSpc>
                <a:spcPct val="100000"/>
              </a:lnSpc>
              <a:spcBef>
                <a:spcPts val="0"/>
              </a:spcBef>
              <a:spcAft>
                <a:spcPts val="0"/>
              </a:spcAft>
              <a:buClr>
                <a:srgbClr val="212121"/>
              </a:buClr>
              <a:buSzPts val="1400"/>
              <a:buFont typeface="Arial"/>
              <a:buChar char="•"/>
            </a:pPr>
            <a:r>
              <a:rPr lang="en" sz="1400" b="0" i="0" u="none" strike="noStrike" cap="none" dirty="0">
                <a:solidFill>
                  <a:srgbClr val="212121"/>
                </a:solidFill>
                <a:latin typeface="Arial"/>
                <a:ea typeface="Arial"/>
                <a:cs typeface="Arial"/>
                <a:sym typeface="Arial"/>
              </a:rPr>
              <a:t>The </a:t>
            </a:r>
            <a:r>
              <a:rPr lang="en" sz="1400" b="1" i="0" u="none" strike="noStrike" cap="none" dirty="0">
                <a:solidFill>
                  <a:srgbClr val="7030A0"/>
                </a:solidFill>
                <a:latin typeface="Courier New"/>
                <a:ea typeface="Courier New"/>
                <a:cs typeface="Courier New"/>
                <a:sym typeface="Courier New"/>
              </a:rPr>
              <a:t>class</a:t>
            </a:r>
            <a:r>
              <a:rPr lang="en" sz="1400" b="0" i="0" u="none" strike="noStrike" cap="none" dirty="0">
                <a:solidFill>
                  <a:srgbClr val="212121"/>
                </a:solidFill>
                <a:latin typeface="Arial"/>
                <a:ea typeface="Arial"/>
                <a:cs typeface="Arial"/>
                <a:sym typeface="Arial"/>
              </a:rPr>
              <a:t> keyword is followed by the name of the class </a:t>
            </a:r>
            <a:endParaRPr sz="1100" dirty="0"/>
          </a:p>
          <a:p>
            <a:pPr marL="558800" marR="0" lvl="1" indent="-215900" algn="l" rtl="0">
              <a:spcBef>
                <a:spcPts val="0"/>
              </a:spcBef>
              <a:spcAft>
                <a:spcPts val="0"/>
              </a:spcAft>
              <a:buClr>
                <a:srgbClr val="212121"/>
              </a:buClr>
              <a:buSzPts val="1400"/>
              <a:buFont typeface="Arial"/>
              <a:buChar char="•"/>
            </a:pPr>
            <a:r>
              <a:rPr lang="en" sz="1400" b="0" i="0" u="none" strike="noStrike" cap="none" dirty="0">
                <a:solidFill>
                  <a:srgbClr val="212121"/>
                </a:solidFill>
                <a:highlight>
                  <a:srgbClr val="FFFF00"/>
                </a:highlight>
                <a:latin typeface="Arial"/>
                <a:ea typeface="Arial"/>
                <a:cs typeface="Arial"/>
                <a:sym typeface="Arial"/>
              </a:rPr>
              <a:t>Classes are capitalized and CamelCase</a:t>
            </a:r>
            <a:endParaRPr sz="1100" dirty="0">
              <a:highlight>
                <a:srgbClr val="FFFF00"/>
              </a:highlight>
            </a:endParaRPr>
          </a:p>
          <a:p>
            <a:pPr marL="215900" marR="0" lvl="0" indent="-215900" algn="l" rtl="0">
              <a:spcBef>
                <a:spcPts val="0"/>
              </a:spcBef>
              <a:spcAft>
                <a:spcPts val="0"/>
              </a:spcAft>
              <a:buClr>
                <a:srgbClr val="212121"/>
              </a:buClr>
              <a:buSzPts val="1400"/>
              <a:buFont typeface="Arial"/>
              <a:buChar char="•"/>
            </a:pPr>
            <a:r>
              <a:rPr lang="en" sz="1400" b="0" i="0" u="none" strike="noStrike" cap="none" dirty="0">
                <a:solidFill>
                  <a:srgbClr val="212121"/>
                </a:solidFill>
                <a:latin typeface="Arial"/>
                <a:ea typeface="Arial"/>
                <a:cs typeface="Arial"/>
                <a:sym typeface="Arial"/>
              </a:rPr>
              <a:t>Class body is in</a:t>
            </a:r>
            <a:r>
              <a:rPr lang="en" sz="1400" dirty="0">
                <a:solidFill>
                  <a:srgbClr val="212121"/>
                </a:solidFill>
                <a:latin typeface="Arial"/>
                <a:ea typeface="Arial"/>
                <a:cs typeface="Arial"/>
                <a:sym typeface="Arial"/>
              </a:rPr>
              <a:t>dented</a:t>
            </a:r>
            <a:endParaRPr sz="1100" dirty="0"/>
          </a:p>
          <a:p>
            <a:pPr marL="558800" marR="0" lvl="1" indent="-215900" algn="l" rtl="0">
              <a:spcBef>
                <a:spcPts val="0"/>
              </a:spcBef>
              <a:spcAft>
                <a:spcPts val="0"/>
              </a:spcAft>
              <a:buClr>
                <a:srgbClr val="212121"/>
              </a:buClr>
              <a:buSzPts val="1400"/>
              <a:buFont typeface="Arial"/>
              <a:buChar char="•"/>
            </a:pPr>
            <a:r>
              <a:rPr lang="en" sz="1400" b="0" i="0" u="none" strike="noStrike" cap="none" dirty="0">
                <a:solidFill>
                  <a:srgbClr val="212121"/>
                </a:solidFill>
                <a:latin typeface="Arial"/>
                <a:ea typeface="Arial"/>
                <a:cs typeface="Arial"/>
                <a:sym typeface="Arial"/>
              </a:rPr>
              <a:t>Just like a function</a:t>
            </a:r>
            <a:endParaRPr sz="1100" dirty="0"/>
          </a:p>
          <a:p>
            <a:pPr marL="215900" marR="0" lvl="0" indent="-215900" algn="l" rtl="0">
              <a:spcBef>
                <a:spcPts val="0"/>
              </a:spcBef>
              <a:spcAft>
                <a:spcPts val="0"/>
              </a:spcAft>
              <a:buClr>
                <a:srgbClr val="212121"/>
              </a:buClr>
              <a:buSzPts val="1400"/>
              <a:buFont typeface="Arial"/>
              <a:buChar char="•"/>
            </a:pPr>
            <a:r>
              <a:rPr lang="en" sz="1400" dirty="0">
                <a:solidFill>
                  <a:srgbClr val="212121"/>
                </a:solidFill>
                <a:latin typeface="Arial"/>
                <a:ea typeface="Arial"/>
                <a:cs typeface="Arial"/>
                <a:sym typeface="Arial"/>
              </a:rPr>
              <a:t>All classes have at least 1 method called a constructor</a:t>
            </a:r>
            <a:endParaRPr sz="1100" dirty="0"/>
          </a:p>
          <a:p>
            <a:pPr marL="558800" marR="0" lvl="1" indent="-215900" algn="l" rtl="0">
              <a:spcBef>
                <a:spcPts val="0"/>
              </a:spcBef>
              <a:spcAft>
                <a:spcPts val="0"/>
              </a:spcAft>
              <a:buClr>
                <a:srgbClr val="212121"/>
              </a:buClr>
              <a:buSzPts val="1400"/>
              <a:buFont typeface="Arial"/>
              <a:buChar char="•"/>
            </a:pPr>
            <a:r>
              <a:rPr lang="en" sz="1400" b="0" i="0" u="none" strike="noStrike" cap="none" dirty="0">
                <a:solidFill>
                  <a:srgbClr val="212121"/>
                </a:solidFill>
                <a:highlight>
                  <a:srgbClr val="FFFF00"/>
                </a:highlight>
                <a:latin typeface="Arial"/>
                <a:ea typeface="Arial"/>
                <a:cs typeface="Arial"/>
                <a:sym typeface="Arial"/>
              </a:rPr>
              <a:t>Constructers use </a:t>
            </a:r>
            <a:r>
              <a:rPr lang="en" sz="1400" b="1" i="0" u="none" strike="noStrike" cap="none" dirty="0">
                <a:solidFill>
                  <a:srgbClr val="7030A0"/>
                </a:solidFill>
                <a:highlight>
                  <a:srgbClr val="FFFF00"/>
                </a:highlight>
                <a:latin typeface="Courier New"/>
                <a:ea typeface="Courier New"/>
                <a:cs typeface="Courier New"/>
                <a:sym typeface="Courier New"/>
              </a:rPr>
              <a:t>__init__()  </a:t>
            </a:r>
            <a:r>
              <a:rPr lang="en" sz="1400" b="0" i="0" u="none" strike="noStrike" cap="none" dirty="0">
                <a:solidFill>
                  <a:srgbClr val="212121"/>
                </a:solidFill>
                <a:latin typeface="Arial"/>
                <a:ea typeface="Arial"/>
                <a:cs typeface="Arial"/>
                <a:sym typeface="Arial"/>
              </a:rPr>
              <a:t>which is called a “dunder init”</a:t>
            </a:r>
            <a:endParaRPr sz="1100" dirty="0"/>
          </a:p>
          <a:p>
            <a:pPr marL="558800" marR="0" lvl="1" indent="-215900" algn="l" rtl="0">
              <a:spcBef>
                <a:spcPts val="0"/>
              </a:spcBef>
              <a:spcAft>
                <a:spcPts val="0"/>
              </a:spcAft>
              <a:buClr>
                <a:srgbClr val="7030A0"/>
              </a:buClr>
              <a:buSzPts val="1400"/>
              <a:buFont typeface="Arial"/>
              <a:buChar char="•"/>
            </a:pPr>
            <a:r>
              <a:rPr lang="en" sz="1400" b="1" i="0" u="none" strike="noStrike" cap="none" dirty="0">
                <a:solidFill>
                  <a:srgbClr val="7030A0"/>
                </a:solidFill>
                <a:latin typeface="Courier New"/>
                <a:ea typeface="Courier New"/>
                <a:cs typeface="Courier New"/>
                <a:sym typeface="Courier New"/>
              </a:rPr>
              <a:t>__init__() </a:t>
            </a:r>
            <a:r>
              <a:rPr lang="en" sz="1400" b="0" i="0" u="none" strike="noStrike" cap="none" dirty="0">
                <a:solidFill>
                  <a:srgbClr val="212121"/>
                </a:solidFill>
                <a:latin typeface="Arial"/>
                <a:ea typeface="Arial"/>
                <a:cs typeface="Arial"/>
                <a:sym typeface="Arial"/>
              </a:rPr>
              <a:t>is used to create an object of the class</a:t>
            </a:r>
            <a:endParaRPr sz="1100" dirty="0"/>
          </a:p>
          <a:p>
            <a:pPr marL="558800" marR="0" lvl="1" indent="-215900" algn="l" rtl="0">
              <a:spcBef>
                <a:spcPts val="0"/>
              </a:spcBef>
              <a:spcAft>
                <a:spcPts val="0"/>
              </a:spcAft>
              <a:buClr>
                <a:srgbClr val="212121"/>
              </a:buClr>
              <a:buSzPts val="1400"/>
              <a:buFont typeface="Arial"/>
              <a:buChar char="•"/>
            </a:pPr>
            <a:r>
              <a:rPr lang="en" sz="1400" b="0" i="0" u="none" strike="noStrike" cap="none" dirty="0">
                <a:solidFill>
                  <a:srgbClr val="212121"/>
                </a:solidFill>
                <a:latin typeface="Arial"/>
                <a:ea typeface="Arial"/>
                <a:cs typeface="Arial"/>
                <a:sym typeface="Arial"/>
              </a:rPr>
              <a:t>The constructor accepts arguments</a:t>
            </a:r>
            <a:endParaRPr sz="1100" dirty="0"/>
          </a:p>
          <a:p>
            <a:pPr marL="901700" marR="0" lvl="2" indent="-215900" algn="l" rtl="0">
              <a:spcBef>
                <a:spcPts val="0"/>
              </a:spcBef>
              <a:spcAft>
                <a:spcPts val="0"/>
              </a:spcAft>
              <a:buClr>
                <a:srgbClr val="212121"/>
              </a:buClr>
              <a:buSzPts val="1400"/>
              <a:buFont typeface="Arial"/>
              <a:buChar char="•"/>
            </a:pPr>
            <a:r>
              <a:rPr lang="en" sz="1400" b="0" i="0" u="none" strike="noStrike" cap="none" dirty="0">
                <a:solidFill>
                  <a:srgbClr val="212121"/>
                </a:solidFill>
                <a:latin typeface="Arial"/>
                <a:ea typeface="Arial"/>
                <a:cs typeface="Arial"/>
                <a:sym typeface="Arial"/>
              </a:rPr>
              <a:t>The first argument is always self</a:t>
            </a:r>
            <a:endParaRPr sz="1100" dirty="0"/>
          </a:p>
          <a:p>
            <a:pPr marL="1244600" marR="0" lvl="3" indent="-215900" algn="l" rtl="0">
              <a:spcBef>
                <a:spcPts val="0"/>
              </a:spcBef>
              <a:spcAft>
                <a:spcPts val="0"/>
              </a:spcAft>
              <a:buClr>
                <a:srgbClr val="7030A0"/>
              </a:buClr>
              <a:buSzPts val="1400"/>
              <a:buFont typeface="Arial"/>
              <a:buChar char="•"/>
            </a:pPr>
            <a:r>
              <a:rPr lang="en" sz="1400" b="1" i="0" u="none" strike="noStrike" cap="none" dirty="0">
                <a:solidFill>
                  <a:srgbClr val="7030A0"/>
                </a:solidFill>
                <a:latin typeface="Courier New"/>
                <a:ea typeface="Courier New"/>
                <a:cs typeface="Courier New"/>
                <a:sym typeface="Courier New"/>
              </a:rPr>
              <a:t>self</a:t>
            </a:r>
            <a:r>
              <a:rPr lang="en" sz="1400" b="0" i="0" u="none" strike="noStrike" cap="none" dirty="0">
                <a:solidFill>
                  <a:srgbClr val="212121"/>
                </a:solidFill>
                <a:latin typeface="Arial"/>
                <a:ea typeface="Arial"/>
                <a:cs typeface="Arial"/>
                <a:sym typeface="Arial"/>
              </a:rPr>
              <a:t> refers to the current instance</a:t>
            </a:r>
            <a:endParaRPr sz="1100" dirty="0"/>
          </a:p>
          <a:p>
            <a:pPr marL="901700" marR="0" lvl="2" indent="-215900" algn="l" rtl="0">
              <a:spcBef>
                <a:spcPts val="0"/>
              </a:spcBef>
              <a:spcAft>
                <a:spcPts val="0"/>
              </a:spcAft>
              <a:buClr>
                <a:srgbClr val="212121"/>
              </a:buClr>
              <a:buSzPts val="1400"/>
              <a:buFont typeface="Arial"/>
              <a:buChar char="•"/>
            </a:pPr>
            <a:r>
              <a:rPr lang="en" sz="1400" b="0" i="0" u="none" strike="noStrike" cap="none" dirty="0">
                <a:solidFill>
                  <a:srgbClr val="212121"/>
                </a:solidFill>
                <a:latin typeface="Arial"/>
                <a:ea typeface="Arial"/>
                <a:cs typeface="Arial"/>
                <a:sym typeface="Arial"/>
              </a:rPr>
              <a:t>Other arguments are for attributes</a:t>
            </a:r>
            <a:endParaRPr sz="1100" dirty="0"/>
          </a:p>
          <a:p>
            <a:pPr marL="215900" marR="0" lvl="0" indent="-215900" algn="l" rtl="0">
              <a:spcBef>
                <a:spcPts val="0"/>
              </a:spcBef>
              <a:spcAft>
                <a:spcPts val="0"/>
              </a:spcAft>
              <a:buClr>
                <a:srgbClr val="212121"/>
              </a:buClr>
              <a:buSzPts val="1400"/>
              <a:buFont typeface="Arial"/>
              <a:buChar char="•"/>
            </a:pPr>
            <a:r>
              <a:rPr lang="en" sz="1400" b="0" i="0" u="none" strike="noStrike" cap="none" dirty="0">
                <a:solidFill>
                  <a:srgbClr val="212121"/>
                </a:solidFill>
                <a:latin typeface="Arial"/>
                <a:ea typeface="Arial"/>
                <a:cs typeface="Arial"/>
                <a:sym typeface="Arial"/>
              </a:rPr>
              <a:t>Often classes have additional methods that give functionality</a:t>
            </a:r>
            <a:endParaRPr sz="1400" b="0" i="0" u="none" strike="noStrike" cap="none" dirty="0">
              <a:solidFill>
                <a:schemeClr val="dk1"/>
              </a:solidFill>
              <a:latin typeface="Arial"/>
              <a:ea typeface="Arial"/>
              <a:cs typeface="Arial"/>
              <a:sym typeface="Arial"/>
            </a:endParaRPr>
          </a:p>
        </p:txBody>
      </p:sp>
      <p:pic>
        <p:nvPicPr>
          <p:cNvPr id="185" name="Google Shape;185;p32"/>
          <p:cNvPicPr preferRelativeResize="0"/>
          <p:nvPr/>
        </p:nvPicPr>
        <p:blipFill rotWithShape="1">
          <a:blip r:embed="rId4">
            <a:alphaModFix/>
          </a:blip>
          <a:srcRect r="41189" b="61733"/>
          <a:stretch/>
        </p:blipFill>
        <p:spPr>
          <a:xfrm>
            <a:off x="1774160" y="890212"/>
            <a:ext cx="2680450" cy="1191902"/>
          </a:xfrm>
          <a:prstGeom prst="rect">
            <a:avLst/>
          </a:prstGeom>
          <a:noFill/>
          <a:ln>
            <a:noFill/>
          </a:ln>
        </p:spPr>
      </p:pic>
      <mc:AlternateContent xmlns:mc="http://schemas.openxmlformats.org/markup-compatibility/2006">
        <mc:Choice xmlns:p14="http://schemas.microsoft.com/office/powerpoint/2010/main" Requires="p14">
          <p:contentPart p14:bwMode="auto" r:id="rId5">
            <p14:nvContentPartPr>
              <p14:cNvPr id="2" name="墨迹 1">
                <a:extLst>
                  <a:ext uri="{FF2B5EF4-FFF2-40B4-BE49-F238E27FC236}">
                    <a16:creationId xmlns:a16="http://schemas.microsoft.com/office/drawing/2014/main" id="{5071D030-A5C6-1CDD-764F-767F724CF971}"/>
                  </a:ext>
                </a:extLst>
              </p14:cNvPr>
              <p14:cNvContentPartPr/>
              <p14:nvPr/>
            </p14:nvContentPartPr>
            <p14:xfrm>
              <a:off x="3019460" y="1574429"/>
              <a:ext cx="367200" cy="39960"/>
            </p14:xfrm>
          </p:contentPart>
        </mc:Choice>
        <mc:Fallback>
          <p:pic>
            <p:nvPicPr>
              <p:cNvPr id="2" name="墨迹 1">
                <a:extLst>
                  <a:ext uri="{FF2B5EF4-FFF2-40B4-BE49-F238E27FC236}">
                    <a16:creationId xmlns:a16="http://schemas.microsoft.com/office/drawing/2014/main" id="{5071D030-A5C6-1CDD-764F-767F724CF971}"/>
                  </a:ext>
                </a:extLst>
              </p:cNvPr>
              <p:cNvPicPr/>
              <p:nvPr/>
            </p:nvPicPr>
            <p:blipFill>
              <a:blip r:embed="rId6"/>
              <a:stretch>
                <a:fillRect/>
              </a:stretch>
            </p:blipFill>
            <p:spPr>
              <a:xfrm>
                <a:off x="2965460" y="1466429"/>
                <a:ext cx="474840" cy="25560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9"/>
        <p:cNvGrpSpPr/>
        <p:nvPr/>
      </p:nvGrpSpPr>
      <p:grpSpPr>
        <a:xfrm>
          <a:off x="0" y="0"/>
          <a:ext cx="0" cy="0"/>
          <a:chOff x="0" y="0"/>
          <a:chExt cx="0" cy="0"/>
        </a:xfrm>
      </p:grpSpPr>
      <p:sp>
        <p:nvSpPr>
          <p:cNvPr id="190" name="Google Shape;190;p33"/>
          <p:cNvSpPr txBox="1">
            <a:spLocks noGrp="1"/>
          </p:cNvSpPr>
          <p:nvPr>
            <p:ph type="ctrTitle"/>
          </p:nvPr>
        </p:nvSpPr>
        <p:spPr>
          <a:xfrm>
            <a:off x="1143000" y="61127"/>
            <a:ext cx="6858000" cy="668447"/>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050"/>
              <a:buFont typeface="Arial"/>
              <a:buNone/>
            </a:pPr>
            <a:r>
              <a:rPr lang="en" sz="1100" b="1">
                <a:latin typeface="Arial"/>
                <a:ea typeface="Arial"/>
                <a:cs typeface="Arial"/>
                <a:sym typeface="Arial"/>
              </a:rPr>
              <a:t>Class Methods - Example</a:t>
            </a:r>
            <a:endParaRPr sz="1100"/>
          </a:p>
        </p:txBody>
      </p:sp>
      <p:sp>
        <p:nvSpPr>
          <p:cNvPr id="191" name="Google Shape;191;p33"/>
          <p:cNvSpPr/>
          <p:nvPr/>
        </p:nvSpPr>
        <p:spPr>
          <a:xfrm>
            <a:off x="1962404" y="4147930"/>
            <a:ext cx="6038596" cy="692497"/>
          </a:xfrm>
          <a:prstGeom prst="rect">
            <a:avLst/>
          </a:prstGeom>
          <a:noFill/>
          <a:ln>
            <a:noFill/>
          </a:ln>
        </p:spPr>
        <p:txBody>
          <a:bodyPr spcFirstLastPara="1" wrap="square" lIns="68575" tIns="34275" rIns="68575" bIns="34275" anchor="ctr" anchorCtr="0">
            <a:noAutofit/>
          </a:bodyPr>
          <a:lstStyle/>
          <a:p>
            <a:pPr marL="215900" marR="0" lvl="0" indent="-215900" algn="l" rtl="0">
              <a:lnSpc>
                <a:spcPct val="100000"/>
              </a:lnSpc>
              <a:spcBef>
                <a:spcPts val="0"/>
              </a:spcBef>
              <a:spcAft>
                <a:spcPts val="0"/>
              </a:spcAft>
              <a:buClr>
                <a:srgbClr val="212121"/>
              </a:buClr>
              <a:buSzPts val="1400"/>
              <a:buFont typeface="Arial"/>
              <a:buChar char="•"/>
            </a:pPr>
            <a:r>
              <a:rPr lang="en" sz="1400" b="0" i="0" u="none" strike="noStrike" cap="none">
                <a:solidFill>
                  <a:srgbClr val="212121"/>
                </a:solidFill>
                <a:latin typeface="Arial"/>
                <a:ea typeface="Arial"/>
                <a:cs typeface="Arial"/>
                <a:sym typeface="Arial"/>
              </a:rPr>
              <a:t>Now we’ve added a method. </a:t>
            </a:r>
            <a:endParaRPr sz="1100"/>
          </a:p>
          <a:p>
            <a:pPr marL="215900" marR="0" lvl="0" indent="-215900" algn="l" rtl="0">
              <a:lnSpc>
                <a:spcPct val="100000"/>
              </a:lnSpc>
              <a:spcBef>
                <a:spcPts val="0"/>
              </a:spcBef>
              <a:spcAft>
                <a:spcPts val="0"/>
              </a:spcAft>
              <a:buClr>
                <a:srgbClr val="212121"/>
              </a:buClr>
              <a:buSzPts val="1400"/>
              <a:buFont typeface="Arial"/>
              <a:buChar char="•"/>
            </a:pPr>
            <a:r>
              <a:rPr lang="en" sz="1400">
                <a:solidFill>
                  <a:srgbClr val="212121"/>
                </a:solidFill>
                <a:latin typeface="Arial"/>
                <a:ea typeface="Arial"/>
                <a:cs typeface="Arial"/>
                <a:sym typeface="Arial"/>
              </a:rPr>
              <a:t>Predict what it does before trying it out.</a:t>
            </a:r>
            <a:endParaRPr sz="1100"/>
          </a:p>
          <a:p>
            <a:pPr marL="215900" marR="0" lvl="0" indent="-215900" algn="l" rtl="0">
              <a:lnSpc>
                <a:spcPct val="100000"/>
              </a:lnSpc>
              <a:spcBef>
                <a:spcPts val="0"/>
              </a:spcBef>
              <a:spcAft>
                <a:spcPts val="0"/>
              </a:spcAft>
              <a:buClr>
                <a:srgbClr val="212121"/>
              </a:buClr>
              <a:buSzPts val="1400"/>
              <a:buFont typeface="Arial"/>
              <a:buChar char="•"/>
            </a:pPr>
            <a:r>
              <a:rPr lang="en" sz="1400" b="0" i="0" u="none" strike="noStrike" cap="none">
                <a:solidFill>
                  <a:srgbClr val="212121"/>
                </a:solidFill>
                <a:latin typeface="Arial"/>
                <a:ea typeface="Arial"/>
                <a:cs typeface="Arial"/>
                <a:sym typeface="Arial"/>
              </a:rPr>
              <a:t>Annotate the code</a:t>
            </a:r>
            <a:r>
              <a:rPr lang="en" sz="1400">
                <a:solidFill>
                  <a:srgbClr val="212121"/>
                </a:solidFill>
                <a:latin typeface="Arial"/>
                <a:ea typeface="Arial"/>
                <a:cs typeface="Arial"/>
                <a:sym typeface="Arial"/>
              </a:rPr>
              <a:t> for your understanding</a:t>
            </a:r>
            <a:endParaRPr sz="1400" b="0" i="0" u="none" strike="noStrike" cap="none">
              <a:solidFill>
                <a:schemeClr val="dk1"/>
              </a:solidFill>
              <a:latin typeface="Arial"/>
              <a:ea typeface="Arial"/>
              <a:cs typeface="Arial"/>
              <a:sym typeface="Arial"/>
            </a:endParaRPr>
          </a:p>
        </p:txBody>
      </p:sp>
      <p:pic>
        <p:nvPicPr>
          <p:cNvPr id="192" name="Google Shape;192;p33"/>
          <p:cNvPicPr preferRelativeResize="0"/>
          <p:nvPr/>
        </p:nvPicPr>
        <p:blipFill rotWithShape="1">
          <a:blip r:embed="rId4">
            <a:alphaModFix/>
          </a:blip>
          <a:srcRect/>
          <a:stretch/>
        </p:blipFill>
        <p:spPr>
          <a:xfrm>
            <a:off x="2102867" y="729575"/>
            <a:ext cx="4057650" cy="3278981"/>
          </a:xfrm>
          <a:prstGeom prst="rect">
            <a:avLst/>
          </a:prstGeom>
          <a:noFill/>
          <a:ln>
            <a:noFill/>
          </a:ln>
        </p:spPr>
      </p:pic>
      <mc:AlternateContent xmlns:mc="http://schemas.openxmlformats.org/markup-compatibility/2006">
        <mc:Choice xmlns:p14="http://schemas.microsoft.com/office/powerpoint/2010/main" Requires="p14">
          <p:contentPart p14:bwMode="auto" r:id="rId5">
            <p14:nvContentPartPr>
              <p14:cNvPr id="7" name="墨迹 6">
                <a:extLst>
                  <a:ext uri="{FF2B5EF4-FFF2-40B4-BE49-F238E27FC236}">
                    <a16:creationId xmlns:a16="http://schemas.microsoft.com/office/drawing/2014/main" id="{B4EA24CB-7B18-28F5-F47C-B5DDFD5CC881}"/>
                  </a:ext>
                </a:extLst>
              </p14:cNvPr>
              <p14:cNvContentPartPr/>
              <p14:nvPr/>
            </p14:nvContentPartPr>
            <p14:xfrm>
              <a:off x="3559460" y="2221349"/>
              <a:ext cx="349200" cy="17280"/>
            </p14:xfrm>
          </p:contentPart>
        </mc:Choice>
        <mc:Fallback>
          <p:pic>
            <p:nvPicPr>
              <p:cNvPr id="7" name="墨迹 6">
                <a:extLst>
                  <a:ext uri="{FF2B5EF4-FFF2-40B4-BE49-F238E27FC236}">
                    <a16:creationId xmlns:a16="http://schemas.microsoft.com/office/drawing/2014/main" id="{B4EA24CB-7B18-28F5-F47C-B5DDFD5CC881}"/>
                  </a:ext>
                </a:extLst>
              </p:cNvPr>
              <p:cNvPicPr/>
              <p:nvPr/>
            </p:nvPicPr>
            <p:blipFill>
              <a:blip r:embed="rId6"/>
              <a:stretch>
                <a:fillRect/>
              </a:stretch>
            </p:blipFill>
            <p:spPr>
              <a:xfrm>
                <a:off x="3505460" y="2113349"/>
                <a:ext cx="456840" cy="232920"/>
              </a:xfrm>
              <a:prstGeom prst="rect">
                <a:avLst/>
              </a:prstGeom>
            </p:spPr>
          </p:pic>
        </mc:Fallback>
      </mc:AlternateContent>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1043</Words>
  <Application>Microsoft Office PowerPoint</Application>
  <PresentationFormat>全屏显示(16:9)</PresentationFormat>
  <Paragraphs>113</Paragraphs>
  <Slides>22</Slides>
  <Notes>22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22</vt:i4>
      </vt:variant>
    </vt:vector>
  </HeadingPairs>
  <TitlesOfParts>
    <vt:vector size="30" baseType="lpstr">
      <vt:lpstr>Roboto</vt:lpstr>
      <vt:lpstr>Arimo</vt:lpstr>
      <vt:lpstr>Arial Narrow</vt:lpstr>
      <vt:lpstr>Courier New</vt:lpstr>
      <vt:lpstr>Calibri</vt:lpstr>
      <vt:lpstr>Arial</vt:lpstr>
      <vt:lpstr>Simple Light</vt:lpstr>
      <vt:lpstr>Office Theme</vt:lpstr>
      <vt:lpstr>Intro to Classes &amp; Objects</vt:lpstr>
      <vt:lpstr>Another example</vt:lpstr>
      <vt:lpstr>Why object-oriented programming?</vt:lpstr>
      <vt:lpstr>PowerPoint 演示文稿</vt:lpstr>
      <vt:lpstr>Advantages of object-oriented programming</vt:lpstr>
      <vt:lpstr>Classes</vt:lpstr>
      <vt:lpstr>Classes - Example</vt:lpstr>
      <vt:lpstr>Defining Classes</vt:lpstr>
      <vt:lpstr>Class Methods - Example</vt:lpstr>
      <vt:lpstr>Class vs Instance Attributes</vt:lpstr>
      <vt:lpstr>Class vs Instance Attributes</vt:lpstr>
      <vt:lpstr>Class Variables</vt:lpstr>
      <vt:lpstr>Class Streamline Code</vt:lpstr>
      <vt:lpstr>Classes have Docstrings</vt:lpstr>
      <vt:lpstr>Classes, Subclasses &amp; Inheritance</vt:lpstr>
      <vt:lpstr>Example 1</vt:lpstr>
      <vt:lpstr>Subclass Example</vt:lpstr>
      <vt:lpstr>Subclass Example</vt:lpstr>
      <vt:lpstr>Inheritance details</vt:lpstr>
      <vt:lpstr>More Inheritance details</vt:lpstr>
      <vt:lpstr>The most specific attribute/method takes precedence</vt:lpstr>
      <vt:lpstr>Schelling Simulation of Segregation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Classes &amp; Objects</dc:title>
  <cp:lastModifiedBy>婧捷</cp:lastModifiedBy>
  <cp:revision>5</cp:revision>
  <dcterms:modified xsi:type="dcterms:W3CDTF">2022-09-21T01:01:05Z</dcterms:modified>
</cp:coreProperties>
</file>