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aleway" pitchFamily="2" charset="0"/>
      <p:regular r:id="rId26"/>
      <p:bold r:id="rId27"/>
      <p:italic r:id="rId28"/>
      <p:boldItalic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C16D99-3DF7-438D-A156-DB245FE02CEE}">
  <a:tblStyle styleId="{31C16D99-3DF7-438D-A156-DB245FE02C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44" d="100"/>
          <a:sy n="144" d="100"/>
        </p:scale>
        <p:origin x="100"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olab.research.google.com/drive/1lQ2sI4ugqJ6-kaHxWl0Md0OwVwcCCWYu?usp=shar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7595324fe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f7595324fe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V1: {V2:1, V3:4}</a:t>
            </a:r>
            <a:endParaRPr/>
          </a:p>
          <a:p>
            <a:pPr marL="0" lvl="0" indent="0" algn="l" rtl="0">
              <a:spcBef>
                <a:spcPts val="0"/>
              </a:spcBef>
              <a:spcAft>
                <a:spcPts val="0"/>
              </a:spcAft>
              <a:buNone/>
            </a:pPr>
            <a:r>
              <a:rPr lang="en"/>
              <a:t>V2: {V3:6, V4:7, V1:1}</a:t>
            </a:r>
            <a:endParaRPr/>
          </a:p>
          <a:p>
            <a:pPr marL="0" lvl="0" indent="0" algn="l" rtl="0">
              <a:spcBef>
                <a:spcPts val="0"/>
              </a:spcBef>
              <a:spcAft>
                <a:spcPts val="0"/>
              </a:spcAft>
              <a:buNone/>
            </a:pPr>
            <a:r>
              <a:rPr lang="en"/>
              <a:t>V3: {V</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7595324fe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7595324fe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d280e40e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d280e40e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https://colab.research.google.com/drive/1lQ2sI4ugqJ6-kaHxWl0Md0OwVwcCCWYu?usp=sharing</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d280e40e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d280e40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d280e40e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d280e40e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Cenys, Antanas &amp; Grigalis, Tomas. (2014). Unsupervised Structured Data Extraction from Template-generated Web Pages. JOURNAL OF UNIVERSAL COMPUTER SCIENCE. 20.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d280e40e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d280e40e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fd280e40e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fd280e40e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this only works ‘binary trees’ but if you wanted to do a non-binary tree just replace the left and right attributes with a single attribute called children.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d280e40e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fd280e40e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this only works ‘binary trees’ but if you wanted to do a non-binary tree just replace the left and right attributes with a single attribute called children.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fd280e40e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fd280e40e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fd280e40e2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fd280e40e2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7595324fe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7595324fe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fd280e40e2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fd280e40e2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fd280e40e2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fd280e40e2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d280e40e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fd280e40e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0" marR="1397000" lvl="0" indent="0" algn="l" rtl="0">
              <a:lnSpc>
                <a:spcPct val="115000"/>
              </a:lnSpc>
              <a:spcBef>
                <a:spcPts val="0"/>
              </a:spcBef>
              <a:spcAft>
                <a:spcPts val="800"/>
              </a:spcAft>
              <a:buNone/>
            </a:pPr>
            <a:r>
              <a:rPr lang="en" sz="1050">
                <a:solidFill>
                  <a:schemeClr val="dk1"/>
                </a:solidFill>
                <a:highlight>
                  <a:srgbClr val="FFFFFF"/>
                </a:highlight>
              </a:rPr>
              <a:t>One important problem with our implementation of insert is that duplicate keys are not handled properly. As our tree is implemented a duplicate key will create a new node with the same key value in the right subtree of the node having the original key. The result of this is that the node with the new key will never be found during a search. A better way to handle the insertion of a duplicate key is for the value associated with the new key to replace the old value. We leave fixing this bug as an exercise for you.</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d280e40e2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d280e40e2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0" marR="1397000" lvl="0" indent="0" algn="l" rtl="0">
              <a:lnSpc>
                <a:spcPct val="115000"/>
              </a:lnSpc>
              <a:spcBef>
                <a:spcPts val="0"/>
              </a:spcBef>
              <a:spcAft>
                <a:spcPts val="800"/>
              </a:spcAft>
              <a:buNone/>
            </a:pPr>
            <a:r>
              <a:rPr lang="en" sz="1050">
                <a:solidFill>
                  <a:schemeClr val="dk1"/>
                </a:solidFill>
                <a:highlight>
                  <a:srgbClr val="FFFFFF"/>
                </a:highlight>
              </a:rPr>
              <a:t>One important problem with our implementation of insert is that duplicate keys are not handled properly. As our tree is implemented a duplicate key will create a new node with the same key value in the right subtree of the node having the original key. The result of this is that the node with the new key will never be found during a search. A better way to handle the insertion of a duplicate key is for the value associated with the new key to replace the old value. We leave fixing this bug as an exercise for you.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7595324fe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7595324fe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7595324fe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7595324fe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7595324f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7595324f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7595324fe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7595324fe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595324fe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7595324fe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7595324fe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f7595324fe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7595324fe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7595324f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0" marR="1397000" lvl="0" indent="0" algn="l" rtl="0">
              <a:lnSpc>
                <a:spcPct val="115000"/>
              </a:lnSpc>
              <a:spcBef>
                <a:spcPts val="0"/>
              </a:spcBef>
              <a:spcAft>
                <a:spcPts val="0"/>
              </a:spcAft>
              <a:buNone/>
            </a:pPr>
            <a:r>
              <a:rPr lang="en" sz="1050">
                <a:solidFill>
                  <a:schemeClr val="dk1"/>
                </a:solidFill>
                <a:highlight>
                  <a:srgbClr val="FFFFFF"/>
                </a:highlight>
              </a:rPr>
              <a:t>First row is 0,1,4,0,0</a:t>
            </a:r>
            <a:endParaRPr sz="1050">
              <a:solidFill>
                <a:schemeClr val="dk1"/>
              </a:solidFill>
              <a:highlight>
                <a:srgbClr val="FFFFFF"/>
              </a:highlight>
            </a:endParaRPr>
          </a:p>
          <a:p>
            <a:pPr marL="1397000" marR="1397000" lvl="0" indent="0" algn="l" rtl="0">
              <a:lnSpc>
                <a:spcPct val="115000"/>
              </a:lnSpc>
              <a:spcBef>
                <a:spcPts val="800"/>
              </a:spcBef>
              <a:spcAft>
                <a:spcPts val="0"/>
              </a:spcAft>
              <a:buClr>
                <a:schemeClr val="dk1"/>
              </a:buClr>
              <a:buSzPts val="1100"/>
              <a:buFont typeface="Arial"/>
              <a:buNone/>
            </a:pPr>
            <a:r>
              <a:rPr lang="en" sz="1050">
                <a:solidFill>
                  <a:schemeClr val="dk1"/>
                </a:solidFill>
                <a:highlight>
                  <a:srgbClr val="FFFFFF"/>
                </a:highlight>
              </a:rPr>
              <a:t>The advantage of the adjacency matrix is that it is simple, and for small graphs it is easy to see which nodes are connected to other nodes. However, notice that most of the cells in the matrix are empty. Because most of the cells are empty we say that this matrix is “sparse.” A matrix is not a very efficient way to store sparse data. In fact, in Python you must go out of your way to even create a matrix structure like the one.</a:t>
            </a:r>
            <a:endParaRPr sz="1050">
              <a:solidFill>
                <a:schemeClr val="dk1"/>
              </a:solidFill>
              <a:highlight>
                <a:srgbClr val="FFFFFF"/>
              </a:highlight>
            </a:endParaRPr>
          </a:p>
          <a:p>
            <a:pPr marL="1397000" marR="1397000" lvl="0" indent="0" algn="l" rtl="0">
              <a:lnSpc>
                <a:spcPct val="115000"/>
              </a:lnSpc>
              <a:spcBef>
                <a:spcPts val="800"/>
              </a:spcBef>
              <a:spcAft>
                <a:spcPts val="0"/>
              </a:spcAft>
              <a:buClr>
                <a:schemeClr val="dk1"/>
              </a:buClr>
              <a:buSzPts val="1100"/>
              <a:buFont typeface="Arial"/>
              <a:buNone/>
            </a:pPr>
            <a:r>
              <a:rPr lang="en" sz="1050">
                <a:solidFill>
                  <a:schemeClr val="dk1"/>
                </a:solidFill>
                <a:highlight>
                  <a:srgbClr val="FFFFFF"/>
                </a:highlight>
              </a:rPr>
              <a:t>The adjacency matrix is a good implementation for a graph when the number of edges is large. But what do we mean by large? How many edges would be needed to fill the matrix? Since there is one row and one column for every vertex in the graph, the number of edges required to fill the matrix is </a:t>
            </a:r>
            <a:r>
              <a:rPr lang="en" sz="1250">
                <a:solidFill>
                  <a:schemeClr val="dk1"/>
                </a:solidFill>
                <a:highlight>
                  <a:srgbClr val="FFFFFF"/>
                </a:highlight>
              </a:rPr>
              <a:t>|V|</a:t>
            </a:r>
            <a:r>
              <a:rPr lang="en" sz="900">
                <a:solidFill>
                  <a:schemeClr val="dk1"/>
                </a:solidFill>
                <a:highlight>
                  <a:srgbClr val="FFFFFF"/>
                </a:highlight>
              </a:rPr>
              <a:t>2 </a:t>
            </a:r>
            <a:r>
              <a:rPr lang="en" sz="1050">
                <a:solidFill>
                  <a:schemeClr val="dk1"/>
                </a:solidFill>
                <a:highlight>
                  <a:srgbClr val="FFFFFF"/>
                </a:highlight>
              </a:rPr>
              <a:t>. A matrix is full when every vertex is connected to every other vertex. There are few real problems that approach this sort of connectivity. Most graphs are relatively sparse.</a:t>
            </a:r>
            <a:endParaRPr sz="1050">
              <a:solidFill>
                <a:schemeClr val="dk1"/>
              </a:solidFill>
              <a:highlight>
                <a:srgbClr val="FFFFFF"/>
              </a:highlight>
            </a:endParaRPr>
          </a:p>
          <a:p>
            <a:pPr marL="0" lvl="0" indent="0" algn="l" rtl="0">
              <a:spcBef>
                <a:spcPts val="8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afeKettler/magicmethods/blob/master/magicmethods.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WxsU10GeCpiotTUtIGABdGsGfzTZJEbl?usp=sharin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hyperlink" Target="https://thagomizer.com/blog/2016/05/06/algorithms-queues-and-stacks.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Structures II </a:t>
            </a:r>
            <a:br>
              <a:rPr lang="en"/>
            </a:br>
            <a:r>
              <a:rPr lang="en"/>
              <a:t>Graphs &amp; Trees</a:t>
            </a:r>
            <a:endParaRPr/>
          </a:p>
        </p:txBody>
      </p:sp>
      <p:sp>
        <p:nvSpPr>
          <p:cNvPr id="59" name="Google Shape;59;p13"/>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Madamanchi SI 507 Fall 2022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Representing Graphs with Code - Adjacency List</a:t>
            </a:r>
            <a:endParaRPr/>
          </a:p>
        </p:txBody>
      </p:sp>
      <p:sp>
        <p:nvSpPr>
          <p:cNvPr id="208" name="Google Shape;208;p22"/>
          <p:cNvSpPr txBox="1">
            <a:spLocks noGrp="1"/>
          </p:cNvSpPr>
          <p:nvPr>
            <p:ph type="body" idx="1"/>
          </p:nvPr>
        </p:nvSpPr>
        <p:spPr>
          <a:xfrm>
            <a:off x="366825" y="11463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Only really makes sense for weighted graphs</a:t>
            </a:r>
            <a:endParaRPr/>
          </a:p>
        </p:txBody>
      </p:sp>
      <p:graphicFrame>
        <p:nvGraphicFramePr>
          <p:cNvPr id="209" name="Google Shape;209;p22"/>
          <p:cNvGraphicFramePr/>
          <p:nvPr/>
        </p:nvGraphicFramePr>
        <p:xfrm>
          <a:off x="269175" y="1587950"/>
          <a:ext cx="2458125" cy="3444085"/>
        </p:xfrm>
        <a:graphic>
          <a:graphicData uri="http://schemas.openxmlformats.org/drawingml/2006/table">
            <a:tbl>
              <a:tblPr>
                <a:noFill/>
                <a:tableStyleId>{31C16D99-3DF7-438D-A156-DB245FE02CEE}</a:tableStyleId>
              </a:tblPr>
              <a:tblGrid>
                <a:gridCol w="596100">
                  <a:extLst>
                    <a:ext uri="{9D8B030D-6E8A-4147-A177-3AD203B41FA5}">
                      <a16:colId xmlns:a16="http://schemas.microsoft.com/office/drawing/2014/main" val="20000"/>
                    </a:ext>
                  </a:extLst>
                </a:gridCol>
                <a:gridCol w="186202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Dictionary</a:t>
                      </a:r>
                      <a:endParaRPr/>
                    </a:p>
                  </a:txBody>
                  <a:tcPr marL="91425" marR="91425" marT="91425" marB="91425"/>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b="1"/>
                        <a:t>“V1”</a:t>
                      </a:r>
                      <a:endParaRPr b="1"/>
                    </a:p>
                  </a:txBody>
                  <a:tcPr marL="91425" marR="91425" marT="91425" marB="91425"/>
                </a:tc>
                <a:tc>
                  <a:txBody>
                    <a:bodyPr/>
                    <a:lstStyle/>
                    <a:p>
                      <a:pPr marL="0" lvl="0" indent="0" algn="l" rtl="0">
                        <a:spcBef>
                          <a:spcPts val="0"/>
                        </a:spcBef>
                        <a:spcAft>
                          <a:spcPts val="0"/>
                        </a:spcAft>
                        <a:buNone/>
                      </a:pPr>
                      <a:r>
                        <a:rPr lang="en"/>
                        <a:t>[V3,4][V2,1]</a:t>
                      </a:r>
                      <a:endParaRPr/>
                    </a:p>
                  </a:txBody>
                  <a:tcPr marL="91425" marR="91425" marT="91425" marB="91425"/>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None/>
                      </a:pPr>
                      <a:r>
                        <a:rPr lang="en" b="1"/>
                        <a:t>“V2”</a:t>
                      </a:r>
                      <a:endParaRPr b="1"/>
                    </a:p>
                  </a:txBody>
                  <a:tcPr marL="91425" marR="91425" marT="91425" marB="91425"/>
                </a:tc>
                <a:tc>
                  <a:txBody>
                    <a:bodyPr/>
                    <a:lstStyle/>
                    <a:p>
                      <a:pPr marL="0" lvl="0" indent="0" algn="l" rtl="0">
                        <a:spcBef>
                          <a:spcPts val="0"/>
                        </a:spcBef>
                        <a:spcAft>
                          <a:spcPts val="0"/>
                        </a:spcAft>
                        <a:buNone/>
                      </a:pPr>
                      <a:r>
                        <a:rPr lang="en"/>
                        <a:t>[V3,6][V4,7][V1,1]</a:t>
                      </a:r>
                      <a:endParaRPr/>
                    </a:p>
                  </a:txBody>
                  <a:tcPr marL="91425" marR="91425" marT="91425" marB="91425"/>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b="1"/>
                        <a:t>“V3”</a:t>
                      </a:r>
                      <a:endParaRPr b="1"/>
                    </a:p>
                  </a:txBody>
                  <a:tcPr marL="91425" marR="91425" marT="91425" marB="91425"/>
                </a:tc>
                <a:tc>
                  <a:txBody>
                    <a:bodyPr/>
                    <a:lstStyle/>
                    <a:p>
                      <a:pPr marL="0" lvl="0" indent="0" algn="l" rtl="0">
                        <a:spcBef>
                          <a:spcPts val="0"/>
                        </a:spcBef>
                        <a:spcAft>
                          <a:spcPts val="0"/>
                        </a:spcAft>
                        <a:buNone/>
                      </a:pPr>
                      <a:r>
                        <a:rPr lang="en"/>
                        <a:t>[V2,6][V1,4][V4,3]</a:t>
                      </a:r>
                      <a:endParaRPr/>
                    </a:p>
                  </a:txBody>
                  <a:tcPr marL="91425" marR="91425" marT="91425" marB="91425"/>
                </a:tc>
                <a:extLst>
                  <a:ext uri="{0D108BD9-81ED-4DB2-BD59-A6C34878D82A}">
                    <a16:rowId xmlns:a16="http://schemas.microsoft.com/office/drawing/2014/main" val="10003"/>
                  </a:ext>
                </a:extLst>
              </a:tr>
              <a:tr h="609575">
                <a:tc>
                  <a:txBody>
                    <a:bodyPr/>
                    <a:lstStyle/>
                    <a:p>
                      <a:pPr marL="0" lvl="0" indent="0" algn="l" rtl="0">
                        <a:spcBef>
                          <a:spcPts val="0"/>
                        </a:spcBef>
                        <a:spcAft>
                          <a:spcPts val="0"/>
                        </a:spcAft>
                        <a:buNone/>
                      </a:pPr>
                      <a:r>
                        <a:rPr lang="en" b="1"/>
                        <a:t>“V4”</a:t>
                      </a:r>
                      <a:endParaRPr b="1"/>
                    </a:p>
                  </a:txBody>
                  <a:tcPr marL="91425" marR="91425" marT="91425" marB="91425"/>
                </a:tc>
                <a:tc>
                  <a:txBody>
                    <a:bodyPr/>
                    <a:lstStyle/>
                    <a:p>
                      <a:pPr marL="0" lvl="0" indent="0" algn="l" rtl="0">
                        <a:spcBef>
                          <a:spcPts val="0"/>
                        </a:spcBef>
                        <a:spcAft>
                          <a:spcPts val="0"/>
                        </a:spcAft>
                        <a:buNone/>
                      </a:pPr>
                      <a:r>
                        <a:rPr lang="en"/>
                        <a:t>[V3,3][V2,7][V5,1]</a:t>
                      </a:r>
                      <a:endParaRPr/>
                    </a:p>
                  </a:txBody>
                  <a:tcPr marL="91425" marR="91425" marT="91425" marB="91425"/>
                </a:tc>
                <a:extLst>
                  <a:ext uri="{0D108BD9-81ED-4DB2-BD59-A6C34878D82A}">
                    <a16:rowId xmlns:a16="http://schemas.microsoft.com/office/drawing/2014/main" val="10004"/>
                  </a:ext>
                </a:extLst>
              </a:tr>
              <a:tr h="609575">
                <a:tc>
                  <a:txBody>
                    <a:bodyPr/>
                    <a:lstStyle/>
                    <a:p>
                      <a:pPr marL="0" lvl="0" indent="0" algn="l" rtl="0">
                        <a:spcBef>
                          <a:spcPts val="0"/>
                        </a:spcBef>
                        <a:spcAft>
                          <a:spcPts val="0"/>
                        </a:spcAft>
                        <a:buNone/>
                      </a:pPr>
                      <a:r>
                        <a:rPr lang="en" b="1"/>
                        <a:t>“V5”</a:t>
                      </a:r>
                      <a:endParaRPr b="1"/>
                    </a:p>
                  </a:txBody>
                  <a:tcPr marL="91425" marR="91425" marT="91425" marB="91425"/>
                </a:tc>
                <a:tc>
                  <a:txBody>
                    <a:bodyPr/>
                    <a:lstStyle/>
                    <a:p>
                      <a:pPr marL="0" lvl="0" indent="0" algn="l" rtl="0">
                        <a:spcBef>
                          <a:spcPts val="0"/>
                        </a:spcBef>
                        <a:spcAft>
                          <a:spcPts val="0"/>
                        </a:spcAft>
                        <a:buNone/>
                      </a:pPr>
                      <a:r>
                        <a:rPr lang="en"/>
                        <a:t>[V4,1]</a:t>
                      </a:r>
                      <a:endParaRPr/>
                    </a:p>
                  </a:txBody>
                  <a:tcPr marL="91425" marR="91425" marT="91425" marB="91425"/>
                </a:tc>
                <a:extLst>
                  <a:ext uri="{0D108BD9-81ED-4DB2-BD59-A6C34878D82A}">
                    <a16:rowId xmlns:a16="http://schemas.microsoft.com/office/drawing/2014/main" val="10005"/>
                  </a:ext>
                </a:extLst>
              </a:tr>
            </a:tbl>
          </a:graphicData>
        </a:graphic>
      </p:graphicFrame>
      <p:sp>
        <p:nvSpPr>
          <p:cNvPr id="210" name="Google Shape;210;p22"/>
          <p:cNvSpPr txBox="1"/>
          <p:nvPr/>
        </p:nvSpPr>
        <p:spPr>
          <a:xfrm>
            <a:off x="2905175" y="2878350"/>
            <a:ext cx="6187200" cy="210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Courier New"/>
                <a:ea typeface="Courier New"/>
                <a:cs typeface="Courier New"/>
                <a:sym typeface="Courier New"/>
              </a:rPr>
              <a:t>AdjList = [VertexObject, </a:t>
            </a:r>
            <a:r>
              <a:rPr lang="en" b="1">
                <a:solidFill>
                  <a:schemeClr val="lt2"/>
                </a:solidFill>
                <a:latin typeface="Courier New"/>
                <a:ea typeface="Courier New"/>
                <a:cs typeface="Courier New"/>
                <a:sym typeface="Courier New"/>
              </a:rPr>
              <a:t>#dictionary of edges from V1</a:t>
            </a:r>
            <a:r>
              <a:rPr lang="en" b="1">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VertexObject, </a:t>
            </a:r>
            <a:r>
              <a:rPr lang="en" b="1">
                <a:solidFill>
                  <a:schemeClr val="lt2"/>
                </a:solidFill>
                <a:latin typeface="Courier New"/>
                <a:ea typeface="Courier New"/>
                <a:cs typeface="Courier New"/>
                <a:sym typeface="Courier New"/>
              </a:rPr>
              <a:t># dictionary of edges from V2</a:t>
            </a:r>
            <a:endParaRPr b="1">
              <a:solidFill>
                <a:schemeClr val="lt2"/>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VertexObject, </a:t>
            </a:r>
            <a:r>
              <a:rPr lang="en" b="1">
                <a:solidFill>
                  <a:schemeClr val="lt2"/>
                </a:solidFill>
                <a:latin typeface="Courier New"/>
                <a:ea typeface="Courier New"/>
                <a:cs typeface="Courier New"/>
                <a:sym typeface="Courier New"/>
              </a:rPr>
              <a:t># dictionary of edges from V3</a:t>
            </a:r>
            <a:endParaRPr b="1">
              <a:solidFill>
                <a:schemeClr val="lt2"/>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VertexObject, </a:t>
            </a:r>
            <a:r>
              <a:rPr lang="en" b="1">
                <a:solidFill>
                  <a:schemeClr val="lt2"/>
                </a:solidFill>
                <a:latin typeface="Courier New"/>
                <a:ea typeface="Courier New"/>
                <a:cs typeface="Courier New"/>
                <a:sym typeface="Courier New"/>
              </a:rPr>
              <a:t># dictionary of edges from V4</a:t>
            </a:r>
            <a:endParaRPr b="1">
              <a:solidFill>
                <a:schemeClr val="lt2"/>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VertexObject] </a:t>
            </a:r>
            <a:r>
              <a:rPr lang="en" b="1">
                <a:solidFill>
                  <a:schemeClr val="lt2"/>
                </a:solidFill>
                <a:latin typeface="Courier New"/>
                <a:ea typeface="Courier New"/>
                <a:cs typeface="Courier New"/>
                <a:sym typeface="Courier New"/>
              </a:rPr>
              <a:t># dictionary of edges from V5</a:t>
            </a:r>
            <a:endParaRPr b="1">
              <a:solidFill>
                <a:schemeClr val="lt2"/>
              </a:solidFill>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en" sz="1100">
                <a:solidFill>
                  <a:schemeClr val="dk2"/>
                </a:solidFill>
              </a:rPr>
              <a:t>“V1”: {“V2”:1, “V3”:4}</a:t>
            </a:r>
            <a:endParaRPr sz="1100">
              <a:solidFill>
                <a:schemeClr val="dk2"/>
              </a:solidFill>
            </a:endParaRPr>
          </a:p>
          <a:p>
            <a:pPr marL="0" lvl="0" indent="0" algn="l" rtl="0">
              <a:spcBef>
                <a:spcPts val="0"/>
              </a:spcBef>
              <a:spcAft>
                <a:spcPts val="0"/>
              </a:spcAft>
              <a:buClr>
                <a:schemeClr val="dk2"/>
              </a:buClr>
              <a:buSzPts val="1100"/>
              <a:buFont typeface="Arial"/>
              <a:buNone/>
            </a:pPr>
            <a:r>
              <a:rPr lang="en" sz="1100">
                <a:solidFill>
                  <a:schemeClr val="dk2"/>
                </a:solidFill>
              </a:rPr>
              <a:t>“V2”: {“V3”:6, “V4”:7, “V1”:1}</a:t>
            </a:r>
            <a:endParaRPr sz="1100">
              <a:solidFill>
                <a:schemeClr val="dk2"/>
              </a:solidFill>
            </a:endParaRPr>
          </a:p>
          <a:p>
            <a:pPr marL="0" lvl="0" indent="0" algn="l" rtl="0">
              <a:spcBef>
                <a:spcPts val="0"/>
              </a:spcBef>
              <a:spcAft>
                <a:spcPts val="0"/>
              </a:spcAft>
              <a:buNone/>
            </a:pPr>
            <a:r>
              <a:rPr lang="en" sz="1100">
                <a:solidFill>
                  <a:schemeClr val="dk2"/>
                </a:solidFill>
              </a:rPr>
              <a:t>“V3”: {“V2”:6, “V1”:4, “V4”:3}</a:t>
            </a:r>
            <a:endParaRPr sz="1100">
              <a:solidFill>
                <a:schemeClr val="dk2"/>
              </a:solidFill>
            </a:endParaRPr>
          </a:p>
          <a:p>
            <a:pPr marL="0" lvl="0" indent="0" algn="l" rtl="0">
              <a:spcBef>
                <a:spcPts val="0"/>
              </a:spcBef>
              <a:spcAft>
                <a:spcPts val="0"/>
              </a:spcAft>
              <a:buClr>
                <a:schemeClr val="dk2"/>
              </a:buClr>
              <a:buSzPts val="1100"/>
              <a:buFont typeface="Arial"/>
              <a:buNone/>
            </a:pPr>
            <a:r>
              <a:rPr lang="en" sz="1100">
                <a:solidFill>
                  <a:schemeClr val="dk2"/>
                </a:solidFill>
              </a:rPr>
              <a:t>“V4”: {“V3”:3, “V2”:7, “V5”:1}</a:t>
            </a:r>
            <a:br>
              <a:rPr lang="en" sz="1100">
                <a:solidFill>
                  <a:schemeClr val="dk2"/>
                </a:solidFill>
              </a:rPr>
            </a:br>
            <a:r>
              <a:rPr lang="en" sz="1100">
                <a:solidFill>
                  <a:schemeClr val="dk2"/>
                </a:solidFill>
              </a:rPr>
              <a:t>“V5”: {“V4”:1}</a:t>
            </a:r>
            <a:endParaRPr sz="1100">
              <a:solidFill>
                <a:schemeClr val="dk2"/>
              </a:solidFill>
            </a:endParaRPr>
          </a:p>
        </p:txBody>
      </p:sp>
      <p:grpSp>
        <p:nvGrpSpPr>
          <p:cNvPr id="211" name="Google Shape;211;p22"/>
          <p:cNvGrpSpPr/>
          <p:nvPr/>
        </p:nvGrpSpPr>
        <p:grpSpPr>
          <a:xfrm>
            <a:off x="6007850" y="1570650"/>
            <a:ext cx="2350025" cy="1150800"/>
            <a:chOff x="5245850" y="2104050"/>
            <a:chExt cx="2350025" cy="1150800"/>
          </a:xfrm>
        </p:grpSpPr>
        <p:grpSp>
          <p:nvGrpSpPr>
            <p:cNvPr id="212" name="Google Shape;212;p22"/>
            <p:cNvGrpSpPr/>
            <p:nvPr/>
          </p:nvGrpSpPr>
          <p:grpSpPr>
            <a:xfrm>
              <a:off x="5245850" y="2104050"/>
              <a:ext cx="2350025" cy="1150800"/>
              <a:chOff x="902450" y="2104050"/>
              <a:chExt cx="2350025" cy="1150800"/>
            </a:xfrm>
          </p:grpSpPr>
          <p:sp>
            <p:nvSpPr>
              <p:cNvPr id="213" name="Google Shape;213;p22"/>
              <p:cNvSpPr/>
              <p:nvPr/>
            </p:nvSpPr>
            <p:spPr>
              <a:xfrm>
                <a:off x="2985775" y="2935975"/>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14" name="Google Shape;214;p22"/>
              <p:cNvSpPr/>
              <p:nvPr/>
            </p:nvSpPr>
            <p:spPr>
              <a:xfrm>
                <a:off x="1897350" y="2104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15" name="Google Shape;215;p22"/>
              <p:cNvSpPr/>
              <p:nvPr/>
            </p:nvSpPr>
            <p:spPr>
              <a:xfrm>
                <a:off x="902450" y="2142375"/>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 </a:t>
                </a:r>
                <a:endParaRPr/>
              </a:p>
            </p:txBody>
          </p:sp>
          <p:sp>
            <p:nvSpPr>
              <p:cNvPr id="216" name="Google Shape;216;p22"/>
              <p:cNvSpPr/>
              <p:nvPr/>
            </p:nvSpPr>
            <p:spPr>
              <a:xfrm>
                <a:off x="941425"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17" name="Google Shape;217;p22"/>
              <p:cNvSpPr/>
              <p:nvPr/>
            </p:nvSpPr>
            <p:spPr>
              <a:xfrm>
                <a:off x="1963600"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grpSp>
        <p:cxnSp>
          <p:nvCxnSpPr>
            <p:cNvPr id="218" name="Google Shape;218;p22"/>
            <p:cNvCxnSpPr>
              <a:stCxn id="215" idx="4"/>
              <a:endCxn id="216" idx="0"/>
            </p:cNvCxnSpPr>
            <p:nvPr/>
          </p:nvCxnSpPr>
          <p:spPr>
            <a:xfrm>
              <a:off x="5379200" y="2403075"/>
              <a:ext cx="39000" cy="591000"/>
            </a:xfrm>
            <a:prstGeom prst="straightConnector1">
              <a:avLst/>
            </a:prstGeom>
            <a:noFill/>
            <a:ln w="28575" cap="flat" cmpd="sng">
              <a:solidFill>
                <a:schemeClr val="dk1"/>
              </a:solidFill>
              <a:prstDash val="solid"/>
              <a:round/>
              <a:headEnd type="none" w="med" len="med"/>
              <a:tailEnd type="none" w="med" len="med"/>
            </a:ln>
          </p:spPr>
        </p:cxnSp>
        <p:cxnSp>
          <p:nvCxnSpPr>
            <p:cNvPr id="219" name="Google Shape;219;p22"/>
            <p:cNvCxnSpPr>
              <a:stCxn id="217" idx="2"/>
              <a:endCxn id="216" idx="6"/>
            </p:cNvCxnSpPr>
            <p:nvPr/>
          </p:nvCxnSpPr>
          <p:spPr>
            <a:xfrm rot="10800000">
              <a:off x="5551600" y="3124500"/>
              <a:ext cx="755400" cy="0"/>
            </a:xfrm>
            <a:prstGeom prst="straightConnector1">
              <a:avLst/>
            </a:prstGeom>
            <a:noFill/>
            <a:ln w="28575" cap="flat" cmpd="sng">
              <a:solidFill>
                <a:schemeClr val="dk1"/>
              </a:solidFill>
              <a:prstDash val="solid"/>
              <a:round/>
              <a:headEnd type="none" w="med" len="med"/>
              <a:tailEnd type="none" w="med" len="med"/>
            </a:ln>
          </p:spPr>
        </p:cxnSp>
        <p:cxnSp>
          <p:nvCxnSpPr>
            <p:cNvPr id="220" name="Google Shape;220;p22"/>
            <p:cNvCxnSpPr>
              <a:stCxn id="215" idx="6"/>
              <a:endCxn id="214" idx="2"/>
            </p:cNvCxnSpPr>
            <p:nvPr/>
          </p:nvCxnSpPr>
          <p:spPr>
            <a:xfrm rot="10800000" flipH="1">
              <a:off x="5512550" y="2234325"/>
              <a:ext cx="728100" cy="38400"/>
            </a:xfrm>
            <a:prstGeom prst="straightConnector1">
              <a:avLst/>
            </a:prstGeom>
            <a:noFill/>
            <a:ln w="28575" cap="flat" cmpd="sng">
              <a:solidFill>
                <a:schemeClr val="dk1"/>
              </a:solidFill>
              <a:prstDash val="solid"/>
              <a:round/>
              <a:headEnd type="none" w="med" len="med"/>
              <a:tailEnd type="none" w="med" len="med"/>
            </a:ln>
          </p:spPr>
        </p:cxnSp>
        <p:cxnSp>
          <p:nvCxnSpPr>
            <p:cNvPr id="221" name="Google Shape;221;p22"/>
            <p:cNvCxnSpPr>
              <a:stCxn id="217" idx="6"/>
              <a:endCxn id="213" idx="2"/>
            </p:cNvCxnSpPr>
            <p:nvPr/>
          </p:nvCxnSpPr>
          <p:spPr>
            <a:xfrm rot="10800000" flipH="1">
              <a:off x="6573700" y="3066300"/>
              <a:ext cx="755400" cy="58200"/>
            </a:xfrm>
            <a:prstGeom prst="straightConnector1">
              <a:avLst/>
            </a:prstGeom>
            <a:noFill/>
            <a:ln w="28575" cap="flat" cmpd="sng">
              <a:solidFill>
                <a:schemeClr val="dk1"/>
              </a:solidFill>
              <a:prstDash val="solid"/>
              <a:round/>
              <a:headEnd type="none" w="med" len="med"/>
              <a:tailEnd type="none" w="med" len="med"/>
            </a:ln>
          </p:spPr>
        </p:cxnSp>
        <p:cxnSp>
          <p:nvCxnSpPr>
            <p:cNvPr id="222" name="Google Shape;222;p22"/>
            <p:cNvCxnSpPr>
              <a:stCxn id="217" idx="0"/>
              <a:endCxn id="214" idx="4"/>
            </p:cNvCxnSpPr>
            <p:nvPr/>
          </p:nvCxnSpPr>
          <p:spPr>
            <a:xfrm rot="10800000">
              <a:off x="6374050" y="2364750"/>
              <a:ext cx="66300" cy="629400"/>
            </a:xfrm>
            <a:prstGeom prst="straightConnector1">
              <a:avLst/>
            </a:prstGeom>
            <a:noFill/>
            <a:ln w="28575" cap="flat" cmpd="sng">
              <a:solidFill>
                <a:schemeClr val="dk1"/>
              </a:solidFill>
              <a:prstDash val="solid"/>
              <a:round/>
              <a:headEnd type="none" w="med" len="med"/>
              <a:tailEnd type="none" w="med" len="med"/>
            </a:ln>
          </p:spPr>
        </p:cxnSp>
      </p:grpSp>
      <p:sp>
        <p:nvSpPr>
          <p:cNvPr id="223" name="Google Shape;223;p22"/>
          <p:cNvSpPr txBox="1"/>
          <p:nvPr/>
        </p:nvSpPr>
        <p:spPr>
          <a:xfrm>
            <a:off x="6477775" y="1393125"/>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sp>
        <p:nvSpPr>
          <p:cNvPr id="224" name="Google Shape;224;p22"/>
          <p:cNvSpPr txBox="1"/>
          <p:nvPr/>
        </p:nvSpPr>
        <p:spPr>
          <a:xfrm>
            <a:off x="6599575" y="2576475"/>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p:txBody>
      </p:sp>
      <p:sp>
        <p:nvSpPr>
          <p:cNvPr id="225" name="Google Shape;225;p22"/>
          <p:cNvSpPr txBox="1"/>
          <p:nvPr/>
        </p:nvSpPr>
        <p:spPr>
          <a:xfrm>
            <a:off x="5839625" y="1984150"/>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4</a:t>
            </a:r>
            <a:endParaRPr>
              <a:latin typeface="Source Sans Pro"/>
              <a:ea typeface="Source Sans Pro"/>
              <a:cs typeface="Source Sans Pro"/>
              <a:sym typeface="Source Sans Pro"/>
            </a:endParaRPr>
          </a:p>
        </p:txBody>
      </p:sp>
      <p:sp>
        <p:nvSpPr>
          <p:cNvPr id="226" name="Google Shape;226;p22"/>
          <p:cNvSpPr txBox="1"/>
          <p:nvPr/>
        </p:nvSpPr>
        <p:spPr>
          <a:xfrm>
            <a:off x="7130950" y="1958350"/>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7</a:t>
            </a:r>
            <a:endParaRPr>
              <a:latin typeface="Source Sans Pro"/>
              <a:ea typeface="Source Sans Pro"/>
              <a:cs typeface="Source Sans Pro"/>
              <a:sym typeface="Source Sans Pro"/>
            </a:endParaRPr>
          </a:p>
        </p:txBody>
      </p:sp>
      <p:sp>
        <p:nvSpPr>
          <p:cNvPr id="227" name="Google Shape;227;p22"/>
          <p:cNvSpPr txBox="1"/>
          <p:nvPr/>
        </p:nvSpPr>
        <p:spPr>
          <a:xfrm>
            <a:off x="7614000" y="2478150"/>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cxnSp>
        <p:nvCxnSpPr>
          <p:cNvPr id="228" name="Google Shape;228;p22"/>
          <p:cNvCxnSpPr>
            <a:stCxn id="214" idx="3"/>
            <a:endCxn id="216" idx="7"/>
          </p:cNvCxnSpPr>
          <p:nvPr/>
        </p:nvCxnSpPr>
        <p:spPr>
          <a:xfrm flipH="1">
            <a:off x="6274407" y="1793171"/>
            <a:ext cx="767400" cy="705900"/>
          </a:xfrm>
          <a:prstGeom prst="straightConnector1">
            <a:avLst/>
          </a:prstGeom>
          <a:noFill/>
          <a:ln w="28575" cap="flat" cmpd="sng">
            <a:solidFill>
              <a:schemeClr val="dk1"/>
            </a:solidFill>
            <a:prstDash val="solid"/>
            <a:round/>
            <a:headEnd type="none" w="med" len="med"/>
            <a:tailEnd type="none" w="med" len="med"/>
          </a:ln>
        </p:spPr>
      </p:cxnSp>
      <p:sp>
        <p:nvSpPr>
          <p:cNvPr id="229" name="Google Shape;229;p22"/>
          <p:cNvSpPr txBox="1"/>
          <p:nvPr/>
        </p:nvSpPr>
        <p:spPr>
          <a:xfrm>
            <a:off x="6409088" y="1908600"/>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6</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body" idx="1"/>
          </p:nvPr>
        </p:nvSpPr>
        <p:spPr>
          <a:xfrm>
            <a:off x="46075" y="1128325"/>
            <a:ext cx="4373100" cy="3416400"/>
          </a:xfrm>
          <a:prstGeom prst="rect">
            <a:avLst/>
          </a:prstGeom>
        </p:spPr>
        <p:txBody>
          <a:bodyPr spcFirstLastPara="1" wrap="square" lIns="91425" tIns="91425" rIns="91425" bIns="91425" anchor="t" anchorCtr="0">
            <a:normAutofit fontScale="62500" lnSpcReduction="20000"/>
          </a:bodyPr>
          <a:lstStyle/>
          <a:p>
            <a:pPr marL="457200" lvl="0" indent="-300037" algn="l" rtl="0">
              <a:spcBef>
                <a:spcPts val="0"/>
              </a:spcBef>
              <a:spcAft>
                <a:spcPts val="0"/>
              </a:spcAft>
              <a:buSzPct val="100000"/>
              <a:buChar char="●"/>
            </a:pPr>
            <a:r>
              <a:rPr lang="en"/>
              <a:t>Implement a class called </a:t>
            </a:r>
            <a:r>
              <a:rPr lang="en" b="1">
                <a:solidFill>
                  <a:schemeClr val="dk1"/>
                </a:solidFill>
                <a:latin typeface="Courier New"/>
                <a:ea typeface="Courier New"/>
                <a:cs typeface="Courier New"/>
                <a:sym typeface="Courier New"/>
              </a:rPr>
              <a:t>Vertex </a:t>
            </a:r>
            <a:r>
              <a:rPr lang="en"/>
              <a:t>with attributes </a:t>
            </a:r>
            <a:r>
              <a:rPr lang="en" b="1">
                <a:solidFill>
                  <a:schemeClr val="dk1"/>
                </a:solidFill>
                <a:latin typeface="Courier New"/>
                <a:ea typeface="Courier New"/>
                <a:cs typeface="Courier New"/>
                <a:sym typeface="Courier New"/>
              </a:rPr>
              <a:t>id </a:t>
            </a:r>
            <a:r>
              <a:rPr lang="en"/>
              <a:t>and </a:t>
            </a:r>
            <a:r>
              <a:rPr lang="en" b="1">
                <a:solidFill>
                  <a:schemeClr val="dk1"/>
                </a:solidFill>
                <a:latin typeface="Courier New"/>
                <a:ea typeface="Courier New"/>
                <a:cs typeface="Courier New"/>
                <a:sym typeface="Courier New"/>
              </a:rPr>
              <a:t>connectedTo</a:t>
            </a:r>
            <a:endParaRPr b="1">
              <a:solidFill>
                <a:schemeClr val="dk1"/>
              </a:solidFill>
              <a:latin typeface="Courier New"/>
              <a:ea typeface="Courier New"/>
              <a:cs typeface="Courier New"/>
              <a:sym typeface="Courier New"/>
            </a:endParaRPr>
          </a:p>
          <a:p>
            <a:pPr marL="914400" lvl="1" indent="-284162" algn="l" rtl="0">
              <a:spcBef>
                <a:spcPts val="0"/>
              </a:spcBef>
              <a:spcAft>
                <a:spcPts val="0"/>
              </a:spcAft>
              <a:buSzPct val="77777"/>
              <a:buChar char="○"/>
            </a:pPr>
            <a:r>
              <a:rPr lang="en" sz="1800" b="1">
                <a:solidFill>
                  <a:schemeClr val="dk1"/>
                </a:solidFill>
                <a:latin typeface="Courier New"/>
                <a:ea typeface="Courier New"/>
                <a:cs typeface="Courier New"/>
                <a:sym typeface="Courier New"/>
              </a:rPr>
              <a:t>connectedTo</a:t>
            </a:r>
            <a:r>
              <a:rPr lang="en"/>
              <a:t> should create an empty dictionary</a:t>
            </a:r>
            <a:endParaRPr/>
          </a:p>
          <a:p>
            <a:pPr marL="914400" lvl="1" indent="-284162" algn="l" rtl="0">
              <a:spcBef>
                <a:spcPts val="0"/>
              </a:spcBef>
              <a:spcAft>
                <a:spcPts val="0"/>
              </a:spcAft>
              <a:buSzPct val="100000"/>
              <a:buChar char="○"/>
            </a:pPr>
            <a:r>
              <a:rPr lang="en"/>
              <a:t>What input arguments do you need for this class?</a:t>
            </a:r>
            <a:endParaRPr/>
          </a:p>
          <a:p>
            <a:pPr marL="457200" lvl="0" indent="-300037" algn="l" rtl="0">
              <a:spcBef>
                <a:spcPts val="0"/>
              </a:spcBef>
              <a:spcAft>
                <a:spcPts val="0"/>
              </a:spcAft>
              <a:buSzPct val="100000"/>
              <a:buChar char="●"/>
            </a:pPr>
            <a:r>
              <a:rPr lang="en"/>
              <a:t>Add a method called </a:t>
            </a:r>
            <a:r>
              <a:rPr lang="en" b="1">
                <a:solidFill>
                  <a:schemeClr val="dk1"/>
                </a:solidFill>
                <a:latin typeface="Courier New"/>
                <a:ea typeface="Courier New"/>
                <a:cs typeface="Courier New"/>
                <a:sym typeface="Courier New"/>
              </a:rPr>
              <a:t>addNeighbor </a:t>
            </a:r>
            <a:r>
              <a:rPr lang="en"/>
              <a:t>which adds a connection to another vertex</a:t>
            </a:r>
            <a:endParaRPr/>
          </a:p>
          <a:p>
            <a:pPr marL="914400" lvl="1" indent="-284162" algn="l" rtl="0">
              <a:spcBef>
                <a:spcPts val="0"/>
              </a:spcBef>
              <a:spcAft>
                <a:spcPts val="0"/>
              </a:spcAft>
              <a:buSzPct val="100000"/>
              <a:buChar char="○"/>
            </a:pPr>
            <a:r>
              <a:rPr lang="en" b="1">
                <a:solidFill>
                  <a:schemeClr val="dk1"/>
                </a:solidFill>
                <a:latin typeface="Courier New"/>
                <a:ea typeface="Courier New"/>
                <a:cs typeface="Courier New"/>
                <a:sym typeface="Courier New"/>
              </a:rPr>
              <a:t>addNeighbor </a:t>
            </a:r>
            <a:r>
              <a:rPr lang="en"/>
              <a:t>should work by updating </a:t>
            </a:r>
            <a:r>
              <a:rPr lang="en" b="1">
                <a:solidFill>
                  <a:schemeClr val="dk1"/>
                </a:solidFill>
                <a:latin typeface="Courier New"/>
                <a:ea typeface="Courier New"/>
                <a:cs typeface="Courier New"/>
                <a:sym typeface="Courier New"/>
              </a:rPr>
              <a:t>connectedTo </a:t>
            </a:r>
            <a:r>
              <a:rPr lang="en"/>
              <a:t>to include an </a:t>
            </a:r>
            <a:r>
              <a:rPr lang="en" b="1">
                <a:solidFill>
                  <a:schemeClr val="dk1"/>
                </a:solidFill>
                <a:latin typeface="Courier New"/>
                <a:ea typeface="Courier New"/>
                <a:cs typeface="Courier New"/>
                <a:sym typeface="Courier New"/>
              </a:rPr>
              <a:t>id </a:t>
            </a:r>
            <a:r>
              <a:rPr lang="en"/>
              <a:t>and </a:t>
            </a:r>
            <a:r>
              <a:rPr lang="en" b="1">
                <a:solidFill>
                  <a:schemeClr val="dk1"/>
                </a:solidFill>
                <a:latin typeface="Courier New"/>
                <a:ea typeface="Courier New"/>
                <a:cs typeface="Courier New"/>
                <a:sym typeface="Courier New"/>
              </a:rPr>
              <a:t>weight</a:t>
            </a:r>
            <a:r>
              <a:rPr lang="en"/>
              <a:t>. </a:t>
            </a:r>
            <a:endParaRPr/>
          </a:p>
          <a:p>
            <a:pPr marL="1371600" lvl="2" indent="-284162" algn="l" rtl="0">
              <a:spcBef>
                <a:spcPts val="0"/>
              </a:spcBef>
              <a:spcAft>
                <a:spcPts val="0"/>
              </a:spcAft>
              <a:buSzPct val="100000"/>
              <a:buChar char="■"/>
            </a:pPr>
            <a:r>
              <a:rPr lang="en"/>
              <a:t>Note, because </a:t>
            </a:r>
            <a:r>
              <a:rPr lang="en" b="1">
                <a:solidFill>
                  <a:schemeClr val="dk1"/>
                </a:solidFill>
                <a:latin typeface="Courier New"/>
                <a:ea typeface="Courier New"/>
                <a:cs typeface="Courier New"/>
                <a:sym typeface="Courier New"/>
              </a:rPr>
              <a:t>id </a:t>
            </a:r>
            <a:r>
              <a:rPr lang="en"/>
              <a:t>is an attribute of this vertex use a different variable name - </a:t>
            </a:r>
            <a:r>
              <a:rPr lang="en" b="1">
                <a:solidFill>
                  <a:schemeClr val="dk1"/>
                </a:solidFill>
                <a:latin typeface="Courier New"/>
                <a:ea typeface="Courier New"/>
                <a:cs typeface="Courier New"/>
                <a:sym typeface="Courier New"/>
              </a:rPr>
              <a:t>nbr</a:t>
            </a:r>
            <a:r>
              <a:rPr lang="en"/>
              <a:t> - to update </a:t>
            </a:r>
            <a:r>
              <a:rPr lang="en" b="1">
                <a:solidFill>
                  <a:schemeClr val="dk1"/>
                </a:solidFill>
                <a:latin typeface="Courier New"/>
                <a:ea typeface="Courier New"/>
                <a:cs typeface="Courier New"/>
                <a:sym typeface="Courier New"/>
              </a:rPr>
              <a:t>connectedTo</a:t>
            </a:r>
            <a:endParaRPr b="1">
              <a:solidFill>
                <a:schemeClr val="dk1"/>
              </a:solidFill>
              <a:latin typeface="Courier New"/>
              <a:ea typeface="Courier New"/>
              <a:cs typeface="Courier New"/>
              <a:sym typeface="Courier New"/>
            </a:endParaRPr>
          </a:p>
          <a:p>
            <a:pPr marL="457200" lvl="0" indent="-296068" algn="l" rtl="0">
              <a:spcBef>
                <a:spcPts val="0"/>
              </a:spcBef>
              <a:spcAft>
                <a:spcPts val="0"/>
              </a:spcAft>
              <a:buSzPct val="100000"/>
              <a:buChar char="●"/>
            </a:pPr>
            <a:r>
              <a:rPr lang="en" sz="1700"/>
              <a:t>Add a method called </a:t>
            </a:r>
            <a:r>
              <a:rPr lang="en" sz="1700" b="1">
                <a:solidFill>
                  <a:schemeClr val="dk1"/>
                </a:solidFill>
                <a:latin typeface="Courier New"/>
                <a:ea typeface="Courier New"/>
                <a:cs typeface="Courier New"/>
                <a:sym typeface="Courier New"/>
              </a:rPr>
              <a:t>getId</a:t>
            </a:r>
            <a:r>
              <a:rPr lang="en" sz="1700"/>
              <a:t> that returns this vertex objects </a:t>
            </a:r>
            <a:r>
              <a:rPr lang="en" sz="1700" b="1">
                <a:solidFill>
                  <a:schemeClr val="dk1"/>
                </a:solidFill>
                <a:latin typeface="Courier New"/>
                <a:ea typeface="Courier New"/>
                <a:cs typeface="Courier New"/>
                <a:sym typeface="Courier New"/>
              </a:rPr>
              <a:t>id</a:t>
            </a:r>
            <a:endParaRPr sz="1700" b="1">
              <a:solidFill>
                <a:schemeClr val="dk1"/>
              </a:solidFill>
              <a:latin typeface="Courier New"/>
              <a:ea typeface="Courier New"/>
              <a:cs typeface="Courier New"/>
              <a:sym typeface="Courier New"/>
            </a:endParaRPr>
          </a:p>
          <a:p>
            <a:pPr marL="457200" lvl="0" indent="-296068" algn="l" rtl="0">
              <a:spcBef>
                <a:spcPts val="0"/>
              </a:spcBef>
              <a:spcAft>
                <a:spcPts val="0"/>
              </a:spcAft>
              <a:buSzPct val="100000"/>
              <a:buChar char="●"/>
            </a:pPr>
            <a:r>
              <a:rPr lang="en" sz="1700"/>
              <a:t>Add a method called </a:t>
            </a:r>
            <a:r>
              <a:rPr lang="en" sz="1700" b="1">
                <a:solidFill>
                  <a:schemeClr val="dk1"/>
                </a:solidFill>
                <a:latin typeface="Courier New"/>
                <a:ea typeface="Courier New"/>
                <a:cs typeface="Courier New"/>
                <a:sym typeface="Courier New"/>
              </a:rPr>
              <a:t>getConnections </a:t>
            </a:r>
            <a:r>
              <a:rPr lang="en" sz="1700"/>
              <a:t>that returns all the </a:t>
            </a:r>
            <a:r>
              <a:rPr lang="en" sz="1700" b="1">
                <a:solidFill>
                  <a:schemeClr val="dk1"/>
                </a:solidFill>
                <a:latin typeface="Courier New"/>
                <a:ea typeface="Courier New"/>
                <a:cs typeface="Courier New"/>
                <a:sym typeface="Courier New"/>
              </a:rPr>
              <a:t>nbr</a:t>
            </a:r>
            <a:r>
              <a:rPr lang="en" sz="1700"/>
              <a:t>s</a:t>
            </a:r>
            <a:endParaRPr sz="1700"/>
          </a:p>
          <a:p>
            <a:pPr marL="457200" lvl="0" indent="-296068" algn="l" rtl="0">
              <a:spcBef>
                <a:spcPts val="0"/>
              </a:spcBef>
              <a:spcAft>
                <a:spcPts val="0"/>
              </a:spcAft>
              <a:buSzPct val="100000"/>
              <a:buChar char="●"/>
            </a:pPr>
            <a:r>
              <a:rPr lang="en" sz="1700"/>
              <a:t>Add a method called </a:t>
            </a:r>
            <a:r>
              <a:rPr lang="en" sz="1700" b="1">
                <a:solidFill>
                  <a:schemeClr val="dk1"/>
                </a:solidFill>
                <a:latin typeface="Courier New"/>
                <a:ea typeface="Courier New"/>
                <a:cs typeface="Courier New"/>
                <a:sym typeface="Courier New"/>
              </a:rPr>
              <a:t>__str__</a:t>
            </a:r>
            <a:r>
              <a:rPr lang="en" sz="1700"/>
              <a:t> that returns a string that tells you the </a:t>
            </a:r>
            <a:r>
              <a:rPr lang="en" sz="1700" b="1">
                <a:solidFill>
                  <a:schemeClr val="dk1"/>
                </a:solidFill>
                <a:latin typeface="Courier New"/>
                <a:ea typeface="Courier New"/>
                <a:cs typeface="Courier New"/>
                <a:sym typeface="Courier New"/>
              </a:rPr>
              <a:t>id </a:t>
            </a:r>
            <a:r>
              <a:rPr lang="en" sz="1700"/>
              <a:t>of the vertex object and all the vertex and </a:t>
            </a:r>
            <a:r>
              <a:rPr lang="en" sz="1700" b="1">
                <a:solidFill>
                  <a:schemeClr val="dk1"/>
                </a:solidFill>
                <a:latin typeface="Courier New"/>
                <a:ea typeface="Courier New"/>
                <a:cs typeface="Courier New"/>
                <a:sym typeface="Courier New"/>
              </a:rPr>
              <a:t>weight</a:t>
            </a:r>
            <a:r>
              <a:rPr lang="en" sz="1700"/>
              <a:t> its  connected to</a:t>
            </a:r>
            <a:endParaRPr sz="1700"/>
          </a:p>
          <a:p>
            <a:pPr marL="457200" lvl="0" indent="-296068" algn="l" rtl="0">
              <a:spcBef>
                <a:spcPts val="0"/>
              </a:spcBef>
              <a:spcAft>
                <a:spcPts val="0"/>
              </a:spcAft>
              <a:buSzPct val="100000"/>
              <a:buChar char="●"/>
            </a:pPr>
            <a:r>
              <a:rPr lang="en" sz="1700"/>
              <a:t>Add a method called </a:t>
            </a:r>
            <a:r>
              <a:rPr lang="en" sz="1700" b="1">
                <a:solidFill>
                  <a:schemeClr val="dk1"/>
                </a:solidFill>
                <a:latin typeface="Courier New"/>
                <a:ea typeface="Courier New"/>
                <a:cs typeface="Courier New"/>
                <a:sym typeface="Courier New"/>
              </a:rPr>
              <a:t>getWeight </a:t>
            </a:r>
            <a:r>
              <a:rPr lang="en" sz="1700"/>
              <a:t>that returns the weight to a given </a:t>
            </a:r>
            <a:r>
              <a:rPr lang="en" sz="1700" b="1">
                <a:solidFill>
                  <a:schemeClr val="dk1"/>
                </a:solidFill>
                <a:latin typeface="Courier New"/>
                <a:ea typeface="Courier New"/>
                <a:cs typeface="Courier New"/>
                <a:sym typeface="Courier New"/>
              </a:rPr>
              <a:t>nbr</a:t>
            </a:r>
            <a:endParaRPr sz="1700" b="1">
              <a:solidFill>
                <a:schemeClr val="dk1"/>
              </a:solidFill>
              <a:latin typeface="Courier New"/>
              <a:ea typeface="Courier New"/>
              <a:cs typeface="Courier New"/>
              <a:sym typeface="Courier New"/>
            </a:endParaRPr>
          </a:p>
          <a:p>
            <a:pPr marL="0" lvl="0" indent="0" algn="l" rtl="0">
              <a:spcBef>
                <a:spcPts val="1200"/>
              </a:spcBef>
              <a:spcAft>
                <a:spcPts val="1200"/>
              </a:spcAft>
              <a:buNone/>
            </a:pPr>
            <a:endParaRPr/>
          </a:p>
        </p:txBody>
      </p:sp>
      <p:sp>
        <p:nvSpPr>
          <p:cNvPr id="235" name="Google Shape;235;p23"/>
          <p:cNvSpPr txBox="1">
            <a:spLocks noGrp="1"/>
          </p:cNvSpPr>
          <p:nvPr>
            <p:ph type="title"/>
          </p:nvPr>
        </p:nvSpPr>
        <p:spPr>
          <a:xfrm>
            <a:off x="221150" y="22770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Graphs in Python - tinyURL.com/w6si507</a:t>
            </a:r>
            <a:endParaRPr/>
          </a:p>
        </p:txBody>
      </p:sp>
      <p:sp>
        <p:nvSpPr>
          <p:cNvPr id="236" name="Google Shape;236;p23"/>
          <p:cNvSpPr txBox="1">
            <a:spLocks noGrp="1"/>
          </p:cNvSpPr>
          <p:nvPr>
            <p:ph type="body" idx="1"/>
          </p:nvPr>
        </p:nvSpPr>
        <p:spPr>
          <a:xfrm>
            <a:off x="4572000" y="1128325"/>
            <a:ext cx="4824600" cy="34164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class Vertex:</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def __init__(self, key):</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self.id = key</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self.connectedTo = {}</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def addNeighbor(self, nbr, weight=0):</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self.connectedTo[nbr] = weight</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def getId(self):</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return self.id</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def getWeight(self, nbr):</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return self.connectedTo[nbr]</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def getConnections(self):</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return self.connectedTo.keys()</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def __str__(self):</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#return str(self.id) + ‘is connected to ‘ + str([(x.id, x.weight) for x in self.connectedTo])</a:t>
            </a:r>
            <a:endParaRPr sz="15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dirty="0">
                <a:latin typeface="Courier New"/>
                <a:ea typeface="Courier New"/>
                <a:cs typeface="Courier New"/>
                <a:sym typeface="Courier New"/>
              </a:rPr>
              <a:t>    </a:t>
            </a:r>
            <a:endParaRPr sz="1500" b="1" dirty="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body" idx="1"/>
          </p:nvPr>
        </p:nvSpPr>
        <p:spPr>
          <a:xfrm>
            <a:off x="54625" y="1152475"/>
            <a:ext cx="5045400" cy="3809100"/>
          </a:xfrm>
          <a:prstGeom prst="rect">
            <a:avLst/>
          </a:prstGeom>
        </p:spPr>
        <p:txBody>
          <a:bodyPr spcFirstLastPara="1" wrap="square" lIns="91425" tIns="91425" rIns="91425" bIns="91425" anchor="t" anchorCtr="0">
            <a:normAutofit fontScale="55000" lnSpcReduction="10000"/>
          </a:bodyPr>
          <a:lstStyle/>
          <a:p>
            <a:pPr marL="457200" lvl="0" indent="-291465" algn="l" rtl="0">
              <a:spcBef>
                <a:spcPts val="0"/>
              </a:spcBef>
              <a:spcAft>
                <a:spcPts val="0"/>
              </a:spcAft>
              <a:buSzPct val="100000"/>
              <a:buChar char="●"/>
            </a:pPr>
            <a:r>
              <a:rPr lang="en" dirty="0"/>
              <a:t>Implement a Class called </a:t>
            </a:r>
            <a:r>
              <a:rPr lang="en" b="1" dirty="0">
                <a:solidFill>
                  <a:schemeClr val="dk1"/>
                </a:solidFill>
                <a:latin typeface="Courier New"/>
                <a:ea typeface="Courier New"/>
                <a:cs typeface="Courier New"/>
                <a:sym typeface="Courier New"/>
              </a:rPr>
              <a:t>Graph </a:t>
            </a:r>
            <a:r>
              <a:rPr lang="en" dirty="0"/>
              <a:t>with attributes </a:t>
            </a:r>
            <a:r>
              <a:rPr lang="en" b="1" dirty="0">
                <a:solidFill>
                  <a:schemeClr val="dk1"/>
                </a:solidFill>
                <a:latin typeface="Courier New"/>
                <a:ea typeface="Courier New"/>
                <a:cs typeface="Courier New"/>
                <a:sym typeface="Courier New"/>
              </a:rPr>
              <a:t>vertList </a:t>
            </a:r>
            <a:r>
              <a:rPr lang="en" dirty="0"/>
              <a:t>and </a:t>
            </a:r>
            <a:r>
              <a:rPr lang="en" b="1" dirty="0">
                <a:solidFill>
                  <a:schemeClr val="dk1"/>
                </a:solidFill>
                <a:latin typeface="Courier New"/>
                <a:ea typeface="Courier New"/>
                <a:cs typeface="Courier New"/>
                <a:sym typeface="Courier New"/>
              </a:rPr>
              <a:t>numVertices</a:t>
            </a:r>
            <a:endParaRPr b="1" dirty="0">
              <a:solidFill>
                <a:schemeClr val="dk1"/>
              </a:solidFill>
              <a:latin typeface="Courier New"/>
              <a:ea typeface="Courier New"/>
              <a:cs typeface="Courier New"/>
              <a:sym typeface="Courier New"/>
            </a:endParaRPr>
          </a:p>
          <a:p>
            <a:pPr marL="914400" lvl="1" indent="-277494" algn="l" rtl="0">
              <a:spcBef>
                <a:spcPts val="0"/>
              </a:spcBef>
              <a:spcAft>
                <a:spcPts val="0"/>
              </a:spcAft>
              <a:buSzPct val="77777"/>
              <a:buChar char="○"/>
            </a:pPr>
            <a:r>
              <a:rPr lang="en" sz="1800" b="1" dirty="0">
                <a:solidFill>
                  <a:schemeClr val="dk1"/>
                </a:solidFill>
                <a:latin typeface="Courier New"/>
                <a:ea typeface="Courier New"/>
                <a:cs typeface="Courier New"/>
                <a:sym typeface="Courier New"/>
              </a:rPr>
              <a:t>vertList </a:t>
            </a:r>
            <a:r>
              <a:rPr lang="en" dirty="0"/>
              <a:t>should create an empty dictionary</a:t>
            </a:r>
            <a:endParaRPr dirty="0"/>
          </a:p>
          <a:p>
            <a:pPr marL="914400" lvl="1" indent="-277494" algn="l" rtl="0">
              <a:spcBef>
                <a:spcPts val="0"/>
              </a:spcBef>
              <a:spcAft>
                <a:spcPts val="0"/>
              </a:spcAft>
              <a:buSzPct val="77777"/>
              <a:buChar char="○"/>
            </a:pPr>
            <a:r>
              <a:rPr lang="en" sz="1800" b="1" dirty="0">
                <a:solidFill>
                  <a:schemeClr val="dk1"/>
                </a:solidFill>
                <a:latin typeface="Courier New"/>
                <a:ea typeface="Courier New"/>
                <a:cs typeface="Courier New"/>
                <a:sym typeface="Courier New"/>
              </a:rPr>
              <a:t>numVertices </a:t>
            </a:r>
            <a:r>
              <a:rPr lang="en" dirty="0"/>
              <a:t>should start out with what what value?</a:t>
            </a:r>
            <a:endParaRPr dirty="0"/>
          </a:p>
          <a:p>
            <a:pPr marL="914400" lvl="1" indent="-277494" algn="l" rtl="0">
              <a:spcBef>
                <a:spcPts val="0"/>
              </a:spcBef>
              <a:spcAft>
                <a:spcPts val="0"/>
              </a:spcAft>
              <a:buSzPct val="100000"/>
              <a:buChar char="○"/>
            </a:pPr>
            <a:r>
              <a:rPr lang="en" dirty="0"/>
              <a:t>What input arguments do you need for this class?</a:t>
            </a:r>
            <a:endParaRPr dirty="0"/>
          </a:p>
          <a:p>
            <a:pPr marL="457200" lvl="0" indent="-291465" algn="l" rtl="0">
              <a:spcBef>
                <a:spcPts val="0"/>
              </a:spcBef>
              <a:spcAft>
                <a:spcPts val="0"/>
              </a:spcAft>
              <a:buSzPct val="100000"/>
              <a:buChar char="●"/>
            </a:pPr>
            <a:r>
              <a:rPr lang="en" dirty="0"/>
              <a:t>Add a method called </a:t>
            </a:r>
            <a:r>
              <a:rPr lang="en" b="1" dirty="0">
                <a:solidFill>
                  <a:schemeClr val="dk1"/>
                </a:solidFill>
                <a:latin typeface="Courier New"/>
                <a:ea typeface="Courier New"/>
                <a:cs typeface="Courier New"/>
                <a:sym typeface="Courier New"/>
              </a:rPr>
              <a:t>addVertex </a:t>
            </a:r>
            <a:r>
              <a:rPr lang="en" dirty="0"/>
              <a:t>which does what it sounds like</a:t>
            </a:r>
            <a:endParaRPr dirty="0"/>
          </a:p>
          <a:p>
            <a:pPr marL="914400" lvl="1" indent="-277494" algn="l" rtl="0">
              <a:spcBef>
                <a:spcPts val="0"/>
              </a:spcBef>
              <a:spcAft>
                <a:spcPts val="0"/>
              </a:spcAft>
              <a:buSzPct val="100000"/>
              <a:buChar char="○"/>
            </a:pPr>
            <a:r>
              <a:rPr lang="en" dirty="0"/>
              <a:t>How should this method interact with the attributes of Graph?</a:t>
            </a:r>
            <a:endParaRPr dirty="0"/>
          </a:p>
          <a:p>
            <a:pPr marL="914400" lvl="1" indent="-277494" algn="l" rtl="0">
              <a:spcBef>
                <a:spcPts val="0"/>
              </a:spcBef>
              <a:spcAft>
                <a:spcPts val="0"/>
              </a:spcAft>
              <a:buSzPct val="100000"/>
              <a:buChar char="○"/>
            </a:pPr>
            <a:r>
              <a:rPr lang="en" dirty="0"/>
              <a:t>What input arguments are needed for this method?</a:t>
            </a:r>
            <a:endParaRPr dirty="0"/>
          </a:p>
          <a:p>
            <a:pPr marL="914400" lvl="1" indent="-277494" algn="l" rtl="0">
              <a:spcBef>
                <a:spcPts val="0"/>
              </a:spcBef>
              <a:spcAft>
                <a:spcPts val="0"/>
              </a:spcAft>
              <a:buSzPct val="100000"/>
              <a:buChar char="○"/>
            </a:pPr>
            <a:r>
              <a:rPr lang="en" dirty="0"/>
              <a:t>Please return the vertex object that is created</a:t>
            </a:r>
            <a:endParaRPr dirty="0"/>
          </a:p>
          <a:p>
            <a:pPr marL="457200" lvl="0" indent="-291465" algn="l" rtl="0">
              <a:spcBef>
                <a:spcPts val="0"/>
              </a:spcBef>
              <a:spcAft>
                <a:spcPts val="0"/>
              </a:spcAft>
              <a:buSzPct val="105882"/>
              <a:buChar char="●"/>
            </a:pPr>
            <a:r>
              <a:rPr lang="en" sz="1700" dirty="0"/>
              <a:t>Add a method called </a:t>
            </a:r>
            <a:r>
              <a:rPr lang="en" sz="1700" b="1" dirty="0">
                <a:solidFill>
                  <a:schemeClr val="dk1"/>
                </a:solidFill>
                <a:latin typeface="Courier New"/>
                <a:ea typeface="Courier New"/>
                <a:cs typeface="Courier New"/>
                <a:sym typeface="Courier New"/>
              </a:rPr>
              <a:t>getVertex</a:t>
            </a:r>
            <a:r>
              <a:rPr lang="en" sz="1700" dirty="0"/>
              <a:t> that returns a specific vertex object</a:t>
            </a:r>
            <a:endParaRPr sz="1700" dirty="0"/>
          </a:p>
          <a:p>
            <a:pPr marL="914400" lvl="1" indent="-277494" algn="l" rtl="0">
              <a:spcBef>
                <a:spcPts val="0"/>
              </a:spcBef>
              <a:spcAft>
                <a:spcPts val="0"/>
              </a:spcAft>
              <a:buSzPct val="82352"/>
              <a:buChar char="○"/>
            </a:pPr>
            <a:r>
              <a:rPr lang="en" sz="1700" dirty="0"/>
              <a:t>What input argument is needed?</a:t>
            </a:r>
            <a:endParaRPr sz="1700" dirty="0"/>
          </a:p>
          <a:p>
            <a:pPr marL="914400" lvl="1" indent="-287972" algn="l" rtl="0">
              <a:spcBef>
                <a:spcPts val="0"/>
              </a:spcBef>
              <a:spcAft>
                <a:spcPts val="0"/>
              </a:spcAft>
              <a:buSzPct val="100000"/>
              <a:buChar char="○"/>
            </a:pPr>
            <a:r>
              <a:rPr lang="en" sz="1700" dirty="0"/>
              <a:t>How should this method handle it if the requested vertex object is not present?</a:t>
            </a:r>
            <a:endParaRPr sz="1700" dirty="0"/>
          </a:p>
          <a:p>
            <a:pPr marL="457200" lvl="0" indent="-287972" algn="l" rtl="0">
              <a:spcBef>
                <a:spcPts val="0"/>
              </a:spcBef>
              <a:spcAft>
                <a:spcPts val="0"/>
              </a:spcAft>
              <a:buSzPct val="100000"/>
              <a:buChar char="●"/>
            </a:pPr>
            <a:r>
              <a:rPr lang="en" sz="1700" dirty="0"/>
              <a:t>Add a method called </a:t>
            </a:r>
            <a:r>
              <a:rPr lang="en" sz="1700" b="1" dirty="0">
                <a:solidFill>
                  <a:schemeClr val="dk1"/>
                </a:solidFill>
                <a:latin typeface="Courier New"/>
                <a:ea typeface="Courier New"/>
                <a:cs typeface="Courier New"/>
                <a:sym typeface="Courier New"/>
              </a:rPr>
              <a:t>getVertices </a:t>
            </a:r>
            <a:r>
              <a:rPr lang="en" sz="1700" dirty="0"/>
              <a:t>that returns all ____</a:t>
            </a:r>
            <a:endParaRPr sz="1700" dirty="0"/>
          </a:p>
          <a:p>
            <a:pPr marL="457200" lvl="0" indent="-287972" algn="l" rtl="0">
              <a:spcBef>
                <a:spcPts val="0"/>
              </a:spcBef>
              <a:spcAft>
                <a:spcPts val="0"/>
              </a:spcAft>
              <a:buSzPct val="100000"/>
              <a:buChar char="●"/>
            </a:pPr>
            <a:r>
              <a:rPr lang="en" sz="1700" dirty="0"/>
              <a:t>Add a method called </a:t>
            </a:r>
            <a:r>
              <a:rPr lang="en" sz="1700" b="1" dirty="0">
                <a:solidFill>
                  <a:schemeClr val="dk1"/>
                </a:solidFill>
                <a:latin typeface="Courier New"/>
                <a:ea typeface="Courier New"/>
                <a:cs typeface="Courier New"/>
                <a:sym typeface="Courier New"/>
              </a:rPr>
              <a:t>__contains__</a:t>
            </a:r>
            <a:r>
              <a:rPr lang="en" sz="1700" dirty="0"/>
              <a:t> that returns all the vertices of the graph</a:t>
            </a:r>
            <a:endParaRPr sz="1700" dirty="0"/>
          </a:p>
          <a:p>
            <a:pPr marL="457200" lvl="0" indent="-287972" algn="l" rtl="0">
              <a:spcBef>
                <a:spcPts val="0"/>
              </a:spcBef>
              <a:spcAft>
                <a:spcPts val="0"/>
              </a:spcAft>
              <a:buSzPct val="100000"/>
              <a:buChar char="●"/>
            </a:pPr>
            <a:r>
              <a:rPr lang="en" sz="1700" dirty="0"/>
              <a:t>Add a method called </a:t>
            </a:r>
            <a:r>
              <a:rPr lang="en" sz="1700" b="1" dirty="0">
                <a:solidFill>
                  <a:schemeClr val="dk1"/>
                </a:solidFill>
                <a:latin typeface="Courier New"/>
                <a:ea typeface="Courier New"/>
                <a:cs typeface="Courier New"/>
                <a:sym typeface="Courier New"/>
              </a:rPr>
              <a:t>addEdge</a:t>
            </a:r>
            <a:r>
              <a:rPr lang="en" sz="1700" dirty="0"/>
              <a:t> that uses the </a:t>
            </a:r>
            <a:r>
              <a:rPr lang="en" b="1" dirty="0">
                <a:solidFill>
                  <a:schemeClr val="dk1"/>
                </a:solidFill>
                <a:latin typeface="Courier New"/>
                <a:ea typeface="Courier New"/>
                <a:cs typeface="Courier New"/>
                <a:sym typeface="Courier New"/>
              </a:rPr>
              <a:t>addNeighbor</a:t>
            </a:r>
            <a:r>
              <a:rPr lang="en" sz="1700" dirty="0"/>
              <a:t> method from the Class </a:t>
            </a:r>
            <a:r>
              <a:rPr lang="en" b="1" dirty="0">
                <a:solidFill>
                  <a:schemeClr val="dk1"/>
                </a:solidFill>
                <a:latin typeface="Courier New"/>
                <a:ea typeface="Courier New"/>
                <a:cs typeface="Courier New"/>
                <a:sym typeface="Courier New"/>
              </a:rPr>
              <a:t>Vertex</a:t>
            </a:r>
            <a:r>
              <a:rPr lang="en" sz="1700" dirty="0"/>
              <a:t> to add a weight between two vertices</a:t>
            </a:r>
            <a:endParaRPr sz="1700" dirty="0"/>
          </a:p>
          <a:p>
            <a:pPr marL="914400" lvl="1" indent="-287972" algn="l" rtl="0">
              <a:spcBef>
                <a:spcPts val="0"/>
              </a:spcBef>
              <a:spcAft>
                <a:spcPts val="0"/>
              </a:spcAft>
              <a:buSzPct val="100000"/>
              <a:buChar char="○"/>
            </a:pPr>
            <a:r>
              <a:rPr lang="en" sz="1700" dirty="0"/>
              <a:t>What input arguments are needed?</a:t>
            </a:r>
            <a:endParaRPr sz="1700" dirty="0"/>
          </a:p>
          <a:p>
            <a:pPr marL="914400" lvl="1" indent="-287972" algn="l" rtl="0">
              <a:spcBef>
                <a:spcPts val="0"/>
              </a:spcBef>
              <a:spcAft>
                <a:spcPts val="0"/>
              </a:spcAft>
              <a:buSzPct val="100000"/>
              <a:buChar char="○"/>
            </a:pPr>
            <a:r>
              <a:rPr lang="en" sz="1700" dirty="0"/>
              <a:t>Make this method add vertex objects to the graph if they are not already present so that an error won’t be thrown</a:t>
            </a:r>
            <a:endParaRPr sz="1700" dirty="0"/>
          </a:p>
          <a:p>
            <a:pPr marL="457200" lvl="0" indent="-287972" algn="l" rtl="0">
              <a:spcBef>
                <a:spcPts val="0"/>
              </a:spcBef>
              <a:spcAft>
                <a:spcPts val="0"/>
              </a:spcAft>
              <a:buSzPct val="100000"/>
              <a:buChar char="●"/>
            </a:pPr>
            <a:r>
              <a:rPr lang="en" sz="1700" dirty="0"/>
              <a:t>Add the following  method and try to figure out what it means</a:t>
            </a:r>
            <a:endParaRPr sz="1700" dirty="0"/>
          </a:p>
          <a:p>
            <a:pPr marL="457200" lvl="0" indent="0" algn="l" rtl="0">
              <a:spcBef>
                <a:spcPts val="1200"/>
              </a:spcBef>
              <a:spcAft>
                <a:spcPts val="0"/>
              </a:spcAft>
              <a:buNone/>
            </a:pPr>
            <a:r>
              <a:rPr lang="en" sz="1700" b="1" dirty="0">
                <a:solidFill>
                  <a:schemeClr val="dk1"/>
                </a:solidFill>
                <a:latin typeface="Courier New"/>
                <a:ea typeface="Courier New"/>
                <a:cs typeface="Courier New"/>
                <a:sym typeface="Courier New"/>
              </a:rPr>
              <a:t>def __iter__(self):</a:t>
            </a:r>
            <a:endParaRPr sz="1700" b="1" dirty="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 sz="1700" b="1" dirty="0">
                <a:solidFill>
                  <a:schemeClr val="dk1"/>
                </a:solidFill>
                <a:latin typeface="Courier New"/>
                <a:ea typeface="Courier New"/>
                <a:cs typeface="Courier New"/>
                <a:sym typeface="Courier New"/>
              </a:rPr>
              <a:t>   return iter(self.vertList.values()) </a:t>
            </a:r>
            <a:endParaRPr sz="1700" b="1" dirty="0">
              <a:solidFill>
                <a:schemeClr val="dk1"/>
              </a:solidFill>
              <a:latin typeface="Courier New"/>
              <a:ea typeface="Courier New"/>
              <a:cs typeface="Courier New"/>
              <a:sym typeface="Courier New"/>
            </a:endParaRPr>
          </a:p>
          <a:p>
            <a:pPr marL="0" lvl="0" indent="0" algn="l" rtl="0">
              <a:spcBef>
                <a:spcPts val="0"/>
              </a:spcBef>
              <a:spcAft>
                <a:spcPts val="1200"/>
              </a:spcAft>
              <a:buNone/>
            </a:pPr>
            <a:endParaRPr dirty="0"/>
          </a:p>
        </p:txBody>
      </p:sp>
      <p:sp>
        <p:nvSpPr>
          <p:cNvPr id="242" name="Google Shape;242;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Graphs in Python - tinyURL.com/w6si507</a:t>
            </a:r>
            <a:endParaRPr dirty="0"/>
          </a:p>
        </p:txBody>
      </p:sp>
      <p:sp>
        <p:nvSpPr>
          <p:cNvPr id="243" name="Google Shape;243;p24"/>
          <p:cNvSpPr txBox="1">
            <a:spLocks noGrp="1"/>
          </p:cNvSpPr>
          <p:nvPr>
            <p:ph type="body" idx="1"/>
          </p:nvPr>
        </p:nvSpPr>
        <p:spPr>
          <a:xfrm>
            <a:off x="4776350" y="1227400"/>
            <a:ext cx="4329000" cy="3416400"/>
          </a:xfrm>
          <a:prstGeom prst="rect">
            <a:avLst/>
          </a:prstGeom>
        </p:spPr>
        <p:txBody>
          <a:bodyPr spcFirstLastPara="1" wrap="square" lIns="91425" tIns="91425" rIns="91425" bIns="91425" anchor="t" anchorCtr="0">
            <a:normAutofit fontScale="32500" lnSpcReduction="20000"/>
          </a:bodyPr>
          <a:lstStyle/>
          <a:p>
            <a:pPr marL="457200" lvl="0" indent="-303847" algn="l" rtl="0">
              <a:spcBef>
                <a:spcPts val="0"/>
              </a:spcBef>
              <a:spcAft>
                <a:spcPts val="0"/>
              </a:spcAft>
              <a:buSzPct val="100000"/>
              <a:buChar char="●"/>
            </a:pPr>
            <a:r>
              <a:rPr lang="en" sz="3646" dirty="0"/>
              <a:t>Test your implementation with the following code</a:t>
            </a:r>
            <a:endParaRPr sz="3646" dirty="0"/>
          </a:p>
          <a:p>
            <a:pPr marL="457200" lvl="0" indent="0" algn="l" rtl="0">
              <a:lnSpc>
                <a:spcPct val="100000"/>
              </a:lnSpc>
              <a:spcBef>
                <a:spcPts val="1200"/>
              </a:spcBef>
              <a:spcAft>
                <a:spcPts val="0"/>
              </a:spcAft>
              <a:buNone/>
            </a:pPr>
            <a:r>
              <a:rPr lang="en" sz="4000" b="1" dirty="0">
                <a:solidFill>
                  <a:schemeClr val="dk1"/>
                </a:solidFill>
                <a:latin typeface="Courier New"/>
                <a:ea typeface="Courier New"/>
                <a:cs typeface="Courier New"/>
                <a:sym typeface="Courier New"/>
              </a:rPr>
              <a:t>g = Graph()</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for i in range(5):</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  g.addVertex(i)</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g.vertList</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g.addEdge(0,1,5)</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g.addEdge(0,5,2)</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g.addEdge(1,2,4)</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g.addEdge(2,3,9)</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g.addEdge(3,4,7)</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g.addEdge(3,5,3)</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g.addEdge(4,0,1)</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g.addEdge(5,4,8)</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g.addEdge(5,2,1)</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for v in g:</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  for w in v.getConnections():</a:t>
            </a:r>
            <a:endParaRPr sz="4000" b="1" dirty="0">
              <a:solidFill>
                <a:schemeClr val="dk1"/>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en" sz="4000" b="1" dirty="0">
                <a:solidFill>
                  <a:schemeClr val="dk1"/>
                </a:solidFill>
                <a:latin typeface="Courier New"/>
                <a:ea typeface="Courier New"/>
                <a:cs typeface="Courier New"/>
                <a:sym typeface="Courier New"/>
              </a:rPr>
              <a:t>    print("( %s , %s )" % (v.getId(), w.getId()))</a:t>
            </a:r>
            <a:endParaRPr b="1" dirty="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with the __methods__</a:t>
            </a:r>
            <a:endParaRPr/>
          </a:p>
        </p:txBody>
      </p:sp>
      <p:sp>
        <p:nvSpPr>
          <p:cNvPr id="249" name="Google Shape;24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These are called magic methods or dunder methods</a:t>
            </a:r>
            <a:endParaRPr/>
          </a:p>
          <a:p>
            <a:pPr marL="457200" lvl="0" indent="-342900" algn="l" rtl="0">
              <a:spcBef>
                <a:spcPts val="0"/>
              </a:spcBef>
              <a:spcAft>
                <a:spcPts val="0"/>
              </a:spcAft>
              <a:buSzPts val="1800"/>
              <a:buChar char="●"/>
            </a:pPr>
            <a:r>
              <a:rPr lang="en"/>
              <a:t>These are built-in to python classes - they have dunders so you don’t accidentally overwrite them</a:t>
            </a:r>
            <a:endParaRPr/>
          </a:p>
          <a:p>
            <a:pPr marL="457200" lvl="0" indent="-342900" algn="l" rtl="0">
              <a:spcBef>
                <a:spcPts val="0"/>
              </a:spcBef>
              <a:spcAft>
                <a:spcPts val="0"/>
              </a:spcAft>
              <a:buSzPts val="1800"/>
              <a:buChar char="●"/>
            </a:pPr>
            <a:r>
              <a:rPr lang="en"/>
              <a:t>We are overwriting them on purpose.</a:t>
            </a:r>
            <a:endParaRPr/>
          </a:p>
          <a:p>
            <a:pPr marL="0" lvl="0" indent="0" algn="l" rtl="0">
              <a:spcBef>
                <a:spcPts val="1200"/>
              </a:spcBef>
              <a:spcAft>
                <a:spcPts val="1200"/>
              </a:spcAft>
              <a:buNone/>
            </a:pPr>
            <a:r>
              <a:rPr lang="en"/>
              <a:t>Reading: </a:t>
            </a:r>
            <a:r>
              <a:rPr lang="en" u="sng">
                <a:solidFill>
                  <a:schemeClr val="hlink"/>
                </a:solidFill>
                <a:hlinkClick r:id="rId3"/>
              </a:rPr>
              <a:t>https://github.com/RafeKettler/magicmethods/blob/master/magicmethods.pdf</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 of Trees</a:t>
            </a:r>
            <a:endParaRPr/>
          </a:p>
        </p:txBody>
      </p:sp>
      <p:sp>
        <p:nvSpPr>
          <p:cNvPr id="255" name="Google Shape;255;p26"/>
          <p:cNvSpPr txBox="1">
            <a:spLocks noGrp="1"/>
          </p:cNvSpPr>
          <p:nvPr>
            <p:ph type="body" idx="1"/>
          </p:nvPr>
        </p:nvSpPr>
        <p:spPr>
          <a:xfrm>
            <a:off x="311700" y="1123900"/>
            <a:ext cx="5224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Hierarchical file systems</a:t>
            </a:r>
            <a:endParaRPr/>
          </a:p>
          <a:p>
            <a:pPr marL="457200" lvl="0" indent="-342900" algn="l" rtl="0">
              <a:spcBef>
                <a:spcPts val="0"/>
              </a:spcBef>
              <a:spcAft>
                <a:spcPts val="0"/>
              </a:spcAft>
              <a:buSzPts val="1800"/>
              <a:buChar char="●"/>
            </a:pPr>
            <a:r>
              <a:rPr lang="en"/>
              <a:t>html code</a:t>
            </a:r>
            <a:endParaRPr/>
          </a:p>
          <a:p>
            <a:pPr marL="457200" lvl="0" indent="-342900" algn="l" rtl="0">
              <a:spcBef>
                <a:spcPts val="0"/>
              </a:spcBef>
              <a:spcAft>
                <a:spcPts val="0"/>
              </a:spcAft>
              <a:buSzPts val="1800"/>
              <a:buChar char="●"/>
            </a:pPr>
            <a:r>
              <a:rPr lang="en"/>
              <a:t>linguistic/evolutionary relationships</a:t>
            </a:r>
            <a:endParaRPr/>
          </a:p>
          <a:p>
            <a:pPr marL="457200" lvl="0" indent="-342900" algn="l" rtl="0">
              <a:spcBef>
                <a:spcPts val="0"/>
              </a:spcBef>
              <a:spcAft>
                <a:spcPts val="0"/>
              </a:spcAft>
              <a:buSzPts val="1800"/>
              <a:buChar char="●"/>
            </a:pPr>
            <a:r>
              <a:rPr lang="en"/>
              <a:t>Note trees and graphs are both just abstractions of real relationships</a:t>
            </a:r>
            <a:endParaRPr/>
          </a:p>
        </p:txBody>
      </p:sp>
      <p:pic>
        <p:nvPicPr>
          <p:cNvPr id="256" name="Google Shape;256;p26"/>
          <p:cNvPicPr preferRelativeResize="0"/>
          <p:nvPr/>
        </p:nvPicPr>
        <p:blipFill>
          <a:blip r:embed="rId3">
            <a:alphaModFix/>
          </a:blip>
          <a:stretch>
            <a:fillRect/>
          </a:stretch>
        </p:blipFill>
        <p:spPr>
          <a:xfrm>
            <a:off x="3135226" y="2791750"/>
            <a:ext cx="2517325" cy="1549125"/>
          </a:xfrm>
          <a:prstGeom prst="rect">
            <a:avLst/>
          </a:prstGeom>
          <a:noFill/>
          <a:ln>
            <a:noFill/>
          </a:ln>
        </p:spPr>
      </p:pic>
      <p:pic>
        <p:nvPicPr>
          <p:cNvPr id="257" name="Google Shape;257;p26"/>
          <p:cNvPicPr preferRelativeResize="0"/>
          <p:nvPr/>
        </p:nvPicPr>
        <p:blipFill>
          <a:blip r:embed="rId4">
            <a:alphaModFix/>
          </a:blip>
          <a:stretch>
            <a:fillRect/>
          </a:stretch>
        </p:blipFill>
        <p:spPr>
          <a:xfrm>
            <a:off x="261950" y="2791750"/>
            <a:ext cx="2823526" cy="940075"/>
          </a:xfrm>
          <a:prstGeom prst="rect">
            <a:avLst/>
          </a:prstGeom>
          <a:noFill/>
          <a:ln>
            <a:noFill/>
          </a:ln>
        </p:spPr>
      </p:pic>
      <p:pic>
        <p:nvPicPr>
          <p:cNvPr id="258" name="Google Shape;258;p26"/>
          <p:cNvPicPr preferRelativeResize="0"/>
          <p:nvPr/>
        </p:nvPicPr>
        <p:blipFill rotWithShape="1">
          <a:blip r:embed="rId5">
            <a:alphaModFix/>
          </a:blip>
          <a:srcRect l="25355" r="26948"/>
          <a:stretch/>
        </p:blipFill>
        <p:spPr>
          <a:xfrm>
            <a:off x="5914425" y="592925"/>
            <a:ext cx="2978925" cy="415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Tree - Formal Definitions</a:t>
            </a:r>
            <a:endParaRPr/>
          </a:p>
        </p:txBody>
      </p:sp>
      <p:sp>
        <p:nvSpPr>
          <p:cNvPr id="264" name="Google Shape;264;p27"/>
          <p:cNvSpPr txBox="1">
            <a:spLocks noGrp="1"/>
          </p:cNvSpPr>
          <p:nvPr>
            <p:ph type="body" idx="1"/>
          </p:nvPr>
        </p:nvSpPr>
        <p:spPr>
          <a:xfrm>
            <a:off x="311700" y="1140350"/>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 </a:t>
            </a:r>
            <a:r>
              <a:rPr lang="en" b="1" dirty="0"/>
              <a:t>Tree </a:t>
            </a:r>
            <a:r>
              <a:rPr lang="en" dirty="0"/>
              <a:t>is a data structure made up of a set of </a:t>
            </a:r>
            <a:r>
              <a:rPr lang="en" b="1" dirty="0">
                <a:solidFill>
                  <a:schemeClr val="accent6"/>
                </a:solidFill>
              </a:rPr>
              <a:t>nodes </a:t>
            </a:r>
            <a:r>
              <a:rPr lang="en" dirty="0"/>
              <a:t>connected by </a:t>
            </a:r>
            <a:r>
              <a:rPr lang="en" b="1" dirty="0">
                <a:solidFill>
                  <a:schemeClr val="dk1"/>
                </a:solidFill>
              </a:rPr>
              <a:t>edges</a:t>
            </a:r>
            <a:endParaRPr b="1" dirty="0">
              <a:solidFill>
                <a:schemeClr val="dk1"/>
              </a:solidFill>
            </a:endParaRPr>
          </a:p>
          <a:p>
            <a:pPr marL="914400" lvl="1" indent="-317500" algn="l" rtl="0">
              <a:spcBef>
                <a:spcPts val="0"/>
              </a:spcBef>
              <a:spcAft>
                <a:spcPts val="0"/>
              </a:spcAft>
              <a:buSzPts val="1400"/>
              <a:buChar char="○"/>
            </a:pPr>
            <a:r>
              <a:rPr lang="en" dirty="0"/>
              <a:t>A </a:t>
            </a:r>
            <a:r>
              <a:rPr lang="en" b="1" dirty="0"/>
              <a:t>node </a:t>
            </a:r>
            <a:r>
              <a:rPr lang="en" dirty="0"/>
              <a:t>can have any number of edges</a:t>
            </a:r>
            <a:endParaRPr dirty="0"/>
          </a:p>
          <a:p>
            <a:pPr marL="914400" lvl="1" indent="-317500" algn="l" rtl="0">
              <a:spcBef>
                <a:spcPts val="0"/>
              </a:spcBef>
              <a:spcAft>
                <a:spcPts val="0"/>
              </a:spcAft>
              <a:buSzPts val="1400"/>
              <a:buChar char="○"/>
            </a:pPr>
            <a:r>
              <a:rPr lang="en" dirty="0"/>
              <a:t>An </a:t>
            </a:r>
            <a:r>
              <a:rPr lang="en" b="1" dirty="0"/>
              <a:t>edge </a:t>
            </a:r>
            <a:r>
              <a:rPr lang="en" dirty="0"/>
              <a:t>connects two nodes</a:t>
            </a:r>
            <a:endParaRPr dirty="0"/>
          </a:p>
          <a:p>
            <a:pPr marL="1371600" lvl="2" indent="-317500" algn="l" rtl="0">
              <a:spcBef>
                <a:spcPts val="0"/>
              </a:spcBef>
              <a:spcAft>
                <a:spcPts val="0"/>
              </a:spcAft>
              <a:buSzPts val="1400"/>
              <a:buChar char="■"/>
            </a:pPr>
            <a:r>
              <a:rPr lang="en" dirty="0">
                <a:highlight>
                  <a:srgbClr val="FFFF00"/>
                </a:highlight>
              </a:rPr>
              <a:t>Each node has one incoming edge</a:t>
            </a:r>
            <a:endParaRPr dirty="0">
              <a:highlight>
                <a:srgbClr val="FFFF00"/>
              </a:highlight>
            </a:endParaRPr>
          </a:p>
          <a:p>
            <a:pPr marL="1371600" lvl="2" indent="-317500" algn="l" rtl="0">
              <a:spcBef>
                <a:spcPts val="0"/>
              </a:spcBef>
              <a:spcAft>
                <a:spcPts val="0"/>
              </a:spcAft>
              <a:buSzPts val="1400"/>
              <a:buChar char="■"/>
            </a:pPr>
            <a:r>
              <a:rPr lang="en" dirty="0"/>
              <a:t>Each node can have zero or more outgoing</a:t>
            </a:r>
            <a:endParaRPr dirty="0"/>
          </a:p>
          <a:p>
            <a:pPr marL="914400" lvl="1" indent="-317500" algn="l" rtl="0">
              <a:spcBef>
                <a:spcPts val="0"/>
              </a:spcBef>
              <a:spcAft>
                <a:spcPts val="0"/>
              </a:spcAft>
              <a:buSzPts val="1400"/>
              <a:buChar char="○"/>
            </a:pPr>
            <a:r>
              <a:rPr lang="en" dirty="0"/>
              <a:t>A </a:t>
            </a:r>
            <a:r>
              <a:rPr lang="en" b="1" dirty="0"/>
              <a:t>path </a:t>
            </a:r>
            <a:r>
              <a:rPr lang="en" dirty="0"/>
              <a:t>is a route, consisting of edges and nodes</a:t>
            </a:r>
            <a:endParaRPr dirty="0"/>
          </a:p>
          <a:p>
            <a:pPr marL="914400" lvl="1" indent="-317500" algn="l" rtl="0">
              <a:spcBef>
                <a:spcPts val="0"/>
              </a:spcBef>
              <a:spcAft>
                <a:spcPts val="0"/>
              </a:spcAft>
              <a:buSzPts val="1400"/>
              <a:buChar char="○"/>
            </a:pPr>
            <a:r>
              <a:rPr lang="en" dirty="0"/>
              <a:t>A </a:t>
            </a:r>
            <a:r>
              <a:rPr lang="en" b="1" dirty="0"/>
              <a:t>Parent</a:t>
            </a:r>
            <a:r>
              <a:rPr lang="en" dirty="0"/>
              <a:t> node is a node with outgoing edges</a:t>
            </a:r>
            <a:endParaRPr dirty="0"/>
          </a:p>
          <a:p>
            <a:pPr marL="914400" lvl="1" indent="-317500" algn="l" rtl="0">
              <a:spcBef>
                <a:spcPts val="0"/>
              </a:spcBef>
              <a:spcAft>
                <a:spcPts val="0"/>
              </a:spcAft>
              <a:buSzPts val="1400"/>
              <a:buChar char="○"/>
            </a:pPr>
            <a:r>
              <a:rPr lang="en" b="1" dirty="0"/>
              <a:t>Children </a:t>
            </a:r>
            <a:r>
              <a:rPr lang="en" dirty="0"/>
              <a:t>are nodes that have incoming edges from a parent</a:t>
            </a:r>
            <a:endParaRPr dirty="0"/>
          </a:p>
          <a:p>
            <a:pPr marL="914400" lvl="1" indent="-317500" algn="l" rtl="0">
              <a:spcBef>
                <a:spcPts val="0"/>
              </a:spcBef>
              <a:spcAft>
                <a:spcPts val="0"/>
              </a:spcAft>
              <a:buSzPts val="1400"/>
              <a:buChar char="○"/>
            </a:pPr>
            <a:r>
              <a:rPr lang="en" b="1" dirty="0"/>
              <a:t>Siblings </a:t>
            </a:r>
            <a:r>
              <a:rPr lang="en" dirty="0"/>
              <a:t>are child nodes with the same parent</a:t>
            </a:r>
            <a:endParaRPr dirty="0"/>
          </a:p>
          <a:p>
            <a:pPr marL="914400" lvl="1" indent="-317500" algn="l" rtl="0">
              <a:spcBef>
                <a:spcPts val="0"/>
              </a:spcBef>
              <a:spcAft>
                <a:spcPts val="0"/>
              </a:spcAft>
              <a:buSzPts val="1400"/>
              <a:buChar char="○"/>
            </a:pPr>
            <a:r>
              <a:rPr lang="en" b="1" dirty="0"/>
              <a:t>Leaf node </a:t>
            </a:r>
            <a:r>
              <a:rPr lang="en" dirty="0"/>
              <a:t>is a node with no children</a:t>
            </a:r>
            <a:endParaRPr dirty="0"/>
          </a:p>
          <a:p>
            <a:pPr marL="914400" lvl="1" indent="-317500" algn="l" rtl="0">
              <a:spcBef>
                <a:spcPts val="0"/>
              </a:spcBef>
              <a:spcAft>
                <a:spcPts val="0"/>
              </a:spcAft>
              <a:buSzPts val="1400"/>
              <a:buChar char="○"/>
            </a:pPr>
            <a:r>
              <a:rPr lang="en" b="1" dirty="0"/>
              <a:t>Root node </a:t>
            </a:r>
            <a:r>
              <a:rPr lang="en" dirty="0"/>
              <a:t>is the parent of all nodes</a:t>
            </a:r>
            <a:endParaRPr dirty="0"/>
          </a:p>
          <a:p>
            <a:pPr marL="914400" lvl="1" indent="-317500" algn="l" rtl="0">
              <a:spcBef>
                <a:spcPts val="0"/>
              </a:spcBef>
              <a:spcAft>
                <a:spcPts val="0"/>
              </a:spcAft>
              <a:buSzPts val="1400"/>
              <a:buChar char="○"/>
            </a:pPr>
            <a:r>
              <a:rPr lang="en" b="1" dirty="0">
                <a:highlight>
                  <a:srgbClr val="FFFF00"/>
                </a:highlight>
              </a:rPr>
              <a:t>Level </a:t>
            </a:r>
            <a:r>
              <a:rPr lang="en" dirty="0">
                <a:highlight>
                  <a:srgbClr val="FFFF00"/>
                </a:highlight>
              </a:rPr>
              <a:t> is the number of edges between a node and its root.</a:t>
            </a:r>
            <a:endParaRPr dirty="0">
              <a:highlight>
                <a:srgbClr val="FFFF00"/>
              </a:highlight>
            </a:endParaRPr>
          </a:p>
          <a:p>
            <a:pPr marL="1371600" lvl="2" indent="-317500" algn="l" rtl="0">
              <a:spcBef>
                <a:spcPts val="0"/>
              </a:spcBef>
              <a:spcAft>
                <a:spcPts val="0"/>
              </a:spcAft>
              <a:buSzPts val="1400"/>
              <a:buChar char="■"/>
            </a:pPr>
            <a:r>
              <a:rPr lang="en" dirty="0"/>
              <a:t>The Root node is level 0</a:t>
            </a:r>
            <a:endParaRPr dirty="0"/>
          </a:p>
          <a:p>
            <a:pPr marL="1371600" lvl="2" indent="-317500" algn="l" rtl="0">
              <a:spcBef>
                <a:spcPts val="0"/>
              </a:spcBef>
              <a:spcAft>
                <a:spcPts val="0"/>
              </a:spcAft>
              <a:buSzPts val="1400"/>
              <a:buChar char="■"/>
            </a:pPr>
            <a:r>
              <a:rPr lang="en" dirty="0"/>
              <a:t>The </a:t>
            </a:r>
            <a:r>
              <a:rPr lang="en" b="1" dirty="0"/>
              <a:t>Height </a:t>
            </a:r>
            <a:r>
              <a:rPr lang="en" dirty="0"/>
              <a:t>of a tree is the max level of any node</a:t>
            </a:r>
            <a:endParaRPr dirty="0"/>
          </a:p>
        </p:txBody>
      </p:sp>
      <p:grpSp>
        <p:nvGrpSpPr>
          <p:cNvPr id="265" name="Google Shape;265;p27"/>
          <p:cNvGrpSpPr/>
          <p:nvPr/>
        </p:nvGrpSpPr>
        <p:grpSpPr>
          <a:xfrm>
            <a:off x="6427825" y="1776000"/>
            <a:ext cx="1843925" cy="1555050"/>
            <a:chOff x="941425" y="1699800"/>
            <a:chExt cx="1843925" cy="1555050"/>
          </a:xfrm>
        </p:grpSpPr>
        <p:grpSp>
          <p:nvGrpSpPr>
            <p:cNvPr id="266" name="Google Shape;266;p27"/>
            <p:cNvGrpSpPr/>
            <p:nvPr/>
          </p:nvGrpSpPr>
          <p:grpSpPr>
            <a:xfrm>
              <a:off x="941425" y="1699800"/>
              <a:ext cx="1843925" cy="1555050"/>
              <a:chOff x="941425" y="1699800"/>
              <a:chExt cx="1843925" cy="1555050"/>
            </a:xfrm>
          </p:grpSpPr>
          <p:sp>
            <p:nvSpPr>
              <p:cNvPr id="267" name="Google Shape;267;p27"/>
              <p:cNvSpPr/>
              <p:nvPr/>
            </p:nvSpPr>
            <p:spPr>
              <a:xfrm>
                <a:off x="1963600" y="169980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1412225"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2518650"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941425"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1963600"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2" name="Google Shape;272;p27"/>
            <p:cNvCxnSpPr>
              <a:stCxn id="267" idx="3"/>
              <a:endCxn id="268" idx="7"/>
            </p:cNvCxnSpPr>
            <p:nvPr/>
          </p:nvCxnSpPr>
          <p:spPr>
            <a:xfrm flipH="1">
              <a:off x="1639957" y="1922321"/>
              <a:ext cx="362700" cy="426900"/>
            </a:xfrm>
            <a:prstGeom prst="straightConnector1">
              <a:avLst/>
            </a:prstGeom>
            <a:noFill/>
            <a:ln w="28575" cap="flat" cmpd="sng">
              <a:solidFill>
                <a:schemeClr val="dk1"/>
              </a:solidFill>
              <a:prstDash val="solid"/>
              <a:round/>
              <a:headEnd type="none" w="med" len="med"/>
              <a:tailEnd type="none" w="med" len="med"/>
            </a:ln>
          </p:spPr>
        </p:cxnSp>
        <p:cxnSp>
          <p:nvCxnSpPr>
            <p:cNvPr id="273" name="Google Shape;273;p27"/>
            <p:cNvCxnSpPr>
              <a:stCxn id="268" idx="3"/>
              <a:endCxn id="270" idx="7"/>
            </p:cNvCxnSpPr>
            <p:nvPr/>
          </p:nvCxnSpPr>
          <p:spPr>
            <a:xfrm flipH="1">
              <a:off x="1168982" y="2533571"/>
              <a:ext cx="282300" cy="498900"/>
            </a:xfrm>
            <a:prstGeom prst="straightConnector1">
              <a:avLst/>
            </a:prstGeom>
            <a:noFill/>
            <a:ln w="28575" cap="flat" cmpd="sng">
              <a:solidFill>
                <a:schemeClr val="dk1"/>
              </a:solidFill>
              <a:prstDash val="solid"/>
              <a:round/>
              <a:headEnd type="none" w="med" len="med"/>
              <a:tailEnd type="none" w="med" len="med"/>
            </a:ln>
          </p:spPr>
        </p:cxnSp>
        <p:cxnSp>
          <p:nvCxnSpPr>
            <p:cNvPr id="274" name="Google Shape;274;p27"/>
            <p:cNvCxnSpPr>
              <a:stCxn id="268" idx="5"/>
              <a:endCxn id="271" idx="1"/>
            </p:cNvCxnSpPr>
            <p:nvPr/>
          </p:nvCxnSpPr>
          <p:spPr>
            <a:xfrm>
              <a:off x="1639868" y="2533571"/>
              <a:ext cx="362700" cy="498900"/>
            </a:xfrm>
            <a:prstGeom prst="straightConnector1">
              <a:avLst/>
            </a:prstGeom>
            <a:noFill/>
            <a:ln w="28575" cap="flat" cmpd="sng">
              <a:solidFill>
                <a:schemeClr val="dk1"/>
              </a:solidFill>
              <a:prstDash val="solid"/>
              <a:round/>
              <a:headEnd type="none" w="med" len="med"/>
              <a:tailEnd type="none" w="med" len="med"/>
            </a:ln>
          </p:spPr>
        </p:cxnSp>
        <p:cxnSp>
          <p:nvCxnSpPr>
            <p:cNvPr id="275" name="Google Shape;275;p27"/>
            <p:cNvCxnSpPr>
              <a:endCxn id="269" idx="1"/>
            </p:cNvCxnSpPr>
            <p:nvPr/>
          </p:nvCxnSpPr>
          <p:spPr>
            <a:xfrm>
              <a:off x="2210307" y="1922329"/>
              <a:ext cx="347400" cy="4269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Representing Trees in Python</a:t>
            </a:r>
            <a:endParaRPr/>
          </a:p>
        </p:txBody>
      </p:sp>
      <p:sp>
        <p:nvSpPr>
          <p:cNvPr id="281" name="Google Shape;28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tree can be thought of as a set of python objects with defined attributes</a:t>
            </a:r>
            <a:endParaRPr/>
          </a:p>
        </p:txBody>
      </p:sp>
      <p:grpSp>
        <p:nvGrpSpPr>
          <p:cNvPr id="282" name="Google Shape;282;p28"/>
          <p:cNvGrpSpPr/>
          <p:nvPr/>
        </p:nvGrpSpPr>
        <p:grpSpPr>
          <a:xfrm>
            <a:off x="331825" y="1623600"/>
            <a:ext cx="2471972" cy="1671678"/>
            <a:chOff x="6427825" y="1776000"/>
            <a:chExt cx="2471972" cy="1671678"/>
          </a:xfrm>
        </p:grpSpPr>
        <p:grpSp>
          <p:nvGrpSpPr>
            <p:cNvPr id="283" name="Google Shape;283;p28"/>
            <p:cNvGrpSpPr/>
            <p:nvPr/>
          </p:nvGrpSpPr>
          <p:grpSpPr>
            <a:xfrm>
              <a:off x="6427825" y="1776000"/>
              <a:ext cx="1843925" cy="1555050"/>
              <a:chOff x="941425" y="1699800"/>
              <a:chExt cx="1843925" cy="1555050"/>
            </a:xfrm>
          </p:grpSpPr>
          <p:grpSp>
            <p:nvGrpSpPr>
              <p:cNvPr id="284" name="Google Shape;284;p28"/>
              <p:cNvGrpSpPr/>
              <p:nvPr/>
            </p:nvGrpSpPr>
            <p:grpSpPr>
              <a:xfrm>
                <a:off x="941425" y="1699800"/>
                <a:ext cx="1843925" cy="1555050"/>
                <a:chOff x="941425" y="1699800"/>
                <a:chExt cx="1843925" cy="1555050"/>
              </a:xfrm>
            </p:grpSpPr>
            <p:sp>
              <p:nvSpPr>
                <p:cNvPr id="285" name="Google Shape;285;p28"/>
                <p:cNvSpPr/>
                <p:nvPr/>
              </p:nvSpPr>
              <p:spPr>
                <a:xfrm>
                  <a:off x="1963600" y="169980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a</a:t>
                  </a:r>
                  <a:endParaRPr>
                    <a:solidFill>
                      <a:schemeClr val="dk1"/>
                    </a:solidFill>
                  </a:endParaRPr>
                </a:p>
              </p:txBody>
            </p:sp>
            <p:sp>
              <p:nvSpPr>
                <p:cNvPr id="286" name="Google Shape;286;p28"/>
                <p:cNvSpPr/>
                <p:nvPr/>
              </p:nvSpPr>
              <p:spPr>
                <a:xfrm>
                  <a:off x="1412225"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b</a:t>
                  </a:r>
                  <a:endParaRPr>
                    <a:solidFill>
                      <a:schemeClr val="dk1"/>
                    </a:solidFill>
                  </a:endParaRPr>
                </a:p>
              </p:txBody>
            </p:sp>
            <p:sp>
              <p:nvSpPr>
                <p:cNvPr id="287" name="Google Shape;287;p28"/>
                <p:cNvSpPr/>
                <p:nvPr/>
              </p:nvSpPr>
              <p:spPr>
                <a:xfrm>
                  <a:off x="2518650"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c</a:t>
                  </a:r>
                  <a:endParaRPr>
                    <a:solidFill>
                      <a:schemeClr val="dk1"/>
                    </a:solidFill>
                  </a:endParaRPr>
                </a:p>
              </p:txBody>
            </p:sp>
            <p:sp>
              <p:nvSpPr>
                <p:cNvPr id="288" name="Google Shape;288;p28"/>
                <p:cNvSpPr/>
                <p:nvPr/>
              </p:nvSpPr>
              <p:spPr>
                <a:xfrm>
                  <a:off x="941425"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d</a:t>
                  </a:r>
                  <a:endParaRPr>
                    <a:solidFill>
                      <a:schemeClr val="dk1"/>
                    </a:solidFill>
                  </a:endParaRPr>
                </a:p>
              </p:txBody>
            </p:sp>
            <p:sp>
              <p:nvSpPr>
                <p:cNvPr id="289" name="Google Shape;289;p28"/>
                <p:cNvSpPr/>
                <p:nvPr/>
              </p:nvSpPr>
              <p:spPr>
                <a:xfrm>
                  <a:off x="1963600"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e</a:t>
                  </a:r>
                  <a:endParaRPr>
                    <a:solidFill>
                      <a:schemeClr val="dk1"/>
                    </a:solidFill>
                  </a:endParaRPr>
                </a:p>
              </p:txBody>
            </p:sp>
          </p:grpSp>
          <p:cxnSp>
            <p:nvCxnSpPr>
              <p:cNvPr id="290" name="Google Shape;290;p28"/>
              <p:cNvCxnSpPr>
                <a:stCxn id="285" idx="3"/>
                <a:endCxn id="286" idx="7"/>
              </p:cNvCxnSpPr>
              <p:nvPr/>
            </p:nvCxnSpPr>
            <p:spPr>
              <a:xfrm flipH="1">
                <a:off x="1639957" y="1922321"/>
                <a:ext cx="362700" cy="426900"/>
              </a:xfrm>
              <a:prstGeom prst="straightConnector1">
                <a:avLst/>
              </a:prstGeom>
              <a:noFill/>
              <a:ln w="28575" cap="flat" cmpd="sng">
                <a:solidFill>
                  <a:schemeClr val="dk1"/>
                </a:solidFill>
                <a:prstDash val="solid"/>
                <a:round/>
                <a:headEnd type="none" w="med" len="med"/>
                <a:tailEnd type="none" w="med" len="med"/>
              </a:ln>
            </p:spPr>
          </p:cxnSp>
          <p:cxnSp>
            <p:nvCxnSpPr>
              <p:cNvPr id="291" name="Google Shape;291;p28"/>
              <p:cNvCxnSpPr>
                <a:stCxn id="286" idx="3"/>
                <a:endCxn id="288" idx="7"/>
              </p:cNvCxnSpPr>
              <p:nvPr/>
            </p:nvCxnSpPr>
            <p:spPr>
              <a:xfrm flipH="1">
                <a:off x="1168982" y="2533571"/>
                <a:ext cx="282300" cy="498900"/>
              </a:xfrm>
              <a:prstGeom prst="straightConnector1">
                <a:avLst/>
              </a:prstGeom>
              <a:noFill/>
              <a:ln w="28575" cap="flat" cmpd="sng">
                <a:solidFill>
                  <a:schemeClr val="dk1"/>
                </a:solidFill>
                <a:prstDash val="solid"/>
                <a:round/>
                <a:headEnd type="none" w="med" len="med"/>
                <a:tailEnd type="none" w="med" len="med"/>
              </a:ln>
            </p:spPr>
          </p:cxnSp>
          <p:cxnSp>
            <p:nvCxnSpPr>
              <p:cNvPr id="292" name="Google Shape;292;p28"/>
              <p:cNvCxnSpPr>
                <a:stCxn id="286" idx="5"/>
                <a:endCxn id="289" idx="1"/>
              </p:cNvCxnSpPr>
              <p:nvPr/>
            </p:nvCxnSpPr>
            <p:spPr>
              <a:xfrm>
                <a:off x="1639868" y="2533571"/>
                <a:ext cx="362700" cy="498900"/>
              </a:xfrm>
              <a:prstGeom prst="straightConnector1">
                <a:avLst/>
              </a:prstGeom>
              <a:noFill/>
              <a:ln w="28575" cap="flat" cmpd="sng">
                <a:solidFill>
                  <a:schemeClr val="dk1"/>
                </a:solidFill>
                <a:prstDash val="solid"/>
                <a:round/>
                <a:headEnd type="none" w="med" len="med"/>
                <a:tailEnd type="none" w="med" len="med"/>
              </a:ln>
            </p:spPr>
          </p:cxnSp>
          <p:cxnSp>
            <p:nvCxnSpPr>
              <p:cNvPr id="293" name="Google Shape;293;p28"/>
              <p:cNvCxnSpPr>
                <a:endCxn id="287" idx="1"/>
              </p:cNvCxnSpPr>
              <p:nvPr/>
            </p:nvCxnSpPr>
            <p:spPr>
              <a:xfrm>
                <a:off x="2210307" y="1922329"/>
                <a:ext cx="347400" cy="426900"/>
              </a:xfrm>
              <a:prstGeom prst="straightConnector1">
                <a:avLst/>
              </a:prstGeom>
              <a:noFill/>
              <a:ln w="28575" cap="flat" cmpd="sng">
                <a:solidFill>
                  <a:schemeClr val="dk1"/>
                </a:solidFill>
                <a:prstDash val="solid"/>
                <a:round/>
                <a:headEnd type="none" w="med" len="med"/>
                <a:tailEnd type="none" w="med" len="med"/>
              </a:ln>
            </p:spPr>
          </p:cxnSp>
        </p:grpSp>
        <p:grpSp>
          <p:nvGrpSpPr>
            <p:cNvPr id="294" name="Google Shape;294;p28"/>
            <p:cNvGrpSpPr/>
            <p:nvPr/>
          </p:nvGrpSpPr>
          <p:grpSpPr>
            <a:xfrm rot="1709082">
              <a:off x="8081761" y="2627590"/>
              <a:ext cx="693874" cy="696801"/>
              <a:chOff x="1609704" y="2368595"/>
              <a:chExt cx="693909" cy="696836"/>
            </a:xfrm>
          </p:grpSpPr>
          <p:sp>
            <p:nvSpPr>
              <p:cNvPr id="295" name="Google Shape;295;p28"/>
              <p:cNvSpPr/>
              <p:nvPr/>
            </p:nvSpPr>
            <p:spPr>
              <a:xfrm rot="-1972021">
                <a:off x="1987838" y="2753042"/>
                <a:ext cx="266450" cy="26088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f</a:t>
                </a:r>
                <a:endParaRPr>
                  <a:solidFill>
                    <a:schemeClr val="dk1"/>
                  </a:solidFill>
                </a:endParaRPr>
              </a:p>
            </p:txBody>
          </p:sp>
          <p:cxnSp>
            <p:nvCxnSpPr>
              <p:cNvPr id="296" name="Google Shape;296;p28"/>
              <p:cNvCxnSpPr>
                <a:stCxn id="287" idx="5"/>
                <a:endCxn id="295" idx="0"/>
              </p:cNvCxnSpPr>
              <p:nvPr/>
            </p:nvCxnSpPr>
            <p:spPr>
              <a:xfrm rot="-1711387">
                <a:off x="1704403" y="2400671"/>
                <a:ext cx="251302" cy="460848"/>
              </a:xfrm>
              <a:prstGeom prst="straightConnector1">
                <a:avLst/>
              </a:prstGeom>
              <a:noFill/>
              <a:ln w="28575" cap="flat" cmpd="sng">
                <a:solidFill>
                  <a:schemeClr val="dk1"/>
                </a:solidFill>
                <a:prstDash val="solid"/>
                <a:round/>
                <a:headEnd type="none" w="med" len="med"/>
                <a:tailEnd type="none" w="med" len="med"/>
              </a:ln>
            </p:spPr>
          </p:cxnSp>
        </p:grpSp>
      </p:grpSp>
      <p:grpSp>
        <p:nvGrpSpPr>
          <p:cNvPr id="297" name="Google Shape;297;p28"/>
          <p:cNvGrpSpPr/>
          <p:nvPr/>
        </p:nvGrpSpPr>
        <p:grpSpPr>
          <a:xfrm>
            <a:off x="2621125" y="1651500"/>
            <a:ext cx="2214600" cy="2181000"/>
            <a:chOff x="4373725" y="1651500"/>
            <a:chExt cx="2214600" cy="2181000"/>
          </a:xfrm>
        </p:grpSpPr>
        <p:grpSp>
          <p:nvGrpSpPr>
            <p:cNvPr id="298" name="Google Shape;298;p28"/>
            <p:cNvGrpSpPr/>
            <p:nvPr/>
          </p:nvGrpSpPr>
          <p:grpSpPr>
            <a:xfrm>
              <a:off x="5440525" y="1651500"/>
              <a:ext cx="614400" cy="428400"/>
              <a:chOff x="4678525" y="2032500"/>
              <a:chExt cx="614400" cy="428400"/>
            </a:xfrm>
          </p:grpSpPr>
          <p:sp>
            <p:nvSpPr>
              <p:cNvPr id="299" name="Google Shape;299;p28"/>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A</a:t>
                </a:r>
                <a:endParaRPr b="1">
                  <a:solidFill>
                    <a:schemeClr val="dk1"/>
                  </a:solidFill>
                </a:endParaRPr>
              </a:p>
            </p:txBody>
          </p:sp>
          <p:sp>
            <p:nvSpPr>
              <p:cNvPr id="300" name="Google Shape;300;p28"/>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01" name="Google Shape;301;p28"/>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grpSp>
          <p:nvGrpSpPr>
            <p:cNvPr id="302" name="Google Shape;302;p28"/>
            <p:cNvGrpSpPr/>
            <p:nvPr/>
          </p:nvGrpSpPr>
          <p:grpSpPr>
            <a:xfrm>
              <a:off x="5973925" y="2565900"/>
              <a:ext cx="614400" cy="428400"/>
              <a:chOff x="4678525" y="2032500"/>
              <a:chExt cx="614400" cy="428400"/>
            </a:xfrm>
          </p:grpSpPr>
          <p:sp>
            <p:nvSpPr>
              <p:cNvPr id="303" name="Google Shape;303;p28"/>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C</a:t>
                </a:r>
                <a:endParaRPr b="1">
                  <a:solidFill>
                    <a:schemeClr val="dk1"/>
                  </a:solidFill>
                </a:endParaRPr>
              </a:p>
            </p:txBody>
          </p:sp>
          <p:sp>
            <p:nvSpPr>
              <p:cNvPr id="304" name="Google Shape;304;p28"/>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05" name="Google Shape;305;p28"/>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grpSp>
          <p:nvGrpSpPr>
            <p:cNvPr id="306" name="Google Shape;306;p28"/>
            <p:cNvGrpSpPr/>
            <p:nvPr/>
          </p:nvGrpSpPr>
          <p:grpSpPr>
            <a:xfrm>
              <a:off x="4983325" y="2565900"/>
              <a:ext cx="614400" cy="428400"/>
              <a:chOff x="4678525" y="2032500"/>
              <a:chExt cx="614400" cy="428400"/>
            </a:xfrm>
          </p:grpSpPr>
          <p:sp>
            <p:nvSpPr>
              <p:cNvPr id="307" name="Google Shape;307;p28"/>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B</a:t>
                </a:r>
                <a:endParaRPr b="1">
                  <a:solidFill>
                    <a:schemeClr val="dk1"/>
                  </a:solidFill>
                </a:endParaRPr>
              </a:p>
            </p:txBody>
          </p:sp>
          <p:sp>
            <p:nvSpPr>
              <p:cNvPr id="308" name="Google Shape;308;p28"/>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09" name="Google Shape;309;p28"/>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grpSp>
          <p:nvGrpSpPr>
            <p:cNvPr id="310" name="Google Shape;310;p28"/>
            <p:cNvGrpSpPr/>
            <p:nvPr/>
          </p:nvGrpSpPr>
          <p:grpSpPr>
            <a:xfrm>
              <a:off x="5973925" y="3404100"/>
              <a:ext cx="614400" cy="428400"/>
              <a:chOff x="4678525" y="2032500"/>
              <a:chExt cx="614400" cy="428400"/>
            </a:xfrm>
          </p:grpSpPr>
          <p:sp>
            <p:nvSpPr>
              <p:cNvPr id="311" name="Google Shape;311;p28"/>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F</a:t>
                </a:r>
                <a:endParaRPr b="1">
                  <a:solidFill>
                    <a:schemeClr val="dk1"/>
                  </a:solidFill>
                </a:endParaRPr>
              </a:p>
            </p:txBody>
          </p:sp>
          <p:sp>
            <p:nvSpPr>
              <p:cNvPr id="312" name="Google Shape;312;p28"/>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13" name="Google Shape;313;p28"/>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grpSp>
          <p:nvGrpSpPr>
            <p:cNvPr id="314" name="Google Shape;314;p28"/>
            <p:cNvGrpSpPr/>
            <p:nvPr/>
          </p:nvGrpSpPr>
          <p:grpSpPr>
            <a:xfrm>
              <a:off x="5211925" y="3404100"/>
              <a:ext cx="614400" cy="428400"/>
              <a:chOff x="4678525" y="2032500"/>
              <a:chExt cx="614400" cy="428400"/>
            </a:xfrm>
          </p:grpSpPr>
          <p:sp>
            <p:nvSpPr>
              <p:cNvPr id="315" name="Google Shape;315;p28"/>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E</a:t>
                </a:r>
                <a:endParaRPr b="1">
                  <a:solidFill>
                    <a:schemeClr val="dk1"/>
                  </a:solidFill>
                </a:endParaRPr>
              </a:p>
            </p:txBody>
          </p:sp>
          <p:sp>
            <p:nvSpPr>
              <p:cNvPr id="316" name="Google Shape;316;p28"/>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17" name="Google Shape;317;p28"/>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grpSp>
          <p:nvGrpSpPr>
            <p:cNvPr id="318" name="Google Shape;318;p28"/>
            <p:cNvGrpSpPr/>
            <p:nvPr/>
          </p:nvGrpSpPr>
          <p:grpSpPr>
            <a:xfrm>
              <a:off x="4373725" y="3404100"/>
              <a:ext cx="614400" cy="428400"/>
              <a:chOff x="4678525" y="2032500"/>
              <a:chExt cx="614400" cy="428400"/>
            </a:xfrm>
          </p:grpSpPr>
          <p:sp>
            <p:nvSpPr>
              <p:cNvPr id="319" name="Google Shape;319;p28"/>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D</a:t>
                </a:r>
                <a:endParaRPr b="1">
                  <a:solidFill>
                    <a:schemeClr val="dk1"/>
                  </a:solidFill>
                </a:endParaRPr>
              </a:p>
            </p:txBody>
          </p:sp>
          <p:sp>
            <p:nvSpPr>
              <p:cNvPr id="320" name="Google Shape;320;p28"/>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21" name="Google Shape;321;p28"/>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cxnSp>
          <p:nvCxnSpPr>
            <p:cNvPr id="322" name="Google Shape;322;p28"/>
            <p:cNvCxnSpPr>
              <a:stCxn id="301" idx="2"/>
              <a:endCxn id="303" idx="0"/>
            </p:cNvCxnSpPr>
            <p:nvPr/>
          </p:nvCxnSpPr>
          <p:spPr>
            <a:xfrm>
              <a:off x="5901325" y="2079900"/>
              <a:ext cx="379800" cy="486000"/>
            </a:xfrm>
            <a:prstGeom prst="straightConnector1">
              <a:avLst/>
            </a:prstGeom>
            <a:noFill/>
            <a:ln w="28575" cap="flat" cmpd="sng">
              <a:solidFill>
                <a:schemeClr val="dk1"/>
              </a:solidFill>
              <a:prstDash val="solid"/>
              <a:round/>
              <a:headEnd type="none" w="med" len="med"/>
              <a:tailEnd type="none" w="med" len="med"/>
            </a:ln>
          </p:spPr>
        </p:cxnSp>
        <p:cxnSp>
          <p:nvCxnSpPr>
            <p:cNvPr id="323" name="Google Shape;323;p28"/>
            <p:cNvCxnSpPr>
              <a:stCxn id="300" idx="2"/>
              <a:endCxn id="307" idx="0"/>
            </p:cNvCxnSpPr>
            <p:nvPr/>
          </p:nvCxnSpPr>
          <p:spPr>
            <a:xfrm flipH="1">
              <a:off x="5290525" y="2079900"/>
              <a:ext cx="303600" cy="486000"/>
            </a:xfrm>
            <a:prstGeom prst="straightConnector1">
              <a:avLst/>
            </a:prstGeom>
            <a:noFill/>
            <a:ln w="28575" cap="flat" cmpd="sng">
              <a:solidFill>
                <a:schemeClr val="dk1"/>
              </a:solidFill>
              <a:prstDash val="solid"/>
              <a:round/>
              <a:headEnd type="none" w="med" len="med"/>
              <a:tailEnd type="none" w="med" len="med"/>
            </a:ln>
          </p:spPr>
        </p:cxnSp>
        <p:cxnSp>
          <p:nvCxnSpPr>
            <p:cNvPr id="324" name="Google Shape;324;p28"/>
            <p:cNvCxnSpPr>
              <a:stCxn id="308" idx="2"/>
              <a:endCxn id="319" idx="0"/>
            </p:cNvCxnSpPr>
            <p:nvPr/>
          </p:nvCxnSpPr>
          <p:spPr>
            <a:xfrm flipH="1">
              <a:off x="4680925" y="2994300"/>
              <a:ext cx="456000" cy="409800"/>
            </a:xfrm>
            <a:prstGeom prst="straightConnector1">
              <a:avLst/>
            </a:prstGeom>
            <a:noFill/>
            <a:ln w="28575" cap="flat" cmpd="sng">
              <a:solidFill>
                <a:schemeClr val="dk1"/>
              </a:solidFill>
              <a:prstDash val="solid"/>
              <a:round/>
              <a:headEnd type="none" w="med" len="med"/>
              <a:tailEnd type="none" w="med" len="med"/>
            </a:ln>
          </p:spPr>
        </p:cxnSp>
        <p:cxnSp>
          <p:nvCxnSpPr>
            <p:cNvPr id="325" name="Google Shape;325;p28"/>
            <p:cNvCxnSpPr>
              <a:stCxn id="309" idx="2"/>
              <a:endCxn id="315" idx="0"/>
            </p:cNvCxnSpPr>
            <p:nvPr/>
          </p:nvCxnSpPr>
          <p:spPr>
            <a:xfrm>
              <a:off x="5444125" y="2994300"/>
              <a:ext cx="75000" cy="409800"/>
            </a:xfrm>
            <a:prstGeom prst="straightConnector1">
              <a:avLst/>
            </a:prstGeom>
            <a:noFill/>
            <a:ln w="28575" cap="flat" cmpd="sng">
              <a:solidFill>
                <a:schemeClr val="dk1"/>
              </a:solidFill>
              <a:prstDash val="solid"/>
              <a:round/>
              <a:headEnd type="none" w="med" len="med"/>
              <a:tailEnd type="none" w="med" len="med"/>
            </a:ln>
          </p:spPr>
        </p:cxnSp>
        <p:cxnSp>
          <p:nvCxnSpPr>
            <p:cNvPr id="326" name="Google Shape;326;p28"/>
            <p:cNvCxnSpPr>
              <a:stCxn id="304" idx="2"/>
              <a:endCxn id="311" idx="0"/>
            </p:cNvCxnSpPr>
            <p:nvPr/>
          </p:nvCxnSpPr>
          <p:spPr>
            <a:xfrm>
              <a:off x="6127525" y="2994300"/>
              <a:ext cx="153600" cy="409800"/>
            </a:xfrm>
            <a:prstGeom prst="straightConnector1">
              <a:avLst/>
            </a:prstGeom>
            <a:noFill/>
            <a:ln w="28575" cap="flat" cmpd="sng">
              <a:solidFill>
                <a:schemeClr val="dk1"/>
              </a:solidFill>
              <a:prstDash val="solid"/>
              <a:round/>
              <a:headEnd type="none" w="med" len="med"/>
              <a:tailEnd type="none" w="med" len="med"/>
            </a:ln>
          </p:spPr>
        </p:cxnSp>
      </p:grpSp>
      <p:sp>
        <p:nvSpPr>
          <p:cNvPr id="327" name="Google Shape;327;p28"/>
          <p:cNvSpPr txBox="1">
            <a:spLocks noGrp="1"/>
          </p:cNvSpPr>
          <p:nvPr>
            <p:ph type="body" idx="1"/>
          </p:nvPr>
        </p:nvSpPr>
        <p:spPr>
          <a:xfrm>
            <a:off x="5105250" y="1573950"/>
            <a:ext cx="3773700" cy="38091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a:t>Implement a Class called </a:t>
            </a:r>
            <a:r>
              <a:rPr lang="en" b="1">
                <a:solidFill>
                  <a:schemeClr val="dk1"/>
                </a:solidFill>
                <a:latin typeface="Courier New"/>
                <a:ea typeface="Courier New"/>
                <a:cs typeface="Courier New"/>
                <a:sym typeface="Courier New"/>
              </a:rPr>
              <a:t>Node </a:t>
            </a:r>
            <a:r>
              <a:rPr lang="en"/>
              <a:t>with attributes </a:t>
            </a:r>
            <a:r>
              <a:rPr lang="en" b="1">
                <a:solidFill>
                  <a:schemeClr val="dk1"/>
                </a:solidFill>
                <a:latin typeface="Courier New"/>
                <a:ea typeface="Courier New"/>
                <a:cs typeface="Courier New"/>
                <a:sym typeface="Courier New"/>
              </a:rPr>
              <a:t>val</a:t>
            </a:r>
            <a:r>
              <a:rPr lang="en"/>
              <a:t>, </a:t>
            </a:r>
            <a:r>
              <a:rPr lang="en" b="1">
                <a:solidFill>
                  <a:schemeClr val="dk1"/>
                </a:solidFill>
                <a:latin typeface="Courier New"/>
                <a:ea typeface="Courier New"/>
                <a:cs typeface="Courier New"/>
                <a:sym typeface="Courier New"/>
              </a:rPr>
              <a:t>left</a:t>
            </a:r>
            <a:r>
              <a:rPr lang="en"/>
              <a:t>, and </a:t>
            </a:r>
            <a:r>
              <a:rPr lang="en" b="1">
                <a:solidFill>
                  <a:schemeClr val="dk1"/>
                </a:solidFill>
                <a:latin typeface="Courier New"/>
                <a:ea typeface="Courier New"/>
                <a:cs typeface="Courier New"/>
                <a:sym typeface="Courier New"/>
              </a:rPr>
              <a:t>right</a:t>
            </a:r>
            <a:endParaRPr b="1">
              <a:solidFill>
                <a:schemeClr val="dk1"/>
              </a:solidFill>
              <a:latin typeface="Courier New"/>
              <a:ea typeface="Courier New"/>
              <a:cs typeface="Courier New"/>
              <a:sym typeface="Courier New"/>
            </a:endParaRPr>
          </a:p>
          <a:p>
            <a:pPr marL="914400" lvl="1" indent="-310832" algn="l" rtl="0">
              <a:spcBef>
                <a:spcPts val="0"/>
              </a:spcBef>
              <a:spcAft>
                <a:spcPts val="0"/>
              </a:spcAft>
              <a:buSzPct val="100000"/>
              <a:buChar char="○"/>
            </a:pPr>
            <a:r>
              <a:rPr lang="en"/>
              <a:t>What input arguments do you need for this class?</a:t>
            </a:r>
            <a:endParaRPr/>
          </a:p>
          <a:p>
            <a:pPr marL="457200" lvl="0" indent="-334327" algn="l" rtl="0">
              <a:spcBef>
                <a:spcPts val="0"/>
              </a:spcBef>
              <a:spcAft>
                <a:spcPts val="0"/>
              </a:spcAft>
              <a:buSzPct val="100000"/>
              <a:buChar char="●"/>
            </a:pPr>
            <a:r>
              <a:rPr lang="en"/>
              <a:t>Add a method called </a:t>
            </a:r>
            <a:r>
              <a:rPr lang="en" b="1">
                <a:solidFill>
                  <a:schemeClr val="dk1"/>
                </a:solidFill>
                <a:latin typeface="Courier New"/>
                <a:ea typeface="Courier New"/>
                <a:cs typeface="Courier New"/>
                <a:sym typeface="Courier New"/>
              </a:rPr>
              <a:t>insert_left</a:t>
            </a:r>
            <a:endParaRPr b="1">
              <a:solidFill>
                <a:schemeClr val="dk1"/>
              </a:solidFill>
              <a:latin typeface="Courier New"/>
              <a:ea typeface="Courier New"/>
              <a:cs typeface="Courier New"/>
              <a:sym typeface="Courier New"/>
            </a:endParaRPr>
          </a:p>
          <a:p>
            <a:pPr marL="914400" lvl="1" indent="-310832" algn="l" rtl="0">
              <a:spcBef>
                <a:spcPts val="0"/>
              </a:spcBef>
              <a:spcAft>
                <a:spcPts val="0"/>
              </a:spcAft>
              <a:buSzPct val="100000"/>
              <a:buChar char="○"/>
            </a:pPr>
            <a:r>
              <a:rPr lang="en"/>
              <a:t>If there is no current child node on the left, add a child node to the left of the current node</a:t>
            </a:r>
            <a:endParaRPr/>
          </a:p>
          <a:p>
            <a:pPr marL="914400" lvl="1" indent="-310832" algn="l" rtl="0">
              <a:spcBef>
                <a:spcPts val="0"/>
              </a:spcBef>
              <a:spcAft>
                <a:spcPts val="0"/>
              </a:spcAft>
              <a:buSzPct val="100000"/>
              <a:buChar char="○"/>
            </a:pPr>
            <a:r>
              <a:rPr lang="en"/>
              <a:t>If there is a current child node on the left, push it down and add a new one.</a:t>
            </a:r>
            <a:endParaRPr/>
          </a:p>
          <a:p>
            <a:pPr marL="914400" lvl="1" indent="-310832" algn="l" rtl="0">
              <a:spcBef>
                <a:spcPts val="0"/>
              </a:spcBef>
              <a:spcAft>
                <a:spcPts val="0"/>
              </a:spcAft>
              <a:buSzPct val="100000"/>
              <a:buChar char="○"/>
            </a:pPr>
            <a:r>
              <a:rPr lang="en"/>
              <a:t>Also create a method called </a:t>
            </a:r>
            <a:r>
              <a:rPr lang="en" b="1">
                <a:solidFill>
                  <a:schemeClr val="dk1"/>
                </a:solidFill>
                <a:latin typeface="Courier New"/>
                <a:ea typeface="Courier New"/>
                <a:cs typeface="Courier New"/>
                <a:sym typeface="Courier New"/>
              </a:rPr>
              <a:t>insert_right </a:t>
            </a:r>
            <a:r>
              <a:rPr lang="en"/>
              <a:t>that does the same</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Representing Trees in Python</a:t>
            </a:r>
            <a:endParaRPr/>
          </a:p>
        </p:txBody>
      </p:sp>
      <p:sp>
        <p:nvSpPr>
          <p:cNvPr id="333" name="Google Shape;333;p29"/>
          <p:cNvSpPr txBox="1">
            <a:spLocks noGrp="1"/>
          </p:cNvSpPr>
          <p:nvPr>
            <p:ph type="body" idx="1"/>
          </p:nvPr>
        </p:nvSpPr>
        <p:spPr>
          <a:xfrm>
            <a:off x="311700" y="1152475"/>
            <a:ext cx="6177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tree can be thought of as a set of python objects with defined attributes</a:t>
            </a:r>
            <a:endParaRPr/>
          </a:p>
        </p:txBody>
      </p:sp>
      <p:grpSp>
        <p:nvGrpSpPr>
          <p:cNvPr id="334" name="Google Shape;334;p29"/>
          <p:cNvGrpSpPr/>
          <p:nvPr/>
        </p:nvGrpSpPr>
        <p:grpSpPr>
          <a:xfrm>
            <a:off x="411325" y="2032500"/>
            <a:ext cx="2214600" cy="2181000"/>
            <a:chOff x="4373725" y="1651500"/>
            <a:chExt cx="2214600" cy="2181000"/>
          </a:xfrm>
        </p:grpSpPr>
        <p:grpSp>
          <p:nvGrpSpPr>
            <p:cNvPr id="335" name="Google Shape;335;p29"/>
            <p:cNvGrpSpPr/>
            <p:nvPr/>
          </p:nvGrpSpPr>
          <p:grpSpPr>
            <a:xfrm>
              <a:off x="5440525" y="1651500"/>
              <a:ext cx="614400" cy="428400"/>
              <a:chOff x="4678525" y="2032500"/>
              <a:chExt cx="614400" cy="428400"/>
            </a:xfrm>
          </p:grpSpPr>
          <p:sp>
            <p:nvSpPr>
              <p:cNvPr id="336" name="Google Shape;336;p29"/>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A</a:t>
                </a:r>
                <a:endParaRPr b="1">
                  <a:solidFill>
                    <a:schemeClr val="dk1"/>
                  </a:solidFill>
                </a:endParaRPr>
              </a:p>
            </p:txBody>
          </p:sp>
          <p:sp>
            <p:nvSpPr>
              <p:cNvPr id="337" name="Google Shape;337;p29"/>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38" name="Google Shape;338;p29"/>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grpSp>
          <p:nvGrpSpPr>
            <p:cNvPr id="339" name="Google Shape;339;p29"/>
            <p:cNvGrpSpPr/>
            <p:nvPr/>
          </p:nvGrpSpPr>
          <p:grpSpPr>
            <a:xfrm>
              <a:off x="5973925" y="2565900"/>
              <a:ext cx="614400" cy="428400"/>
              <a:chOff x="4678525" y="2032500"/>
              <a:chExt cx="614400" cy="428400"/>
            </a:xfrm>
          </p:grpSpPr>
          <p:sp>
            <p:nvSpPr>
              <p:cNvPr id="340" name="Google Shape;340;p29"/>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C</a:t>
                </a:r>
                <a:endParaRPr b="1">
                  <a:solidFill>
                    <a:schemeClr val="dk1"/>
                  </a:solidFill>
                </a:endParaRPr>
              </a:p>
            </p:txBody>
          </p:sp>
          <p:sp>
            <p:nvSpPr>
              <p:cNvPr id="341" name="Google Shape;341;p29"/>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42" name="Google Shape;342;p29"/>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grpSp>
          <p:nvGrpSpPr>
            <p:cNvPr id="343" name="Google Shape;343;p29"/>
            <p:cNvGrpSpPr/>
            <p:nvPr/>
          </p:nvGrpSpPr>
          <p:grpSpPr>
            <a:xfrm>
              <a:off x="4983325" y="2565900"/>
              <a:ext cx="614400" cy="428400"/>
              <a:chOff x="4678525" y="2032500"/>
              <a:chExt cx="614400" cy="428400"/>
            </a:xfrm>
          </p:grpSpPr>
          <p:sp>
            <p:nvSpPr>
              <p:cNvPr id="344" name="Google Shape;344;p29"/>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B</a:t>
                </a:r>
                <a:endParaRPr b="1">
                  <a:solidFill>
                    <a:schemeClr val="dk1"/>
                  </a:solidFill>
                </a:endParaRPr>
              </a:p>
            </p:txBody>
          </p:sp>
          <p:sp>
            <p:nvSpPr>
              <p:cNvPr id="345" name="Google Shape;345;p29"/>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46" name="Google Shape;346;p29"/>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grpSp>
          <p:nvGrpSpPr>
            <p:cNvPr id="347" name="Google Shape;347;p29"/>
            <p:cNvGrpSpPr/>
            <p:nvPr/>
          </p:nvGrpSpPr>
          <p:grpSpPr>
            <a:xfrm>
              <a:off x="5973925" y="3404100"/>
              <a:ext cx="614400" cy="428400"/>
              <a:chOff x="4678525" y="2032500"/>
              <a:chExt cx="614400" cy="428400"/>
            </a:xfrm>
          </p:grpSpPr>
          <p:sp>
            <p:nvSpPr>
              <p:cNvPr id="348" name="Google Shape;348;p29"/>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F</a:t>
                </a:r>
                <a:endParaRPr b="1">
                  <a:solidFill>
                    <a:schemeClr val="dk1"/>
                  </a:solidFill>
                </a:endParaRPr>
              </a:p>
            </p:txBody>
          </p:sp>
          <p:sp>
            <p:nvSpPr>
              <p:cNvPr id="349" name="Google Shape;349;p29"/>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50" name="Google Shape;350;p29"/>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grpSp>
          <p:nvGrpSpPr>
            <p:cNvPr id="351" name="Google Shape;351;p29"/>
            <p:cNvGrpSpPr/>
            <p:nvPr/>
          </p:nvGrpSpPr>
          <p:grpSpPr>
            <a:xfrm>
              <a:off x="5211925" y="3404100"/>
              <a:ext cx="614400" cy="428400"/>
              <a:chOff x="4678525" y="2032500"/>
              <a:chExt cx="614400" cy="428400"/>
            </a:xfrm>
          </p:grpSpPr>
          <p:sp>
            <p:nvSpPr>
              <p:cNvPr id="352" name="Google Shape;352;p29"/>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E</a:t>
                </a:r>
                <a:endParaRPr b="1">
                  <a:solidFill>
                    <a:schemeClr val="dk1"/>
                  </a:solidFill>
                </a:endParaRPr>
              </a:p>
            </p:txBody>
          </p:sp>
          <p:sp>
            <p:nvSpPr>
              <p:cNvPr id="353" name="Google Shape;353;p29"/>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54" name="Google Shape;354;p29"/>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grpSp>
          <p:nvGrpSpPr>
            <p:cNvPr id="355" name="Google Shape;355;p29"/>
            <p:cNvGrpSpPr/>
            <p:nvPr/>
          </p:nvGrpSpPr>
          <p:grpSpPr>
            <a:xfrm>
              <a:off x="4373725" y="3404100"/>
              <a:ext cx="614400" cy="428400"/>
              <a:chOff x="4678525" y="2032500"/>
              <a:chExt cx="614400" cy="428400"/>
            </a:xfrm>
          </p:grpSpPr>
          <p:sp>
            <p:nvSpPr>
              <p:cNvPr id="356" name="Google Shape;356;p29"/>
              <p:cNvSpPr/>
              <p:nvPr/>
            </p:nvSpPr>
            <p:spPr>
              <a:xfrm>
                <a:off x="4678525" y="2032500"/>
                <a:ext cx="6144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r>
                  <a:rPr lang="en" b="1">
                    <a:solidFill>
                      <a:schemeClr val="dk1"/>
                    </a:solidFill>
                  </a:rPr>
                  <a:t>D</a:t>
                </a:r>
                <a:endParaRPr b="1">
                  <a:solidFill>
                    <a:schemeClr val="dk1"/>
                  </a:solidFill>
                </a:endParaRPr>
              </a:p>
            </p:txBody>
          </p:sp>
          <p:sp>
            <p:nvSpPr>
              <p:cNvPr id="357" name="Google Shape;357;p29"/>
              <p:cNvSpPr/>
              <p:nvPr/>
            </p:nvSpPr>
            <p:spPr>
              <a:xfrm>
                <a:off x="46785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L</a:t>
                </a:r>
                <a:endParaRPr>
                  <a:solidFill>
                    <a:schemeClr val="dk1"/>
                  </a:solidFill>
                </a:endParaRPr>
              </a:p>
            </p:txBody>
          </p:sp>
          <p:sp>
            <p:nvSpPr>
              <p:cNvPr id="358" name="Google Shape;358;p29"/>
              <p:cNvSpPr/>
              <p:nvPr/>
            </p:nvSpPr>
            <p:spPr>
              <a:xfrm>
                <a:off x="4985725" y="2246700"/>
                <a:ext cx="307200" cy="2142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a:t>
                </a:r>
                <a:endParaRPr>
                  <a:solidFill>
                    <a:schemeClr val="dk1"/>
                  </a:solidFill>
                </a:endParaRPr>
              </a:p>
            </p:txBody>
          </p:sp>
        </p:grpSp>
        <p:cxnSp>
          <p:nvCxnSpPr>
            <p:cNvPr id="359" name="Google Shape;359;p29"/>
            <p:cNvCxnSpPr>
              <a:stCxn id="338" idx="2"/>
              <a:endCxn id="340" idx="0"/>
            </p:cNvCxnSpPr>
            <p:nvPr/>
          </p:nvCxnSpPr>
          <p:spPr>
            <a:xfrm>
              <a:off x="5901325" y="2079900"/>
              <a:ext cx="379800" cy="486000"/>
            </a:xfrm>
            <a:prstGeom prst="straightConnector1">
              <a:avLst/>
            </a:prstGeom>
            <a:noFill/>
            <a:ln w="28575" cap="flat" cmpd="sng">
              <a:solidFill>
                <a:schemeClr val="dk1"/>
              </a:solidFill>
              <a:prstDash val="solid"/>
              <a:round/>
              <a:headEnd type="none" w="med" len="med"/>
              <a:tailEnd type="none" w="med" len="med"/>
            </a:ln>
          </p:spPr>
        </p:cxnSp>
        <p:cxnSp>
          <p:nvCxnSpPr>
            <p:cNvPr id="360" name="Google Shape;360;p29"/>
            <p:cNvCxnSpPr>
              <a:stCxn id="337" idx="2"/>
              <a:endCxn id="344" idx="0"/>
            </p:cNvCxnSpPr>
            <p:nvPr/>
          </p:nvCxnSpPr>
          <p:spPr>
            <a:xfrm flipH="1">
              <a:off x="5290525" y="2079900"/>
              <a:ext cx="303600" cy="486000"/>
            </a:xfrm>
            <a:prstGeom prst="straightConnector1">
              <a:avLst/>
            </a:prstGeom>
            <a:noFill/>
            <a:ln w="28575" cap="flat" cmpd="sng">
              <a:solidFill>
                <a:schemeClr val="dk1"/>
              </a:solidFill>
              <a:prstDash val="solid"/>
              <a:round/>
              <a:headEnd type="none" w="med" len="med"/>
              <a:tailEnd type="none" w="med" len="med"/>
            </a:ln>
          </p:spPr>
        </p:cxnSp>
        <p:cxnSp>
          <p:nvCxnSpPr>
            <p:cNvPr id="361" name="Google Shape;361;p29"/>
            <p:cNvCxnSpPr>
              <a:stCxn id="345" idx="2"/>
              <a:endCxn id="356" idx="0"/>
            </p:cNvCxnSpPr>
            <p:nvPr/>
          </p:nvCxnSpPr>
          <p:spPr>
            <a:xfrm flipH="1">
              <a:off x="4680925" y="2994300"/>
              <a:ext cx="456000" cy="409800"/>
            </a:xfrm>
            <a:prstGeom prst="straightConnector1">
              <a:avLst/>
            </a:prstGeom>
            <a:noFill/>
            <a:ln w="28575" cap="flat" cmpd="sng">
              <a:solidFill>
                <a:schemeClr val="dk1"/>
              </a:solidFill>
              <a:prstDash val="solid"/>
              <a:round/>
              <a:headEnd type="none" w="med" len="med"/>
              <a:tailEnd type="none" w="med" len="med"/>
            </a:ln>
          </p:spPr>
        </p:cxnSp>
        <p:cxnSp>
          <p:nvCxnSpPr>
            <p:cNvPr id="362" name="Google Shape;362;p29"/>
            <p:cNvCxnSpPr>
              <a:stCxn id="346" idx="2"/>
              <a:endCxn id="352" idx="0"/>
            </p:cNvCxnSpPr>
            <p:nvPr/>
          </p:nvCxnSpPr>
          <p:spPr>
            <a:xfrm>
              <a:off x="5444125" y="2994300"/>
              <a:ext cx="75000" cy="409800"/>
            </a:xfrm>
            <a:prstGeom prst="straightConnector1">
              <a:avLst/>
            </a:prstGeom>
            <a:noFill/>
            <a:ln w="28575" cap="flat" cmpd="sng">
              <a:solidFill>
                <a:schemeClr val="dk1"/>
              </a:solidFill>
              <a:prstDash val="solid"/>
              <a:round/>
              <a:headEnd type="none" w="med" len="med"/>
              <a:tailEnd type="none" w="med" len="med"/>
            </a:ln>
          </p:spPr>
        </p:cxnSp>
        <p:cxnSp>
          <p:nvCxnSpPr>
            <p:cNvPr id="363" name="Google Shape;363;p29"/>
            <p:cNvCxnSpPr>
              <a:stCxn id="341" idx="2"/>
              <a:endCxn id="348" idx="0"/>
            </p:cNvCxnSpPr>
            <p:nvPr/>
          </p:nvCxnSpPr>
          <p:spPr>
            <a:xfrm>
              <a:off x="6127525" y="2994300"/>
              <a:ext cx="153600" cy="409800"/>
            </a:xfrm>
            <a:prstGeom prst="straightConnector1">
              <a:avLst/>
            </a:prstGeom>
            <a:noFill/>
            <a:ln w="28575" cap="flat" cmpd="sng">
              <a:solidFill>
                <a:schemeClr val="dk1"/>
              </a:solidFill>
              <a:prstDash val="solid"/>
              <a:round/>
              <a:headEnd type="none" w="med" len="med"/>
              <a:tailEnd type="none" w="med" len="med"/>
            </a:ln>
          </p:spPr>
        </p:cxnSp>
      </p:grpSp>
      <p:sp>
        <p:nvSpPr>
          <p:cNvPr id="364" name="Google Shape;364;p29"/>
          <p:cNvSpPr txBox="1">
            <a:spLocks noGrp="1"/>
          </p:cNvSpPr>
          <p:nvPr>
            <p:ph type="body" idx="1"/>
          </p:nvPr>
        </p:nvSpPr>
        <p:spPr>
          <a:xfrm>
            <a:off x="2711850" y="1510800"/>
            <a:ext cx="3927300" cy="40977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Create an instance of class </a:t>
            </a:r>
            <a:r>
              <a:rPr lang="en" sz="1700" b="1">
                <a:solidFill>
                  <a:schemeClr val="dk1"/>
                </a:solidFill>
                <a:latin typeface="Courier New"/>
                <a:ea typeface="Courier New"/>
                <a:cs typeface="Courier New"/>
                <a:sym typeface="Courier New"/>
              </a:rPr>
              <a:t>Node</a:t>
            </a:r>
            <a:r>
              <a:rPr lang="en" sz="1700"/>
              <a:t> called </a:t>
            </a:r>
            <a:r>
              <a:rPr lang="en" sz="1700" b="1">
                <a:solidFill>
                  <a:schemeClr val="dk1"/>
                </a:solidFill>
                <a:latin typeface="Courier New"/>
                <a:ea typeface="Courier New"/>
                <a:cs typeface="Courier New"/>
                <a:sym typeface="Courier New"/>
              </a:rPr>
              <a:t>root</a:t>
            </a:r>
            <a:r>
              <a:rPr lang="en" sz="1700"/>
              <a:t> with value ‘a’</a:t>
            </a:r>
            <a:endParaRPr sz="1700"/>
          </a:p>
          <a:p>
            <a:pPr marL="457200" lvl="0" indent="-336550" algn="l" rtl="0">
              <a:spcBef>
                <a:spcPts val="0"/>
              </a:spcBef>
              <a:spcAft>
                <a:spcPts val="0"/>
              </a:spcAft>
              <a:buSzPts val="1700"/>
              <a:buChar char="●"/>
            </a:pPr>
            <a:r>
              <a:rPr lang="en" sz="1700"/>
              <a:t>Use the methods we have created to add B, C, D, E, F</a:t>
            </a:r>
            <a:endParaRPr sz="1700"/>
          </a:p>
          <a:p>
            <a:pPr marL="457200" lvl="0" indent="-336550" algn="l" rtl="0">
              <a:spcBef>
                <a:spcPts val="0"/>
              </a:spcBef>
              <a:spcAft>
                <a:spcPts val="0"/>
              </a:spcAft>
              <a:buSzPts val="1700"/>
              <a:buChar char="●"/>
            </a:pPr>
            <a:r>
              <a:rPr lang="en" sz="1700"/>
              <a:t>You could also represent this with a nested list or a nested dictionary</a:t>
            </a:r>
            <a:endParaRPr sz="1700"/>
          </a:p>
          <a:p>
            <a:pPr marL="914400" lvl="1" indent="-336550" algn="l" rtl="0">
              <a:spcBef>
                <a:spcPts val="0"/>
              </a:spcBef>
              <a:spcAft>
                <a:spcPts val="0"/>
              </a:spcAft>
              <a:buSzPts val="1700"/>
              <a:buChar char="○"/>
            </a:pPr>
            <a:r>
              <a:rPr lang="en" sz="1700"/>
              <a:t>Give this a try</a:t>
            </a:r>
            <a:endParaRPr sz="1700"/>
          </a:p>
          <a:p>
            <a:pPr marL="914400" lvl="1" indent="-336550" algn="l" rtl="0">
              <a:spcBef>
                <a:spcPts val="0"/>
              </a:spcBef>
              <a:spcAft>
                <a:spcPts val="0"/>
              </a:spcAft>
              <a:buSzPts val="1700"/>
              <a:buChar char="○"/>
            </a:pPr>
            <a:r>
              <a:rPr lang="en" sz="1700"/>
              <a:t>What are some advantages and disadvantages?</a:t>
            </a:r>
            <a:endParaRPr sz="1700"/>
          </a:p>
          <a:p>
            <a:pPr marL="0" lvl="0" indent="0" algn="l" rtl="0">
              <a:spcBef>
                <a:spcPts val="1200"/>
              </a:spcBef>
              <a:spcAft>
                <a:spcPts val="1200"/>
              </a:spcAft>
              <a:buNone/>
            </a:pPr>
            <a:endParaRPr/>
          </a:p>
        </p:txBody>
      </p:sp>
      <p:sp>
        <p:nvSpPr>
          <p:cNvPr id="365" name="Google Shape;365;p29"/>
          <p:cNvSpPr txBox="1"/>
          <p:nvPr/>
        </p:nvSpPr>
        <p:spPr>
          <a:xfrm>
            <a:off x="6663700" y="836250"/>
            <a:ext cx="2720100" cy="3251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tree = [</a:t>
            </a:r>
            <a:endParaRPr sz="1050" b="1">
              <a:solidFill>
                <a:schemeClr val="dk2"/>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   </a:t>
            </a:r>
            <a:r>
              <a:rPr lang="en" sz="1050" b="1">
                <a:solidFill>
                  <a:srgbClr val="A31515"/>
                </a:solidFill>
                <a:highlight>
                  <a:srgbClr val="FFFFFE"/>
                </a:highlight>
                <a:latin typeface="Courier New"/>
                <a:ea typeface="Courier New"/>
                <a:cs typeface="Courier New"/>
                <a:sym typeface="Courier New"/>
              </a:rPr>
              <a:t>'a'</a:t>
            </a:r>
            <a:r>
              <a:rPr lang="en" sz="1050" b="1">
                <a:solidFill>
                  <a:schemeClr val="dk2"/>
                </a:solidFill>
                <a:highlight>
                  <a:srgbClr val="FFFFFE"/>
                </a:highlight>
                <a:latin typeface="Courier New"/>
                <a:ea typeface="Courier New"/>
                <a:cs typeface="Courier New"/>
                <a:sym typeface="Courier New"/>
              </a:rPr>
              <a:t>,  </a:t>
            </a:r>
            <a:r>
              <a:rPr lang="en" sz="1050" b="1">
                <a:solidFill>
                  <a:srgbClr val="008000"/>
                </a:solidFill>
                <a:highlight>
                  <a:srgbClr val="FFFFFE"/>
                </a:highlight>
                <a:latin typeface="Courier New"/>
                <a:ea typeface="Courier New"/>
                <a:cs typeface="Courier New"/>
                <a:sym typeface="Courier New"/>
              </a:rPr>
              <a:t>#root</a:t>
            </a:r>
            <a:endParaRPr sz="1050" b="1">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   [</a:t>
            </a:r>
            <a:endParaRPr sz="1050" b="1">
              <a:solidFill>
                <a:schemeClr val="dk2"/>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       </a:t>
            </a:r>
            <a:r>
              <a:rPr lang="en" sz="1050" b="1">
                <a:solidFill>
                  <a:srgbClr val="A31515"/>
                </a:solidFill>
                <a:highlight>
                  <a:srgbClr val="FFFFFE"/>
                </a:highlight>
                <a:latin typeface="Courier New"/>
                <a:ea typeface="Courier New"/>
                <a:cs typeface="Courier New"/>
                <a:sym typeface="Courier New"/>
              </a:rPr>
              <a:t>'b'</a:t>
            </a:r>
            <a:r>
              <a:rPr lang="en" sz="1050" b="1">
                <a:solidFill>
                  <a:schemeClr val="dk2"/>
                </a:solidFill>
                <a:highlight>
                  <a:srgbClr val="FFFFFE"/>
                </a:highlight>
                <a:latin typeface="Courier New"/>
                <a:ea typeface="Courier New"/>
                <a:cs typeface="Courier New"/>
                <a:sym typeface="Courier New"/>
              </a:rPr>
              <a:t>,  </a:t>
            </a:r>
            <a:r>
              <a:rPr lang="en" sz="1050" b="1">
                <a:solidFill>
                  <a:srgbClr val="008000"/>
                </a:solidFill>
                <a:highlight>
                  <a:srgbClr val="FFFFFE"/>
                </a:highlight>
                <a:latin typeface="Courier New"/>
                <a:ea typeface="Courier New"/>
                <a:cs typeface="Courier New"/>
                <a:sym typeface="Courier New"/>
              </a:rPr>
              <a:t># left subtree</a:t>
            </a:r>
            <a:endParaRPr sz="1050" b="1">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    [</a:t>
            </a:r>
            <a:r>
              <a:rPr lang="en" sz="1050" b="1">
                <a:solidFill>
                  <a:srgbClr val="A31515"/>
                </a:solidFill>
                <a:highlight>
                  <a:srgbClr val="FFFFFE"/>
                </a:highlight>
                <a:latin typeface="Courier New"/>
                <a:ea typeface="Courier New"/>
                <a:cs typeface="Courier New"/>
                <a:sym typeface="Courier New"/>
              </a:rPr>
              <a:t>'d'</a:t>
            </a:r>
            <a:r>
              <a:rPr lang="en" sz="1050" b="1">
                <a:solidFill>
                  <a:schemeClr val="dk2"/>
                </a:solidFill>
                <a:highlight>
                  <a:srgbClr val="FFFFFE"/>
                </a:highlight>
                <a:latin typeface="Courier New"/>
                <a:ea typeface="Courier New"/>
                <a:cs typeface="Courier New"/>
                <a:sym typeface="Courier New"/>
              </a:rPr>
              <a:t>, [], []],</a:t>
            </a:r>
            <a:endParaRPr sz="1050" b="1">
              <a:solidFill>
                <a:schemeClr val="dk2"/>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       [</a:t>
            </a:r>
            <a:r>
              <a:rPr lang="en" sz="1050" b="1">
                <a:solidFill>
                  <a:srgbClr val="A31515"/>
                </a:solidFill>
                <a:highlight>
                  <a:srgbClr val="FFFFFE"/>
                </a:highlight>
                <a:latin typeface="Courier New"/>
                <a:ea typeface="Courier New"/>
                <a:cs typeface="Courier New"/>
                <a:sym typeface="Courier New"/>
              </a:rPr>
              <a:t>'e'</a:t>
            </a:r>
            <a:r>
              <a:rPr lang="en" sz="1050" b="1">
                <a:solidFill>
                  <a:schemeClr val="dk2"/>
                </a:solidFill>
                <a:highlight>
                  <a:srgbClr val="FFFFFE"/>
                </a:highlight>
                <a:latin typeface="Courier New"/>
                <a:ea typeface="Courier New"/>
                <a:cs typeface="Courier New"/>
                <a:sym typeface="Courier New"/>
              </a:rPr>
              <a:t>, [], []]</a:t>
            </a:r>
            <a:endParaRPr sz="1050" b="1">
              <a:solidFill>
                <a:schemeClr val="dk2"/>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   ],</a:t>
            </a:r>
            <a:endParaRPr sz="1050" b="1">
              <a:solidFill>
                <a:schemeClr val="dk2"/>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   [</a:t>
            </a:r>
            <a:endParaRPr sz="1050" b="1">
              <a:solidFill>
                <a:schemeClr val="dk2"/>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       </a:t>
            </a:r>
            <a:r>
              <a:rPr lang="en" sz="1050" b="1">
                <a:solidFill>
                  <a:srgbClr val="A31515"/>
                </a:solidFill>
                <a:highlight>
                  <a:srgbClr val="FFFFFE"/>
                </a:highlight>
                <a:latin typeface="Courier New"/>
                <a:ea typeface="Courier New"/>
                <a:cs typeface="Courier New"/>
                <a:sym typeface="Courier New"/>
              </a:rPr>
              <a:t>'c'</a:t>
            </a:r>
            <a:r>
              <a:rPr lang="en" sz="1050" b="1">
                <a:solidFill>
                  <a:schemeClr val="dk2"/>
                </a:solidFill>
                <a:highlight>
                  <a:srgbClr val="FFFFFE"/>
                </a:highlight>
                <a:latin typeface="Courier New"/>
                <a:ea typeface="Courier New"/>
                <a:cs typeface="Courier New"/>
                <a:sym typeface="Courier New"/>
              </a:rPr>
              <a:t>,  </a:t>
            </a:r>
            <a:r>
              <a:rPr lang="en" sz="1050" b="1">
                <a:solidFill>
                  <a:srgbClr val="008000"/>
                </a:solidFill>
                <a:highlight>
                  <a:srgbClr val="FFFFFE"/>
                </a:highlight>
                <a:latin typeface="Courier New"/>
                <a:ea typeface="Courier New"/>
                <a:cs typeface="Courier New"/>
                <a:sym typeface="Courier New"/>
              </a:rPr>
              <a:t># right subtree</a:t>
            </a:r>
            <a:endParaRPr sz="1050" b="1">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       [</a:t>
            </a:r>
            <a:r>
              <a:rPr lang="en" sz="1050" b="1">
                <a:solidFill>
                  <a:srgbClr val="A31515"/>
                </a:solidFill>
                <a:highlight>
                  <a:srgbClr val="FFFFFE"/>
                </a:highlight>
                <a:latin typeface="Courier New"/>
                <a:ea typeface="Courier New"/>
                <a:cs typeface="Courier New"/>
                <a:sym typeface="Courier New"/>
              </a:rPr>
              <a:t>'f'</a:t>
            </a:r>
            <a:r>
              <a:rPr lang="en" sz="1050" b="1">
                <a:solidFill>
                  <a:schemeClr val="dk2"/>
                </a:solidFill>
                <a:highlight>
                  <a:srgbClr val="FFFFFE"/>
                </a:highlight>
                <a:latin typeface="Courier New"/>
                <a:ea typeface="Courier New"/>
                <a:cs typeface="Courier New"/>
                <a:sym typeface="Courier New"/>
              </a:rPr>
              <a:t>, [], []],</a:t>
            </a:r>
            <a:endParaRPr sz="1050" b="1">
              <a:solidFill>
                <a:schemeClr val="dk2"/>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       []</a:t>
            </a:r>
            <a:endParaRPr sz="1050" b="1">
              <a:solidFill>
                <a:schemeClr val="dk2"/>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   ]</a:t>
            </a:r>
            <a:endParaRPr sz="1050" b="1">
              <a:solidFill>
                <a:schemeClr val="dk2"/>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2"/>
              </a:buClr>
              <a:buSzPts val="1100"/>
              <a:buFont typeface="Arial"/>
              <a:buNone/>
            </a:pPr>
            <a:r>
              <a:rPr lang="en" sz="1050" b="1">
                <a:solidFill>
                  <a:schemeClr val="dk2"/>
                </a:solidFill>
                <a:highlight>
                  <a:srgbClr val="FFFFFE"/>
                </a:highlight>
                <a:latin typeface="Courier New"/>
                <a:ea typeface="Courier New"/>
                <a:cs typeface="Courier New"/>
                <a:sym typeface="Courier New"/>
              </a:rPr>
              <a:t>]</a:t>
            </a:r>
            <a:endParaRPr sz="1050" b="1">
              <a:solidFill>
                <a:schemeClr val="dk2"/>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Tree Traversal</a:t>
            </a:r>
            <a:endParaRPr/>
          </a:p>
        </p:txBody>
      </p:sp>
      <p:sp>
        <p:nvSpPr>
          <p:cNvPr id="371" name="Google Shape;371;p30"/>
          <p:cNvSpPr txBox="1">
            <a:spLocks noGrp="1"/>
          </p:cNvSpPr>
          <p:nvPr>
            <p:ph type="body" idx="1"/>
          </p:nvPr>
        </p:nvSpPr>
        <p:spPr>
          <a:xfrm>
            <a:off x="311700" y="1152475"/>
            <a:ext cx="4747200" cy="16944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a:t>A main use of trees is to access all the nodes. </a:t>
            </a:r>
            <a:endParaRPr/>
          </a:p>
          <a:p>
            <a:pPr marL="914400" lvl="1" indent="-297497" algn="l" rtl="0">
              <a:spcBef>
                <a:spcPts val="0"/>
              </a:spcBef>
              <a:spcAft>
                <a:spcPts val="0"/>
              </a:spcAft>
              <a:buSzPct val="100000"/>
              <a:buChar char="○"/>
            </a:pPr>
            <a:r>
              <a:rPr lang="en"/>
              <a:t>The order in which you do that has major implications for efficiency</a:t>
            </a:r>
            <a:endParaRPr/>
          </a:p>
          <a:p>
            <a:pPr marL="914400" lvl="1" indent="-297497" algn="l" rtl="0">
              <a:spcBef>
                <a:spcPts val="0"/>
              </a:spcBef>
              <a:spcAft>
                <a:spcPts val="0"/>
              </a:spcAft>
              <a:buSzPct val="100000"/>
              <a:buChar char="○"/>
            </a:pPr>
            <a:r>
              <a:rPr lang="en" b="1"/>
              <a:t>preorder </a:t>
            </a:r>
            <a:r>
              <a:rPr lang="en"/>
              <a:t>- visit the root first, and then recursively traverse the left subtree, and then the right subtree</a:t>
            </a:r>
            <a:endParaRPr/>
          </a:p>
          <a:p>
            <a:pPr marL="914400" lvl="1" indent="-297497" algn="l" rtl="0">
              <a:spcBef>
                <a:spcPts val="0"/>
              </a:spcBef>
              <a:spcAft>
                <a:spcPts val="0"/>
              </a:spcAft>
              <a:buSzPct val="100000"/>
              <a:buChar char="○"/>
            </a:pPr>
            <a:r>
              <a:rPr lang="en" b="1"/>
              <a:t>inorder </a:t>
            </a:r>
            <a:r>
              <a:rPr lang="en"/>
              <a:t>- recursively traverse the left subtree, visit the root, and then the right subtree</a:t>
            </a:r>
            <a:endParaRPr/>
          </a:p>
          <a:p>
            <a:pPr marL="914400" lvl="1" indent="-297497" algn="l" rtl="0">
              <a:spcBef>
                <a:spcPts val="0"/>
              </a:spcBef>
              <a:spcAft>
                <a:spcPts val="0"/>
              </a:spcAft>
              <a:buSzPct val="100000"/>
              <a:buChar char="○"/>
            </a:pPr>
            <a:r>
              <a:rPr lang="en" b="1"/>
              <a:t>postorder </a:t>
            </a:r>
            <a:r>
              <a:rPr lang="en"/>
              <a:t>- recursively traverse the left subtree, and then right subtree, and finally visit the root</a:t>
            </a:r>
            <a:endParaRPr/>
          </a:p>
        </p:txBody>
      </p:sp>
      <p:graphicFrame>
        <p:nvGraphicFramePr>
          <p:cNvPr id="372" name="Google Shape;372;p30"/>
          <p:cNvGraphicFramePr/>
          <p:nvPr/>
        </p:nvGraphicFramePr>
        <p:xfrm>
          <a:off x="183925" y="3233750"/>
          <a:ext cx="8832075" cy="1738435"/>
        </p:xfrm>
        <a:graphic>
          <a:graphicData uri="http://schemas.openxmlformats.org/drawingml/2006/table">
            <a:tbl>
              <a:tblPr>
                <a:noFill/>
                <a:tableStyleId>{31C16D99-3DF7-438D-A156-DB245FE02CEE}</a:tableStyleId>
              </a:tblPr>
              <a:tblGrid>
                <a:gridCol w="2944025">
                  <a:extLst>
                    <a:ext uri="{9D8B030D-6E8A-4147-A177-3AD203B41FA5}">
                      <a16:colId xmlns:a16="http://schemas.microsoft.com/office/drawing/2014/main" val="20000"/>
                    </a:ext>
                  </a:extLst>
                </a:gridCol>
                <a:gridCol w="2944025">
                  <a:extLst>
                    <a:ext uri="{9D8B030D-6E8A-4147-A177-3AD203B41FA5}">
                      <a16:colId xmlns:a16="http://schemas.microsoft.com/office/drawing/2014/main" val="20001"/>
                    </a:ext>
                  </a:extLst>
                </a:gridCol>
                <a:gridCol w="2944025">
                  <a:extLst>
                    <a:ext uri="{9D8B030D-6E8A-4147-A177-3AD203B41FA5}">
                      <a16:colId xmlns:a16="http://schemas.microsoft.com/office/drawing/2014/main" val="20002"/>
                    </a:ext>
                  </a:extLst>
                </a:gridCol>
              </a:tblGrid>
              <a:tr h="208850">
                <a:tc>
                  <a:txBody>
                    <a:bodyPr/>
                    <a:lstStyle/>
                    <a:p>
                      <a:pPr marL="0" lvl="0" indent="0" algn="l" rtl="0">
                        <a:spcBef>
                          <a:spcPts val="0"/>
                        </a:spcBef>
                        <a:spcAft>
                          <a:spcPts val="0"/>
                        </a:spcAft>
                        <a:buNone/>
                      </a:pPr>
                      <a:r>
                        <a:rPr lang="en"/>
                        <a:t>Code for preorder</a:t>
                      </a:r>
                      <a:endParaRPr/>
                    </a:p>
                  </a:txBody>
                  <a:tcPr marL="91425" marR="91425" marT="91425" marB="91425"/>
                </a:tc>
                <a:tc>
                  <a:txBody>
                    <a:bodyPr/>
                    <a:lstStyle/>
                    <a:p>
                      <a:pPr marL="0" lvl="0" indent="0" algn="l" rtl="0">
                        <a:spcBef>
                          <a:spcPts val="0"/>
                        </a:spcBef>
                        <a:spcAft>
                          <a:spcPts val="0"/>
                        </a:spcAft>
                        <a:buNone/>
                      </a:pPr>
                      <a:r>
                        <a:rPr lang="en"/>
                        <a:t>Code for postorder</a:t>
                      </a:r>
                      <a:endParaRPr/>
                    </a:p>
                  </a:txBody>
                  <a:tcPr marL="91425" marR="91425" marT="91425" marB="91425"/>
                </a:tc>
                <a:tc>
                  <a:txBody>
                    <a:bodyPr/>
                    <a:lstStyle/>
                    <a:p>
                      <a:pPr marL="0" lvl="0" indent="0" algn="l" rtl="0">
                        <a:spcBef>
                          <a:spcPts val="0"/>
                        </a:spcBef>
                        <a:spcAft>
                          <a:spcPts val="0"/>
                        </a:spcAft>
                        <a:buNone/>
                      </a:pPr>
                      <a:r>
                        <a:rPr lang="en"/>
                        <a:t>Code for inorder</a:t>
                      </a:r>
                      <a:endParaRPr/>
                    </a:p>
                  </a:txBody>
                  <a:tcPr marL="91425" marR="91425" marT="91425" marB="91425"/>
                </a:tc>
                <a:extLst>
                  <a:ext uri="{0D108BD9-81ED-4DB2-BD59-A6C34878D82A}">
                    <a16:rowId xmlns:a16="http://schemas.microsoft.com/office/drawing/2014/main" val="10000"/>
                  </a:ext>
                </a:extLst>
              </a:tr>
              <a:tr h="1342225">
                <a:tc>
                  <a:txBody>
                    <a:bodyPr/>
                    <a:lstStyle/>
                    <a:p>
                      <a:pPr marL="0" lvl="0" indent="0" algn="l" rtl="0">
                        <a:spcBef>
                          <a:spcPts val="0"/>
                        </a:spcBef>
                        <a:spcAft>
                          <a:spcPts val="0"/>
                        </a:spcAft>
                        <a:buNone/>
                      </a:pPr>
                      <a:r>
                        <a:rPr lang="en" sz="850" b="1">
                          <a:solidFill>
                            <a:srgbClr val="0077AA"/>
                          </a:solidFill>
                          <a:latin typeface="Courier New"/>
                          <a:ea typeface="Courier New"/>
                          <a:cs typeface="Courier New"/>
                          <a:sym typeface="Courier New"/>
                        </a:rPr>
                        <a:t>def</a:t>
                      </a:r>
                      <a:r>
                        <a:rPr lang="en" sz="850" b="1">
                          <a:solidFill>
                            <a:schemeClr val="dk2"/>
                          </a:solidFill>
                          <a:latin typeface="Courier New"/>
                          <a:ea typeface="Courier New"/>
                          <a:cs typeface="Courier New"/>
                          <a:sym typeface="Courier New"/>
                        </a:rPr>
                        <a:t> preorder</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endParaRPr sz="85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850" b="1">
                          <a:solidFill>
                            <a:schemeClr val="dk2"/>
                          </a:solidFill>
                          <a:latin typeface="Courier New"/>
                          <a:ea typeface="Courier New"/>
                          <a:cs typeface="Courier New"/>
                          <a:sym typeface="Courier New"/>
                        </a:rPr>
                        <a:t>    </a:t>
                      </a:r>
                      <a:r>
                        <a:rPr lang="en" sz="850" b="1">
                          <a:solidFill>
                            <a:srgbClr val="0077AA"/>
                          </a:solidFill>
                          <a:latin typeface="Courier New"/>
                          <a:ea typeface="Courier New"/>
                          <a:cs typeface="Courier New"/>
                          <a:sym typeface="Courier New"/>
                        </a:rPr>
                        <a:t>if</a:t>
                      </a:r>
                      <a:r>
                        <a:rPr lang="en" sz="850" b="1">
                          <a:solidFill>
                            <a:schemeClr val="dk2"/>
                          </a:solidFill>
                          <a:latin typeface="Courier New"/>
                          <a:ea typeface="Courier New"/>
                          <a:cs typeface="Courier New"/>
                          <a:sym typeface="Courier New"/>
                        </a:rPr>
                        <a:t> node</a:t>
                      </a:r>
                      <a:r>
                        <a:rPr lang="en" sz="850" b="1">
                          <a:solidFill>
                            <a:srgbClr val="999999"/>
                          </a:solidFill>
                          <a:latin typeface="Courier New"/>
                          <a:ea typeface="Courier New"/>
                          <a:cs typeface="Courier New"/>
                          <a:sym typeface="Courier New"/>
                        </a:rPr>
                        <a:t>:</a:t>
                      </a:r>
                      <a:endParaRPr sz="85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850" b="1">
                          <a:solidFill>
                            <a:schemeClr val="dk2"/>
                          </a:solidFill>
                          <a:latin typeface="Courier New"/>
                          <a:ea typeface="Courier New"/>
                          <a:cs typeface="Courier New"/>
                          <a:sym typeface="Courier New"/>
                        </a:rPr>
                        <a:t>        </a:t>
                      </a:r>
                      <a:r>
                        <a:rPr lang="en" sz="850" b="1">
                          <a:solidFill>
                            <a:srgbClr val="0077AA"/>
                          </a:solidFill>
                          <a:latin typeface="Courier New"/>
                          <a:ea typeface="Courier New"/>
                          <a:cs typeface="Courier New"/>
                          <a:sym typeface="Courier New"/>
                        </a:rPr>
                        <a:t>print</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r>
                        <a:rPr lang="en" sz="850" b="1">
                          <a:solidFill>
                            <a:srgbClr val="669900"/>
                          </a:solidFill>
                          <a:latin typeface="Courier New"/>
                          <a:ea typeface="Courier New"/>
                          <a:cs typeface="Courier New"/>
                          <a:sym typeface="Courier New"/>
                        </a:rPr>
                        <a:t>'val'</a:t>
                      </a:r>
                      <a:r>
                        <a:rPr lang="en" sz="850" b="1">
                          <a:solidFill>
                            <a:srgbClr val="999999"/>
                          </a:solidFill>
                          <a:latin typeface="Courier New"/>
                          <a:ea typeface="Courier New"/>
                          <a:cs typeface="Courier New"/>
                          <a:sym typeface="Courier New"/>
                        </a:rPr>
                        <a:t>])</a:t>
                      </a:r>
                      <a:endParaRPr sz="85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850" b="1">
                          <a:solidFill>
                            <a:schemeClr val="dk2"/>
                          </a:solidFill>
                          <a:latin typeface="Courier New"/>
                          <a:ea typeface="Courier New"/>
                          <a:cs typeface="Courier New"/>
                          <a:sym typeface="Courier New"/>
                        </a:rPr>
                        <a:t>        preorder</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get</a:t>
                      </a:r>
                      <a:r>
                        <a:rPr lang="en" sz="850" b="1">
                          <a:solidFill>
                            <a:srgbClr val="999999"/>
                          </a:solidFill>
                          <a:latin typeface="Courier New"/>
                          <a:ea typeface="Courier New"/>
                          <a:cs typeface="Courier New"/>
                          <a:sym typeface="Courier New"/>
                        </a:rPr>
                        <a:t>(</a:t>
                      </a:r>
                      <a:r>
                        <a:rPr lang="en" sz="850" b="1">
                          <a:solidFill>
                            <a:srgbClr val="669900"/>
                          </a:solidFill>
                          <a:latin typeface="Courier New"/>
                          <a:ea typeface="Courier New"/>
                          <a:cs typeface="Courier New"/>
                          <a:sym typeface="Courier New"/>
                        </a:rPr>
                        <a:t>'left'</a:t>
                      </a:r>
                      <a:r>
                        <a:rPr lang="en" sz="850" b="1">
                          <a:solidFill>
                            <a:srgbClr val="999999"/>
                          </a:solidFill>
                          <a:latin typeface="Courier New"/>
                          <a:ea typeface="Courier New"/>
                          <a:cs typeface="Courier New"/>
                          <a:sym typeface="Courier New"/>
                        </a:rPr>
                        <a:t>))</a:t>
                      </a:r>
                      <a:endParaRPr sz="850" b="1">
                        <a:solidFill>
                          <a:schemeClr val="dk2"/>
                        </a:solidFill>
                        <a:latin typeface="Courier New"/>
                        <a:ea typeface="Courier New"/>
                        <a:cs typeface="Courier New"/>
                        <a:sym typeface="Courier New"/>
                      </a:endParaRPr>
                    </a:p>
                    <a:p>
                      <a:pPr marL="190500" marR="190500" lvl="0" indent="0" algn="l" rtl="0">
                        <a:lnSpc>
                          <a:spcPct val="115000"/>
                        </a:lnSpc>
                        <a:spcBef>
                          <a:spcPts val="0"/>
                        </a:spcBef>
                        <a:spcAft>
                          <a:spcPts val="0"/>
                        </a:spcAft>
                        <a:buNone/>
                      </a:pPr>
                      <a:r>
                        <a:rPr lang="en" sz="850" b="1">
                          <a:solidFill>
                            <a:schemeClr val="dk2"/>
                          </a:solidFill>
                          <a:latin typeface="Courier New"/>
                          <a:ea typeface="Courier New"/>
                          <a:cs typeface="Courier New"/>
                          <a:sym typeface="Courier New"/>
                        </a:rPr>
                        <a:t>     preorder</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get</a:t>
                      </a:r>
                      <a:r>
                        <a:rPr lang="en" sz="850" b="1">
                          <a:solidFill>
                            <a:srgbClr val="999999"/>
                          </a:solidFill>
                          <a:latin typeface="Courier New"/>
                          <a:ea typeface="Courier New"/>
                          <a:cs typeface="Courier New"/>
                          <a:sym typeface="Courier New"/>
                        </a:rPr>
                        <a:t>(</a:t>
                      </a:r>
                      <a:r>
                        <a:rPr lang="en" sz="850" b="1">
                          <a:solidFill>
                            <a:srgbClr val="669900"/>
                          </a:solidFill>
                          <a:latin typeface="Courier New"/>
                          <a:ea typeface="Courier New"/>
                          <a:cs typeface="Courier New"/>
                          <a:sym typeface="Courier New"/>
                        </a:rPr>
                        <a:t>'right'</a:t>
                      </a:r>
                      <a:r>
                        <a:rPr lang="en" sz="850" b="1">
                          <a:solidFill>
                            <a:srgbClr val="999999"/>
                          </a:solidFill>
                          <a:latin typeface="Courier New"/>
                          <a:ea typeface="Courier New"/>
                          <a:cs typeface="Courier New"/>
                          <a:sym typeface="Courier New"/>
                        </a:rPr>
                        <a:t>))</a:t>
                      </a:r>
                      <a:endParaRPr/>
                    </a:p>
                  </a:txBody>
                  <a:tcPr marL="91425" marR="91425" marT="91425" marB="91425"/>
                </a:tc>
                <a:tc>
                  <a:txBody>
                    <a:bodyPr/>
                    <a:lstStyle/>
                    <a:p>
                      <a:pPr marL="0" lvl="0" indent="0" algn="l" rtl="0">
                        <a:spcBef>
                          <a:spcPts val="0"/>
                        </a:spcBef>
                        <a:spcAft>
                          <a:spcPts val="0"/>
                        </a:spcAft>
                        <a:buNone/>
                      </a:pPr>
                      <a:r>
                        <a:rPr lang="en" sz="850" b="1">
                          <a:solidFill>
                            <a:srgbClr val="0077AA"/>
                          </a:solidFill>
                          <a:latin typeface="Courier New"/>
                          <a:ea typeface="Courier New"/>
                          <a:cs typeface="Courier New"/>
                          <a:sym typeface="Courier New"/>
                        </a:rPr>
                        <a:t>def</a:t>
                      </a:r>
                      <a:r>
                        <a:rPr lang="en" sz="850" b="1">
                          <a:solidFill>
                            <a:schemeClr val="dk2"/>
                          </a:solidFill>
                          <a:latin typeface="Courier New"/>
                          <a:ea typeface="Courier New"/>
                          <a:cs typeface="Courier New"/>
                          <a:sym typeface="Courier New"/>
                        </a:rPr>
                        <a:t> postorder</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endParaRPr sz="85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850" b="1">
                          <a:solidFill>
                            <a:schemeClr val="dk2"/>
                          </a:solidFill>
                          <a:latin typeface="Courier New"/>
                          <a:ea typeface="Courier New"/>
                          <a:cs typeface="Courier New"/>
                          <a:sym typeface="Courier New"/>
                        </a:rPr>
                        <a:t>    </a:t>
                      </a:r>
                      <a:r>
                        <a:rPr lang="en" sz="850" b="1">
                          <a:solidFill>
                            <a:srgbClr val="0077AA"/>
                          </a:solidFill>
                          <a:latin typeface="Courier New"/>
                          <a:ea typeface="Courier New"/>
                          <a:cs typeface="Courier New"/>
                          <a:sym typeface="Courier New"/>
                        </a:rPr>
                        <a:t>if</a:t>
                      </a:r>
                      <a:r>
                        <a:rPr lang="en" sz="850" b="1">
                          <a:solidFill>
                            <a:schemeClr val="dk2"/>
                          </a:solidFill>
                          <a:latin typeface="Courier New"/>
                          <a:ea typeface="Courier New"/>
                          <a:cs typeface="Courier New"/>
                          <a:sym typeface="Courier New"/>
                        </a:rPr>
                        <a:t> node</a:t>
                      </a:r>
                      <a:r>
                        <a:rPr lang="en" sz="850" b="1">
                          <a:solidFill>
                            <a:srgbClr val="999999"/>
                          </a:solidFill>
                          <a:latin typeface="Courier New"/>
                          <a:ea typeface="Courier New"/>
                          <a:cs typeface="Courier New"/>
                          <a:sym typeface="Courier New"/>
                        </a:rPr>
                        <a:t>:</a:t>
                      </a:r>
                      <a:endParaRPr sz="85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850" b="1">
                          <a:solidFill>
                            <a:schemeClr val="dk2"/>
                          </a:solidFill>
                          <a:latin typeface="Courier New"/>
                          <a:ea typeface="Courier New"/>
                          <a:cs typeface="Courier New"/>
                          <a:sym typeface="Courier New"/>
                        </a:rPr>
                        <a:t>        postorder</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get</a:t>
                      </a:r>
                      <a:r>
                        <a:rPr lang="en" sz="850" b="1">
                          <a:solidFill>
                            <a:srgbClr val="999999"/>
                          </a:solidFill>
                          <a:latin typeface="Courier New"/>
                          <a:ea typeface="Courier New"/>
                          <a:cs typeface="Courier New"/>
                          <a:sym typeface="Courier New"/>
                        </a:rPr>
                        <a:t>(</a:t>
                      </a:r>
                      <a:r>
                        <a:rPr lang="en" sz="850" b="1">
                          <a:solidFill>
                            <a:srgbClr val="669900"/>
                          </a:solidFill>
                          <a:latin typeface="Courier New"/>
                          <a:ea typeface="Courier New"/>
                          <a:cs typeface="Courier New"/>
                          <a:sym typeface="Courier New"/>
                        </a:rPr>
                        <a:t>'left'</a:t>
                      </a:r>
                      <a:r>
                        <a:rPr lang="en" sz="850" b="1">
                          <a:solidFill>
                            <a:srgbClr val="999999"/>
                          </a:solidFill>
                          <a:latin typeface="Courier New"/>
                          <a:ea typeface="Courier New"/>
                          <a:cs typeface="Courier New"/>
                          <a:sym typeface="Courier New"/>
                        </a:rPr>
                        <a:t>))</a:t>
                      </a:r>
                      <a:endParaRPr sz="850" b="1">
                        <a:solidFill>
                          <a:schemeClr val="dk2"/>
                        </a:solidFill>
                        <a:latin typeface="Courier New"/>
                        <a:ea typeface="Courier New"/>
                        <a:cs typeface="Courier New"/>
                        <a:sym typeface="Courier New"/>
                      </a:endParaRPr>
                    </a:p>
                    <a:p>
                      <a:pPr marL="190500" marR="190500" lvl="0" indent="0" algn="l" rtl="0">
                        <a:lnSpc>
                          <a:spcPct val="115000"/>
                        </a:lnSpc>
                        <a:spcBef>
                          <a:spcPts val="0"/>
                        </a:spcBef>
                        <a:spcAft>
                          <a:spcPts val="0"/>
                        </a:spcAft>
                        <a:buNone/>
                      </a:pPr>
                      <a:r>
                        <a:rPr lang="en" sz="850" b="1">
                          <a:solidFill>
                            <a:schemeClr val="dk2"/>
                          </a:solidFill>
                          <a:latin typeface="Courier New"/>
                          <a:ea typeface="Courier New"/>
                          <a:cs typeface="Courier New"/>
                          <a:sym typeface="Courier New"/>
                        </a:rPr>
                        <a:t>     postorder</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get</a:t>
                      </a:r>
                      <a:r>
                        <a:rPr lang="en" sz="850" b="1">
                          <a:solidFill>
                            <a:srgbClr val="999999"/>
                          </a:solidFill>
                          <a:latin typeface="Courier New"/>
                          <a:ea typeface="Courier New"/>
                          <a:cs typeface="Courier New"/>
                          <a:sym typeface="Courier New"/>
                        </a:rPr>
                        <a:t>(</a:t>
                      </a:r>
                      <a:r>
                        <a:rPr lang="en" sz="850" b="1">
                          <a:solidFill>
                            <a:srgbClr val="669900"/>
                          </a:solidFill>
                          <a:latin typeface="Courier New"/>
                          <a:ea typeface="Courier New"/>
                          <a:cs typeface="Courier New"/>
                          <a:sym typeface="Courier New"/>
                        </a:rPr>
                        <a:t>'right'</a:t>
                      </a:r>
                      <a:r>
                        <a:rPr lang="en" sz="850" b="1">
                          <a:solidFill>
                            <a:srgbClr val="999999"/>
                          </a:solidFill>
                          <a:latin typeface="Courier New"/>
                          <a:ea typeface="Courier New"/>
                          <a:cs typeface="Courier New"/>
                          <a:sym typeface="Courier New"/>
                        </a:rPr>
                        <a:t>))</a:t>
                      </a:r>
                      <a:endParaRPr sz="850" b="1">
                        <a:solidFill>
                          <a:srgbClr val="999999"/>
                        </a:solidFill>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en" sz="850" b="1">
                          <a:solidFill>
                            <a:srgbClr val="0077AA"/>
                          </a:solidFill>
                          <a:latin typeface="Courier New"/>
                          <a:ea typeface="Courier New"/>
                          <a:cs typeface="Courier New"/>
                          <a:sym typeface="Courier New"/>
                        </a:rPr>
                        <a:t>        print</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r>
                        <a:rPr lang="en" sz="850" b="1">
                          <a:solidFill>
                            <a:srgbClr val="669900"/>
                          </a:solidFill>
                          <a:latin typeface="Courier New"/>
                          <a:ea typeface="Courier New"/>
                          <a:cs typeface="Courier New"/>
                          <a:sym typeface="Courier New"/>
                        </a:rPr>
                        <a:t>'val'</a:t>
                      </a:r>
                      <a:r>
                        <a:rPr lang="en" sz="850" b="1">
                          <a:solidFill>
                            <a:srgbClr val="999999"/>
                          </a:solidFill>
                          <a:latin typeface="Courier New"/>
                          <a:ea typeface="Courier New"/>
                          <a:cs typeface="Courier New"/>
                          <a:sym typeface="Courier New"/>
                        </a:rPr>
                        <a:t>])</a:t>
                      </a:r>
                      <a:endParaRPr sz="850" b="1">
                        <a:solidFill>
                          <a:srgbClr val="999999"/>
                        </a:solidFill>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850" b="1">
                          <a:solidFill>
                            <a:srgbClr val="0077AA"/>
                          </a:solidFill>
                          <a:latin typeface="Courier New"/>
                          <a:ea typeface="Courier New"/>
                          <a:cs typeface="Courier New"/>
                          <a:sym typeface="Courier New"/>
                        </a:rPr>
                        <a:t>def</a:t>
                      </a:r>
                      <a:r>
                        <a:rPr lang="en" sz="850" b="1">
                          <a:solidFill>
                            <a:schemeClr val="dk2"/>
                          </a:solidFill>
                          <a:latin typeface="Courier New"/>
                          <a:ea typeface="Courier New"/>
                          <a:cs typeface="Courier New"/>
                          <a:sym typeface="Courier New"/>
                        </a:rPr>
                        <a:t> inorder</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endParaRPr sz="850" b="1">
                        <a:solidFill>
                          <a:schemeClr val="dk2"/>
                        </a:solidFill>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en" sz="850" b="1">
                          <a:solidFill>
                            <a:schemeClr val="dk2"/>
                          </a:solidFill>
                          <a:latin typeface="Courier New"/>
                          <a:ea typeface="Courier New"/>
                          <a:cs typeface="Courier New"/>
                          <a:sym typeface="Courier New"/>
                        </a:rPr>
                        <a:t>    </a:t>
                      </a:r>
                      <a:r>
                        <a:rPr lang="en" sz="850" b="1">
                          <a:solidFill>
                            <a:srgbClr val="0077AA"/>
                          </a:solidFill>
                          <a:latin typeface="Courier New"/>
                          <a:ea typeface="Courier New"/>
                          <a:cs typeface="Courier New"/>
                          <a:sym typeface="Courier New"/>
                        </a:rPr>
                        <a:t>if</a:t>
                      </a:r>
                      <a:r>
                        <a:rPr lang="en" sz="850" b="1">
                          <a:solidFill>
                            <a:schemeClr val="dk2"/>
                          </a:solidFill>
                          <a:latin typeface="Courier New"/>
                          <a:ea typeface="Courier New"/>
                          <a:cs typeface="Courier New"/>
                          <a:sym typeface="Courier New"/>
                        </a:rPr>
                        <a:t> node</a:t>
                      </a:r>
                      <a:r>
                        <a:rPr lang="en" sz="850" b="1">
                          <a:solidFill>
                            <a:srgbClr val="999999"/>
                          </a:solidFill>
                          <a:latin typeface="Courier New"/>
                          <a:ea typeface="Courier New"/>
                          <a:cs typeface="Courier New"/>
                          <a:sym typeface="Courier New"/>
                        </a:rPr>
                        <a:t>:</a:t>
                      </a:r>
                      <a:endParaRPr sz="850" b="1">
                        <a:solidFill>
                          <a:schemeClr val="dk2"/>
                        </a:solidFill>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en" sz="850" b="1">
                          <a:solidFill>
                            <a:schemeClr val="dk2"/>
                          </a:solidFill>
                          <a:latin typeface="Courier New"/>
                          <a:ea typeface="Courier New"/>
                          <a:cs typeface="Courier New"/>
                          <a:sym typeface="Courier New"/>
                        </a:rPr>
                        <a:t>        inorder</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get</a:t>
                      </a:r>
                      <a:r>
                        <a:rPr lang="en" sz="850" b="1">
                          <a:solidFill>
                            <a:srgbClr val="999999"/>
                          </a:solidFill>
                          <a:latin typeface="Courier New"/>
                          <a:ea typeface="Courier New"/>
                          <a:cs typeface="Courier New"/>
                          <a:sym typeface="Courier New"/>
                        </a:rPr>
                        <a:t>(</a:t>
                      </a:r>
                      <a:r>
                        <a:rPr lang="en" sz="850" b="1">
                          <a:solidFill>
                            <a:srgbClr val="669900"/>
                          </a:solidFill>
                          <a:latin typeface="Courier New"/>
                          <a:ea typeface="Courier New"/>
                          <a:cs typeface="Courier New"/>
                          <a:sym typeface="Courier New"/>
                        </a:rPr>
                        <a:t>'left'</a:t>
                      </a:r>
                      <a:r>
                        <a:rPr lang="en" sz="850" b="1">
                          <a:solidFill>
                            <a:srgbClr val="999999"/>
                          </a:solidFill>
                          <a:latin typeface="Courier New"/>
                          <a:ea typeface="Courier New"/>
                          <a:cs typeface="Courier New"/>
                          <a:sym typeface="Courier New"/>
                        </a:rPr>
                        <a:t>))</a:t>
                      </a:r>
                      <a:endParaRPr sz="850" b="1">
                        <a:solidFill>
                          <a:schemeClr val="dk2"/>
                        </a:solidFill>
                        <a:latin typeface="Courier New"/>
                        <a:ea typeface="Courier New"/>
                        <a:cs typeface="Courier New"/>
                        <a:sym typeface="Courier New"/>
                      </a:endParaRPr>
                    </a:p>
                    <a:p>
                      <a:pPr marL="190500" marR="190500" lvl="0" indent="0" algn="l" rtl="0">
                        <a:lnSpc>
                          <a:spcPct val="115000"/>
                        </a:lnSpc>
                        <a:spcBef>
                          <a:spcPts val="0"/>
                        </a:spcBef>
                        <a:spcAft>
                          <a:spcPts val="0"/>
                        </a:spcAft>
                        <a:buNone/>
                      </a:pPr>
                      <a:r>
                        <a:rPr lang="en" sz="850" b="1">
                          <a:solidFill>
                            <a:schemeClr val="dk2"/>
                          </a:solidFill>
                          <a:latin typeface="Courier New"/>
                          <a:ea typeface="Courier New"/>
                          <a:cs typeface="Courier New"/>
                          <a:sym typeface="Courier New"/>
                        </a:rPr>
                        <a:t>     </a:t>
                      </a:r>
                      <a:r>
                        <a:rPr lang="en" sz="850" b="1">
                          <a:solidFill>
                            <a:srgbClr val="0077AA"/>
                          </a:solidFill>
                          <a:latin typeface="Courier New"/>
                          <a:ea typeface="Courier New"/>
                          <a:cs typeface="Courier New"/>
                          <a:sym typeface="Courier New"/>
                        </a:rPr>
                        <a:t>print</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r>
                        <a:rPr lang="en" sz="850" b="1">
                          <a:solidFill>
                            <a:srgbClr val="669900"/>
                          </a:solidFill>
                          <a:latin typeface="Courier New"/>
                          <a:ea typeface="Courier New"/>
                          <a:cs typeface="Courier New"/>
                          <a:sym typeface="Courier New"/>
                        </a:rPr>
                        <a:t>'val'</a:t>
                      </a:r>
                      <a:r>
                        <a:rPr lang="en" sz="850" b="1">
                          <a:solidFill>
                            <a:srgbClr val="999999"/>
                          </a:solidFill>
                          <a:latin typeface="Courier New"/>
                          <a:ea typeface="Courier New"/>
                          <a:cs typeface="Courier New"/>
                          <a:sym typeface="Courier New"/>
                        </a:rPr>
                        <a:t>])</a:t>
                      </a:r>
                      <a:endParaRPr sz="850" b="1">
                        <a:solidFill>
                          <a:schemeClr val="dk2"/>
                        </a:solidFill>
                        <a:latin typeface="Courier New"/>
                        <a:ea typeface="Courier New"/>
                        <a:cs typeface="Courier New"/>
                        <a:sym typeface="Courier New"/>
                      </a:endParaRPr>
                    </a:p>
                    <a:p>
                      <a:pPr marL="190500" marR="190500" lvl="0" indent="0" algn="l" rtl="0">
                        <a:lnSpc>
                          <a:spcPct val="115000"/>
                        </a:lnSpc>
                        <a:spcBef>
                          <a:spcPts val="0"/>
                        </a:spcBef>
                        <a:spcAft>
                          <a:spcPts val="0"/>
                        </a:spcAft>
                        <a:buClr>
                          <a:schemeClr val="dk2"/>
                        </a:buClr>
                        <a:buSzPts val="1100"/>
                        <a:buFont typeface="Arial"/>
                        <a:buNone/>
                      </a:pPr>
                      <a:r>
                        <a:rPr lang="en" sz="850" b="1">
                          <a:solidFill>
                            <a:schemeClr val="dk2"/>
                          </a:solidFill>
                          <a:latin typeface="Courier New"/>
                          <a:ea typeface="Courier New"/>
                          <a:cs typeface="Courier New"/>
                          <a:sym typeface="Courier New"/>
                        </a:rPr>
                        <a:t>     inorder</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node</a:t>
                      </a:r>
                      <a:r>
                        <a:rPr lang="en" sz="850" b="1">
                          <a:solidFill>
                            <a:srgbClr val="999999"/>
                          </a:solidFill>
                          <a:latin typeface="Courier New"/>
                          <a:ea typeface="Courier New"/>
                          <a:cs typeface="Courier New"/>
                          <a:sym typeface="Courier New"/>
                        </a:rPr>
                        <a:t>.</a:t>
                      </a:r>
                      <a:r>
                        <a:rPr lang="en" sz="850" b="1">
                          <a:solidFill>
                            <a:schemeClr val="dk2"/>
                          </a:solidFill>
                          <a:latin typeface="Courier New"/>
                          <a:ea typeface="Courier New"/>
                          <a:cs typeface="Courier New"/>
                          <a:sym typeface="Courier New"/>
                        </a:rPr>
                        <a:t>get</a:t>
                      </a:r>
                      <a:r>
                        <a:rPr lang="en" sz="850" b="1">
                          <a:solidFill>
                            <a:srgbClr val="999999"/>
                          </a:solidFill>
                          <a:latin typeface="Courier New"/>
                          <a:ea typeface="Courier New"/>
                          <a:cs typeface="Courier New"/>
                          <a:sym typeface="Courier New"/>
                        </a:rPr>
                        <a:t>(</a:t>
                      </a:r>
                      <a:r>
                        <a:rPr lang="en" sz="850" b="1">
                          <a:solidFill>
                            <a:srgbClr val="669900"/>
                          </a:solidFill>
                          <a:latin typeface="Courier New"/>
                          <a:ea typeface="Courier New"/>
                          <a:cs typeface="Courier New"/>
                          <a:sym typeface="Courier New"/>
                        </a:rPr>
                        <a:t>'right'</a:t>
                      </a:r>
                      <a:r>
                        <a:rPr lang="en" sz="850" b="1">
                          <a:solidFill>
                            <a:srgbClr val="999999"/>
                          </a:solidFill>
                          <a:latin typeface="Courier New"/>
                          <a:ea typeface="Courier New"/>
                          <a:cs typeface="Courier New"/>
                          <a:sym typeface="Courier New"/>
                        </a:rPr>
                        <a:t>))</a:t>
                      </a:r>
                      <a:endParaRPr sz="850" b="1">
                        <a:solidFill>
                          <a:srgbClr val="999999"/>
                        </a:solidFill>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en" sz="850" b="1">
                          <a:solidFill>
                            <a:srgbClr val="0077AA"/>
                          </a:solidFill>
                          <a:latin typeface="Courier New"/>
                          <a:ea typeface="Courier New"/>
                          <a:cs typeface="Courier New"/>
                          <a:sym typeface="Courier New"/>
                        </a:rPr>
                        <a:t>        </a:t>
                      </a:r>
                      <a:endParaRPr sz="850" b="1">
                        <a:solidFill>
                          <a:srgbClr val="0077AA"/>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bl>
          </a:graphicData>
        </a:graphic>
      </p:graphicFrame>
      <p:pic>
        <p:nvPicPr>
          <p:cNvPr id="373" name="Google Shape;373;p30"/>
          <p:cNvPicPr preferRelativeResize="0"/>
          <p:nvPr/>
        </p:nvPicPr>
        <p:blipFill>
          <a:blip r:embed="rId3">
            <a:alphaModFix/>
          </a:blip>
          <a:stretch>
            <a:fillRect/>
          </a:stretch>
        </p:blipFill>
        <p:spPr>
          <a:xfrm>
            <a:off x="5211275" y="627825"/>
            <a:ext cx="3694622" cy="186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Map ADT (abstract data type)</a:t>
            </a:r>
            <a:endParaRPr/>
          </a:p>
        </p:txBody>
      </p:sp>
      <p:sp>
        <p:nvSpPr>
          <p:cNvPr id="379" name="Google Shape;37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4325" algn="l" rtl="0">
              <a:spcBef>
                <a:spcPts val="1400"/>
              </a:spcBef>
              <a:spcAft>
                <a:spcPts val="0"/>
              </a:spcAft>
              <a:buClr>
                <a:srgbClr val="243340"/>
              </a:buClr>
              <a:buSzPts val="1350"/>
              <a:buFont typeface="Arial"/>
              <a:buChar char="●"/>
            </a:pPr>
            <a:r>
              <a:rPr lang="en" sz="1350">
                <a:solidFill>
                  <a:srgbClr val="243340"/>
                </a:solidFill>
                <a:highlight>
                  <a:srgbClr val="FFFFFF"/>
                </a:highlight>
                <a:latin typeface="Courier New"/>
                <a:ea typeface="Courier New"/>
                <a:cs typeface="Courier New"/>
                <a:sym typeface="Courier New"/>
              </a:rPr>
              <a:t>map()</a:t>
            </a:r>
            <a:r>
              <a:rPr lang="en" sz="1350">
                <a:solidFill>
                  <a:srgbClr val="243340"/>
                </a:solidFill>
                <a:highlight>
                  <a:srgbClr val="FFFFFF"/>
                </a:highlight>
                <a:latin typeface="Arial"/>
                <a:ea typeface="Arial"/>
                <a:cs typeface="Arial"/>
                <a:sym typeface="Arial"/>
              </a:rPr>
              <a:t> Create a new, empty map.</a:t>
            </a:r>
            <a:endParaRPr sz="1350">
              <a:solidFill>
                <a:srgbClr val="243340"/>
              </a:solidFill>
              <a:highlight>
                <a:srgbClr val="FFFFFF"/>
              </a:highlight>
              <a:latin typeface="Arial"/>
              <a:ea typeface="Arial"/>
              <a:cs typeface="Arial"/>
              <a:sym typeface="Arial"/>
            </a:endParaRPr>
          </a:p>
          <a:p>
            <a:pPr marL="457200" lvl="0" indent="-314325" algn="l" rtl="0">
              <a:spcBef>
                <a:spcPts val="0"/>
              </a:spcBef>
              <a:spcAft>
                <a:spcPts val="0"/>
              </a:spcAft>
              <a:buClr>
                <a:srgbClr val="243340"/>
              </a:buClr>
              <a:buSzPts val="1350"/>
              <a:buFont typeface="Arial"/>
              <a:buChar char="●"/>
            </a:pPr>
            <a:r>
              <a:rPr lang="en" sz="1350">
                <a:solidFill>
                  <a:srgbClr val="243340"/>
                </a:solidFill>
                <a:highlight>
                  <a:srgbClr val="FFFFFF"/>
                </a:highlight>
                <a:latin typeface="Courier New"/>
                <a:ea typeface="Courier New"/>
                <a:cs typeface="Courier New"/>
                <a:sym typeface="Courier New"/>
              </a:rPr>
              <a:t>put(key, val)</a:t>
            </a:r>
            <a:r>
              <a:rPr lang="en" sz="1350">
                <a:solidFill>
                  <a:srgbClr val="243340"/>
                </a:solidFill>
                <a:highlight>
                  <a:srgbClr val="FFFFFF"/>
                </a:highlight>
                <a:latin typeface="Arial"/>
                <a:ea typeface="Arial"/>
                <a:cs typeface="Arial"/>
                <a:sym typeface="Arial"/>
              </a:rPr>
              <a:t> Add a new key-value pair to the map. If the key is already in the map then replace the old value with the new value.</a:t>
            </a:r>
            <a:endParaRPr sz="1350">
              <a:solidFill>
                <a:srgbClr val="243340"/>
              </a:solidFill>
              <a:highlight>
                <a:srgbClr val="FFFFFF"/>
              </a:highlight>
              <a:latin typeface="Arial"/>
              <a:ea typeface="Arial"/>
              <a:cs typeface="Arial"/>
              <a:sym typeface="Arial"/>
            </a:endParaRPr>
          </a:p>
          <a:p>
            <a:pPr marL="457200" lvl="0" indent="-314325" algn="l" rtl="0">
              <a:spcBef>
                <a:spcPts val="0"/>
              </a:spcBef>
              <a:spcAft>
                <a:spcPts val="0"/>
              </a:spcAft>
              <a:buClr>
                <a:srgbClr val="243340"/>
              </a:buClr>
              <a:buSzPts val="1350"/>
              <a:buFont typeface="Arial"/>
              <a:buChar char="●"/>
            </a:pPr>
            <a:r>
              <a:rPr lang="en" sz="1350">
                <a:solidFill>
                  <a:srgbClr val="243340"/>
                </a:solidFill>
                <a:highlight>
                  <a:srgbClr val="FFFFFF"/>
                </a:highlight>
                <a:latin typeface="Courier New"/>
                <a:ea typeface="Courier New"/>
                <a:cs typeface="Courier New"/>
                <a:sym typeface="Courier New"/>
              </a:rPr>
              <a:t>get(key)</a:t>
            </a:r>
            <a:r>
              <a:rPr lang="en" sz="1350">
                <a:solidFill>
                  <a:srgbClr val="243340"/>
                </a:solidFill>
                <a:highlight>
                  <a:srgbClr val="FFFFFF"/>
                </a:highlight>
                <a:latin typeface="Arial"/>
                <a:ea typeface="Arial"/>
                <a:cs typeface="Arial"/>
                <a:sym typeface="Arial"/>
              </a:rPr>
              <a:t> Given a key, return the value stored in the map or </a:t>
            </a:r>
            <a:r>
              <a:rPr lang="en" sz="1350">
                <a:solidFill>
                  <a:srgbClr val="243340"/>
                </a:solidFill>
                <a:highlight>
                  <a:srgbClr val="FFFFFF"/>
                </a:highlight>
                <a:latin typeface="Courier New"/>
                <a:ea typeface="Courier New"/>
                <a:cs typeface="Courier New"/>
                <a:sym typeface="Courier New"/>
              </a:rPr>
              <a:t>None</a:t>
            </a:r>
            <a:r>
              <a:rPr lang="en" sz="1350">
                <a:solidFill>
                  <a:srgbClr val="243340"/>
                </a:solidFill>
                <a:highlight>
                  <a:srgbClr val="FFFFFF"/>
                </a:highlight>
                <a:latin typeface="Arial"/>
                <a:ea typeface="Arial"/>
                <a:cs typeface="Arial"/>
                <a:sym typeface="Arial"/>
              </a:rPr>
              <a:t> otherwise.</a:t>
            </a:r>
            <a:endParaRPr sz="1350">
              <a:solidFill>
                <a:srgbClr val="243340"/>
              </a:solidFill>
              <a:highlight>
                <a:srgbClr val="FFFFFF"/>
              </a:highlight>
              <a:latin typeface="Arial"/>
              <a:ea typeface="Arial"/>
              <a:cs typeface="Arial"/>
              <a:sym typeface="Arial"/>
            </a:endParaRPr>
          </a:p>
          <a:p>
            <a:pPr marL="457200" lvl="0" indent="-314325" algn="l" rtl="0">
              <a:spcBef>
                <a:spcPts val="0"/>
              </a:spcBef>
              <a:spcAft>
                <a:spcPts val="0"/>
              </a:spcAft>
              <a:buClr>
                <a:srgbClr val="243340"/>
              </a:buClr>
              <a:buSzPts val="1350"/>
              <a:buFont typeface="Arial"/>
              <a:buChar char="●"/>
            </a:pPr>
            <a:r>
              <a:rPr lang="en" sz="1350">
                <a:solidFill>
                  <a:srgbClr val="243340"/>
                </a:solidFill>
                <a:highlight>
                  <a:srgbClr val="FFFFFF"/>
                </a:highlight>
                <a:latin typeface="Courier New"/>
                <a:ea typeface="Courier New"/>
                <a:cs typeface="Courier New"/>
                <a:sym typeface="Courier New"/>
              </a:rPr>
              <a:t>del</a:t>
            </a:r>
            <a:r>
              <a:rPr lang="en" sz="1350">
                <a:solidFill>
                  <a:srgbClr val="243340"/>
                </a:solidFill>
                <a:highlight>
                  <a:srgbClr val="FFFFFF"/>
                </a:highlight>
                <a:latin typeface="Arial"/>
                <a:ea typeface="Arial"/>
                <a:cs typeface="Arial"/>
                <a:sym typeface="Arial"/>
              </a:rPr>
              <a:t> Delete the key-value pair from the map using a statement of the form </a:t>
            </a:r>
            <a:r>
              <a:rPr lang="en" sz="1350">
                <a:solidFill>
                  <a:srgbClr val="243340"/>
                </a:solidFill>
                <a:highlight>
                  <a:srgbClr val="FFFFFF"/>
                </a:highlight>
                <a:latin typeface="Courier New"/>
                <a:ea typeface="Courier New"/>
                <a:cs typeface="Courier New"/>
                <a:sym typeface="Courier New"/>
              </a:rPr>
              <a:t>del map[key]</a:t>
            </a:r>
            <a:r>
              <a:rPr lang="en" sz="1350">
                <a:solidFill>
                  <a:srgbClr val="243340"/>
                </a:solidFill>
                <a:highlight>
                  <a:srgbClr val="FFFFFF"/>
                </a:highlight>
                <a:latin typeface="Arial"/>
                <a:ea typeface="Arial"/>
                <a:cs typeface="Arial"/>
                <a:sym typeface="Arial"/>
              </a:rPr>
              <a:t>.</a:t>
            </a:r>
            <a:endParaRPr sz="1350">
              <a:solidFill>
                <a:srgbClr val="243340"/>
              </a:solidFill>
              <a:highlight>
                <a:srgbClr val="FFFFFF"/>
              </a:highlight>
              <a:latin typeface="Arial"/>
              <a:ea typeface="Arial"/>
              <a:cs typeface="Arial"/>
              <a:sym typeface="Arial"/>
            </a:endParaRPr>
          </a:p>
          <a:p>
            <a:pPr marL="457200" lvl="0" indent="-314325" algn="l" rtl="0">
              <a:spcBef>
                <a:spcPts val="0"/>
              </a:spcBef>
              <a:spcAft>
                <a:spcPts val="0"/>
              </a:spcAft>
              <a:buClr>
                <a:srgbClr val="243340"/>
              </a:buClr>
              <a:buSzPts val="1350"/>
              <a:buFont typeface="Arial"/>
              <a:buChar char="●"/>
            </a:pPr>
            <a:r>
              <a:rPr lang="en" sz="1350">
                <a:solidFill>
                  <a:srgbClr val="243340"/>
                </a:solidFill>
                <a:highlight>
                  <a:srgbClr val="FFFFFF"/>
                </a:highlight>
                <a:latin typeface="Courier New"/>
                <a:ea typeface="Courier New"/>
                <a:cs typeface="Courier New"/>
                <a:sym typeface="Courier New"/>
              </a:rPr>
              <a:t>len()</a:t>
            </a:r>
            <a:r>
              <a:rPr lang="en" sz="1350">
                <a:solidFill>
                  <a:srgbClr val="243340"/>
                </a:solidFill>
                <a:highlight>
                  <a:srgbClr val="FFFFFF"/>
                </a:highlight>
                <a:latin typeface="Arial"/>
                <a:ea typeface="Arial"/>
                <a:cs typeface="Arial"/>
                <a:sym typeface="Arial"/>
              </a:rPr>
              <a:t> Return the number of key-value pairs stored in the map.</a:t>
            </a:r>
            <a:endParaRPr sz="1350">
              <a:solidFill>
                <a:srgbClr val="243340"/>
              </a:solidFill>
              <a:highlight>
                <a:srgbClr val="FFFFFF"/>
              </a:highlight>
              <a:latin typeface="Arial"/>
              <a:ea typeface="Arial"/>
              <a:cs typeface="Arial"/>
              <a:sym typeface="Arial"/>
            </a:endParaRPr>
          </a:p>
          <a:p>
            <a:pPr marL="457200" lvl="0" indent="-314325" algn="l" rtl="0">
              <a:spcBef>
                <a:spcPts val="0"/>
              </a:spcBef>
              <a:spcAft>
                <a:spcPts val="0"/>
              </a:spcAft>
              <a:buClr>
                <a:srgbClr val="243340"/>
              </a:buClr>
              <a:buSzPts val="1350"/>
              <a:buFont typeface="Arial"/>
              <a:buChar char="●"/>
            </a:pPr>
            <a:r>
              <a:rPr lang="en" sz="1350">
                <a:solidFill>
                  <a:srgbClr val="243340"/>
                </a:solidFill>
                <a:highlight>
                  <a:srgbClr val="FFFFFF"/>
                </a:highlight>
                <a:latin typeface="Courier New"/>
                <a:ea typeface="Courier New"/>
                <a:cs typeface="Courier New"/>
                <a:sym typeface="Courier New"/>
              </a:rPr>
              <a:t>in</a:t>
            </a:r>
            <a:r>
              <a:rPr lang="en" sz="1350">
                <a:solidFill>
                  <a:srgbClr val="243340"/>
                </a:solidFill>
                <a:highlight>
                  <a:srgbClr val="FFFFFF"/>
                </a:highlight>
                <a:latin typeface="Arial"/>
                <a:ea typeface="Arial"/>
                <a:cs typeface="Arial"/>
                <a:sym typeface="Arial"/>
              </a:rPr>
              <a:t> Return </a:t>
            </a:r>
            <a:r>
              <a:rPr lang="en" sz="1350">
                <a:solidFill>
                  <a:srgbClr val="243340"/>
                </a:solidFill>
                <a:highlight>
                  <a:srgbClr val="FFFFFF"/>
                </a:highlight>
                <a:latin typeface="Courier New"/>
                <a:ea typeface="Courier New"/>
                <a:cs typeface="Courier New"/>
                <a:sym typeface="Courier New"/>
              </a:rPr>
              <a:t>True</a:t>
            </a:r>
            <a:r>
              <a:rPr lang="en" sz="1350">
                <a:solidFill>
                  <a:srgbClr val="243340"/>
                </a:solidFill>
                <a:highlight>
                  <a:srgbClr val="FFFFFF"/>
                </a:highlight>
                <a:latin typeface="Arial"/>
                <a:ea typeface="Arial"/>
                <a:cs typeface="Arial"/>
                <a:sym typeface="Arial"/>
              </a:rPr>
              <a:t> for a statement of the form </a:t>
            </a:r>
            <a:r>
              <a:rPr lang="en" sz="1350">
                <a:solidFill>
                  <a:srgbClr val="243340"/>
                </a:solidFill>
                <a:highlight>
                  <a:srgbClr val="FFFFFF"/>
                </a:highlight>
                <a:latin typeface="Courier New"/>
                <a:ea typeface="Courier New"/>
                <a:cs typeface="Courier New"/>
                <a:sym typeface="Courier New"/>
              </a:rPr>
              <a:t>key in map</a:t>
            </a:r>
            <a:r>
              <a:rPr lang="en" sz="1350">
                <a:solidFill>
                  <a:srgbClr val="243340"/>
                </a:solidFill>
                <a:highlight>
                  <a:srgbClr val="FFFFFF"/>
                </a:highlight>
                <a:latin typeface="Arial"/>
                <a:ea typeface="Arial"/>
                <a:cs typeface="Arial"/>
                <a:sym typeface="Arial"/>
              </a:rPr>
              <a:t>, if the given key is in the map.</a:t>
            </a:r>
            <a:endParaRPr sz="1350">
              <a:solidFill>
                <a:srgbClr val="243340"/>
              </a:solidFill>
              <a:highlight>
                <a:srgbClr val="FFFFFF"/>
              </a:highlight>
              <a:latin typeface="Arial"/>
              <a:ea typeface="Arial"/>
              <a:cs typeface="Arial"/>
              <a:sym typeface="Arial"/>
            </a:endParaRPr>
          </a:p>
          <a:p>
            <a:pPr marL="0" lvl="0" indent="0" algn="l" rtl="0">
              <a:spcBef>
                <a:spcPts val="1400"/>
              </a:spcBef>
              <a:spcAft>
                <a:spcPts val="0"/>
              </a:spcAft>
              <a:buNone/>
            </a:pPr>
            <a:r>
              <a:rPr lang="en" sz="1350">
                <a:solidFill>
                  <a:srgbClr val="243340"/>
                </a:solidFill>
                <a:highlight>
                  <a:srgbClr val="FFFFFF"/>
                </a:highlight>
                <a:latin typeface="Arial"/>
                <a:ea typeface="Arial"/>
                <a:cs typeface="Arial"/>
                <a:sym typeface="Arial"/>
              </a:rPr>
              <a:t>Does this remind you of any prior structure?</a:t>
            </a:r>
            <a:endParaRPr sz="1350">
              <a:solidFill>
                <a:srgbClr val="243340"/>
              </a:solidFill>
              <a:highlight>
                <a:srgbClr val="FFFFFF"/>
              </a:highlight>
              <a:latin typeface="Arial"/>
              <a:ea typeface="Arial"/>
              <a:cs typeface="Arial"/>
              <a:sym typeface="Arial"/>
            </a:endParaRPr>
          </a:p>
          <a:p>
            <a:pPr marL="0" lvl="0" indent="0" algn="l" rtl="0">
              <a:spcBef>
                <a:spcPts val="1400"/>
              </a:spcBef>
              <a:spcAft>
                <a:spcPts val="1400"/>
              </a:spcAft>
              <a:buNone/>
            </a:pPr>
            <a:r>
              <a:rPr lang="en" sz="1350">
                <a:solidFill>
                  <a:srgbClr val="243340"/>
                </a:solidFill>
                <a:highlight>
                  <a:srgbClr val="FFFFFF"/>
                </a:highlight>
                <a:latin typeface="Arial"/>
                <a:ea typeface="Arial"/>
                <a:cs typeface="Arial"/>
                <a:sym typeface="Arial"/>
              </a:rPr>
              <a:t>We can use Map() to implement Binary Search Trees</a:t>
            </a:r>
            <a:endParaRPr sz="1350">
              <a:solidFill>
                <a:srgbClr val="24334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Objectives</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498833" lvl="0" indent="0" algn="l" rtl="0">
              <a:lnSpc>
                <a:spcPct val="110156"/>
              </a:lnSpc>
              <a:spcBef>
                <a:spcPts val="0"/>
              </a:spcBef>
              <a:spcAft>
                <a:spcPts val="0"/>
              </a:spcAft>
              <a:buNone/>
            </a:pPr>
            <a:r>
              <a:rPr lang="en" sz="1100">
                <a:solidFill>
                  <a:schemeClr val="dk1"/>
                </a:solidFill>
                <a:latin typeface="Arial"/>
                <a:ea typeface="Arial"/>
                <a:cs typeface="Arial"/>
                <a:sym typeface="Arial"/>
              </a:rPr>
              <a:t>Data Structures II</a:t>
            </a:r>
            <a:endParaRPr sz="1100">
              <a:solidFill>
                <a:schemeClr val="dk1"/>
              </a:solidFill>
              <a:latin typeface="Arial"/>
              <a:ea typeface="Arial"/>
              <a:cs typeface="Arial"/>
              <a:sym typeface="Arial"/>
            </a:endParaRPr>
          </a:p>
          <a:p>
            <a:pPr marL="485775" marR="498833" lvl="0" indent="-127000" algn="l" rtl="0">
              <a:lnSpc>
                <a:spcPct val="110156"/>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L: Representing trees (e.g., Binary Search Trees)</a:t>
            </a:r>
            <a:endParaRPr sz="1100">
              <a:solidFill>
                <a:schemeClr val="dk1"/>
              </a:solidFill>
              <a:latin typeface="Arial"/>
              <a:ea typeface="Arial"/>
              <a:cs typeface="Arial"/>
              <a:sym typeface="Arial"/>
            </a:endParaRPr>
          </a:p>
          <a:p>
            <a:pPr marL="485775" marR="498833" lvl="0" indent="-127000" algn="l" rtl="0">
              <a:lnSpc>
                <a:spcPct val="110156"/>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L: Representing graphs (directed/undirected, weighted/unweighted)</a:t>
            </a:r>
            <a:endParaRPr sz="1100">
              <a:solidFill>
                <a:schemeClr val="dk1"/>
              </a:solidFill>
              <a:latin typeface="Arial"/>
              <a:ea typeface="Arial"/>
              <a:cs typeface="Arial"/>
              <a:sym typeface="Arial"/>
            </a:endParaRPr>
          </a:p>
          <a:p>
            <a:pPr marL="0" marR="498833" lvl="0" indent="0" algn="l" rtl="0">
              <a:lnSpc>
                <a:spcPct val="110156"/>
              </a:lnSpc>
              <a:spcBef>
                <a:spcPts val="0"/>
              </a:spcBef>
              <a:spcAft>
                <a:spcPts val="0"/>
              </a:spcAft>
              <a:buNone/>
            </a:pPr>
            <a:endParaRPr sz="1100">
              <a:solidFill>
                <a:schemeClr val="dk2"/>
              </a:solidFill>
              <a:latin typeface="Arial"/>
              <a:ea typeface="Arial"/>
              <a:cs typeface="Arial"/>
              <a:sym typeface="Arial"/>
            </a:endParaRPr>
          </a:p>
          <a:p>
            <a:pPr marL="0" marR="498833" lvl="0" indent="0" algn="l" rtl="0">
              <a:lnSpc>
                <a:spcPct val="110156"/>
              </a:lnSpc>
              <a:spcBef>
                <a:spcPts val="0"/>
              </a:spcBef>
              <a:spcAft>
                <a:spcPts val="0"/>
              </a:spcAft>
              <a:buNone/>
            </a:pPr>
            <a:r>
              <a:rPr lang="en" sz="1100">
                <a:solidFill>
                  <a:schemeClr val="dk2"/>
                </a:solidFill>
                <a:latin typeface="Arial"/>
                <a:ea typeface="Arial"/>
                <a:cs typeface="Arial"/>
                <a:sym typeface="Arial"/>
              </a:rPr>
              <a:t>Algorithms II</a:t>
            </a:r>
            <a:endParaRPr sz="1100">
              <a:solidFill>
                <a:schemeClr val="dk2"/>
              </a:solidFill>
              <a:latin typeface="Arial"/>
              <a:ea typeface="Arial"/>
              <a:cs typeface="Arial"/>
              <a:sym typeface="Arial"/>
            </a:endParaRPr>
          </a:p>
          <a:p>
            <a:pPr marL="485775" marR="498833" lvl="0" indent="-127000" algn="l" rtl="0">
              <a:lnSpc>
                <a:spcPct val="110156"/>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L: Tree search: </a:t>
            </a:r>
            <a:endParaRPr sz="1100">
              <a:solidFill>
                <a:schemeClr val="dk2"/>
              </a:solidFill>
              <a:latin typeface="Arial"/>
              <a:ea typeface="Arial"/>
              <a:cs typeface="Arial"/>
              <a:sym typeface="Arial"/>
            </a:endParaRPr>
          </a:p>
          <a:p>
            <a:pPr marL="914400" marR="498833" lvl="1" indent="-155575" algn="l" rtl="0">
              <a:lnSpc>
                <a:spcPct val="110156"/>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depth first </a:t>
            </a:r>
            <a:endParaRPr sz="1100">
              <a:solidFill>
                <a:schemeClr val="dk2"/>
              </a:solidFill>
              <a:latin typeface="Arial"/>
              <a:ea typeface="Arial"/>
              <a:cs typeface="Arial"/>
              <a:sym typeface="Arial"/>
            </a:endParaRPr>
          </a:p>
          <a:p>
            <a:pPr marL="914400" marR="498833" lvl="1" indent="-155575" algn="l" rtl="0">
              <a:lnSpc>
                <a:spcPct val="110156"/>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breadth first </a:t>
            </a:r>
            <a:endParaRPr sz="1100">
              <a:solidFill>
                <a:schemeClr val="dk2"/>
              </a:solidFill>
              <a:latin typeface="Arial"/>
              <a:ea typeface="Arial"/>
              <a:cs typeface="Arial"/>
              <a:sym typeface="Arial"/>
            </a:endParaRPr>
          </a:p>
          <a:p>
            <a:pPr marL="914400" marR="498833" lvl="1" indent="-155575" algn="l" rtl="0">
              <a:lnSpc>
                <a:spcPct val="110156"/>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BST search </a:t>
            </a:r>
            <a:endParaRPr sz="1100">
              <a:solidFill>
                <a:schemeClr val="dk1"/>
              </a:solidFill>
              <a:latin typeface="Arial"/>
              <a:ea typeface="Arial"/>
              <a:cs typeface="Arial"/>
              <a:sym typeface="Arial"/>
            </a:endParaRPr>
          </a:p>
          <a:p>
            <a:pPr marL="457200" marR="498833" lvl="0" indent="-98425" algn="l" rtl="0">
              <a:lnSpc>
                <a:spcPct val="110156"/>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L: Graph traversal </a:t>
            </a:r>
            <a:endParaRPr sz="1100">
              <a:solidFill>
                <a:schemeClr val="dk2"/>
              </a:solidFill>
              <a:latin typeface="Arial"/>
              <a:ea typeface="Arial"/>
              <a:cs typeface="Arial"/>
              <a:sym typeface="Arial"/>
            </a:endParaRPr>
          </a:p>
          <a:p>
            <a:pPr marL="914400" lvl="1" indent="-155575" algn="l" rtl="0">
              <a:lnSpc>
                <a:spcPct val="100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shortest path </a:t>
            </a:r>
            <a:endParaRPr sz="1100">
              <a:solidFill>
                <a:schemeClr val="dk2"/>
              </a:solidFill>
              <a:latin typeface="Arial"/>
              <a:ea typeface="Arial"/>
              <a:cs typeface="Arial"/>
              <a:sym typeface="Arial"/>
            </a:endParaRPr>
          </a:p>
          <a:p>
            <a:pPr marL="914400" lvl="1" indent="-155575" algn="l" rtl="0">
              <a:lnSpc>
                <a:spcPct val="100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connected components </a:t>
            </a:r>
            <a:endParaRPr sz="1100">
              <a:solidFill>
                <a:schemeClr val="dk2"/>
              </a:solidFill>
              <a:latin typeface="Arial"/>
              <a:ea typeface="Arial"/>
              <a:cs typeface="Arial"/>
              <a:sym typeface="Arial"/>
            </a:endParaRPr>
          </a:p>
          <a:p>
            <a:pPr marL="485775" lvl="0" indent="-98425" algn="l" rtl="0">
              <a:lnSpc>
                <a:spcPct val="100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L: Able to compare complexity (linear search vs binary search),</a:t>
            </a:r>
            <a:r>
              <a:rPr lang="en" sz="1100">
                <a:solidFill>
                  <a:schemeClr val="dk1"/>
                </a:solidFill>
                <a:latin typeface="Arial"/>
                <a:ea typeface="Arial"/>
                <a:cs typeface="Arial"/>
                <a:sym typeface="Arial"/>
              </a:rPr>
              <a:t> introduction of</a:t>
            </a:r>
            <a:r>
              <a:rPr lang="en" sz="1100">
                <a:solidFill>
                  <a:schemeClr val="dk2"/>
                </a:solidFill>
                <a:latin typeface="Arial"/>
                <a:ea typeface="Arial"/>
                <a:cs typeface="Arial"/>
                <a:sym typeface="Arial"/>
              </a:rPr>
              <a:t> </a:t>
            </a:r>
            <a:r>
              <a:rPr lang="en" sz="1100">
                <a:solidFill>
                  <a:schemeClr val="dk1"/>
                </a:solidFill>
                <a:latin typeface="Arial"/>
                <a:ea typeface="Arial"/>
                <a:cs typeface="Arial"/>
                <a:sym typeface="Arial"/>
              </a:rPr>
              <a:t>Big-O notation</a:t>
            </a: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marL="457200" marR="188525" lvl="0" indent="-69850" algn="l" rtl="0">
              <a:lnSpc>
                <a:spcPct val="110154"/>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 L: Use profiling techniques/tools to compare algorithm efficiency</a:t>
            </a:r>
            <a:endParaRPr sz="1100">
              <a:solidFill>
                <a:schemeClr val="dk2"/>
              </a:solidFill>
              <a:latin typeface="Arial"/>
              <a:ea typeface="Arial"/>
              <a:cs typeface="Arial"/>
              <a:sym typeface="Arial"/>
            </a:endParaRPr>
          </a:p>
          <a:p>
            <a:pPr marL="457200" marR="498833" lvl="0" indent="0" algn="l" rtl="0">
              <a:lnSpc>
                <a:spcPct val="110156"/>
              </a:lnSpc>
              <a:spcBef>
                <a:spcPts val="0"/>
              </a:spcBef>
              <a:spcAft>
                <a:spcPts val="0"/>
              </a:spcAft>
              <a:buNone/>
            </a:pPr>
            <a:endParaRPr sz="1100">
              <a:solidFill>
                <a:schemeClr val="dk2"/>
              </a:solidFill>
              <a:latin typeface="Arial"/>
              <a:ea typeface="Arial"/>
              <a:cs typeface="Arial"/>
              <a:sym typeface="Arial"/>
            </a:endParaRPr>
          </a:p>
          <a:p>
            <a:pPr marL="0" lvl="0" indent="0" algn="l" rtl="0">
              <a:spcBef>
                <a:spcPts val="0"/>
              </a:spcBef>
              <a:spcAft>
                <a:spcPts val="1200"/>
              </a:spcAft>
              <a:buNone/>
            </a:pPr>
            <a:endParaRPr/>
          </a:p>
        </p:txBody>
      </p:sp>
      <p:cxnSp>
        <p:nvCxnSpPr>
          <p:cNvPr id="66" name="Google Shape;66;p14"/>
          <p:cNvCxnSpPr/>
          <p:nvPr/>
        </p:nvCxnSpPr>
        <p:spPr>
          <a:xfrm rot="10800000" flipH="1">
            <a:off x="2174825" y="1490300"/>
            <a:ext cx="1843500" cy="1296600"/>
          </a:xfrm>
          <a:prstGeom prst="curvedConnector3">
            <a:avLst>
              <a:gd name="adj1" fmla="val 185338"/>
            </a:avLst>
          </a:prstGeom>
          <a:noFill/>
          <a:ln w="38100" cap="flat" cmpd="sng">
            <a:solidFill>
              <a:schemeClr val="dk1"/>
            </a:solidFill>
            <a:prstDash val="solid"/>
            <a:round/>
            <a:headEnd type="stealth" w="med" len="med"/>
            <a:tailEnd type="stealth" w="med" len="med"/>
          </a:ln>
        </p:spPr>
      </p:cxnSp>
      <p:cxnSp>
        <p:nvCxnSpPr>
          <p:cNvPr id="67" name="Google Shape;67;p14"/>
          <p:cNvCxnSpPr/>
          <p:nvPr/>
        </p:nvCxnSpPr>
        <p:spPr>
          <a:xfrm rot="5400000" flipH="1">
            <a:off x="5372850" y="2354250"/>
            <a:ext cx="1287300" cy="803100"/>
          </a:xfrm>
          <a:prstGeom prst="curvedConnector3">
            <a:avLst>
              <a:gd name="adj1" fmla="val 50000"/>
            </a:avLst>
          </a:prstGeom>
          <a:noFill/>
          <a:ln w="38100" cap="flat" cmpd="sng">
            <a:solidFill>
              <a:schemeClr val="dk1"/>
            </a:solidFill>
            <a:prstDash val="solid"/>
            <a:round/>
            <a:headEnd type="stealth"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Binary Search Tree (BST)</a:t>
            </a:r>
            <a:endParaRPr/>
          </a:p>
        </p:txBody>
      </p:sp>
      <p:sp>
        <p:nvSpPr>
          <p:cNvPr id="385" name="Google Shape;385;p32"/>
          <p:cNvSpPr txBox="1">
            <a:spLocks noGrp="1"/>
          </p:cNvSpPr>
          <p:nvPr>
            <p:ph type="body" idx="1"/>
          </p:nvPr>
        </p:nvSpPr>
        <p:spPr>
          <a:xfrm>
            <a:off x="368850" y="1152475"/>
            <a:ext cx="8520600" cy="38448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dirty="0"/>
              <a:t>A type of binary tree in which </a:t>
            </a:r>
            <a:r>
              <a:rPr lang="en" dirty="0">
                <a:highlight>
                  <a:srgbClr val="FFFF00"/>
                </a:highlight>
              </a:rPr>
              <a:t>the values of each left subtree are by definition lower than the right subtree</a:t>
            </a:r>
            <a:endParaRPr dirty="0">
              <a:highlight>
                <a:srgbClr val="FFFF00"/>
              </a:highlight>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Which of these is not a BST</a:t>
            </a:r>
            <a:endParaRPr dirty="0"/>
          </a:p>
        </p:txBody>
      </p:sp>
      <p:pic>
        <p:nvPicPr>
          <p:cNvPr id="386" name="Google Shape;386;p32"/>
          <p:cNvPicPr preferRelativeResize="0"/>
          <p:nvPr/>
        </p:nvPicPr>
        <p:blipFill>
          <a:blip r:embed="rId3">
            <a:alphaModFix/>
          </a:blip>
          <a:stretch>
            <a:fillRect/>
          </a:stretch>
        </p:blipFill>
        <p:spPr>
          <a:xfrm>
            <a:off x="5374463" y="1854238"/>
            <a:ext cx="3267075" cy="2714625"/>
          </a:xfrm>
          <a:prstGeom prst="rect">
            <a:avLst/>
          </a:prstGeom>
          <a:noFill/>
          <a:ln>
            <a:noFill/>
          </a:ln>
        </p:spPr>
      </p:pic>
      <p:pic>
        <p:nvPicPr>
          <p:cNvPr id="387" name="Google Shape;387;p32"/>
          <p:cNvPicPr preferRelativeResize="0"/>
          <p:nvPr/>
        </p:nvPicPr>
        <p:blipFill>
          <a:blip r:embed="rId4">
            <a:alphaModFix/>
          </a:blip>
          <a:stretch>
            <a:fillRect/>
          </a:stretch>
        </p:blipFill>
        <p:spPr>
          <a:xfrm>
            <a:off x="3157525" y="2146288"/>
            <a:ext cx="1714500" cy="1428750"/>
          </a:xfrm>
          <a:prstGeom prst="rect">
            <a:avLst/>
          </a:prstGeom>
          <a:noFill/>
          <a:ln>
            <a:noFill/>
          </a:ln>
        </p:spPr>
      </p:pic>
      <p:grpSp>
        <p:nvGrpSpPr>
          <p:cNvPr id="388" name="Google Shape;388;p32"/>
          <p:cNvGrpSpPr/>
          <p:nvPr/>
        </p:nvGrpSpPr>
        <p:grpSpPr>
          <a:xfrm>
            <a:off x="331825" y="2385600"/>
            <a:ext cx="2471972" cy="1671678"/>
            <a:chOff x="6427825" y="1776000"/>
            <a:chExt cx="2471972" cy="1671678"/>
          </a:xfrm>
        </p:grpSpPr>
        <p:grpSp>
          <p:nvGrpSpPr>
            <p:cNvPr id="389" name="Google Shape;389;p32"/>
            <p:cNvGrpSpPr/>
            <p:nvPr/>
          </p:nvGrpSpPr>
          <p:grpSpPr>
            <a:xfrm>
              <a:off x="6427825" y="1776000"/>
              <a:ext cx="1843925" cy="1555050"/>
              <a:chOff x="941425" y="1699800"/>
              <a:chExt cx="1843925" cy="1555050"/>
            </a:xfrm>
          </p:grpSpPr>
          <p:grpSp>
            <p:nvGrpSpPr>
              <p:cNvPr id="390" name="Google Shape;390;p32"/>
              <p:cNvGrpSpPr/>
              <p:nvPr/>
            </p:nvGrpSpPr>
            <p:grpSpPr>
              <a:xfrm>
                <a:off x="941425" y="1699800"/>
                <a:ext cx="1843925" cy="1555050"/>
                <a:chOff x="941425" y="1699800"/>
                <a:chExt cx="1843925" cy="1555050"/>
              </a:xfrm>
            </p:grpSpPr>
            <p:sp>
              <p:nvSpPr>
                <p:cNvPr id="391" name="Google Shape;391;p32"/>
                <p:cNvSpPr/>
                <p:nvPr/>
              </p:nvSpPr>
              <p:spPr>
                <a:xfrm>
                  <a:off x="1963600" y="169980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6</a:t>
                  </a:r>
                  <a:endParaRPr>
                    <a:solidFill>
                      <a:schemeClr val="dk1"/>
                    </a:solidFill>
                  </a:endParaRPr>
                </a:p>
              </p:txBody>
            </p:sp>
            <p:sp>
              <p:nvSpPr>
                <p:cNvPr id="392" name="Google Shape;392;p32"/>
                <p:cNvSpPr/>
                <p:nvPr/>
              </p:nvSpPr>
              <p:spPr>
                <a:xfrm>
                  <a:off x="1412225"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2</a:t>
                  </a:r>
                  <a:endParaRPr>
                    <a:solidFill>
                      <a:schemeClr val="dk1"/>
                    </a:solidFill>
                  </a:endParaRPr>
                </a:p>
              </p:txBody>
            </p:sp>
            <p:sp>
              <p:nvSpPr>
                <p:cNvPr id="393" name="Google Shape;393;p32"/>
                <p:cNvSpPr/>
                <p:nvPr/>
              </p:nvSpPr>
              <p:spPr>
                <a:xfrm>
                  <a:off x="2518650"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8</a:t>
                  </a:r>
                  <a:endParaRPr>
                    <a:solidFill>
                      <a:schemeClr val="dk1"/>
                    </a:solidFill>
                  </a:endParaRPr>
                </a:p>
              </p:txBody>
            </p:sp>
            <p:sp>
              <p:nvSpPr>
                <p:cNvPr id="394" name="Google Shape;394;p32"/>
                <p:cNvSpPr/>
                <p:nvPr/>
              </p:nvSpPr>
              <p:spPr>
                <a:xfrm>
                  <a:off x="941425"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1</a:t>
                  </a:r>
                  <a:endParaRPr>
                    <a:solidFill>
                      <a:schemeClr val="dk1"/>
                    </a:solidFill>
                  </a:endParaRPr>
                </a:p>
              </p:txBody>
            </p:sp>
            <p:sp>
              <p:nvSpPr>
                <p:cNvPr id="395" name="Google Shape;395;p32"/>
                <p:cNvSpPr/>
                <p:nvPr/>
              </p:nvSpPr>
              <p:spPr>
                <a:xfrm>
                  <a:off x="1963600"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4</a:t>
                  </a:r>
                  <a:endParaRPr>
                    <a:solidFill>
                      <a:schemeClr val="dk1"/>
                    </a:solidFill>
                  </a:endParaRPr>
                </a:p>
              </p:txBody>
            </p:sp>
          </p:grpSp>
          <p:cxnSp>
            <p:nvCxnSpPr>
              <p:cNvPr id="396" name="Google Shape;396;p32"/>
              <p:cNvCxnSpPr>
                <a:stCxn id="391" idx="3"/>
                <a:endCxn id="392" idx="7"/>
              </p:cNvCxnSpPr>
              <p:nvPr/>
            </p:nvCxnSpPr>
            <p:spPr>
              <a:xfrm flipH="1">
                <a:off x="1639957" y="1922321"/>
                <a:ext cx="362700" cy="426900"/>
              </a:xfrm>
              <a:prstGeom prst="straightConnector1">
                <a:avLst/>
              </a:prstGeom>
              <a:noFill/>
              <a:ln w="28575" cap="flat" cmpd="sng">
                <a:solidFill>
                  <a:schemeClr val="dk1"/>
                </a:solidFill>
                <a:prstDash val="solid"/>
                <a:round/>
                <a:headEnd type="none" w="med" len="med"/>
                <a:tailEnd type="none" w="med" len="med"/>
              </a:ln>
            </p:spPr>
          </p:cxnSp>
          <p:cxnSp>
            <p:nvCxnSpPr>
              <p:cNvPr id="397" name="Google Shape;397;p32"/>
              <p:cNvCxnSpPr>
                <a:stCxn id="392" idx="3"/>
                <a:endCxn id="394" idx="7"/>
              </p:cNvCxnSpPr>
              <p:nvPr/>
            </p:nvCxnSpPr>
            <p:spPr>
              <a:xfrm flipH="1">
                <a:off x="1168982" y="2533571"/>
                <a:ext cx="282300" cy="498900"/>
              </a:xfrm>
              <a:prstGeom prst="straightConnector1">
                <a:avLst/>
              </a:prstGeom>
              <a:noFill/>
              <a:ln w="28575" cap="flat" cmpd="sng">
                <a:solidFill>
                  <a:schemeClr val="dk1"/>
                </a:solidFill>
                <a:prstDash val="solid"/>
                <a:round/>
                <a:headEnd type="none" w="med" len="med"/>
                <a:tailEnd type="none" w="med" len="med"/>
              </a:ln>
            </p:spPr>
          </p:cxnSp>
          <p:cxnSp>
            <p:nvCxnSpPr>
              <p:cNvPr id="398" name="Google Shape;398;p32"/>
              <p:cNvCxnSpPr>
                <a:stCxn id="392" idx="5"/>
                <a:endCxn id="395" idx="1"/>
              </p:cNvCxnSpPr>
              <p:nvPr/>
            </p:nvCxnSpPr>
            <p:spPr>
              <a:xfrm>
                <a:off x="1639868" y="2533571"/>
                <a:ext cx="362700" cy="498900"/>
              </a:xfrm>
              <a:prstGeom prst="straightConnector1">
                <a:avLst/>
              </a:prstGeom>
              <a:noFill/>
              <a:ln w="28575" cap="flat" cmpd="sng">
                <a:solidFill>
                  <a:schemeClr val="dk1"/>
                </a:solidFill>
                <a:prstDash val="solid"/>
                <a:round/>
                <a:headEnd type="none" w="med" len="med"/>
                <a:tailEnd type="none" w="med" len="med"/>
              </a:ln>
            </p:spPr>
          </p:cxnSp>
          <p:cxnSp>
            <p:nvCxnSpPr>
              <p:cNvPr id="399" name="Google Shape;399;p32"/>
              <p:cNvCxnSpPr>
                <a:endCxn id="393" idx="1"/>
              </p:cNvCxnSpPr>
              <p:nvPr/>
            </p:nvCxnSpPr>
            <p:spPr>
              <a:xfrm>
                <a:off x="2210307" y="1922329"/>
                <a:ext cx="347400" cy="426900"/>
              </a:xfrm>
              <a:prstGeom prst="straightConnector1">
                <a:avLst/>
              </a:prstGeom>
              <a:noFill/>
              <a:ln w="28575" cap="flat" cmpd="sng">
                <a:solidFill>
                  <a:schemeClr val="dk1"/>
                </a:solidFill>
                <a:prstDash val="solid"/>
                <a:round/>
                <a:headEnd type="none" w="med" len="med"/>
                <a:tailEnd type="none" w="med" len="med"/>
              </a:ln>
            </p:spPr>
          </p:cxnSp>
        </p:grpSp>
        <p:grpSp>
          <p:nvGrpSpPr>
            <p:cNvPr id="400" name="Google Shape;400;p32"/>
            <p:cNvGrpSpPr/>
            <p:nvPr/>
          </p:nvGrpSpPr>
          <p:grpSpPr>
            <a:xfrm rot="1709082">
              <a:off x="8081761" y="2627590"/>
              <a:ext cx="693874" cy="696801"/>
              <a:chOff x="1609704" y="2368595"/>
              <a:chExt cx="693909" cy="696836"/>
            </a:xfrm>
          </p:grpSpPr>
          <p:sp>
            <p:nvSpPr>
              <p:cNvPr id="401" name="Google Shape;401;p32"/>
              <p:cNvSpPr/>
              <p:nvPr/>
            </p:nvSpPr>
            <p:spPr>
              <a:xfrm rot="-1972021">
                <a:off x="1987838" y="2753042"/>
                <a:ext cx="266450" cy="26088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9</a:t>
                </a:r>
                <a:endParaRPr>
                  <a:solidFill>
                    <a:schemeClr val="dk1"/>
                  </a:solidFill>
                </a:endParaRPr>
              </a:p>
            </p:txBody>
          </p:sp>
          <p:cxnSp>
            <p:nvCxnSpPr>
              <p:cNvPr id="402" name="Google Shape;402;p32"/>
              <p:cNvCxnSpPr>
                <a:stCxn id="393" idx="5"/>
                <a:endCxn id="401" idx="0"/>
              </p:cNvCxnSpPr>
              <p:nvPr/>
            </p:nvCxnSpPr>
            <p:spPr>
              <a:xfrm rot="-1711387">
                <a:off x="1704403" y="2400671"/>
                <a:ext cx="251302" cy="460848"/>
              </a:xfrm>
              <a:prstGeom prst="straightConnector1">
                <a:avLst/>
              </a:prstGeom>
              <a:noFill/>
              <a:ln w="28575" cap="flat" cmpd="sng">
                <a:solidFill>
                  <a:schemeClr val="dk1"/>
                </a:solidFill>
                <a:prstDash val="solid"/>
                <a:round/>
                <a:headEnd type="none" w="med" len="med"/>
                <a:tailEnd type="none" w="med" len="med"/>
              </a:ln>
            </p:spPr>
          </p:cxnSp>
        </p:grpSp>
      </p:grpSp>
      <p:cxnSp>
        <p:nvCxnSpPr>
          <p:cNvPr id="403" name="Google Shape;403;p32"/>
          <p:cNvCxnSpPr>
            <a:stCxn id="395" idx="3"/>
          </p:cNvCxnSpPr>
          <p:nvPr/>
        </p:nvCxnSpPr>
        <p:spPr>
          <a:xfrm flipH="1">
            <a:off x="978157" y="3902471"/>
            <a:ext cx="414900" cy="394500"/>
          </a:xfrm>
          <a:prstGeom prst="straightConnector1">
            <a:avLst/>
          </a:prstGeom>
          <a:noFill/>
          <a:ln w="28575" cap="flat" cmpd="sng">
            <a:solidFill>
              <a:schemeClr val="dk1"/>
            </a:solidFill>
            <a:prstDash val="solid"/>
            <a:round/>
            <a:headEnd type="none" w="med" len="med"/>
            <a:tailEnd type="none" w="med" len="med"/>
          </a:ln>
        </p:spPr>
      </p:cxnSp>
      <p:cxnSp>
        <p:nvCxnSpPr>
          <p:cNvPr id="404" name="Google Shape;404;p32"/>
          <p:cNvCxnSpPr>
            <a:stCxn id="395" idx="5"/>
          </p:cNvCxnSpPr>
          <p:nvPr/>
        </p:nvCxnSpPr>
        <p:spPr>
          <a:xfrm>
            <a:off x="1581643" y="3902471"/>
            <a:ext cx="246600" cy="394500"/>
          </a:xfrm>
          <a:prstGeom prst="straightConnector1">
            <a:avLst/>
          </a:prstGeom>
          <a:noFill/>
          <a:ln w="28575" cap="flat" cmpd="sng">
            <a:solidFill>
              <a:schemeClr val="dk1"/>
            </a:solidFill>
            <a:prstDash val="solid"/>
            <a:round/>
            <a:headEnd type="none" w="med" len="med"/>
            <a:tailEnd type="none" w="med" len="med"/>
          </a:ln>
        </p:spPr>
      </p:cxnSp>
      <p:sp>
        <p:nvSpPr>
          <p:cNvPr id="405" name="Google Shape;405;p32"/>
          <p:cNvSpPr/>
          <p:nvPr/>
        </p:nvSpPr>
        <p:spPr>
          <a:xfrm>
            <a:off x="848550" y="421810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3</a:t>
            </a:r>
            <a:endParaRPr>
              <a:solidFill>
                <a:schemeClr val="dk1"/>
              </a:solidFill>
            </a:endParaRPr>
          </a:p>
        </p:txBody>
      </p:sp>
      <p:sp>
        <p:nvSpPr>
          <p:cNvPr id="406" name="Google Shape;406;p32"/>
          <p:cNvSpPr/>
          <p:nvPr/>
        </p:nvSpPr>
        <p:spPr>
          <a:xfrm>
            <a:off x="1722475" y="4296975"/>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7</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BST in python</a:t>
            </a:r>
            <a:endParaRPr/>
          </a:p>
        </p:txBody>
      </p:sp>
      <p:sp>
        <p:nvSpPr>
          <p:cNvPr id="412" name="Google Shape;41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Implement a class called BinarySearchTree with attributes </a:t>
            </a:r>
            <a:r>
              <a:rPr lang="en" b="1" dirty="0">
                <a:solidFill>
                  <a:schemeClr val="dk1"/>
                </a:solidFill>
                <a:latin typeface="Courier New"/>
                <a:ea typeface="Courier New"/>
                <a:cs typeface="Courier New"/>
                <a:sym typeface="Courier New"/>
              </a:rPr>
              <a:t>root </a:t>
            </a:r>
            <a:r>
              <a:rPr lang="en" dirty="0"/>
              <a:t>and </a:t>
            </a:r>
            <a:r>
              <a:rPr lang="en" b="1" dirty="0">
                <a:solidFill>
                  <a:schemeClr val="dk1"/>
                </a:solidFill>
                <a:latin typeface="Courier New"/>
                <a:ea typeface="Courier New"/>
                <a:cs typeface="Courier New"/>
                <a:sym typeface="Courier New"/>
              </a:rPr>
              <a:t>size</a:t>
            </a:r>
            <a:endParaRPr b="1" dirty="0">
              <a:solidFill>
                <a:schemeClr val="dk1"/>
              </a:solidFill>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Use a default value of None for root</a:t>
            </a:r>
            <a:endParaRPr dirty="0"/>
          </a:p>
          <a:p>
            <a:pPr marL="1371600" lvl="2" indent="-317500" algn="l" rtl="0">
              <a:spcBef>
                <a:spcPts val="0"/>
              </a:spcBef>
              <a:spcAft>
                <a:spcPts val="0"/>
              </a:spcAft>
              <a:buSzPts val="1400"/>
              <a:buChar char="■"/>
            </a:pPr>
            <a:r>
              <a:rPr lang="en" dirty="0"/>
              <a:t>What is the default value of size?</a:t>
            </a:r>
            <a:endParaRPr dirty="0"/>
          </a:p>
          <a:p>
            <a:pPr marL="914400" lvl="1" indent="-317500" algn="l" rtl="0">
              <a:spcBef>
                <a:spcPts val="0"/>
              </a:spcBef>
              <a:spcAft>
                <a:spcPts val="0"/>
              </a:spcAft>
              <a:buSzPts val="1400"/>
              <a:buChar char="○"/>
            </a:pPr>
            <a:r>
              <a:rPr lang="en" dirty="0"/>
              <a:t>Add methods </a:t>
            </a:r>
            <a:r>
              <a:rPr lang="en" b="1" dirty="0">
                <a:solidFill>
                  <a:schemeClr val="dk1"/>
                </a:solidFill>
                <a:latin typeface="Courier New"/>
                <a:ea typeface="Courier New"/>
                <a:cs typeface="Courier New"/>
                <a:sym typeface="Courier New"/>
              </a:rPr>
              <a:t>length </a:t>
            </a:r>
            <a:r>
              <a:rPr lang="en" dirty="0"/>
              <a:t>and and </a:t>
            </a:r>
            <a:r>
              <a:rPr lang="en" b="1" dirty="0">
                <a:solidFill>
                  <a:schemeClr val="dk1"/>
                </a:solidFill>
                <a:latin typeface="Courier New"/>
                <a:ea typeface="Courier New"/>
                <a:cs typeface="Courier New"/>
                <a:sym typeface="Courier New"/>
              </a:rPr>
              <a:t>__len__</a:t>
            </a:r>
            <a:r>
              <a:rPr lang="en" b="1" dirty="0">
                <a:latin typeface="Courier New"/>
                <a:ea typeface="Courier New"/>
                <a:cs typeface="Courier New"/>
                <a:sym typeface="Courier New"/>
              </a:rPr>
              <a:t> </a:t>
            </a:r>
            <a:r>
              <a:rPr lang="en" dirty="0"/>
              <a:t>both of which return size</a:t>
            </a:r>
            <a:endParaRPr dirty="0"/>
          </a:p>
          <a:p>
            <a:pPr marL="914400" lvl="1" indent="-317500" algn="l" rtl="0">
              <a:spcBef>
                <a:spcPts val="0"/>
              </a:spcBef>
              <a:spcAft>
                <a:spcPts val="0"/>
              </a:spcAft>
              <a:buSzPts val="1400"/>
              <a:buChar char="○"/>
            </a:pPr>
            <a:r>
              <a:rPr lang="en" dirty="0"/>
              <a:t>Add the method </a:t>
            </a:r>
            <a:r>
              <a:rPr lang="en" b="1" dirty="0">
                <a:solidFill>
                  <a:schemeClr val="dk1"/>
                </a:solidFill>
                <a:latin typeface="Courier New"/>
                <a:ea typeface="Courier New"/>
                <a:cs typeface="Courier New"/>
                <a:sym typeface="Courier New"/>
              </a:rPr>
              <a:t>__iter__</a:t>
            </a:r>
            <a:r>
              <a:rPr lang="en" dirty="0"/>
              <a:t> which returns </a:t>
            </a:r>
            <a:r>
              <a:rPr lang="en" b="1" dirty="0">
                <a:solidFill>
                  <a:schemeClr val="dk1"/>
                </a:solidFill>
                <a:latin typeface="Courier New"/>
                <a:ea typeface="Courier New"/>
                <a:cs typeface="Courier New"/>
                <a:sym typeface="Courier New"/>
              </a:rPr>
              <a:t>self.root.__iter__()</a:t>
            </a:r>
            <a:endParaRPr b="1" dirty="0">
              <a:solidFill>
                <a:schemeClr val="dk1"/>
              </a:solidFill>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What is the purpose of this?</a:t>
            </a:r>
            <a:endParaRPr dirty="0"/>
          </a:p>
          <a:p>
            <a:pPr marL="457200" lvl="0" indent="-342900" algn="l" rtl="0">
              <a:spcBef>
                <a:spcPts val="0"/>
              </a:spcBef>
              <a:spcAft>
                <a:spcPts val="0"/>
              </a:spcAft>
              <a:buSzPts val="1800"/>
              <a:buChar char="●"/>
            </a:pPr>
            <a:r>
              <a:rPr lang="en" dirty="0"/>
              <a:t>BinarySearchTree will contain objects of class TreeNode</a:t>
            </a:r>
            <a:endParaRPr dirty="0"/>
          </a:p>
          <a:p>
            <a:pPr marL="914400" lvl="1" indent="-317500" algn="l" rtl="0">
              <a:spcBef>
                <a:spcPts val="0"/>
              </a:spcBef>
              <a:spcAft>
                <a:spcPts val="0"/>
              </a:spcAft>
              <a:buSzPts val="1400"/>
              <a:buChar char="○"/>
            </a:pPr>
            <a:r>
              <a:rPr lang="en" dirty="0"/>
              <a:t>Starter code provided in the first cell here: </a:t>
            </a:r>
            <a:r>
              <a:rPr lang="en" u="sng" dirty="0">
                <a:solidFill>
                  <a:schemeClr val="hlink"/>
                </a:solidFill>
                <a:hlinkClick r:id="rId3"/>
              </a:rPr>
              <a:t>https://colab.research.google.com/drive/1WxsU10GeCpiotTUtIGABdGsGfzTZJEbl?usp=sharing</a:t>
            </a:r>
            <a:r>
              <a:rPr lang="en" dirty="0"/>
              <a:t> </a:t>
            </a:r>
            <a:endParaRPr dirty="0"/>
          </a:p>
          <a:p>
            <a:pPr marL="1371600" lvl="2" indent="-317500" algn="l" rtl="0">
              <a:spcBef>
                <a:spcPts val="0"/>
              </a:spcBef>
              <a:spcAft>
                <a:spcPts val="0"/>
              </a:spcAft>
              <a:buSzPts val="1400"/>
              <a:buChar char="■"/>
            </a:pPr>
            <a:r>
              <a:rPr lang="en" dirty="0"/>
              <a:t>Annotate to your understanding</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4"/>
          <p:cNvSpPr txBox="1">
            <a:spLocks noGrp="1"/>
          </p:cNvSpPr>
          <p:nvPr>
            <p:ph type="title"/>
          </p:nvPr>
        </p:nvSpPr>
        <p:spPr>
          <a:xfrm>
            <a:off x="311700" y="64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put method for Binary Search Tree</a:t>
            </a:r>
            <a:endParaRPr/>
          </a:p>
        </p:txBody>
      </p:sp>
      <p:sp>
        <p:nvSpPr>
          <p:cNvPr id="418" name="Google Shape;418;p34"/>
          <p:cNvSpPr txBox="1">
            <a:spLocks noGrp="1"/>
          </p:cNvSpPr>
          <p:nvPr>
            <p:ph type="body" idx="1"/>
          </p:nvPr>
        </p:nvSpPr>
        <p:spPr>
          <a:xfrm>
            <a:off x="347425" y="597650"/>
            <a:ext cx="8753100" cy="3416400"/>
          </a:xfrm>
          <a:prstGeom prst="rect">
            <a:avLst/>
          </a:prstGeom>
        </p:spPr>
        <p:txBody>
          <a:bodyPr spcFirstLastPara="1" wrap="square" lIns="91425" tIns="91425" rIns="91425" bIns="91425" anchor="t" anchorCtr="0">
            <a:normAutofit/>
          </a:bodyPr>
          <a:lstStyle/>
          <a:p>
            <a:pPr marL="0" marR="1397000" lvl="0" indent="0" algn="l" rtl="0">
              <a:spcBef>
                <a:spcPts val="0"/>
              </a:spcBef>
              <a:spcAft>
                <a:spcPts val="0"/>
              </a:spcAft>
              <a:buClr>
                <a:schemeClr val="dk2"/>
              </a:buClr>
              <a:buSzPts val="1100"/>
              <a:buFont typeface="Arial"/>
              <a:buNone/>
            </a:pPr>
            <a:r>
              <a:rPr lang="en" sz="1200" dirty="0">
                <a:solidFill>
                  <a:schemeClr val="dk2"/>
                </a:solidFill>
              </a:rPr>
              <a:t>This method will check to see if the tree already has a root. If there is not a root then </a:t>
            </a:r>
            <a:r>
              <a:rPr lang="en" sz="1200" b="1" dirty="0">
                <a:solidFill>
                  <a:schemeClr val="dk1"/>
                </a:solidFill>
                <a:latin typeface="Courier New"/>
                <a:ea typeface="Courier New"/>
                <a:cs typeface="Courier New"/>
                <a:sym typeface="Courier New"/>
              </a:rPr>
              <a:t>put </a:t>
            </a:r>
            <a:r>
              <a:rPr lang="en" sz="1200" dirty="0">
                <a:solidFill>
                  <a:schemeClr val="dk2"/>
                </a:solidFill>
              </a:rPr>
              <a:t>will create a new </a:t>
            </a:r>
            <a:r>
              <a:rPr lang="en" sz="1200" b="1" dirty="0">
                <a:solidFill>
                  <a:schemeClr val="dk1"/>
                </a:solidFill>
                <a:latin typeface="Courier New"/>
                <a:ea typeface="Courier New"/>
                <a:cs typeface="Courier New"/>
                <a:sym typeface="Courier New"/>
              </a:rPr>
              <a:t>TreeNode </a:t>
            </a:r>
            <a:r>
              <a:rPr lang="en" sz="1200" dirty="0">
                <a:solidFill>
                  <a:schemeClr val="dk2"/>
                </a:solidFill>
              </a:rPr>
              <a:t>and install it as the root of the tree. If a root node is already in place then </a:t>
            </a:r>
            <a:r>
              <a:rPr lang="en" sz="1200" b="1" dirty="0">
                <a:solidFill>
                  <a:schemeClr val="dk1"/>
                </a:solidFill>
                <a:latin typeface="Courier New"/>
                <a:ea typeface="Courier New"/>
                <a:cs typeface="Courier New"/>
                <a:sym typeface="Courier New"/>
              </a:rPr>
              <a:t>put </a:t>
            </a:r>
            <a:r>
              <a:rPr lang="en" sz="1200" dirty="0">
                <a:solidFill>
                  <a:schemeClr val="dk2"/>
                </a:solidFill>
              </a:rPr>
              <a:t>calls the private, recursive, helper function </a:t>
            </a:r>
            <a:r>
              <a:rPr lang="en" sz="1200" b="1" dirty="0">
                <a:solidFill>
                  <a:schemeClr val="dk1"/>
                </a:solidFill>
                <a:latin typeface="Courier New"/>
                <a:ea typeface="Courier New"/>
                <a:cs typeface="Courier New"/>
                <a:sym typeface="Courier New"/>
              </a:rPr>
              <a:t>_put</a:t>
            </a:r>
            <a:r>
              <a:rPr lang="en" sz="1200" dirty="0">
                <a:solidFill>
                  <a:schemeClr val="dk2"/>
                </a:solidFill>
              </a:rPr>
              <a:t> to search the tree according to the following algorithm:</a:t>
            </a:r>
            <a:endParaRPr sz="1200" dirty="0">
              <a:solidFill>
                <a:schemeClr val="dk2"/>
              </a:solidFill>
            </a:endParaRPr>
          </a:p>
          <a:p>
            <a:pPr marL="457200" lvl="0" indent="-304800" algn="l" rtl="0">
              <a:spcBef>
                <a:spcPts val="800"/>
              </a:spcBef>
              <a:spcAft>
                <a:spcPts val="0"/>
              </a:spcAft>
              <a:buClr>
                <a:schemeClr val="dk2"/>
              </a:buClr>
              <a:buSzPts val="1200"/>
              <a:buFont typeface="Source Sans Pro"/>
              <a:buChar char="●"/>
            </a:pPr>
            <a:r>
              <a:rPr lang="en" sz="1200" dirty="0">
                <a:solidFill>
                  <a:schemeClr val="dk2"/>
                </a:solidFill>
              </a:rPr>
              <a:t>Starting at the root, search the binary tree comparing the new key to the key in the current node. </a:t>
            </a:r>
            <a:endParaRPr sz="1200" dirty="0">
              <a:solidFill>
                <a:schemeClr val="dk2"/>
              </a:solidFill>
            </a:endParaRPr>
          </a:p>
          <a:p>
            <a:pPr marL="914400" lvl="1" indent="-304800" algn="l" rtl="0">
              <a:spcBef>
                <a:spcPts val="0"/>
              </a:spcBef>
              <a:spcAft>
                <a:spcPts val="0"/>
              </a:spcAft>
              <a:buClr>
                <a:schemeClr val="dk2"/>
              </a:buClr>
              <a:buSzPts val="1200"/>
              <a:buFont typeface="Source Sans Pro"/>
              <a:buAutoNum type="alphaLcPeriod"/>
            </a:pPr>
            <a:r>
              <a:rPr lang="en" sz="1200" dirty="0">
                <a:solidFill>
                  <a:schemeClr val="dk2"/>
                </a:solidFill>
              </a:rPr>
              <a:t>If the new key &lt; current node, search the left subtree. </a:t>
            </a:r>
            <a:endParaRPr sz="1200" dirty="0">
              <a:solidFill>
                <a:schemeClr val="dk2"/>
              </a:solidFill>
            </a:endParaRPr>
          </a:p>
          <a:p>
            <a:pPr marL="914400" lvl="1" indent="-304800" algn="l" rtl="0">
              <a:spcBef>
                <a:spcPts val="0"/>
              </a:spcBef>
              <a:spcAft>
                <a:spcPts val="0"/>
              </a:spcAft>
              <a:buClr>
                <a:schemeClr val="dk2"/>
              </a:buClr>
              <a:buSzPts val="1200"/>
              <a:buFont typeface="Source Sans Pro"/>
              <a:buAutoNum type="alphaLcPeriod"/>
            </a:pPr>
            <a:r>
              <a:rPr lang="en" sz="1200" dirty="0">
                <a:solidFill>
                  <a:schemeClr val="dk2"/>
                </a:solidFill>
              </a:rPr>
              <a:t>If the new key &gt; current node, search the right subtree.</a:t>
            </a:r>
            <a:endParaRPr sz="1200" dirty="0">
              <a:solidFill>
                <a:schemeClr val="dk2"/>
              </a:solidFill>
            </a:endParaRPr>
          </a:p>
          <a:p>
            <a:pPr marL="914400" lvl="1" indent="-304800" algn="l" rtl="0">
              <a:spcBef>
                <a:spcPts val="0"/>
              </a:spcBef>
              <a:spcAft>
                <a:spcPts val="0"/>
              </a:spcAft>
              <a:buClr>
                <a:schemeClr val="dk2"/>
              </a:buClr>
              <a:buSzPts val="1200"/>
              <a:buFont typeface="Source Sans Pro"/>
              <a:buAutoNum type="alphaLcPeriod"/>
            </a:pPr>
            <a:r>
              <a:rPr lang="en" sz="1200" dirty="0">
                <a:solidFill>
                  <a:schemeClr val="dk2"/>
                </a:solidFill>
              </a:rPr>
              <a:t>When there is no left (or right) child to search, we have found where the new node should be installed</a:t>
            </a:r>
            <a:endParaRPr sz="1200" dirty="0">
              <a:solidFill>
                <a:schemeClr val="dk2"/>
              </a:solidFill>
            </a:endParaRPr>
          </a:p>
          <a:p>
            <a:pPr marL="914400" lvl="1" indent="-304800" algn="l" rtl="0">
              <a:spcBef>
                <a:spcPts val="0"/>
              </a:spcBef>
              <a:spcAft>
                <a:spcPts val="0"/>
              </a:spcAft>
              <a:buClr>
                <a:schemeClr val="dk2"/>
              </a:buClr>
              <a:buSzPts val="1200"/>
              <a:buFont typeface="Source Sans Pro"/>
              <a:buAutoNum type="alphaLcPeriod"/>
            </a:pPr>
            <a:r>
              <a:rPr lang="en" sz="1200" dirty="0">
                <a:solidFill>
                  <a:schemeClr val="dk2"/>
                </a:solidFill>
              </a:rPr>
              <a:t>To add a node to the tree, create a new </a:t>
            </a:r>
            <a:r>
              <a:rPr lang="en" sz="1200" b="1" dirty="0">
                <a:solidFill>
                  <a:schemeClr val="dk1"/>
                </a:solidFill>
                <a:latin typeface="Courier New"/>
                <a:ea typeface="Courier New"/>
                <a:cs typeface="Courier New"/>
                <a:sym typeface="Courier New"/>
              </a:rPr>
              <a:t>TreeNode</a:t>
            </a:r>
            <a:r>
              <a:rPr lang="en" sz="1200" dirty="0">
                <a:solidFill>
                  <a:schemeClr val="dk2"/>
                </a:solidFill>
              </a:rPr>
              <a:t> object and insert at the point in the previous step</a:t>
            </a:r>
            <a:r>
              <a:rPr lang="en" sz="1050" dirty="0">
                <a:solidFill>
                  <a:schemeClr val="dk2"/>
                </a:solidFill>
              </a:rPr>
              <a:t>.</a:t>
            </a:r>
            <a:endParaRPr sz="1050" dirty="0">
              <a:solidFill>
                <a:schemeClr val="dk2"/>
              </a:solidFill>
            </a:endParaRPr>
          </a:p>
          <a:p>
            <a:pPr marL="457200" lvl="0" indent="-295275" algn="l" rtl="0">
              <a:spcBef>
                <a:spcPts val="0"/>
              </a:spcBef>
              <a:spcAft>
                <a:spcPts val="0"/>
              </a:spcAft>
              <a:buClr>
                <a:schemeClr val="dk2"/>
              </a:buClr>
              <a:buSzPts val="1050"/>
              <a:buFont typeface="Arial"/>
              <a:buChar char="●"/>
            </a:pPr>
            <a:r>
              <a:rPr lang="en" sz="1050" dirty="0">
                <a:solidFill>
                  <a:schemeClr val="dk2"/>
                </a:solidFill>
              </a:rPr>
              <a:t>Fill in starter code, and then update magic method setitem to call </a:t>
            </a:r>
            <a:r>
              <a:rPr lang="en" sz="1050" b="1" dirty="0">
                <a:solidFill>
                  <a:schemeClr val="dk1"/>
                </a:solidFill>
                <a:latin typeface="Courier New"/>
                <a:ea typeface="Courier New"/>
                <a:cs typeface="Courier New"/>
                <a:sym typeface="Courier New"/>
              </a:rPr>
              <a:t>put</a:t>
            </a:r>
            <a:endParaRPr sz="1050" b="1" dirty="0">
              <a:solidFill>
                <a:schemeClr val="dk1"/>
              </a:solidFill>
              <a:latin typeface="Courier New"/>
              <a:ea typeface="Courier New"/>
              <a:cs typeface="Courier New"/>
              <a:sym typeface="Courier New"/>
            </a:endParaRPr>
          </a:p>
          <a:p>
            <a:pPr marL="0" lvl="0" indent="0" algn="l" rtl="0">
              <a:spcBef>
                <a:spcPts val="1600"/>
              </a:spcBef>
              <a:spcAft>
                <a:spcPts val="1200"/>
              </a:spcAft>
              <a:buNone/>
            </a:pPr>
            <a:endParaRPr dirty="0"/>
          </a:p>
        </p:txBody>
      </p:sp>
      <p:sp>
        <p:nvSpPr>
          <p:cNvPr id="419" name="Google Shape;419;p34"/>
          <p:cNvSpPr txBox="1"/>
          <p:nvPr/>
        </p:nvSpPr>
        <p:spPr>
          <a:xfrm>
            <a:off x="513725" y="3075475"/>
            <a:ext cx="690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420" name="Google Shape;420;p34"/>
          <p:cNvSpPr txBox="1"/>
          <p:nvPr/>
        </p:nvSpPr>
        <p:spPr>
          <a:xfrm>
            <a:off x="258227" y="2571750"/>
            <a:ext cx="8421900" cy="2670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950" b="1" dirty="0">
                <a:solidFill>
                  <a:srgbClr val="0000FF"/>
                </a:solidFill>
                <a:latin typeface="Courier New"/>
                <a:ea typeface="Courier New"/>
                <a:cs typeface="Courier New"/>
                <a:sym typeface="Courier New"/>
              </a:rPr>
              <a:t>def</a:t>
            </a:r>
            <a:r>
              <a:rPr lang="en" sz="950" b="1" dirty="0">
                <a:solidFill>
                  <a:schemeClr val="dk2"/>
                </a:solidFill>
                <a:latin typeface="Courier New"/>
                <a:ea typeface="Courier New"/>
                <a:cs typeface="Courier New"/>
                <a:sym typeface="Courier New"/>
              </a:rPr>
              <a:t> </a:t>
            </a:r>
            <a:r>
              <a:rPr lang="en" sz="950" b="1" dirty="0">
                <a:solidFill>
                  <a:srgbClr val="795E26"/>
                </a:solidFill>
                <a:latin typeface="Courier New"/>
                <a:ea typeface="Courier New"/>
                <a:cs typeface="Courier New"/>
                <a:sym typeface="Courier New"/>
              </a:rPr>
              <a:t>put</a:t>
            </a:r>
            <a:r>
              <a:rPr lang="en" sz="950" b="1" dirty="0">
                <a:solidFill>
                  <a:schemeClr val="dk2"/>
                </a:solidFill>
                <a:latin typeface="Courier New"/>
                <a:ea typeface="Courier New"/>
                <a:cs typeface="Courier New"/>
                <a:sym typeface="Courier New"/>
              </a:rPr>
              <a:t>(</a:t>
            </a:r>
            <a:r>
              <a:rPr lang="en" sz="950" b="1" dirty="0">
                <a:solidFill>
                  <a:srgbClr val="001080"/>
                </a:solidFill>
                <a:latin typeface="Courier New"/>
                <a:ea typeface="Courier New"/>
                <a:cs typeface="Courier New"/>
                <a:sym typeface="Courier New"/>
              </a:rPr>
              <a:t>self</a:t>
            </a:r>
            <a:r>
              <a:rPr lang="en" sz="950" b="1" dirty="0">
                <a:solidFill>
                  <a:schemeClr val="dk2"/>
                </a:solidFill>
                <a:latin typeface="Courier New"/>
                <a:ea typeface="Courier New"/>
                <a:cs typeface="Courier New"/>
                <a:sym typeface="Courier New"/>
              </a:rPr>
              <a:t>,</a:t>
            </a:r>
            <a:r>
              <a:rPr lang="en" sz="950" b="1" dirty="0">
                <a:solidFill>
                  <a:srgbClr val="001080"/>
                </a:solidFill>
                <a:latin typeface="Courier New"/>
                <a:ea typeface="Courier New"/>
                <a:cs typeface="Courier New"/>
                <a:sym typeface="Courier New"/>
              </a:rPr>
              <a:t>key</a:t>
            </a:r>
            <a:r>
              <a:rPr lang="en" sz="950" b="1" dirty="0">
                <a:solidFill>
                  <a:schemeClr val="dk2"/>
                </a:solidFill>
                <a:latin typeface="Courier New"/>
                <a:ea typeface="Courier New"/>
                <a:cs typeface="Courier New"/>
                <a:sym typeface="Courier New"/>
              </a:rPr>
              <a:t>,</a:t>
            </a:r>
            <a:r>
              <a:rPr lang="en" sz="950" b="1" dirty="0">
                <a:solidFill>
                  <a:srgbClr val="001080"/>
                </a:solidFill>
                <a:latin typeface="Courier New"/>
                <a:ea typeface="Courier New"/>
                <a:cs typeface="Courier New"/>
                <a:sym typeface="Courier New"/>
              </a:rPr>
              <a:t>val</a:t>
            </a:r>
            <a:r>
              <a:rPr lang="en" sz="950" b="1" dirty="0">
                <a:solidFill>
                  <a:schemeClr val="dk2"/>
                </a:solidFill>
                <a:latin typeface="Courier New"/>
                <a:ea typeface="Courier New"/>
                <a:cs typeface="Courier New"/>
                <a:sym typeface="Courier New"/>
              </a:rPr>
              <a:t>):</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if self.root:</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self._put(key,val, self.root)</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else: </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Self.root = TreeNode(key,val)</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self.size = self.size + 1</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rgbClr val="0000FF"/>
                </a:solidFill>
                <a:latin typeface="Courier New"/>
                <a:ea typeface="Courier New"/>
                <a:cs typeface="Courier New"/>
                <a:sym typeface="Courier New"/>
              </a:rPr>
              <a:t>def</a:t>
            </a:r>
            <a:r>
              <a:rPr lang="en" sz="950" b="1" dirty="0">
                <a:solidFill>
                  <a:schemeClr val="dk2"/>
                </a:solidFill>
                <a:latin typeface="Courier New"/>
                <a:ea typeface="Courier New"/>
                <a:cs typeface="Courier New"/>
                <a:sym typeface="Courier New"/>
              </a:rPr>
              <a:t> </a:t>
            </a:r>
            <a:r>
              <a:rPr lang="en" sz="950" b="1" dirty="0">
                <a:solidFill>
                  <a:srgbClr val="795E26"/>
                </a:solidFill>
                <a:latin typeface="Courier New"/>
                <a:ea typeface="Courier New"/>
                <a:cs typeface="Courier New"/>
                <a:sym typeface="Courier New"/>
              </a:rPr>
              <a:t>_put</a:t>
            </a:r>
            <a:r>
              <a:rPr lang="en" sz="950" b="1" dirty="0">
                <a:solidFill>
                  <a:schemeClr val="dk2"/>
                </a:solidFill>
                <a:latin typeface="Courier New"/>
                <a:ea typeface="Courier New"/>
                <a:cs typeface="Courier New"/>
                <a:sym typeface="Courier New"/>
              </a:rPr>
              <a:t>(</a:t>
            </a:r>
            <a:r>
              <a:rPr lang="en" sz="950" b="1" dirty="0">
                <a:solidFill>
                  <a:srgbClr val="001080"/>
                </a:solidFill>
                <a:latin typeface="Courier New"/>
                <a:ea typeface="Courier New"/>
                <a:cs typeface="Courier New"/>
                <a:sym typeface="Courier New"/>
              </a:rPr>
              <a:t>self</a:t>
            </a:r>
            <a:r>
              <a:rPr lang="en" sz="950" b="1" dirty="0">
                <a:solidFill>
                  <a:schemeClr val="dk2"/>
                </a:solidFill>
                <a:latin typeface="Courier New"/>
                <a:ea typeface="Courier New"/>
                <a:cs typeface="Courier New"/>
                <a:sym typeface="Courier New"/>
              </a:rPr>
              <a:t>,</a:t>
            </a:r>
            <a:r>
              <a:rPr lang="en" sz="950" b="1" dirty="0">
                <a:solidFill>
                  <a:srgbClr val="001080"/>
                </a:solidFill>
                <a:latin typeface="Courier New"/>
                <a:ea typeface="Courier New"/>
                <a:cs typeface="Courier New"/>
                <a:sym typeface="Courier New"/>
              </a:rPr>
              <a:t>key</a:t>
            </a:r>
            <a:r>
              <a:rPr lang="en" sz="950" b="1" dirty="0">
                <a:solidFill>
                  <a:schemeClr val="dk2"/>
                </a:solidFill>
                <a:latin typeface="Courier New"/>
                <a:ea typeface="Courier New"/>
                <a:cs typeface="Courier New"/>
                <a:sym typeface="Courier New"/>
              </a:rPr>
              <a:t>,</a:t>
            </a:r>
            <a:r>
              <a:rPr lang="en" sz="950" b="1" dirty="0">
                <a:solidFill>
                  <a:srgbClr val="001080"/>
                </a:solidFill>
                <a:latin typeface="Courier New"/>
                <a:ea typeface="Courier New"/>
                <a:cs typeface="Courier New"/>
                <a:sym typeface="Courier New"/>
              </a:rPr>
              <a:t>val</a:t>
            </a:r>
            <a:r>
              <a:rPr lang="en" sz="950" b="1" dirty="0">
                <a:solidFill>
                  <a:schemeClr val="dk2"/>
                </a:solidFill>
                <a:latin typeface="Courier New"/>
                <a:ea typeface="Courier New"/>
                <a:cs typeface="Courier New"/>
                <a:sym typeface="Courier New"/>
              </a:rPr>
              <a:t>,</a:t>
            </a:r>
            <a:r>
              <a:rPr lang="en" sz="950" b="1" dirty="0">
                <a:solidFill>
                  <a:srgbClr val="001080"/>
                </a:solidFill>
                <a:latin typeface="Courier New"/>
                <a:ea typeface="Courier New"/>
                <a:cs typeface="Courier New"/>
                <a:sym typeface="Courier New"/>
              </a:rPr>
              <a:t>currentNode</a:t>
            </a:r>
            <a:r>
              <a:rPr lang="en" sz="950" b="1" dirty="0">
                <a:solidFill>
                  <a:schemeClr val="dk2"/>
                </a:solidFill>
                <a:latin typeface="Courier New"/>
                <a:ea typeface="Courier New"/>
                <a:cs typeface="Courier New"/>
                <a:sym typeface="Courier New"/>
              </a:rPr>
              <a:t>):</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a:t>
            </a:r>
            <a:r>
              <a:rPr lang="en" sz="950" b="1" dirty="0">
                <a:solidFill>
                  <a:srgbClr val="AF00DB"/>
                </a:solidFill>
                <a:latin typeface="Courier New"/>
                <a:ea typeface="Courier New"/>
                <a:cs typeface="Courier New"/>
                <a:sym typeface="Courier New"/>
              </a:rPr>
              <a:t>if</a:t>
            </a:r>
            <a:r>
              <a:rPr lang="en" sz="950" b="1" dirty="0">
                <a:solidFill>
                  <a:schemeClr val="dk2"/>
                </a:solidFill>
                <a:latin typeface="Courier New"/>
                <a:ea typeface="Courier New"/>
                <a:cs typeface="Courier New"/>
                <a:sym typeface="Courier New"/>
              </a:rPr>
              <a:t> key &lt; currentNode.key:</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a:t>
            </a:r>
            <a:r>
              <a:rPr lang="en" sz="950" b="1" dirty="0">
                <a:solidFill>
                  <a:srgbClr val="AF00DB"/>
                </a:solidFill>
                <a:latin typeface="Courier New"/>
                <a:ea typeface="Courier New"/>
                <a:cs typeface="Courier New"/>
                <a:sym typeface="Courier New"/>
              </a:rPr>
              <a:t>if</a:t>
            </a:r>
            <a:r>
              <a:rPr lang="en" sz="950" b="1" dirty="0">
                <a:solidFill>
                  <a:schemeClr val="dk2"/>
                </a:solidFill>
                <a:latin typeface="Courier New"/>
                <a:ea typeface="Courier New"/>
                <a:cs typeface="Courier New"/>
                <a:sym typeface="Courier New"/>
              </a:rPr>
              <a:t> currentNode.hasLeftChild():</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a:t>
            </a:r>
            <a:r>
              <a:rPr lang="en" sz="950" b="1" dirty="0">
                <a:solidFill>
                  <a:srgbClr val="001080"/>
                </a:solidFill>
                <a:latin typeface="Courier New"/>
                <a:ea typeface="Courier New"/>
                <a:cs typeface="Courier New"/>
                <a:sym typeface="Courier New"/>
              </a:rPr>
              <a:t>self</a:t>
            </a:r>
            <a:r>
              <a:rPr lang="en" sz="950" b="1" dirty="0">
                <a:solidFill>
                  <a:schemeClr val="dk2"/>
                </a:solidFill>
                <a:latin typeface="Courier New"/>
                <a:ea typeface="Courier New"/>
                <a:cs typeface="Courier New"/>
                <a:sym typeface="Courier New"/>
              </a:rPr>
              <a:t>._put(key,val,currentNode.leftChild)</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a:t>
            </a:r>
            <a:r>
              <a:rPr lang="en" sz="950" b="1" dirty="0">
                <a:solidFill>
                  <a:srgbClr val="AF00DB"/>
                </a:solidFill>
                <a:latin typeface="Courier New"/>
                <a:ea typeface="Courier New"/>
                <a:cs typeface="Courier New"/>
                <a:sym typeface="Courier New"/>
              </a:rPr>
              <a:t>else</a:t>
            </a:r>
            <a:r>
              <a:rPr lang="en" sz="950" b="1" dirty="0">
                <a:solidFill>
                  <a:schemeClr val="dk2"/>
                </a:solidFill>
                <a:latin typeface="Courier New"/>
                <a:ea typeface="Courier New"/>
                <a:cs typeface="Courier New"/>
                <a:sym typeface="Courier New"/>
              </a:rPr>
              <a:t>:</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currentNode.leftChild = TreeNode(key,val,parent=currentNode)</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a:t>
            </a:r>
            <a:r>
              <a:rPr lang="en" sz="950" b="1" dirty="0">
                <a:solidFill>
                  <a:srgbClr val="AF00DB"/>
                </a:solidFill>
                <a:latin typeface="Courier New"/>
                <a:ea typeface="Courier New"/>
                <a:cs typeface="Courier New"/>
                <a:sym typeface="Courier New"/>
              </a:rPr>
              <a:t>else</a:t>
            </a:r>
            <a:r>
              <a:rPr lang="en" sz="950" b="1" dirty="0">
                <a:solidFill>
                  <a:schemeClr val="dk2"/>
                </a:solidFill>
                <a:latin typeface="Courier New"/>
                <a:ea typeface="Courier New"/>
                <a:cs typeface="Courier New"/>
                <a:sym typeface="Courier New"/>
              </a:rPr>
              <a:t>:</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a:t>
            </a:r>
            <a:r>
              <a:rPr lang="en" sz="950" b="1" dirty="0">
                <a:solidFill>
                  <a:srgbClr val="AF00DB"/>
                </a:solidFill>
                <a:latin typeface="Courier New"/>
                <a:ea typeface="Courier New"/>
                <a:cs typeface="Courier New"/>
                <a:sym typeface="Courier New"/>
              </a:rPr>
              <a:t>if</a:t>
            </a:r>
            <a:r>
              <a:rPr lang="en" sz="950" b="1" dirty="0">
                <a:solidFill>
                  <a:schemeClr val="dk2"/>
                </a:solidFill>
                <a:latin typeface="Courier New"/>
                <a:ea typeface="Courier New"/>
                <a:cs typeface="Courier New"/>
                <a:sym typeface="Courier New"/>
              </a:rPr>
              <a:t> currentNode.hasRightChild():</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a:t>
            </a:r>
            <a:r>
              <a:rPr lang="en" sz="950" b="1" dirty="0">
                <a:solidFill>
                  <a:srgbClr val="001080"/>
                </a:solidFill>
                <a:latin typeface="Courier New"/>
                <a:ea typeface="Courier New"/>
                <a:cs typeface="Courier New"/>
                <a:sym typeface="Courier New"/>
              </a:rPr>
              <a:t>self</a:t>
            </a:r>
            <a:r>
              <a:rPr lang="en" sz="950" b="1" dirty="0">
                <a:solidFill>
                  <a:schemeClr val="dk2"/>
                </a:solidFill>
                <a:latin typeface="Courier New"/>
                <a:ea typeface="Courier New"/>
                <a:cs typeface="Courier New"/>
                <a:sym typeface="Courier New"/>
              </a:rPr>
              <a:t>._put(key,val,currentNode.rightChild)</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a:t>
            </a:r>
            <a:r>
              <a:rPr lang="en" sz="950" b="1" dirty="0">
                <a:solidFill>
                  <a:srgbClr val="AF00DB"/>
                </a:solidFill>
                <a:latin typeface="Courier New"/>
                <a:ea typeface="Courier New"/>
                <a:cs typeface="Courier New"/>
                <a:sym typeface="Courier New"/>
              </a:rPr>
              <a:t>else</a:t>
            </a:r>
            <a:r>
              <a:rPr lang="en" sz="950" b="1" dirty="0">
                <a:solidFill>
                  <a:schemeClr val="dk2"/>
                </a:solidFill>
                <a:latin typeface="Courier New"/>
                <a:ea typeface="Courier New"/>
                <a:cs typeface="Courier New"/>
                <a:sym typeface="Courier New"/>
              </a:rPr>
              <a:t>:</a:t>
            </a:r>
            <a:endParaRPr sz="950" b="1"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dirty="0">
                <a:solidFill>
                  <a:schemeClr val="dk2"/>
                </a:solidFill>
                <a:latin typeface="Courier New"/>
                <a:ea typeface="Courier New"/>
                <a:cs typeface="Courier New"/>
                <a:sym typeface="Courier New"/>
              </a:rPr>
              <a:t>               currentNode.rightChild = TreeNode(key,val,parent=currentNode)</a:t>
            </a:r>
            <a:endParaRPr sz="950" b="1" dirty="0">
              <a:solidFill>
                <a:schemeClr val="dk2"/>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get method for Binary Search Tree</a:t>
            </a:r>
            <a:endParaRPr/>
          </a:p>
        </p:txBody>
      </p:sp>
      <p:sp>
        <p:nvSpPr>
          <p:cNvPr id="426" name="Google Shape;426;p35"/>
          <p:cNvSpPr txBox="1">
            <a:spLocks noGrp="1"/>
          </p:cNvSpPr>
          <p:nvPr>
            <p:ph type="body" idx="1"/>
          </p:nvPr>
        </p:nvSpPr>
        <p:spPr>
          <a:xfrm>
            <a:off x="347425" y="902450"/>
            <a:ext cx="8753100" cy="3416400"/>
          </a:xfrm>
          <a:prstGeom prst="rect">
            <a:avLst/>
          </a:prstGeom>
        </p:spPr>
        <p:txBody>
          <a:bodyPr spcFirstLastPara="1" wrap="square" lIns="91425" tIns="91425" rIns="91425" bIns="91425" anchor="t" anchorCtr="0">
            <a:normAutofit/>
          </a:bodyPr>
          <a:lstStyle/>
          <a:p>
            <a:pPr marL="0" marR="1397000" lvl="0" indent="0" algn="l" rtl="0">
              <a:spcBef>
                <a:spcPts val="0"/>
              </a:spcBef>
              <a:spcAft>
                <a:spcPts val="0"/>
              </a:spcAft>
              <a:buNone/>
            </a:pPr>
            <a:r>
              <a:rPr lang="en" sz="1200">
                <a:solidFill>
                  <a:schemeClr val="dk2"/>
                </a:solidFill>
              </a:rPr>
              <a:t>This method will return the value for a given key</a:t>
            </a:r>
            <a:endParaRPr sz="1200">
              <a:solidFill>
                <a:schemeClr val="dk2"/>
              </a:solidFill>
            </a:endParaRPr>
          </a:p>
          <a:p>
            <a:pPr marL="457200" lvl="0" indent="-304800" algn="l" rtl="0">
              <a:spcBef>
                <a:spcPts val="800"/>
              </a:spcBef>
              <a:spcAft>
                <a:spcPts val="0"/>
              </a:spcAft>
              <a:buClr>
                <a:schemeClr val="dk2"/>
              </a:buClr>
              <a:buSzPts val="1200"/>
              <a:buFont typeface="Source Sans Pro"/>
              <a:buChar char="●"/>
            </a:pPr>
            <a:r>
              <a:rPr lang="en" sz="1200" b="1">
                <a:solidFill>
                  <a:schemeClr val="dk1"/>
                </a:solidFill>
                <a:latin typeface="Courier New"/>
                <a:ea typeface="Courier New"/>
                <a:cs typeface="Courier New"/>
                <a:sym typeface="Courier New"/>
              </a:rPr>
              <a:t>_get</a:t>
            </a:r>
            <a:r>
              <a:rPr lang="en" sz="1200">
                <a:solidFill>
                  <a:schemeClr val="dk2"/>
                </a:solidFill>
              </a:rPr>
              <a:t> is a helper method to do ____</a:t>
            </a:r>
            <a:endParaRPr sz="1050">
              <a:solidFill>
                <a:schemeClr val="dk2"/>
              </a:solidFill>
            </a:endParaRPr>
          </a:p>
          <a:p>
            <a:pPr marL="457200" lvl="0" indent="-295275" algn="l" rtl="0">
              <a:spcBef>
                <a:spcPts val="0"/>
              </a:spcBef>
              <a:spcAft>
                <a:spcPts val="0"/>
              </a:spcAft>
              <a:buClr>
                <a:schemeClr val="dk2"/>
              </a:buClr>
              <a:buSzPts val="1050"/>
              <a:buFont typeface="Arial"/>
              <a:buChar char="●"/>
            </a:pPr>
            <a:r>
              <a:rPr lang="en" sz="1050">
                <a:solidFill>
                  <a:schemeClr val="dk2"/>
                </a:solidFill>
              </a:rPr>
              <a:t>Whats the point of </a:t>
            </a:r>
            <a:r>
              <a:rPr lang="en" sz="1050" b="1">
                <a:solidFill>
                  <a:schemeClr val="dk1"/>
                </a:solidFill>
                <a:latin typeface="Courier New"/>
                <a:ea typeface="Courier New"/>
                <a:cs typeface="Courier New"/>
                <a:sym typeface="Courier New"/>
              </a:rPr>
              <a:t>__getitem__</a:t>
            </a:r>
            <a:r>
              <a:rPr lang="en" sz="1050">
                <a:solidFill>
                  <a:schemeClr val="dk2"/>
                </a:solidFill>
              </a:rPr>
              <a:t> if all it does is call </a:t>
            </a:r>
            <a:r>
              <a:rPr lang="en" sz="1200" b="1">
                <a:solidFill>
                  <a:schemeClr val="dk1"/>
                </a:solidFill>
                <a:latin typeface="Courier New"/>
                <a:ea typeface="Courier New"/>
                <a:cs typeface="Courier New"/>
                <a:sym typeface="Courier New"/>
              </a:rPr>
              <a:t>get</a:t>
            </a:r>
            <a:r>
              <a:rPr lang="en" sz="1050">
                <a:solidFill>
                  <a:schemeClr val="dk2"/>
                </a:solidFill>
              </a:rPr>
              <a:t>?</a:t>
            </a:r>
            <a:endParaRPr sz="1050" b="1">
              <a:solidFill>
                <a:schemeClr val="dk1"/>
              </a:solidFill>
              <a:latin typeface="Courier New"/>
              <a:ea typeface="Courier New"/>
              <a:cs typeface="Courier New"/>
              <a:sym typeface="Courier New"/>
            </a:endParaRPr>
          </a:p>
          <a:p>
            <a:pPr marL="0" lvl="0" indent="0" algn="l" rtl="0">
              <a:spcBef>
                <a:spcPts val="1600"/>
              </a:spcBef>
              <a:spcAft>
                <a:spcPts val="1200"/>
              </a:spcAft>
              <a:buNone/>
            </a:pPr>
            <a:endParaRPr/>
          </a:p>
        </p:txBody>
      </p:sp>
      <p:sp>
        <p:nvSpPr>
          <p:cNvPr id="427" name="Google Shape;427;p35"/>
          <p:cNvSpPr txBox="1"/>
          <p:nvPr/>
        </p:nvSpPr>
        <p:spPr>
          <a:xfrm>
            <a:off x="513725" y="3075475"/>
            <a:ext cx="690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428" name="Google Shape;428;p35"/>
          <p:cNvSpPr txBox="1"/>
          <p:nvPr/>
        </p:nvSpPr>
        <p:spPr>
          <a:xfrm>
            <a:off x="361050" y="1739600"/>
            <a:ext cx="8421900" cy="3401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950">
                <a:solidFill>
                  <a:srgbClr val="0000FF"/>
                </a:solidFill>
                <a:latin typeface="Courier New"/>
                <a:ea typeface="Courier New"/>
                <a:cs typeface="Courier New"/>
                <a:sym typeface="Courier New"/>
              </a:rPr>
              <a:t>def</a:t>
            </a:r>
            <a:r>
              <a:rPr lang="en" sz="950">
                <a:solidFill>
                  <a:schemeClr val="dk2"/>
                </a:solidFill>
                <a:latin typeface="Courier New"/>
                <a:ea typeface="Courier New"/>
                <a:cs typeface="Courier New"/>
                <a:sym typeface="Courier New"/>
              </a:rPr>
              <a:t> </a:t>
            </a:r>
            <a:r>
              <a:rPr lang="en" sz="950">
                <a:solidFill>
                  <a:srgbClr val="795E26"/>
                </a:solidFill>
                <a:latin typeface="Courier New"/>
                <a:ea typeface="Courier New"/>
                <a:cs typeface="Courier New"/>
                <a:sym typeface="Courier New"/>
              </a:rPr>
              <a:t>get</a:t>
            </a:r>
            <a:r>
              <a:rPr lang="en" sz="950">
                <a:solidFill>
                  <a:schemeClr val="dk2"/>
                </a:solidFill>
                <a:latin typeface="Courier New"/>
                <a:ea typeface="Courier New"/>
                <a:cs typeface="Courier New"/>
                <a:sym typeface="Courier New"/>
              </a:rPr>
              <a:t>(</a:t>
            </a:r>
            <a:r>
              <a:rPr lang="en" sz="950">
                <a:solidFill>
                  <a:srgbClr val="001080"/>
                </a:solidFill>
                <a:latin typeface="Courier New"/>
                <a:ea typeface="Courier New"/>
                <a:cs typeface="Courier New"/>
                <a:sym typeface="Courier New"/>
              </a:rPr>
              <a:t>self</a:t>
            </a:r>
            <a:r>
              <a:rPr lang="en" sz="950">
                <a:solidFill>
                  <a:schemeClr val="dk2"/>
                </a:solidFill>
                <a:latin typeface="Courier New"/>
                <a:ea typeface="Courier New"/>
                <a:cs typeface="Courier New"/>
                <a:sym typeface="Courier New"/>
              </a:rPr>
              <a:t>,</a:t>
            </a:r>
            <a:r>
              <a:rPr lang="en" sz="950">
                <a:solidFill>
                  <a:srgbClr val="001080"/>
                </a:solidFill>
                <a:latin typeface="Courier New"/>
                <a:ea typeface="Courier New"/>
                <a:cs typeface="Courier New"/>
                <a:sym typeface="Courier New"/>
              </a:rPr>
              <a:t>key</a:t>
            </a:r>
            <a:r>
              <a:rPr lang="en" sz="950">
                <a:solidFill>
                  <a:schemeClr val="dk2"/>
                </a:solidFill>
                <a:latin typeface="Courier New"/>
                <a:ea typeface="Courier New"/>
                <a:cs typeface="Courier New"/>
                <a:sym typeface="Courier New"/>
              </a:rPr>
              <a:t>):</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if</a:t>
            </a:r>
            <a:r>
              <a:rPr lang="en" sz="950">
                <a:solidFill>
                  <a:schemeClr val="dk2"/>
                </a:solidFill>
                <a:latin typeface="Courier New"/>
                <a:ea typeface="Courier New"/>
                <a:cs typeface="Courier New"/>
                <a:sym typeface="Courier New"/>
              </a:rPr>
              <a:t> </a:t>
            </a:r>
            <a:r>
              <a:rPr lang="en" sz="950">
                <a:solidFill>
                  <a:srgbClr val="001080"/>
                </a:solidFill>
                <a:latin typeface="Courier New"/>
                <a:ea typeface="Courier New"/>
                <a:cs typeface="Courier New"/>
                <a:sym typeface="Courier New"/>
              </a:rPr>
              <a:t>self</a:t>
            </a:r>
            <a:r>
              <a:rPr lang="en" sz="950">
                <a:solidFill>
                  <a:schemeClr val="dk2"/>
                </a:solidFill>
                <a:latin typeface="Courier New"/>
                <a:ea typeface="Courier New"/>
                <a:cs typeface="Courier New"/>
                <a:sym typeface="Courier New"/>
              </a:rPr>
              <a:t>.root:</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res = </a:t>
            </a:r>
            <a:r>
              <a:rPr lang="en" sz="950">
                <a:solidFill>
                  <a:srgbClr val="001080"/>
                </a:solidFill>
                <a:latin typeface="Courier New"/>
                <a:ea typeface="Courier New"/>
                <a:cs typeface="Courier New"/>
                <a:sym typeface="Courier New"/>
              </a:rPr>
              <a:t>self</a:t>
            </a:r>
            <a:r>
              <a:rPr lang="en" sz="950">
                <a:solidFill>
                  <a:schemeClr val="dk2"/>
                </a:solidFill>
                <a:latin typeface="Courier New"/>
                <a:ea typeface="Courier New"/>
                <a:cs typeface="Courier New"/>
                <a:sym typeface="Courier New"/>
              </a:rPr>
              <a:t>._get(key,</a:t>
            </a:r>
            <a:r>
              <a:rPr lang="en" sz="950">
                <a:solidFill>
                  <a:srgbClr val="001080"/>
                </a:solidFill>
                <a:latin typeface="Courier New"/>
                <a:ea typeface="Courier New"/>
                <a:cs typeface="Courier New"/>
                <a:sym typeface="Courier New"/>
              </a:rPr>
              <a:t>self</a:t>
            </a:r>
            <a:r>
              <a:rPr lang="en" sz="950">
                <a:solidFill>
                  <a:schemeClr val="dk2"/>
                </a:solidFill>
                <a:latin typeface="Courier New"/>
                <a:ea typeface="Courier New"/>
                <a:cs typeface="Courier New"/>
                <a:sym typeface="Courier New"/>
              </a:rPr>
              <a:t>.root)</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if</a:t>
            </a:r>
            <a:r>
              <a:rPr lang="en" sz="950">
                <a:solidFill>
                  <a:schemeClr val="dk2"/>
                </a:solidFill>
                <a:latin typeface="Courier New"/>
                <a:ea typeface="Courier New"/>
                <a:cs typeface="Courier New"/>
                <a:sym typeface="Courier New"/>
              </a:rPr>
              <a:t> res:</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return</a:t>
            </a:r>
            <a:r>
              <a:rPr lang="en" sz="950">
                <a:solidFill>
                  <a:schemeClr val="dk2"/>
                </a:solidFill>
                <a:latin typeface="Courier New"/>
                <a:ea typeface="Courier New"/>
                <a:cs typeface="Courier New"/>
                <a:sym typeface="Courier New"/>
              </a:rPr>
              <a:t> res.payload</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else</a:t>
            </a:r>
            <a:r>
              <a:rPr lang="en" sz="950">
                <a:solidFill>
                  <a:schemeClr val="dk2"/>
                </a:solidFill>
                <a:latin typeface="Courier New"/>
                <a:ea typeface="Courier New"/>
                <a:cs typeface="Courier New"/>
                <a:sym typeface="Courier New"/>
              </a:rPr>
              <a:t>:</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return</a:t>
            </a:r>
            <a:r>
              <a:rPr lang="en" sz="950">
                <a:solidFill>
                  <a:schemeClr val="dk2"/>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None</a:t>
            </a:r>
            <a:endParaRPr sz="95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else</a:t>
            </a:r>
            <a:r>
              <a:rPr lang="en" sz="950">
                <a:solidFill>
                  <a:schemeClr val="dk2"/>
                </a:solidFill>
                <a:latin typeface="Courier New"/>
                <a:ea typeface="Courier New"/>
                <a:cs typeface="Courier New"/>
                <a:sym typeface="Courier New"/>
              </a:rPr>
              <a:t>:</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return</a:t>
            </a:r>
            <a:r>
              <a:rPr lang="en" sz="950">
                <a:solidFill>
                  <a:schemeClr val="dk2"/>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None</a:t>
            </a:r>
            <a:endParaRPr sz="95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rgbClr val="0000FF"/>
                </a:solidFill>
                <a:latin typeface="Courier New"/>
                <a:ea typeface="Courier New"/>
                <a:cs typeface="Courier New"/>
                <a:sym typeface="Courier New"/>
              </a:rPr>
              <a:t>def</a:t>
            </a:r>
            <a:r>
              <a:rPr lang="en" sz="950">
                <a:solidFill>
                  <a:schemeClr val="dk2"/>
                </a:solidFill>
                <a:latin typeface="Courier New"/>
                <a:ea typeface="Courier New"/>
                <a:cs typeface="Courier New"/>
                <a:sym typeface="Courier New"/>
              </a:rPr>
              <a:t> </a:t>
            </a:r>
            <a:r>
              <a:rPr lang="en" sz="950">
                <a:solidFill>
                  <a:srgbClr val="795E26"/>
                </a:solidFill>
                <a:latin typeface="Courier New"/>
                <a:ea typeface="Courier New"/>
                <a:cs typeface="Courier New"/>
                <a:sym typeface="Courier New"/>
              </a:rPr>
              <a:t>_get</a:t>
            </a:r>
            <a:r>
              <a:rPr lang="en" sz="950">
                <a:solidFill>
                  <a:schemeClr val="dk2"/>
                </a:solidFill>
                <a:latin typeface="Courier New"/>
                <a:ea typeface="Courier New"/>
                <a:cs typeface="Courier New"/>
                <a:sym typeface="Courier New"/>
              </a:rPr>
              <a:t>(</a:t>
            </a:r>
            <a:r>
              <a:rPr lang="en" sz="950">
                <a:solidFill>
                  <a:srgbClr val="001080"/>
                </a:solidFill>
                <a:latin typeface="Courier New"/>
                <a:ea typeface="Courier New"/>
                <a:cs typeface="Courier New"/>
                <a:sym typeface="Courier New"/>
              </a:rPr>
              <a:t>self</a:t>
            </a:r>
            <a:r>
              <a:rPr lang="en" sz="950">
                <a:solidFill>
                  <a:schemeClr val="dk2"/>
                </a:solidFill>
                <a:latin typeface="Courier New"/>
                <a:ea typeface="Courier New"/>
                <a:cs typeface="Courier New"/>
                <a:sym typeface="Courier New"/>
              </a:rPr>
              <a:t>,</a:t>
            </a:r>
            <a:r>
              <a:rPr lang="en" sz="950">
                <a:solidFill>
                  <a:srgbClr val="001080"/>
                </a:solidFill>
                <a:latin typeface="Courier New"/>
                <a:ea typeface="Courier New"/>
                <a:cs typeface="Courier New"/>
                <a:sym typeface="Courier New"/>
              </a:rPr>
              <a:t>key</a:t>
            </a:r>
            <a:r>
              <a:rPr lang="en" sz="950">
                <a:solidFill>
                  <a:schemeClr val="dk2"/>
                </a:solidFill>
                <a:latin typeface="Courier New"/>
                <a:ea typeface="Courier New"/>
                <a:cs typeface="Courier New"/>
                <a:sym typeface="Courier New"/>
              </a:rPr>
              <a:t>,</a:t>
            </a:r>
            <a:r>
              <a:rPr lang="en" sz="950">
                <a:solidFill>
                  <a:srgbClr val="001080"/>
                </a:solidFill>
                <a:latin typeface="Courier New"/>
                <a:ea typeface="Courier New"/>
                <a:cs typeface="Courier New"/>
                <a:sym typeface="Courier New"/>
              </a:rPr>
              <a:t>currentNode</a:t>
            </a:r>
            <a:r>
              <a:rPr lang="en" sz="950">
                <a:solidFill>
                  <a:schemeClr val="dk2"/>
                </a:solidFill>
                <a:latin typeface="Courier New"/>
                <a:ea typeface="Courier New"/>
                <a:cs typeface="Courier New"/>
                <a:sym typeface="Courier New"/>
              </a:rPr>
              <a:t>):</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if</a:t>
            </a:r>
            <a:r>
              <a:rPr lang="en" sz="950">
                <a:solidFill>
                  <a:schemeClr val="dk2"/>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not</a:t>
            </a:r>
            <a:r>
              <a:rPr lang="en" sz="950">
                <a:solidFill>
                  <a:schemeClr val="dk2"/>
                </a:solidFill>
                <a:latin typeface="Courier New"/>
                <a:ea typeface="Courier New"/>
                <a:cs typeface="Courier New"/>
                <a:sym typeface="Courier New"/>
              </a:rPr>
              <a:t> currentNode:</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return</a:t>
            </a:r>
            <a:r>
              <a:rPr lang="en" sz="950">
                <a:solidFill>
                  <a:schemeClr val="dk2"/>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None</a:t>
            </a:r>
            <a:endParaRPr sz="950">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elif</a:t>
            </a:r>
            <a:r>
              <a:rPr lang="en" sz="950">
                <a:solidFill>
                  <a:schemeClr val="dk2"/>
                </a:solidFill>
                <a:latin typeface="Courier New"/>
                <a:ea typeface="Courier New"/>
                <a:cs typeface="Courier New"/>
                <a:sym typeface="Courier New"/>
              </a:rPr>
              <a:t> currentNode.key == key:</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return</a:t>
            </a:r>
            <a:r>
              <a:rPr lang="en" sz="950">
                <a:solidFill>
                  <a:schemeClr val="dk2"/>
                </a:solidFill>
                <a:latin typeface="Courier New"/>
                <a:ea typeface="Courier New"/>
                <a:cs typeface="Courier New"/>
                <a:sym typeface="Courier New"/>
              </a:rPr>
              <a:t> currentNode</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elif</a:t>
            </a:r>
            <a:r>
              <a:rPr lang="en" sz="950">
                <a:solidFill>
                  <a:schemeClr val="dk2"/>
                </a:solidFill>
                <a:latin typeface="Courier New"/>
                <a:ea typeface="Courier New"/>
                <a:cs typeface="Courier New"/>
                <a:sym typeface="Courier New"/>
              </a:rPr>
              <a:t> key &lt; currentNode.key:</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return</a:t>
            </a:r>
            <a:r>
              <a:rPr lang="en" sz="950">
                <a:solidFill>
                  <a:schemeClr val="dk2"/>
                </a:solidFill>
                <a:latin typeface="Courier New"/>
                <a:ea typeface="Courier New"/>
                <a:cs typeface="Courier New"/>
                <a:sym typeface="Courier New"/>
              </a:rPr>
              <a:t> </a:t>
            </a:r>
            <a:r>
              <a:rPr lang="en" sz="950">
                <a:solidFill>
                  <a:srgbClr val="001080"/>
                </a:solidFill>
                <a:latin typeface="Courier New"/>
                <a:ea typeface="Courier New"/>
                <a:cs typeface="Courier New"/>
                <a:sym typeface="Courier New"/>
              </a:rPr>
              <a:t>self</a:t>
            </a:r>
            <a:r>
              <a:rPr lang="en" sz="950">
                <a:solidFill>
                  <a:schemeClr val="dk2"/>
                </a:solidFill>
                <a:latin typeface="Courier New"/>
                <a:ea typeface="Courier New"/>
                <a:cs typeface="Courier New"/>
                <a:sym typeface="Courier New"/>
              </a:rPr>
              <a:t>._get(key,currentNode.leftChild)</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else</a:t>
            </a:r>
            <a:r>
              <a:rPr lang="en" sz="950">
                <a:solidFill>
                  <a:schemeClr val="dk2"/>
                </a:solidFill>
                <a:latin typeface="Courier New"/>
                <a:ea typeface="Courier New"/>
                <a:cs typeface="Courier New"/>
                <a:sym typeface="Courier New"/>
              </a:rPr>
              <a:t>:</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return</a:t>
            </a:r>
            <a:r>
              <a:rPr lang="en" sz="950">
                <a:solidFill>
                  <a:schemeClr val="dk2"/>
                </a:solidFill>
                <a:latin typeface="Courier New"/>
                <a:ea typeface="Courier New"/>
                <a:cs typeface="Courier New"/>
                <a:sym typeface="Courier New"/>
              </a:rPr>
              <a:t> </a:t>
            </a:r>
            <a:r>
              <a:rPr lang="en" sz="950">
                <a:solidFill>
                  <a:srgbClr val="001080"/>
                </a:solidFill>
                <a:latin typeface="Courier New"/>
                <a:ea typeface="Courier New"/>
                <a:cs typeface="Courier New"/>
                <a:sym typeface="Courier New"/>
              </a:rPr>
              <a:t>self</a:t>
            </a:r>
            <a:r>
              <a:rPr lang="en" sz="950">
                <a:solidFill>
                  <a:schemeClr val="dk2"/>
                </a:solidFill>
                <a:latin typeface="Courier New"/>
                <a:ea typeface="Courier New"/>
                <a:cs typeface="Courier New"/>
                <a:sym typeface="Courier New"/>
              </a:rPr>
              <a:t>._get(key,currentNode.rightChild)</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rgbClr val="0000FF"/>
                </a:solidFill>
                <a:latin typeface="Courier New"/>
                <a:ea typeface="Courier New"/>
                <a:cs typeface="Courier New"/>
                <a:sym typeface="Courier New"/>
              </a:rPr>
              <a:t>def</a:t>
            </a:r>
            <a:r>
              <a:rPr lang="en" sz="950">
                <a:solidFill>
                  <a:schemeClr val="dk2"/>
                </a:solidFill>
                <a:latin typeface="Courier New"/>
                <a:ea typeface="Courier New"/>
                <a:cs typeface="Courier New"/>
                <a:sym typeface="Courier New"/>
              </a:rPr>
              <a:t> </a:t>
            </a:r>
            <a:r>
              <a:rPr lang="en" sz="950">
                <a:solidFill>
                  <a:srgbClr val="795E26"/>
                </a:solidFill>
                <a:latin typeface="Courier New"/>
                <a:ea typeface="Courier New"/>
                <a:cs typeface="Courier New"/>
                <a:sym typeface="Courier New"/>
              </a:rPr>
              <a:t>__getitem__</a:t>
            </a:r>
            <a:r>
              <a:rPr lang="en" sz="950">
                <a:solidFill>
                  <a:schemeClr val="dk2"/>
                </a:solidFill>
                <a:latin typeface="Courier New"/>
                <a:ea typeface="Courier New"/>
                <a:cs typeface="Courier New"/>
                <a:sym typeface="Courier New"/>
              </a:rPr>
              <a:t>(</a:t>
            </a:r>
            <a:r>
              <a:rPr lang="en" sz="950">
                <a:solidFill>
                  <a:srgbClr val="001080"/>
                </a:solidFill>
                <a:latin typeface="Courier New"/>
                <a:ea typeface="Courier New"/>
                <a:cs typeface="Courier New"/>
                <a:sym typeface="Courier New"/>
              </a:rPr>
              <a:t>self</a:t>
            </a:r>
            <a:r>
              <a:rPr lang="en" sz="950">
                <a:solidFill>
                  <a:schemeClr val="dk2"/>
                </a:solidFill>
                <a:latin typeface="Courier New"/>
                <a:ea typeface="Courier New"/>
                <a:cs typeface="Courier New"/>
                <a:sym typeface="Courier New"/>
              </a:rPr>
              <a:t>,</a:t>
            </a:r>
            <a:r>
              <a:rPr lang="en" sz="950">
                <a:solidFill>
                  <a:srgbClr val="001080"/>
                </a:solidFill>
                <a:latin typeface="Courier New"/>
                <a:ea typeface="Courier New"/>
                <a:cs typeface="Courier New"/>
                <a:sym typeface="Courier New"/>
              </a:rPr>
              <a:t>key</a:t>
            </a:r>
            <a:r>
              <a:rPr lang="en" sz="950">
                <a:solidFill>
                  <a:schemeClr val="dk2"/>
                </a:solidFill>
                <a:latin typeface="Courier New"/>
                <a:ea typeface="Courier New"/>
                <a:cs typeface="Courier New"/>
                <a:sym typeface="Courier New"/>
              </a:rPr>
              <a:t>):</a:t>
            </a:r>
            <a:endParaRPr sz="95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a:solidFill>
                  <a:schemeClr val="dk2"/>
                </a:solidFill>
                <a:latin typeface="Courier New"/>
                <a:ea typeface="Courier New"/>
                <a:cs typeface="Courier New"/>
                <a:sym typeface="Courier New"/>
              </a:rPr>
              <a:t>    </a:t>
            </a:r>
            <a:r>
              <a:rPr lang="en" sz="950">
                <a:solidFill>
                  <a:srgbClr val="AF00DB"/>
                </a:solidFill>
                <a:latin typeface="Courier New"/>
                <a:ea typeface="Courier New"/>
                <a:cs typeface="Courier New"/>
                <a:sym typeface="Courier New"/>
              </a:rPr>
              <a:t>return</a:t>
            </a:r>
            <a:r>
              <a:rPr lang="en" sz="950">
                <a:solidFill>
                  <a:schemeClr val="dk2"/>
                </a:solidFill>
                <a:latin typeface="Courier New"/>
                <a:ea typeface="Courier New"/>
                <a:cs typeface="Courier New"/>
                <a:sym typeface="Courier New"/>
              </a:rPr>
              <a:t> </a:t>
            </a:r>
            <a:r>
              <a:rPr lang="en" sz="950">
                <a:solidFill>
                  <a:srgbClr val="001080"/>
                </a:solidFill>
                <a:latin typeface="Courier New"/>
                <a:ea typeface="Courier New"/>
                <a:cs typeface="Courier New"/>
                <a:sym typeface="Courier New"/>
              </a:rPr>
              <a:t>self</a:t>
            </a:r>
            <a:r>
              <a:rPr lang="en" sz="950">
                <a:solidFill>
                  <a:schemeClr val="dk2"/>
                </a:solidFill>
                <a:latin typeface="Courier New"/>
                <a:ea typeface="Courier New"/>
                <a:cs typeface="Courier New"/>
                <a:sym typeface="Courier New"/>
              </a:rPr>
              <a:t>.get(key)</a:t>
            </a:r>
            <a:endParaRPr sz="850" b="1">
              <a:solidFill>
                <a:srgbClr val="0000FF"/>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 far we’ve covered LINEAR data structures</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Built-in</a:t>
            </a:r>
            <a:endParaRPr/>
          </a:p>
          <a:p>
            <a:pPr marL="914400" lvl="1" indent="-317500" algn="l" rtl="0">
              <a:spcBef>
                <a:spcPts val="0"/>
              </a:spcBef>
              <a:spcAft>
                <a:spcPts val="0"/>
              </a:spcAft>
              <a:buSzPts val="1400"/>
              <a:buChar char="○"/>
            </a:pPr>
            <a:r>
              <a:rPr lang="en"/>
              <a:t>list</a:t>
            </a:r>
            <a:endParaRPr/>
          </a:p>
          <a:p>
            <a:pPr marL="914400" lvl="1" indent="-317500" algn="l" rtl="0">
              <a:spcBef>
                <a:spcPts val="0"/>
              </a:spcBef>
              <a:spcAft>
                <a:spcPts val="0"/>
              </a:spcAft>
              <a:buSzPts val="1400"/>
              <a:buChar char="○"/>
            </a:pPr>
            <a:r>
              <a:rPr lang="en"/>
              <a:t>set</a:t>
            </a:r>
            <a:endParaRPr/>
          </a:p>
          <a:p>
            <a:pPr marL="914400" lvl="1" indent="-317500" algn="l" rtl="0">
              <a:spcBef>
                <a:spcPts val="0"/>
              </a:spcBef>
              <a:spcAft>
                <a:spcPts val="0"/>
              </a:spcAft>
              <a:buSzPts val="1400"/>
              <a:buChar char="○"/>
            </a:pPr>
            <a:r>
              <a:rPr lang="en"/>
              <a:t>dictionary</a:t>
            </a:r>
            <a:endParaRPr/>
          </a:p>
          <a:p>
            <a:pPr marL="914400" lvl="1" indent="-317500" algn="l" rtl="0">
              <a:spcBef>
                <a:spcPts val="0"/>
              </a:spcBef>
              <a:spcAft>
                <a:spcPts val="0"/>
              </a:spcAft>
              <a:buSzPts val="1400"/>
              <a:buChar char="○"/>
            </a:pPr>
            <a:r>
              <a:rPr lang="en"/>
              <a:t>tuple</a:t>
            </a:r>
            <a:endParaRPr/>
          </a:p>
          <a:p>
            <a:pPr marL="457200" lvl="0" indent="-342900" algn="l" rtl="0">
              <a:spcBef>
                <a:spcPts val="0"/>
              </a:spcBef>
              <a:spcAft>
                <a:spcPts val="0"/>
              </a:spcAft>
              <a:buSzPts val="1800"/>
              <a:buChar char="●"/>
            </a:pPr>
            <a:r>
              <a:rPr lang="en"/>
              <a:t>User-Defined</a:t>
            </a:r>
            <a:endParaRPr/>
          </a:p>
          <a:p>
            <a:pPr marL="914400" lvl="1" indent="-317500" algn="l" rtl="0">
              <a:spcBef>
                <a:spcPts val="0"/>
              </a:spcBef>
              <a:spcAft>
                <a:spcPts val="0"/>
              </a:spcAft>
              <a:buSzPts val="1400"/>
              <a:buChar char="○"/>
            </a:pPr>
            <a:r>
              <a:rPr lang="en"/>
              <a:t>Stack</a:t>
            </a:r>
            <a:endParaRPr/>
          </a:p>
          <a:p>
            <a:pPr marL="914400" lvl="1" indent="-317500" algn="l" rtl="0">
              <a:spcBef>
                <a:spcPts val="0"/>
              </a:spcBef>
              <a:spcAft>
                <a:spcPts val="0"/>
              </a:spcAft>
              <a:buSzPts val="1400"/>
              <a:buChar char="○"/>
            </a:pPr>
            <a:r>
              <a:rPr lang="en"/>
              <a:t>Queue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Identify the Stack vs Queue</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FIFO vs LIFO</a:t>
            </a:r>
            <a:endParaRPr/>
          </a:p>
        </p:txBody>
      </p:sp>
      <p:pic>
        <p:nvPicPr>
          <p:cNvPr id="80" name="Google Shape;80;p16"/>
          <p:cNvPicPr preferRelativeResize="0"/>
          <p:nvPr/>
        </p:nvPicPr>
        <p:blipFill>
          <a:blip r:embed="rId3">
            <a:alphaModFix/>
          </a:blip>
          <a:stretch>
            <a:fillRect/>
          </a:stretch>
        </p:blipFill>
        <p:spPr>
          <a:xfrm>
            <a:off x="311700" y="1642475"/>
            <a:ext cx="2980775" cy="2235600"/>
          </a:xfrm>
          <a:prstGeom prst="rect">
            <a:avLst/>
          </a:prstGeom>
          <a:noFill/>
          <a:ln>
            <a:noFill/>
          </a:ln>
        </p:spPr>
      </p:pic>
      <p:pic>
        <p:nvPicPr>
          <p:cNvPr id="81" name="Google Shape;81;p16"/>
          <p:cNvPicPr preferRelativeResize="0"/>
          <p:nvPr/>
        </p:nvPicPr>
        <p:blipFill>
          <a:blip r:embed="rId4">
            <a:alphaModFix/>
          </a:blip>
          <a:stretch>
            <a:fillRect/>
          </a:stretch>
        </p:blipFill>
        <p:spPr>
          <a:xfrm>
            <a:off x="2002050" y="1805645"/>
            <a:ext cx="2286000" cy="1714477"/>
          </a:xfrm>
          <a:prstGeom prst="rect">
            <a:avLst/>
          </a:prstGeom>
          <a:noFill/>
          <a:ln>
            <a:noFill/>
          </a:ln>
        </p:spPr>
      </p:pic>
      <p:pic>
        <p:nvPicPr>
          <p:cNvPr id="82" name="Google Shape;82;p16"/>
          <p:cNvPicPr preferRelativeResize="0"/>
          <p:nvPr/>
        </p:nvPicPr>
        <p:blipFill>
          <a:blip r:embed="rId5">
            <a:alphaModFix/>
          </a:blip>
          <a:stretch>
            <a:fillRect/>
          </a:stretch>
        </p:blipFill>
        <p:spPr>
          <a:xfrm>
            <a:off x="4638950" y="1496375"/>
            <a:ext cx="2286000" cy="1714500"/>
          </a:xfrm>
          <a:prstGeom prst="rect">
            <a:avLst/>
          </a:prstGeom>
          <a:noFill/>
          <a:ln>
            <a:noFill/>
          </a:ln>
        </p:spPr>
      </p:pic>
      <p:pic>
        <p:nvPicPr>
          <p:cNvPr id="83" name="Google Shape;83;p16"/>
          <p:cNvPicPr preferRelativeResize="0"/>
          <p:nvPr/>
        </p:nvPicPr>
        <p:blipFill>
          <a:blip r:embed="rId6">
            <a:alphaModFix/>
          </a:blip>
          <a:stretch>
            <a:fillRect/>
          </a:stretch>
        </p:blipFill>
        <p:spPr>
          <a:xfrm>
            <a:off x="4261600" y="2707263"/>
            <a:ext cx="2219050" cy="1664287"/>
          </a:xfrm>
          <a:prstGeom prst="rect">
            <a:avLst/>
          </a:prstGeom>
          <a:noFill/>
          <a:ln>
            <a:noFill/>
          </a:ln>
        </p:spPr>
      </p:pic>
      <p:sp>
        <p:nvSpPr>
          <p:cNvPr id="84" name="Google Shape;84;p16"/>
          <p:cNvSpPr txBox="1"/>
          <p:nvPr/>
        </p:nvSpPr>
        <p:spPr>
          <a:xfrm>
            <a:off x="2611500" y="4312200"/>
            <a:ext cx="6532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Gif Source: </a:t>
            </a:r>
            <a:r>
              <a:rPr lang="en" u="sng">
                <a:solidFill>
                  <a:schemeClr val="hlink"/>
                </a:solidFill>
                <a:latin typeface="Source Sans Pro"/>
                <a:ea typeface="Source Sans Pro"/>
                <a:cs typeface="Source Sans Pro"/>
                <a:sym typeface="Source Sans Pro"/>
                <a:hlinkClick r:id="rId7"/>
              </a:rPr>
              <a:t>https://thagomizer.com/blog/2016/05/06/algorithms-queues-and-stacks.html</a:t>
            </a:r>
            <a:r>
              <a:rPr lang="en">
                <a:latin typeface="Source Sans Pro"/>
                <a:ea typeface="Source Sans Pro"/>
                <a:cs typeface="Source Sans Pro"/>
                <a:sym typeface="Source Sans Pro"/>
              </a:rPr>
              <a:t> </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Note - code at source is not in python</a:t>
            </a:r>
            <a:endParaRPr>
              <a:latin typeface="Source Sans Pro"/>
              <a:ea typeface="Source Sans Pro"/>
              <a:cs typeface="Source Sans Pro"/>
              <a:sym typeface="Source Sans Pro"/>
            </a:endParaRPr>
          </a:p>
        </p:txBody>
      </p:sp>
      <p:cxnSp>
        <p:nvCxnSpPr>
          <p:cNvPr id="85" name="Google Shape;85;p16"/>
          <p:cNvCxnSpPr/>
          <p:nvPr/>
        </p:nvCxnSpPr>
        <p:spPr>
          <a:xfrm flipH="1">
            <a:off x="3849100" y="1347750"/>
            <a:ext cx="5400" cy="3097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Non-linear Data Structures</a:t>
            </a:r>
            <a:endParaRPr/>
          </a:p>
        </p:txBody>
      </p:sp>
      <p:sp>
        <p:nvSpPr>
          <p:cNvPr id="91" name="Google Shape;91;p17"/>
          <p:cNvSpPr txBox="1">
            <a:spLocks noGrp="1"/>
          </p:cNvSpPr>
          <p:nvPr>
            <p:ph type="body" idx="1"/>
          </p:nvPr>
        </p:nvSpPr>
        <p:spPr>
          <a:xfrm>
            <a:off x="263225" y="11052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Graphs &amp; Trees</a:t>
            </a:r>
            <a:endParaRPr/>
          </a:p>
        </p:txBody>
      </p:sp>
      <p:grpSp>
        <p:nvGrpSpPr>
          <p:cNvPr id="92" name="Google Shape;92;p17"/>
          <p:cNvGrpSpPr/>
          <p:nvPr/>
        </p:nvGrpSpPr>
        <p:grpSpPr>
          <a:xfrm>
            <a:off x="1703425" y="1090200"/>
            <a:ext cx="1843925" cy="1555050"/>
            <a:chOff x="941425" y="1699800"/>
            <a:chExt cx="1843925" cy="1555050"/>
          </a:xfrm>
        </p:grpSpPr>
        <p:grpSp>
          <p:nvGrpSpPr>
            <p:cNvPr id="93" name="Google Shape;93;p17"/>
            <p:cNvGrpSpPr/>
            <p:nvPr/>
          </p:nvGrpSpPr>
          <p:grpSpPr>
            <a:xfrm>
              <a:off x="941425" y="1699800"/>
              <a:ext cx="1843925" cy="1555050"/>
              <a:chOff x="941425" y="1699800"/>
              <a:chExt cx="1843925" cy="1555050"/>
            </a:xfrm>
          </p:grpSpPr>
          <p:sp>
            <p:nvSpPr>
              <p:cNvPr id="94" name="Google Shape;94;p17"/>
              <p:cNvSpPr/>
              <p:nvPr/>
            </p:nvSpPr>
            <p:spPr>
              <a:xfrm>
                <a:off x="1963600" y="169980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1412225"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2518650"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941425"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963600"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9" name="Google Shape;99;p17"/>
            <p:cNvCxnSpPr>
              <a:stCxn id="94" idx="3"/>
              <a:endCxn id="95" idx="7"/>
            </p:cNvCxnSpPr>
            <p:nvPr/>
          </p:nvCxnSpPr>
          <p:spPr>
            <a:xfrm flipH="1">
              <a:off x="1639957" y="1922321"/>
              <a:ext cx="362700" cy="426900"/>
            </a:xfrm>
            <a:prstGeom prst="straightConnector1">
              <a:avLst/>
            </a:prstGeom>
            <a:noFill/>
            <a:ln w="28575" cap="flat" cmpd="sng">
              <a:solidFill>
                <a:schemeClr val="dk1"/>
              </a:solidFill>
              <a:prstDash val="solid"/>
              <a:round/>
              <a:headEnd type="none" w="med" len="med"/>
              <a:tailEnd type="none" w="med" len="med"/>
            </a:ln>
          </p:spPr>
        </p:cxnSp>
        <p:cxnSp>
          <p:nvCxnSpPr>
            <p:cNvPr id="100" name="Google Shape;100;p17"/>
            <p:cNvCxnSpPr>
              <a:stCxn id="95" idx="3"/>
              <a:endCxn id="97" idx="7"/>
            </p:cNvCxnSpPr>
            <p:nvPr/>
          </p:nvCxnSpPr>
          <p:spPr>
            <a:xfrm flipH="1">
              <a:off x="1168982" y="2533571"/>
              <a:ext cx="282300" cy="498900"/>
            </a:xfrm>
            <a:prstGeom prst="straightConnector1">
              <a:avLst/>
            </a:prstGeom>
            <a:noFill/>
            <a:ln w="28575" cap="flat" cmpd="sng">
              <a:solidFill>
                <a:schemeClr val="dk1"/>
              </a:solidFill>
              <a:prstDash val="solid"/>
              <a:round/>
              <a:headEnd type="none" w="med" len="med"/>
              <a:tailEnd type="none" w="med" len="med"/>
            </a:ln>
          </p:spPr>
        </p:cxnSp>
        <p:cxnSp>
          <p:nvCxnSpPr>
            <p:cNvPr id="101" name="Google Shape;101;p17"/>
            <p:cNvCxnSpPr>
              <a:stCxn id="95" idx="5"/>
              <a:endCxn id="98" idx="1"/>
            </p:cNvCxnSpPr>
            <p:nvPr/>
          </p:nvCxnSpPr>
          <p:spPr>
            <a:xfrm>
              <a:off x="1639868" y="2533571"/>
              <a:ext cx="362700" cy="498900"/>
            </a:xfrm>
            <a:prstGeom prst="straightConnector1">
              <a:avLst/>
            </a:prstGeom>
            <a:noFill/>
            <a:ln w="28575" cap="flat" cmpd="sng">
              <a:solidFill>
                <a:schemeClr val="dk1"/>
              </a:solidFill>
              <a:prstDash val="solid"/>
              <a:round/>
              <a:headEnd type="none" w="med" len="med"/>
              <a:tailEnd type="none" w="med" len="med"/>
            </a:ln>
          </p:spPr>
        </p:cxnSp>
        <p:cxnSp>
          <p:nvCxnSpPr>
            <p:cNvPr id="102" name="Google Shape;102;p17"/>
            <p:cNvCxnSpPr>
              <a:endCxn id="96" idx="1"/>
            </p:cNvCxnSpPr>
            <p:nvPr/>
          </p:nvCxnSpPr>
          <p:spPr>
            <a:xfrm>
              <a:off x="2210307" y="1922329"/>
              <a:ext cx="347400" cy="426900"/>
            </a:xfrm>
            <a:prstGeom prst="straightConnector1">
              <a:avLst/>
            </a:prstGeom>
            <a:noFill/>
            <a:ln w="28575" cap="flat" cmpd="sng">
              <a:solidFill>
                <a:schemeClr val="dk1"/>
              </a:solidFill>
              <a:prstDash val="solid"/>
              <a:round/>
              <a:headEnd type="none" w="med" len="med"/>
              <a:tailEnd type="none" w="med" len="med"/>
            </a:ln>
          </p:spPr>
        </p:cxnSp>
      </p:grpSp>
      <p:grpSp>
        <p:nvGrpSpPr>
          <p:cNvPr id="103" name="Google Shape;103;p17"/>
          <p:cNvGrpSpPr/>
          <p:nvPr/>
        </p:nvGrpSpPr>
        <p:grpSpPr>
          <a:xfrm>
            <a:off x="3760825" y="1135300"/>
            <a:ext cx="1843925" cy="1509950"/>
            <a:chOff x="5284825" y="1744900"/>
            <a:chExt cx="1843925" cy="1509950"/>
          </a:xfrm>
        </p:grpSpPr>
        <p:grpSp>
          <p:nvGrpSpPr>
            <p:cNvPr id="104" name="Google Shape;104;p17"/>
            <p:cNvGrpSpPr/>
            <p:nvPr/>
          </p:nvGrpSpPr>
          <p:grpSpPr>
            <a:xfrm>
              <a:off x="5284825" y="1744900"/>
              <a:ext cx="1843925" cy="1509950"/>
              <a:chOff x="941425" y="1744900"/>
              <a:chExt cx="1843925" cy="1509950"/>
            </a:xfrm>
          </p:grpSpPr>
          <p:sp>
            <p:nvSpPr>
              <p:cNvPr id="105" name="Google Shape;105;p17"/>
              <p:cNvSpPr/>
              <p:nvPr/>
            </p:nvSpPr>
            <p:spPr>
              <a:xfrm>
                <a:off x="2002650" y="174490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1412225"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2518650"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941425"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1963600"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 name="Google Shape;110;p17"/>
            <p:cNvCxnSpPr>
              <a:stCxn id="107" idx="3"/>
              <a:endCxn id="108" idx="7"/>
            </p:cNvCxnSpPr>
            <p:nvPr/>
          </p:nvCxnSpPr>
          <p:spPr>
            <a:xfrm flipH="1">
              <a:off x="5512407" y="2533571"/>
              <a:ext cx="1388700" cy="498900"/>
            </a:xfrm>
            <a:prstGeom prst="straightConnector1">
              <a:avLst/>
            </a:prstGeom>
            <a:noFill/>
            <a:ln w="28575" cap="flat" cmpd="sng">
              <a:solidFill>
                <a:schemeClr val="dk1"/>
              </a:solidFill>
              <a:prstDash val="solid"/>
              <a:round/>
              <a:headEnd type="none" w="med" len="med"/>
              <a:tailEnd type="none" w="med" len="med"/>
            </a:ln>
          </p:spPr>
        </p:cxnSp>
        <p:cxnSp>
          <p:nvCxnSpPr>
            <p:cNvPr id="111" name="Google Shape;111;p17"/>
            <p:cNvCxnSpPr>
              <a:stCxn id="109" idx="2"/>
              <a:endCxn id="108" idx="6"/>
            </p:cNvCxnSpPr>
            <p:nvPr/>
          </p:nvCxnSpPr>
          <p:spPr>
            <a:xfrm rot="10800000">
              <a:off x="5551600" y="3124500"/>
              <a:ext cx="755400" cy="0"/>
            </a:xfrm>
            <a:prstGeom prst="straightConnector1">
              <a:avLst/>
            </a:prstGeom>
            <a:noFill/>
            <a:ln w="28575" cap="flat" cmpd="sng">
              <a:solidFill>
                <a:schemeClr val="dk1"/>
              </a:solidFill>
              <a:prstDash val="solid"/>
              <a:round/>
              <a:headEnd type="none" w="med" len="med"/>
              <a:tailEnd type="none" w="med" len="med"/>
            </a:ln>
          </p:spPr>
        </p:cxnSp>
        <p:cxnSp>
          <p:nvCxnSpPr>
            <p:cNvPr id="112" name="Google Shape;112;p17"/>
            <p:cNvCxnSpPr>
              <a:stCxn id="107" idx="2"/>
            </p:cNvCxnSpPr>
            <p:nvPr/>
          </p:nvCxnSpPr>
          <p:spPr>
            <a:xfrm flipH="1">
              <a:off x="6019050" y="2441400"/>
              <a:ext cx="843000" cy="300"/>
            </a:xfrm>
            <a:prstGeom prst="straightConnector1">
              <a:avLst/>
            </a:prstGeom>
            <a:noFill/>
            <a:ln w="28575" cap="flat" cmpd="sng">
              <a:solidFill>
                <a:schemeClr val="dk1"/>
              </a:solidFill>
              <a:prstDash val="solid"/>
              <a:round/>
              <a:headEnd type="none" w="med" len="med"/>
              <a:tailEnd type="none" w="med" len="med"/>
            </a:ln>
          </p:spPr>
        </p:cxnSp>
        <p:cxnSp>
          <p:nvCxnSpPr>
            <p:cNvPr id="113" name="Google Shape;113;p17"/>
            <p:cNvCxnSpPr>
              <a:stCxn id="109" idx="0"/>
              <a:endCxn id="105" idx="4"/>
            </p:cNvCxnSpPr>
            <p:nvPr/>
          </p:nvCxnSpPr>
          <p:spPr>
            <a:xfrm rot="10800000" flipH="1">
              <a:off x="6440350" y="2005650"/>
              <a:ext cx="39000" cy="988500"/>
            </a:xfrm>
            <a:prstGeom prst="straightConnector1">
              <a:avLst/>
            </a:prstGeom>
            <a:noFill/>
            <a:ln w="28575" cap="flat" cmpd="sng">
              <a:solidFill>
                <a:schemeClr val="dk1"/>
              </a:solidFill>
              <a:prstDash val="solid"/>
              <a:round/>
              <a:headEnd type="none" w="med" len="med"/>
              <a:tailEnd type="none" w="med" len="med"/>
            </a:ln>
          </p:spPr>
        </p:cxnSp>
        <p:cxnSp>
          <p:nvCxnSpPr>
            <p:cNvPr id="114" name="Google Shape;114;p17"/>
            <p:cNvCxnSpPr>
              <a:stCxn id="109" idx="1"/>
              <a:endCxn id="106" idx="5"/>
            </p:cNvCxnSpPr>
            <p:nvPr/>
          </p:nvCxnSpPr>
          <p:spPr>
            <a:xfrm rot="10800000">
              <a:off x="5983357" y="2533429"/>
              <a:ext cx="362700" cy="498900"/>
            </a:xfrm>
            <a:prstGeom prst="straightConnector1">
              <a:avLst/>
            </a:prstGeom>
            <a:noFill/>
            <a:ln w="28575" cap="flat" cmpd="sng">
              <a:solidFill>
                <a:schemeClr val="dk1"/>
              </a:solidFill>
              <a:prstDash val="solid"/>
              <a:round/>
              <a:headEnd type="none" w="med" len="med"/>
              <a:tailEnd type="none" w="med" len="med"/>
            </a:ln>
          </p:spPr>
        </p:cxnSp>
      </p:grpSp>
      <p:sp>
        <p:nvSpPr>
          <p:cNvPr id="115" name="Google Shape;115;p17"/>
          <p:cNvSpPr txBox="1"/>
          <p:nvPr/>
        </p:nvSpPr>
        <p:spPr>
          <a:xfrm>
            <a:off x="6440350" y="3644975"/>
            <a:ext cx="34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16" name="Google Shape;116;p17"/>
          <p:cNvSpPr txBox="1"/>
          <p:nvPr/>
        </p:nvSpPr>
        <p:spPr>
          <a:xfrm>
            <a:off x="5762150" y="858225"/>
            <a:ext cx="2993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a:p>
            <a:pPr marL="457200" lvl="0" indent="0" algn="l" rtl="0">
              <a:spcBef>
                <a:spcPts val="0"/>
              </a:spcBef>
              <a:spcAft>
                <a:spcPts val="0"/>
              </a:spcAft>
              <a:buNone/>
            </a:pPr>
            <a:endParaRPr>
              <a:latin typeface="Source Sans Pro"/>
              <a:ea typeface="Source Sans Pro"/>
              <a:cs typeface="Source Sans Pro"/>
              <a:sym typeface="Source Sans Pro"/>
            </a:endParaRPr>
          </a:p>
        </p:txBody>
      </p:sp>
      <p:graphicFrame>
        <p:nvGraphicFramePr>
          <p:cNvPr id="117" name="Google Shape;117;p17"/>
          <p:cNvGraphicFramePr/>
          <p:nvPr/>
        </p:nvGraphicFramePr>
        <p:xfrm>
          <a:off x="5886288" y="516100"/>
          <a:ext cx="2728200" cy="3913070"/>
        </p:xfrm>
        <a:graphic>
          <a:graphicData uri="http://schemas.openxmlformats.org/drawingml/2006/table">
            <a:tbl>
              <a:tblPr>
                <a:noFill/>
                <a:tableStyleId>{31C16D99-3DF7-438D-A156-DB245FE02CEE}</a:tableStyleId>
              </a:tblPr>
              <a:tblGrid>
                <a:gridCol w="1364100">
                  <a:extLst>
                    <a:ext uri="{9D8B030D-6E8A-4147-A177-3AD203B41FA5}">
                      <a16:colId xmlns:a16="http://schemas.microsoft.com/office/drawing/2014/main" val="20000"/>
                    </a:ext>
                  </a:extLst>
                </a:gridCol>
                <a:gridCol w="1364100">
                  <a:extLst>
                    <a:ext uri="{9D8B030D-6E8A-4147-A177-3AD203B41FA5}">
                      <a16:colId xmlns:a16="http://schemas.microsoft.com/office/drawing/2014/main" val="20001"/>
                    </a:ext>
                  </a:extLst>
                </a:gridCol>
              </a:tblGrid>
              <a:tr h="316600">
                <a:tc>
                  <a:txBody>
                    <a:bodyPr/>
                    <a:lstStyle/>
                    <a:p>
                      <a:pPr marL="0" lvl="0" indent="0" algn="l" rtl="0">
                        <a:spcBef>
                          <a:spcPts val="0"/>
                        </a:spcBef>
                        <a:spcAft>
                          <a:spcPts val="0"/>
                        </a:spcAft>
                        <a:buNone/>
                      </a:pPr>
                      <a:r>
                        <a:rPr lang="en" sz="800"/>
                        <a:t>Trees</a:t>
                      </a:r>
                      <a:endParaRPr sz="800"/>
                    </a:p>
                  </a:txBody>
                  <a:tcPr marL="91425" marR="91425" marT="91425" marB="91425"/>
                </a:tc>
                <a:tc>
                  <a:txBody>
                    <a:bodyPr/>
                    <a:lstStyle/>
                    <a:p>
                      <a:pPr marL="0" lvl="0" indent="0" algn="l" rtl="0">
                        <a:spcBef>
                          <a:spcPts val="0"/>
                        </a:spcBef>
                        <a:spcAft>
                          <a:spcPts val="0"/>
                        </a:spcAft>
                        <a:buNone/>
                      </a:pPr>
                      <a:r>
                        <a:rPr lang="en" sz="800"/>
                        <a:t>Graphs</a:t>
                      </a:r>
                      <a:endParaRPr sz="800"/>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Minimally connected</a:t>
                      </a:r>
                      <a:endParaRPr>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Multiple paths</a:t>
                      </a:r>
                      <a:endParaRPr>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518125">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Less Complex</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More complex</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Has a root node</a:t>
                      </a:r>
                      <a:endParaRPr sz="800"/>
                    </a:p>
                  </a:txBody>
                  <a:tcPr marL="91425" marR="91425" marT="91425" marB="91425"/>
                </a:tc>
                <a:tc>
                  <a:txBody>
                    <a:bodyPr/>
                    <a:lstStyle/>
                    <a:p>
                      <a:pPr marL="0" lvl="0" indent="0" algn="l" rtl="0">
                        <a:spcBef>
                          <a:spcPts val="0"/>
                        </a:spcBef>
                        <a:spcAft>
                          <a:spcPts val="0"/>
                        </a:spcAft>
                        <a:buNone/>
                      </a:pPr>
                      <a:r>
                        <a:rPr lang="en" sz="800"/>
                        <a:t>--</a:t>
                      </a:r>
                      <a:endParaRPr sz="800"/>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Hierarchical</a:t>
                      </a:r>
                      <a:endParaRPr sz="800"/>
                    </a:p>
                  </a:txBody>
                  <a:tcPr marL="91425" marR="91425" marT="91425" marB="91425"/>
                </a:tc>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Network</a:t>
                      </a:r>
                      <a:endParaRPr sz="800"/>
                    </a:p>
                  </a:txBody>
                  <a:tcPr marL="91425" marR="91425" marT="91425" marB="91425"/>
                </a:tc>
                <a:extLst>
                  <a:ext uri="{0D108BD9-81ED-4DB2-BD59-A6C34878D82A}">
                    <a16:rowId xmlns:a16="http://schemas.microsoft.com/office/drawing/2014/main" val="10004"/>
                  </a:ext>
                </a:extLst>
              </a:tr>
              <a:tr h="731500">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Can’t have loops/cycles/circuits</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Can have loops/cycles/circuits</a:t>
                      </a:r>
                      <a:endParaRPr sz="800"/>
                    </a:p>
                  </a:txBody>
                  <a:tcPr marL="91425" marR="91425" marT="91425" marB="91425"/>
                </a:tc>
                <a:extLst>
                  <a:ext uri="{0D108BD9-81ED-4DB2-BD59-A6C34878D82A}">
                    <a16:rowId xmlns:a16="http://schemas.microsoft.com/office/drawing/2014/main" val="10005"/>
                  </a:ext>
                </a:extLst>
              </a:tr>
              <a:tr h="731500">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All are directed</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Can be directed or undirected</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 representation is somewhat arbitrary</a:t>
            </a:r>
            <a:endParaRPr/>
          </a:p>
        </p:txBody>
      </p:sp>
      <p:sp>
        <p:nvSpPr>
          <p:cNvPr id="123" name="Google Shape;123;p18"/>
          <p:cNvSpPr txBox="1">
            <a:spLocks noGrp="1"/>
          </p:cNvSpPr>
          <p:nvPr>
            <p:ph type="body" idx="1"/>
          </p:nvPr>
        </p:nvSpPr>
        <p:spPr>
          <a:xfrm>
            <a:off x="263225" y="11052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pSp>
        <p:nvGrpSpPr>
          <p:cNvPr id="124" name="Google Shape;124;p18"/>
          <p:cNvGrpSpPr/>
          <p:nvPr/>
        </p:nvGrpSpPr>
        <p:grpSpPr>
          <a:xfrm>
            <a:off x="883450" y="1699800"/>
            <a:ext cx="1901900" cy="1555050"/>
            <a:chOff x="883450" y="1699800"/>
            <a:chExt cx="1901900" cy="1555050"/>
          </a:xfrm>
        </p:grpSpPr>
        <p:sp>
          <p:nvSpPr>
            <p:cNvPr id="125" name="Google Shape;125;p18"/>
            <p:cNvSpPr/>
            <p:nvPr/>
          </p:nvSpPr>
          <p:spPr>
            <a:xfrm>
              <a:off x="1963600" y="169980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1412225"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518650"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883450"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1963600"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 name="Google Shape;130;p18"/>
          <p:cNvCxnSpPr>
            <a:stCxn id="125" idx="3"/>
            <a:endCxn id="126" idx="7"/>
          </p:cNvCxnSpPr>
          <p:nvPr/>
        </p:nvCxnSpPr>
        <p:spPr>
          <a:xfrm flipH="1">
            <a:off x="1639957" y="1922321"/>
            <a:ext cx="362700" cy="426900"/>
          </a:xfrm>
          <a:prstGeom prst="straightConnector1">
            <a:avLst/>
          </a:prstGeom>
          <a:noFill/>
          <a:ln w="28575" cap="flat" cmpd="sng">
            <a:solidFill>
              <a:schemeClr val="dk1"/>
            </a:solidFill>
            <a:prstDash val="solid"/>
            <a:round/>
            <a:headEnd type="none" w="med" len="med"/>
            <a:tailEnd type="none" w="med" len="med"/>
          </a:ln>
        </p:spPr>
      </p:cxnSp>
      <p:cxnSp>
        <p:nvCxnSpPr>
          <p:cNvPr id="131" name="Google Shape;131;p18"/>
          <p:cNvCxnSpPr>
            <a:stCxn id="126" idx="3"/>
            <a:endCxn id="128" idx="7"/>
          </p:cNvCxnSpPr>
          <p:nvPr/>
        </p:nvCxnSpPr>
        <p:spPr>
          <a:xfrm flipH="1">
            <a:off x="1111082" y="2533571"/>
            <a:ext cx="340200" cy="498900"/>
          </a:xfrm>
          <a:prstGeom prst="straightConnector1">
            <a:avLst/>
          </a:prstGeom>
          <a:noFill/>
          <a:ln w="28575" cap="flat" cmpd="sng">
            <a:solidFill>
              <a:schemeClr val="dk1"/>
            </a:solidFill>
            <a:prstDash val="solid"/>
            <a:round/>
            <a:headEnd type="none" w="med" len="med"/>
            <a:tailEnd type="none" w="med" len="med"/>
          </a:ln>
        </p:spPr>
      </p:cxnSp>
      <p:cxnSp>
        <p:nvCxnSpPr>
          <p:cNvPr id="132" name="Google Shape;132;p18"/>
          <p:cNvCxnSpPr>
            <a:stCxn id="126" idx="5"/>
            <a:endCxn id="129" idx="1"/>
          </p:cNvCxnSpPr>
          <p:nvPr/>
        </p:nvCxnSpPr>
        <p:spPr>
          <a:xfrm>
            <a:off x="1639868" y="2533571"/>
            <a:ext cx="362700" cy="498900"/>
          </a:xfrm>
          <a:prstGeom prst="straightConnector1">
            <a:avLst/>
          </a:prstGeom>
          <a:noFill/>
          <a:ln w="28575" cap="flat" cmpd="sng">
            <a:solidFill>
              <a:schemeClr val="dk1"/>
            </a:solidFill>
            <a:prstDash val="solid"/>
            <a:round/>
            <a:headEnd type="none" w="med" len="med"/>
            <a:tailEnd type="none" w="med" len="med"/>
          </a:ln>
        </p:spPr>
      </p:cxnSp>
      <p:cxnSp>
        <p:nvCxnSpPr>
          <p:cNvPr id="133" name="Google Shape;133;p18"/>
          <p:cNvCxnSpPr>
            <a:endCxn id="127" idx="1"/>
          </p:cNvCxnSpPr>
          <p:nvPr/>
        </p:nvCxnSpPr>
        <p:spPr>
          <a:xfrm>
            <a:off x="2210307" y="1922329"/>
            <a:ext cx="347400" cy="426900"/>
          </a:xfrm>
          <a:prstGeom prst="straightConnector1">
            <a:avLst/>
          </a:prstGeom>
          <a:noFill/>
          <a:ln w="28575" cap="flat" cmpd="sng">
            <a:solidFill>
              <a:schemeClr val="dk1"/>
            </a:solidFill>
            <a:prstDash val="solid"/>
            <a:round/>
            <a:headEnd type="none" w="med" len="med"/>
            <a:tailEnd type="none" w="med" len="med"/>
          </a:ln>
        </p:spPr>
      </p:cxnSp>
      <p:grpSp>
        <p:nvGrpSpPr>
          <p:cNvPr id="134" name="Google Shape;134;p18"/>
          <p:cNvGrpSpPr/>
          <p:nvPr/>
        </p:nvGrpSpPr>
        <p:grpSpPr>
          <a:xfrm>
            <a:off x="3151225" y="2311050"/>
            <a:ext cx="2821775" cy="1734221"/>
            <a:chOff x="5284825" y="2311050"/>
            <a:chExt cx="2821775" cy="1734221"/>
          </a:xfrm>
        </p:grpSpPr>
        <p:grpSp>
          <p:nvGrpSpPr>
            <p:cNvPr id="135" name="Google Shape;135;p18"/>
            <p:cNvGrpSpPr/>
            <p:nvPr/>
          </p:nvGrpSpPr>
          <p:grpSpPr>
            <a:xfrm>
              <a:off x="5284825" y="2311050"/>
              <a:ext cx="2821775" cy="1734125"/>
              <a:chOff x="941425" y="2311050"/>
              <a:chExt cx="2821775" cy="1734125"/>
            </a:xfrm>
          </p:grpSpPr>
          <p:sp>
            <p:nvSpPr>
              <p:cNvPr id="136" name="Google Shape;136;p18"/>
              <p:cNvSpPr/>
              <p:nvPr/>
            </p:nvSpPr>
            <p:spPr>
              <a:xfrm>
                <a:off x="3496500" y="3784475"/>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3301350" y="2487325"/>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2518650" y="2311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941425"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1963600"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1" name="Google Shape;141;p18"/>
            <p:cNvCxnSpPr>
              <a:stCxn id="138" idx="3"/>
              <a:endCxn id="139" idx="7"/>
            </p:cNvCxnSpPr>
            <p:nvPr/>
          </p:nvCxnSpPr>
          <p:spPr>
            <a:xfrm flipH="1">
              <a:off x="5512407" y="2533571"/>
              <a:ext cx="1388700" cy="498900"/>
            </a:xfrm>
            <a:prstGeom prst="straightConnector1">
              <a:avLst/>
            </a:prstGeom>
            <a:noFill/>
            <a:ln w="28575" cap="flat" cmpd="sng">
              <a:solidFill>
                <a:schemeClr val="dk1"/>
              </a:solidFill>
              <a:prstDash val="solid"/>
              <a:round/>
              <a:headEnd type="none" w="med" len="med"/>
              <a:tailEnd type="none" w="med" len="med"/>
            </a:ln>
          </p:spPr>
        </p:cxnSp>
        <p:cxnSp>
          <p:nvCxnSpPr>
            <p:cNvPr id="142" name="Google Shape;142;p18"/>
            <p:cNvCxnSpPr>
              <a:stCxn id="140" idx="2"/>
              <a:endCxn id="139" idx="6"/>
            </p:cNvCxnSpPr>
            <p:nvPr/>
          </p:nvCxnSpPr>
          <p:spPr>
            <a:xfrm rot="10800000">
              <a:off x="5551600" y="3124500"/>
              <a:ext cx="755400" cy="0"/>
            </a:xfrm>
            <a:prstGeom prst="straightConnector1">
              <a:avLst/>
            </a:prstGeom>
            <a:noFill/>
            <a:ln w="28575" cap="flat" cmpd="sng">
              <a:solidFill>
                <a:schemeClr val="dk1"/>
              </a:solidFill>
              <a:prstDash val="solid"/>
              <a:round/>
              <a:headEnd type="none" w="med" len="med"/>
              <a:tailEnd type="none" w="med" len="med"/>
            </a:ln>
          </p:spPr>
        </p:cxnSp>
        <p:cxnSp>
          <p:nvCxnSpPr>
            <p:cNvPr id="143" name="Google Shape;143;p18"/>
            <p:cNvCxnSpPr>
              <a:stCxn id="137" idx="1"/>
            </p:cNvCxnSpPr>
            <p:nvPr/>
          </p:nvCxnSpPr>
          <p:spPr>
            <a:xfrm rot="10800000">
              <a:off x="7128807" y="2477504"/>
              <a:ext cx="555000" cy="48000"/>
            </a:xfrm>
            <a:prstGeom prst="straightConnector1">
              <a:avLst/>
            </a:prstGeom>
            <a:noFill/>
            <a:ln w="28575" cap="flat" cmpd="sng">
              <a:solidFill>
                <a:schemeClr val="dk1"/>
              </a:solidFill>
              <a:prstDash val="solid"/>
              <a:round/>
              <a:headEnd type="none" w="med" len="med"/>
              <a:tailEnd type="none" w="med" len="med"/>
            </a:ln>
          </p:spPr>
        </p:cxnSp>
        <p:cxnSp>
          <p:nvCxnSpPr>
            <p:cNvPr id="144" name="Google Shape;144;p18"/>
            <p:cNvCxnSpPr>
              <a:stCxn id="140" idx="5"/>
              <a:endCxn id="136" idx="4"/>
            </p:cNvCxnSpPr>
            <p:nvPr/>
          </p:nvCxnSpPr>
          <p:spPr>
            <a:xfrm>
              <a:off x="6534643" y="3216671"/>
              <a:ext cx="1438500" cy="828600"/>
            </a:xfrm>
            <a:prstGeom prst="straightConnector1">
              <a:avLst/>
            </a:prstGeom>
            <a:noFill/>
            <a:ln w="28575" cap="flat" cmpd="sng">
              <a:solidFill>
                <a:schemeClr val="dk1"/>
              </a:solidFill>
              <a:prstDash val="solid"/>
              <a:round/>
              <a:headEnd type="none" w="med" len="med"/>
              <a:tailEnd type="none" w="med" len="med"/>
            </a:ln>
          </p:spPr>
        </p:cxnSp>
        <p:cxnSp>
          <p:nvCxnSpPr>
            <p:cNvPr id="145" name="Google Shape;145;p18"/>
            <p:cNvCxnSpPr>
              <a:stCxn id="140" idx="6"/>
              <a:endCxn id="137" idx="5"/>
            </p:cNvCxnSpPr>
            <p:nvPr/>
          </p:nvCxnSpPr>
          <p:spPr>
            <a:xfrm rot="10800000" flipH="1">
              <a:off x="6573700" y="2709900"/>
              <a:ext cx="1298700" cy="414600"/>
            </a:xfrm>
            <a:prstGeom prst="straightConnector1">
              <a:avLst/>
            </a:prstGeom>
            <a:noFill/>
            <a:ln w="28575" cap="flat" cmpd="sng">
              <a:solidFill>
                <a:schemeClr val="dk1"/>
              </a:solidFill>
              <a:prstDash val="solid"/>
              <a:round/>
              <a:headEnd type="none" w="med" len="med"/>
              <a:tailEnd type="none" w="med" len="med"/>
            </a:ln>
          </p:spPr>
        </p:cxnSp>
      </p:grpSp>
      <p:sp>
        <p:nvSpPr>
          <p:cNvPr id="146" name="Google Shape;146;p18"/>
          <p:cNvSpPr txBox="1"/>
          <p:nvPr/>
        </p:nvSpPr>
        <p:spPr>
          <a:xfrm>
            <a:off x="6440350" y="3644975"/>
            <a:ext cx="34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 of Graphs</a:t>
            </a:r>
            <a:endParaRPr/>
          </a:p>
        </p:txBody>
      </p:sp>
      <p:sp>
        <p:nvSpPr>
          <p:cNvPr id="152" name="Google Shape;15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lnSpc>
                <a:spcPct val="100000"/>
              </a:lnSpc>
              <a:spcBef>
                <a:spcPts val="0"/>
              </a:spcBef>
              <a:spcAft>
                <a:spcPts val="0"/>
              </a:spcAft>
              <a:buNone/>
            </a:pPr>
            <a:r>
              <a:rPr lang="en" sz="800">
                <a:solidFill>
                  <a:srgbClr val="000000"/>
                </a:solidFill>
                <a:latin typeface="Arial"/>
                <a:ea typeface="Arial"/>
                <a:cs typeface="Arial"/>
                <a:sym typeface="Arial"/>
              </a:rPr>
              <a:t>Trees</a:t>
            </a:r>
            <a:endParaRPr sz="8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000000"/>
                </a:solidFill>
                <a:latin typeface="Arial"/>
                <a:ea typeface="Arial"/>
                <a:cs typeface="Arial"/>
                <a:sym typeface="Arial"/>
              </a:rPr>
              <a:t>Graphs</a:t>
            </a:r>
            <a:endParaRPr sz="8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400">
                <a:solidFill>
                  <a:schemeClr val="dk2"/>
                </a:solidFill>
              </a:rPr>
              <a:t>Minimally connected</a:t>
            </a:r>
            <a:endParaRPr sz="1400">
              <a:solidFill>
                <a:srgbClr val="000000"/>
              </a:solidFill>
            </a:endParaRPr>
          </a:p>
          <a:p>
            <a:pPr marL="0" lvl="0" indent="0" algn="l" rtl="0">
              <a:lnSpc>
                <a:spcPct val="100000"/>
              </a:lnSpc>
              <a:spcBef>
                <a:spcPts val="0"/>
              </a:spcBef>
              <a:spcAft>
                <a:spcPts val="0"/>
              </a:spcAft>
              <a:buNone/>
            </a:pPr>
            <a:r>
              <a:rPr lang="en" sz="1400">
                <a:solidFill>
                  <a:schemeClr val="dk2"/>
                </a:solidFill>
              </a:rPr>
              <a:t>Multiple paths</a:t>
            </a:r>
            <a:endParaRPr sz="1400">
              <a:solidFill>
                <a:srgbClr val="000000"/>
              </a:solidFill>
            </a:endParaRPr>
          </a:p>
          <a:p>
            <a:pPr marL="0" lvl="0" indent="0" algn="l" rtl="0">
              <a:lnSpc>
                <a:spcPct val="100000"/>
              </a:lnSpc>
              <a:spcBef>
                <a:spcPts val="0"/>
              </a:spcBef>
              <a:spcAft>
                <a:spcPts val="0"/>
              </a:spcAft>
              <a:buNone/>
            </a:pPr>
            <a:r>
              <a:rPr lang="en" sz="1400">
                <a:solidFill>
                  <a:schemeClr val="dk2"/>
                </a:solidFill>
              </a:rPr>
              <a:t>Less Complex</a:t>
            </a:r>
            <a:endParaRPr sz="1400">
              <a:solidFill>
                <a:schemeClr val="dk2"/>
              </a:solidFill>
            </a:endParaRPr>
          </a:p>
          <a:p>
            <a:pPr marL="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400">
                <a:solidFill>
                  <a:schemeClr val="dk2"/>
                </a:solidFill>
              </a:rPr>
              <a:t>More complex</a:t>
            </a:r>
            <a:endParaRPr sz="1400">
              <a:solidFill>
                <a:schemeClr val="dk2"/>
              </a:solidFill>
            </a:endParaRPr>
          </a:p>
          <a:p>
            <a:pPr marL="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400">
                <a:solidFill>
                  <a:schemeClr val="dk2"/>
                </a:solidFill>
              </a:rPr>
              <a:t>Has a root node</a:t>
            </a:r>
            <a:endParaRPr sz="8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400">
                <a:solidFill>
                  <a:schemeClr val="dk2"/>
                </a:solidFill>
              </a:rPr>
              <a:t>Hierarchical</a:t>
            </a:r>
            <a:endParaRPr sz="8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400">
                <a:solidFill>
                  <a:schemeClr val="dk2"/>
                </a:solidFill>
              </a:rPr>
              <a:t>Network</a:t>
            </a:r>
            <a:endParaRPr sz="8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400">
                <a:solidFill>
                  <a:schemeClr val="dk2"/>
                </a:solidFill>
              </a:rPr>
              <a:t>Can’t have loops/cycles/circuits</a:t>
            </a:r>
            <a:endParaRPr sz="1400">
              <a:solidFill>
                <a:schemeClr val="dk2"/>
              </a:solidFill>
            </a:endParaRPr>
          </a:p>
          <a:p>
            <a:pPr marL="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400">
                <a:solidFill>
                  <a:schemeClr val="dk2"/>
                </a:solidFill>
              </a:rPr>
              <a:t>Can have loops/cycles/circuits</a:t>
            </a:r>
            <a:endParaRPr sz="8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400">
                <a:solidFill>
                  <a:schemeClr val="dk2"/>
                </a:solidFill>
              </a:rPr>
              <a:t>All are directed</a:t>
            </a:r>
            <a:endParaRPr sz="1400">
              <a:solidFill>
                <a:schemeClr val="dk2"/>
              </a:solidFill>
            </a:endParaRPr>
          </a:p>
          <a:p>
            <a:pPr marL="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400">
                <a:solidFill>
                  <a:schemeClr val="dk2"/>
                </a:solidFill>
              </a:rPr>
              <a:t>Can be directed or undirected</a:t>
            </a:r>
            <a:endParaRPr sz="1400">
              <a:solidFill>
                <a:schemeClr val="dk2"/>
              </a:solidFill>
            </a:endParaRPr>
          </a:p>
          <a:p>
            <a:pPr marL="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153" name="Google Shape;153;p19"/>
          <p:cNvPicPr preferRelativeResize="0"/>
          <p:nvPr/>
        </p:nvPicPr>
        <p:blipFill>
          <a:blip r:embed="rId3">
            <a:alphaModFix/>
          </a:blip>
          <a:stretch>
            <a:fillRect/>
          </a:stretch>
        </p:blipFill>
        <p:spPr>
          <a:xfrm>
            <a:off x="311700" y="1152475"/>
            <a:ext cx="2917526" cy="1833175"/>
          </a:xfrm>
          <a:prstGeom prst="rect">
            <a:avLst/>
          </a:prstGeom>
          <a:noFill/>
          <a:ln>
            <a:noFill/>
          </a:ln>
        </p:spPr>
      </p:pic>
      <p:pic>
        <p:nvPicPr>
          <p:cNvPr id="154" name="Google Shape;154;p19"/>
          <p:cNvPicPr preferRelativeResize="0"/>
          <p:nvPr/>
        </p:nvPicPr>
        <p:blipFill>
          <a:blip r:embed="rId4">
            <a:alphaModFix/>
          </a:blip>
          <a:stretch>
            <a:fillRect/>
          </a:stretch>
        </p:blipFill>
        <p:spPr>
          <a:xfrm>
            <a:off x="3964896" y="2457475"/>
            <a:ext cx="3032150" cy="2448676"/>
          </a:xfrm>
          <a:prstGeom prst="rect">
            <a:avLst/>
          </a:prstGeom>
          <a:noFill/>
          <a:ln>
            <a:noFill/>
          </a:ln>
        </p:spPr>
      </p:pic>
      <p:pic>
        <p:nvPicPr>
          <p:cNvPr id="155" name="Google Shape;155;p19"/>
          <p:cNvPicPr preferRelativeResize="0"/>
          <p:nvPr/>
        </p:nvPicPr>
        <p:blipFill>
          <a:blip r:embed="rId5">
            <a:alphaModFix/>
          </a:blip>
          <a:stretch>
            <a:fillRect/>
          </a:stretch>
        </p:blipFill>
        <p:spPr>
          <a:xfrm>
            <a:off x="228300" y="2868350"/>
            <a:ext cx="3339550" cy="2137325"/>
          </a:xfrm>
          <a:prstGeom prst="rect">
            <a:avLst/>
          </a:prstGeom>
          <a:noFill/>
          <a:ln>
            <a:noFill/>
          </a:ln>
        </p:spPr>
      </p:pic>
      <p:pic>
        <p:nvPicPr>
          <p:cNvPr id="156" name="Google Shape;156;p19"/>
          <p:cNvPicPr preferRelativeResize="0"/>
          <p:nvPr/>
        </p:nvPicPr>
        <p:blipFill>
          <a:blip r:embed="rId6">
            <a:alphaModFix/>
          </a:blip>
          <a:stretch>
            <a:fillRect/>
          </a:stretch>
        </p:blipFill>
        <p:spPr>
          <a:xfrm>
            <a:off x="3307275" y="1581175"/>
            <a:ext cx="2590800" cy="876300"/>
          </a:xfrm>
          <a:prstGeom prst="rect">
            <a:avLst/>
          </a:prstGeom>
          <a:noFill/>
          <a:ln>
            <a:noFill/>
          </a:ln>
        </p:spPr>
      </p:pic>
      <p:graphicFrame>
        <p:nvGraphicFramePr>
          <p:cNvPr id="157" name="Google Shape;157;p19"/>
          <p:cNvGraphicFramePr/>
          <p:nvPr/>
        </p:nvGraphicFramePr>
        <p:xfrm>
          <a:off x="6849138" y="220275"/>
          <a:ext cx="2254350" cy="4766525"/>
        </p:xfrm>
        <a:graphic>
          <a:graphicData uri="http://schemas.openxmlformats.org/drawingml/2006/table">
            <a:tbl>
              <a:tblPr>
                <a:noFill/>
                <a:tableStyleId>{31C16D99-3DF7-438D-A156-DB245FE02CEE}</a:tableStyleId>
              </a:tblPr>
              <a:tblGrid>
                <a:gridCol w="1127175">
                  <a:extLst>
                    <a:ext uri="{9D8B030D-6E8A-4147-A177-3AD203B41FA5}">
                      <a16:colId xmlns:a16="http://schemas.microsoft.com/office/drawing/2014/main" val="20000"/>
                    </a:ext>
                  </a:extLst>
                </a:gridCol>
                <a:gridCol w="1127175">
                  <a:extLst>
                    <a:ext uri="{9D8B030D-6E8A-4147-A177-3AD203B41FA5}">
                      <a16:colId xmlns:a16="http://schemas.microsoft.com/office/drawing/2014/main" val="20001"/>
                    </a:ext>
                  </a:extLst>
                </a:gridCol>
              </a:tblGrid>
              <a:tr h="316600">
                <a:tc>
                  <a:txBody>
                    <a:bodyPr/>
                    <a:lstStyle/>
                    <a:p>
                      <a:pPr marL="0" lvl="0" indent="0" algn="l" rtl="0">
                        <a:spcBef>
                          <a:spcPts val="0"/>
                        </a:spcBef>
                        <a:spcAft>
                          <a:spcPts val="0"/>
                        </a:spcAft>
                        <a:buNone/>
                      </a:pPr>
                      <a:r>
                        <a:rPr lang="en" sz="800"/>
                        <a:t>Trees</a:t>
                      </a:r>
                      <a:endParaRPr sz="800"/>
                    </a:p>
                  </a:txBody>
                  <a:tcPr marL="91425" marR="91425" marT="91425" marB="91425"/>
                </a:tc>
                <a:tc>
                  <a:txBody>
                    <a:bodyPr/>
                    <a:lstStyle/>
                    <a:p>
                      <a:pPr marL="0" lvl="0" indent="0" algn="l" rtl="0">
                        <a:spcBef>
                          <a:spcPts val="0"/>
                        </a:spcBef>
                        <a:spcAft>
                          <a:spcPts val="0"/>
                        </a:spcAft>
                        <a:buNone/>
                      </a:pPr>
                      <a:r>
                        <a:rPr lang="en" sz="800"/>
                        <a:t>Graphs</a:t>
                      </a:r>
                      <a:endParaRPr sz="800"/>
                    </a:p>
                  </a:txBody>
                  <a:tcPr marL="91425" marR="91425" marT="91425" marB="91425"/>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Minimally connected</a:t>
                      </a:r>
                      <a:endParaRPr>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Multiple paths</a:t>
                      </a:r>
                      <a:endParaRPr>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731500">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Less Complex</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More complex</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Has a root node</a:t>
                      </a:r>
                      <a:endParaRPr sz="800"/>
                    </a:p>
                  </a:txBody>
                  <a:tcPr marL="91425" marR="91425" marT="91425" marB="91425"/>
                </a:tc>
                <a:tc>
                  <a:txBody>
                    <a:bodyPr/>
                    <a:lstStyle/>
                    <a:p>
                      <a:pPr marL="0" lvl="0" indent="0" algn="l" rtl="0">
                        <a:spcBef>
                          <a:spcPts val="0"/>
                        </a:spcBef>
                        <a:spcAft>
                          <a:spcPts val="0"/>
                        </a:spcAft>
                        <a:buNone/>
                      </a:pPr>
                      <a:r>
                        <a:rPr lang="en" sz="800"/>
                        <a:t>--</a:t>
                      </a:r>
                      <a:endParaRPr sz="800"/>
                    </a:p>
                  </a:txBody>
                  <a:tcPr marL="91425" marR="91425" marT="91425" marB="91425"/>
                </a:tc>
                <a:extLst>
                  <a:ext uri="{0D108BD9-81ED-4DB2-BD59-A6C34878D82A}">
                    <a16:rowId xmlns:a16="http://schemas.microsoft.com/office/drawing/2014/main" val="10003"/>
                  </a:ext>
                </a:extLst>
              </a:tr>
              <a:tr h="609575">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Hierarchical</a:t>
                      </a:r>
                      <a:endParaRPr sz="800"/>
                    </a:p>
                  </a:txBody>
                  <a:tcPr marL="91425" marR="91425" marT="91425" marB="91425"/>
                </a:tc>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Network</a:t>
                      </a:r>
                      <a:endParaRPr sz="800"/>
                    </a:p>
                  </a:txBody>
                  <a:tcPr marL="91425" marR="91425" marT="91425" marB="91425"/>
                </a:tc>
                <a:extLst>
                  <a:ext uri="{0D108BD9-81ED-4DB2-BD59-A6C34878D82A}">
                    <a16:rowId xmlns:a16="http://schemas.microsoft.com/office/drawing/2014/main" val="10004"/>
                  </a:ext>
                </a:extLst>
              </a:tr>
              <a:tr h="731500">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Can’t have loops/cycles/circuits</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Can have loops/cycles/circuits</a:t>
                      </a:r>
                      <a:endParaRPr sz="800"/>
                    </a:p>
                  </a:txBody>
                  <a:tcPr marL="91425" marR="91425" marT="91425" marB="91425"/>
                </a:tc>
                <a:extLst>
                  <a:ext uri="{0D108BD9-81ED-4DB2-BD59-A6C34878D82A}">
                    <a16:rowId xmlns:a16="http://schemas.microsoft.com/office/drawing/2014/main" val="10005"/>
                  </a:ext>
                </a:extLst>
              </a:tr>
              <a:tr h="731500">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All are directed</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r>
                        <a:rPr lang="en">
                          <a:solidFill>
                            <a:schemeClr val="dk2"/>
                          </a:solidFill>
                          <a:latin typeface="Source Sans Pro"/>
                          <a:ea typeface="Source Sans Pro"/>
                          <a:cs typeface="Source Sans Pro"/>
                          <a:sym typeface="Source Sans Pro"/>
                        </a:rPr>
                        <a:t>Can be directed or undirected</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Graphs - Formal Definitions</a:t>
            </a:r>
            <a:endParaRPr/>
          </a:p>
        </p:txBody>
      </p:sp>
      <p:sp>
        <p:nvSpPr>
          <p:cNvPr id="163" name="Google Shape;163;p20"/>
          <p:cNvSpPr txBox="1">
            <a:spLocks noGrp="1"/>
          </p:cNvSpPr>
          <p:nvPr>
            <p:ph type="body" idx="1"/>
          </p:nvPr>
        </p:nvSpPr>
        <p:spPr>
          <a:xfrm>
            <a:off x="311700" y="11403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a:t>
            </a:r>
            <a:r>
              <a:rPr lang="en" b="1"/>
              <a:t>graph</a:t>
            </a:r>
            <a:r>
              <a:rPr lang="en"/>
              <a:t> is a data structure made up of a set of </a:t>
            </a:r>
            <a:r>
              <a:rPr lang="en" b="1">
                <a:solidFill>
                  <a:schemeClr val="accent6"/>
                </a:solidFill>
              </a:rPr>
              <a:t>vertices </a:t>
            </a:r>
            <a:r>
              <a:rPr lang="en"/>
              <a:t>connected by </a:t>
            </a:r>
            <a:r>
              <a:rPr lang="en" b="1">
                <a:solidFill>
                  <a:schemeClr val="dk1"/>
                </a:solidFill>
              </a:rPr>
              <a:t>edges</a:t>
            </a:r>
            <a:endParaRPr b="1">
              <a:solidFill>
                <a:schemeClr val="dk1"/>
              </a:solidFill>
            </a:endParaRPr>
          </a:p>
          <a:p>
            <a:pPr marL="914400" lvl="1" indent="-317500" algn="l" rtl="0">
              <a:spcBef>
                <a:spcPts val="0"/>
              </a:spcBef>
              <a:spcAft>
                <a:spcPts val="0"/>
              </a:spcAft>
              <a:buSzPts val="1400"/>
              <a:buChar char="○"/>
            </a:pPr>
            <a:r>
              <a:rPr lang="en"/>
              <a:t>A </a:t>
            </a:r>
            <a:r>
              <a:rPr lang="en" b="1"/>
              <a:t>vertex </a:t>
            </a:r>
            <a:r>
              <a:rPr lang="en"/>
              <a:t>can have any number of edges</a:t>
            </a:r>
            <a:endParaRPr/>
          </a:p>
          <a:p>
            <a:pPr marL="914400" lvl="1" indent="-317500" algn="l" rtl="0">
              <a:spcBef>
                <a:spcPts val="0"/>
              </a:spcBef>
              <a:spcAft>
                <a:spcPts val="0"/>
              </a:spcAft>
              <a:buSzPts val="1400"/>
              <a:buChar char="○"/>
            </a:pPr>
            <a:r>
              <a:rPr lang="en"/>
              <a:t>An </a:t>
            </a:r>
            <a:r>
              <a:rPr lang="en" b="1"/>
              <a:t>edge </a:t>
            </a:r>
            <a:r>
              <a:rPr lang="en"/>
              <a:t>can be bidirectional  or directed i.e. one way</a:t>
            </a:r>
            <a:endParaRPr/>
          </a:p>
          <a:p>
            <a:pPr marL="914400" lvl="1" indent="-317500" algn="l" rtl="0">
              <a:spcBef>
                <a:spcPts val="0"/>
              </a:spcBef>
              <a:spcAft>
                <a:spcPts val="0"/>
              </a:spcAft>
              <a:buSzPts val="1400"/>
              <a:buChar char="○"/>
            </a:pPr>
            <a:r>
              <a:rPr lang="en"/>
              <a:t>An </a:t>
            </a:r>
            <a:r>
              <a:rPr lang="en" b="1"/>
              <a:t>edge </a:t>
            </a:r>
            <a:r>
              <a:rPr lang="en"/>
              <a:t>can be weighted</a:t>
            </a:r>
            <a:endParaRPr/>
          </a:p>
          <a:p>
            <a:pPr marL="1371600" lvl="2" indent="-317500" algn="l" rtl="0">
              <a:spcBef>
                <a:spcPts val="0"/>
              </a:spcBef>
              <a:spcAft>
                <a:spcPts val="0"/>
              </a:spcAft>
              <a:buSzPts val="1400"/>
              <a:buChar char="■"/>
            </a:pPr>
            <a:r>
              <a:rPr lang="en"/>
              <a:t>Weight indicates a cost of going down an edge</a:t>
            </a:r>
            <a:endParaRPr/>
          </a:p>
          <a:p>
            <a:pPr marL="914400" lvl="1" indent="-317500" algn="l" rtl="0">
              <a:spcBef>
                <a:spcPts val="0"/>
              </a:spcBef>
              <a:spcAft>
                <a:spcPts val="0"/>
              </a:spcAft>
              <a:buSzPts val="1400"/>
              <a:buChar char="○"/>
            </a:pPr>
            <a:r>
              <a:rPr lang="en"/>
              <a:t>A </a:t>
            </a:r>
            <a:r>
              <a:rPr lang="en" b="1"/>
              <a:t>path </a:t>
            </a:r>
            <a:r>
              <a:rPr lang="en"/>
              <a:t>is a route, consisting of edges and vertices, between two vertices </a:t>
            </a:r>
            <a:endParaRPr/>
          </a:p>
        </p:txBody>
      </p:sp>
      <p:grpSp>
        <p:nvGrpSpPr>
          <p:cNvPr id="164" name="Google Shape;164;p20"/>
          <p:cNvGrpSpPr/>
          <p:nvPr/>
        </p:nvGrpSpPr>
        <p:grpSpPr>
          <a:xfrm rot="10800000">
            <a:off x="6007850" y="1570650"/>
            <a:ext cx="2350025" cy="1150800"/>
            <a:chOff x="5245850" y="2104050"/>
            <a:chExt cx="2350025" cy="1150800"/>
          </a:xfrm>
        </p:grpSpPr>
        <p:grpSp>
          <p:nvGrpSpPr>
            <p:cNvPr id="165" name="Google Shape;165;p20"/>
            <p:cNvGrpSpPr/>
            <p:nvPr/>
          </p:nvGrpSpPr>
          <p:grpSpPr>
            <a:xfrm>
              <a:off x="5245850" y="2104050"/>
              <a:ext cx="2350025" cy="1150800"/>
              <a:chOff x="902450" y="2104050"/>
              <a:chExt cx="2350025" cy="1150800"/>
            </a:xfrm>
          </p:grpSpPr>
          <p:sp>
            <p:nvSpPr>
              <p:cNvPr id="166" name="Google Shape;166;p20"/>
              <p:cNvSpPr/>
              <p:nvPr/>
            </p:nvSpPr>
            <p:spPr>
              <a:xfrm>
                <a:off x="2985775" y="2935975"/>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1897350" y="2104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902450" y="2142375"/>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941425"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1963600"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1" name="Google Shape;171;p20"/>
            <p:cNvCxnSpPr>
              <a:stCxn id="168" idx="4"/>
              <a:endCxn id="169" idx="0"/>
            </p:cNvCxnSpPr>
            <p:nvPr/>
          </p:nvCxnSpPr>
          <p:spPr>
            <a:xfrm>
              <a:off x="5379200" y="2403075"/>
              <a:ext cx="39000" cy="591000"/>
            </a:xfrm>
            <a:prstGeom prst="straightConnector1">
              <a:avLst/>
            </a:prstGeom>
            <a:noFill/>
            <a:ln w="28575" cap="flat" cmpd="sng">
              <a:solidFill>
                <a:schemeClr val="dk1"/>
              </a:solidFill>
              <a:prstDash val="solid"/>
              <a:round/>
              <a:headEnd type="none" w="med" len="med"/>
              <a:tailEnd type="none" w="med" len="med"/>
            </a:ln>
          </p:spPr>
        </p:cxnSp>
        <p:cxnSp>
          <p:nvCxnSpPr>
            <p:cNvPr id="172" name="Google Shape;172;p20"/>
            <p:cNvCxnSpPr>
              <a:stCxn id="170" idx="2"/>
              <a:endCxn id="169" idx="6"/>
            </p:cNvCxnSpPr>
            <p:nvPr/>
          </p:nvCxnSpPr>
          <p:spPr>
            <a:xfrm rot="10800000">
              <a:off x="5551600" y="3124500"/>
              <a:ext cx="755400" cy="0"/>
            </a:xfrm>
            <a:prstGeom prst="straightConnector1">
              <a:avLst/>
            </a:prstGeom>
            <a:noFill/>
            <a:ln w="28575" cap="flat" cmpd="sng">
              <a:solidFill>
                <a:schemeClr val="dk1"/>
              </a:solidFill>
              <a:prstDash val="solid"/>
              <a:round/>
              <a:headEnd type="none" w="med" len="med"/>
              <a:tailEnd type="none" w="med" len="med"/>
            </a:ln>
          </p:spPr>
        </p:cxnSp>
        <p:cxnSp>
          <p:nvCxnSpPr>
            <p:cNvPr id="173" name="Google Shape;173;p20"/>
            <p:cNvCxnSpPr>
              <a:stCxn id="168" idx="6"/>
              <a:endCxn id="167" idx="2"/>
            </p:cNvCxnSpPr>
            <p:nvPr/>
          </p:nvCxnSpPr>
          <p:spPr>
            <a:xfrm rot="10800000" flipH="1">
              <a:off x="5512550" y="2234325"/>
              <a:ext cx="728100" cy="38400"/>
            </a:xfrm>
            <a:prstGeom prst="straightConnector1">
              <a:avLst/>
            </a:prstGeom>
            <a:noFill/>
            <a:ln w="28575" cap="flat" cmpd="sng">
              <a:solidFill>
                <a:schemeClr val="dk1"/>
              </a:solidFill>
              <a:prstDash val="solid"/>
              <a:round/>
              <a:headEnd type="none" w="med" len="med"/>
              <a:tailEnd type="none" w="med" len="med"/>
            </a:ln>
          </p:spPr>
        </p:cxnSp>
        <p:cxnSp>
          <p:nvCxnSpPr>
            <p:cNvPr id="174" name="Google Shape;174;p20"/>
            <p:cNvCxnSpPr>
              <a:stCxn id="170" idx="6"/>
              <a:endCxn id="166" idx="2"/>
            </p:cNvCxnSpPr>
            <p:nvPr/>
          </p:nvCxnSpPr>
          <p:spPr>
            <a:xfrm rot="10800000" flipH="1">
              <a:off x="6573700" y="3066300"/>
              <a:ext cx="755400" cy="58200"/>
            </a:xfrm>
            <a:prstGeom prst="straightConnector1">
              <a:avLst/>
            </a:prstGeom>
            <a:noFill/>
            <a:ln w="28575" cap="flat" cmpd="sng">
              <a:solidFill>
                <a:schemeClr val="dk1"/>
              </a:solidFill>
              <a:prstDash val="solid"/>
              <a:round/>
              <a:headEnd type="none" w="med" len="med"/>
              <a:tailEnd type="none" w="med" len="med"/>
            </a:ln>
          </p:spPr>
        </p:cxnSp>
        <p:cxnSp>
          <p:nvCxnSpPr>
            <p:cNvPr id="175" name="Google Shape;175;p20"/>
            <p:cNvCxnSpPr>
              <a:stCxn id="170" idx="0"/>
              <a:endCxn id="167" idx="4"/>
            </p:cNvCxnSpPr>
            <p:nvPr/>
          </p:nvCxnSpPr>
          <p:spPr>
            <a:xfrm rot="10800000">
              <a:off x="6374050" y="2364750"/>
              <a:ext cx="66300" cy="6294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Representing Graphs with Code - Adjacency Matrix</a:t>
            </a:r>
            <a:endParaRPr/>
          </a:p>
        </p:txBody>
      </p:sp>
      <p:sp>
        <p:nvSpPr>
          <p:cNvPr id="181" name="Google Shape;181;p21"/>
          <p:cNvSpPr txBox="1">
            <a:spLocks noGrp="1"/>
          </p:cNvSpPr>
          <p:nvPr>
            <p:ph type="body" idx="1"/>
          </p:nvPr>
        </p:nvSpPr>
        <p:spPr>
          <a:xfrm>
            <a:off x="311700" y="11565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Only really makes sense for weighted graphs</a:t>
            </a:r>
            <a:endParaRPr/>
          </a:p>
        </p:txBody>
      </p:sp>
      <p:graphicFrame>
        <p:nvGraphicFramePr>
          <p:cNvPr id="182" name="Google Shape;182;p21"/>
          <p:cNvGraphicFramePr/>
          <p:nvPr/>
        </p:nvGraphicFramePr>
        <p:xfrm>
          <a:off x="450400" y="1587950"/>
          <a:ext cx="3156950" cy="2377260"/>
        </p:xfrm>
        <a:graphic>
          <a:graphicData uri="http://schemas.openxmlformats.org/drawingml/2006/table">
            <a:tbl>
              <a:tblPr>
                <a:noFill/>
                <a:tableStyleId>{31C16D99-3DF7-438D-A156-DB245FE02CEE}</a:tableStyleId>
              </a:tblPr>
              <a:tblGrid>
                <a:gridCol w="627775">
                  <a:extLst>
                    <a:ext uri="{9D8B030D-6E8A-4147-A177-3AD203B41FA5}">
                      <a16:colId xmlns:a16="http://schemas.microsoft.com/office/drawing/2014/main" val="20000"/>
                    </a:ext>
                  </a:extLst>
                </a:gridCol>
                <a:gridCol w="493050">
                  <a:extLst>
                    <a:ext uri="{9D8B030D-6E8A-4147-A177-3AD203B41FA5}">
                      <a16:colId xmlns:a16="http://schemas.microsoft.com/office/drawing/2014/main" val="20001"/>
                    </a:ext>
                  </a:extLst>
                </a:gridCol>
                <a:gridCol w="486950">
                  <a:extLst>
                    <a:ext uri="{9D8B030D-6E8A-4147-A177-3AD203B41FA5}">
                      <a16:colId xmlns:a16="http://schemas.microsoft.com/office/drawing/2014/main" val="20002"/>
                    </a:ext>
                  </a:extLst>
                </a:gridCol>
                <a:gridCol w="474700">
                  <a:extLst>
                    <a:ext uri="{9D8B030D-6E8A-4147-A177-3AD203B41FA5}">
                      <a16:colId xmlns:a16="http://schemas.microsoft.com/office/drawing/2014/main" val="20003"/>
                    </a:ext>
                  </a:extLst>
                </a:gridCol>
                <a:gridCol w="523700">
                  <a:extLst>
                    <a:ext uri="{9D8B030D-6E8A-4147-A177-3AD203B41FA5}">
                      <a16:colId xmlns:a16="http://schemas.microsoft.com/office/drawing/2014/main" val="20004"/>
                    </a:ext>
                  </a:extLst>
                </a:gridCol>
                <a:gridCol w="550775">
                  <a:extLst>
                    <a:ext uri="{9D8B030D-6E8A-4147-A177-3AD203B41FA5}">
                      <a16:colId xmlns:a16="http://schemas.microsoft.com/office/drawing/2014/main" val="20005"/>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b="1"/>
                        <a:t>V1</a:t>
                      </a:r>
                      <a:endParaRPr b="1"/>
                    </a:p>
                  </a:txBody>
                  <a:tcPr marL="91425" marR="91425" marT="91425" marB="91425"/>
                </a:tc>
                <a:tc>
                  <a:txBody>
                    <a:bodyPr/>
                    <a:lstStyle/>
                    <a:p>
                      <a:pPr marL="0" lvl="0" indent="0" algn="l" rtl="0">
                        <a:spcBef>
                          <a:spcPts val="0"/>
                        </a:spcBef>
                        <a:spcAft>
                          <a:spcPts val="0"/>
                        </a:spcAft>
                        <a:buNone/>
                      </a:pPr>
                      <a:r>
                        <a:rPr lang="en" b="1"/>
                        <a:t>V2</a:t>
                      </a:r>
                      <a:endParaRPr b="1"/>
                    </a:p>
                  </a:txBody>
                  <a:tcPr marL="91425" marR="91425" marT="91425" marB="91425"/>
                </a:tc>
                <a:tc>
                  <a:txBody>
                    <a:bodyPr/>
                    <a:lstStyle/>
                    <a:p>
                      <a:pPr marL="0" lvl="0" indent="0" algn="l" rtl="0">
                        <a:spcBef>
                          <a:spcPts val="0"/>
                        </a:spcBef>
                        <a:spcAft>
                          <a:spcPts val="0"/>
                        </a:spcAft>
                        <a:buNone/>
                      </a:pPr>
                      <a:r>
                        <a:rPr lang="en" b="1"/>
                        <a:t>V3</a:t>
                      </a:r>
                      <a:endParaRPr b="1"/>
                    </a:p>
                  </a:txBody>
                  <a:tcPr marL="91425" marR="91425" marT="91425" marB="91425"/>
                </a:tc>
                <a:tc>
                  <a:txBody>
                    <a:bodyPr/>
                    <a:lstStyle/>
                    <a:p>
                      <a:pPr marL="0" lvl="0" indent="0" algn="l" rtl="0">
                        <a:spcBef>
                          <a:spcPts val="0"/>
                        </a:spcBef>
                        <a:spcAft>
                          <a:spcPts val="0"/>
                        </a:spcAft>
                        <a:buNone/>
                      </a:pPr>
                      <a:r>
                        <a:rPr lang="en" b="1"/>
                        <a:t>V4</a:t>
                      </a:r>
                      <a:endParaRPr b="1"/>
                    </a:p>
                  </a:txBody>
                  <a:tcPr marL="91425" marR="91425" marT="91425" marB="91425"/>
                </a:tc>
                <a:tc>
                  <a:txBody>
                    <a:bodyPr/>
                    <a:lstStyle/>
                    <a:p>
                      <a:pPr marL="0" lvl="0" indent="0" algn="l" rtl="0">
                        <a:spcBef>
                          <a:spcPts val="0"/>
                        </a:spcBef>
                        <a:spcAft>
                          <a:spcPts val="0"/>
                        </a:spcAft>
                        <a:buNone/>
                      </a:pPr>
                      <a:r>
                        <a:rPr lang="en" b="1"/>
                        <a:t>V5</a:t>
                      </a:r>
                      <a:endParaRPr b="1"/>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t>V1</a:t>
                      </a:r>
                      <a:endParaRPr b="1"/>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b="1"/>
                        <a:t>V2</a:t>
                      </a:r>
                      <a:endParaRPr b="1"/>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b="1"/>
                        <a:t>V3</a:t>
                      </a:r>
                      <a:endParaRPr b="1"/>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b="1"/>
                        <a:t>V4</a:t>
                      </a:r>
                      <a:endParaRPr b="1"/>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b="1"/>
                        <a:t>V5</a:t>
                      </a:r>
                      <a:endParaRPr b="1"/>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5"/>
                  </a:ext>
                </a:extLst>
              </a:tr>
            </a:tbl>
          </a:graphicData>
        </a:graphic>
      </p:graphicFrame>
      <p:sp>
        <p:nvSpPr>
          <p:cNvPr id="183" name="Google Shape;183;p21"/>
          <p:cNvSpPr txBox="1"/>
          <p:nvPr/>
        </p:nvSpPr>
        <p:spPr>
          <a:xfrm>
            <a:off x="3671600" y="3248475"/>
            <a:ext cx="5472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Courier New"/>
                <a:ea typeface="Courier New"/>
                <a:cs typeface="Courier New"/>
                <a:sym typeface="Courier New"/>
              </a:rPr>
              <a:t>AdjMatrix = [[0,1,4,0,0], </a:t>
            </a:r>
            <a:r>
              <a:rPr lang="en" b="1">
                <a:solidFill>
                  <a:schemeClr val="lt2"/>
                </a:solidFill>
                <a:latin typeface="Courier New"/>
                <a:ea typeface="Courier New"/>
                <a:cs typeface="Courier New"/>
                <a:sym typeface="Courier New"/>
              </a:rPr>
              <a:t># list of edges from V1</a:t>
            </a:r>
            <a:r>
              <a:rPr lang="en" b="1">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[1,0,6,7,0], </a:t>
            </a:r>
            <a:r>
              <a:rPr lang="en" b="1">
                <a:solidFill>
                  <a:schemeClr val="lt2"/>
                </a:solidFill>
                <a:latin typeface="Courier New"/>
                <a:ea typeface="Courier New"/>
                <a:cs typeface="Courier New"/>
                <a:sym typeface="Courier New"/>
              </a:rPr>
              <a:t># list of edges from V2</a:t>
            </a:r>
            <a:endParaRPr b="1">
              <a:solidFill>
                <a:schemeClr val="lt2"/>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[4,6,0,3,0], </a:t>
            </a:r>
            <a:r>
              <a:rPr lang="en" b="1">
                <a:solidFill>
                  <a:schemeClr val="lt2"/>
                </a:solidFill>
                <a:latin typeface="Courier New"/>
                <a:ea typeface="Courier New"/>
                <a:cs typeface="Courier New"/>
                <a:sym typeface="Courier New"/>
              </a:rPr>
              <a:t># list of edges from V3</a:t>
            </a:r>
            <a:endParaRPr b="1">
              <a:solidFill>
                <a:schemeClr val="lt2"/>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[0,7,3,0,1], </a:t>
            </a:r>
            <a:r>
              <a:rPr lang="en" b="1">
                <a:solidFill>
                  <a:schemeClr val="lt2"/>
                </a:solidFill>
                <a:latin typeface="Courier New"/>
                <a:ea typeface="Courier New"/>
                <a:cs typeface="Courier New"/>
                <a:sym typeface="Courier New"/>
              </a:rPr>
              <a:t># list of edges from V4</a:t>
            </a:r>
            <a:endParaRPr b="1">
              <a:solidFill>
                <a:schemeClr val="lt2"/>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[0,0,0,1,0]] </a:t>
            </a:r>
            <a:r>
              <a:rPr lang="en" b="1">
                <a:solidFill>
                  <a:schemeClr val="lt2"/>
                </a:solidFill>
                <a:latin typeface="Courier New"/>
                <a:ea typeface="Courier New"/>
                <a:cs typeface="Courier New"/>
                <a:sym typeface="Courier New"/>
              </a:rPr>
              <a:t># list of edges from V5</a:t>
            </a:r>
            <a:endParaRPr b="1">
              <a:solidFill>
                <a:schemeClr val="lt2"/>
              </a:solidFill>
              <a:latin typeface="Courier New"/>
              <a:ea typeface="Courier New"/>
              <a:cs typeface="Courier New"/>
              <a:sym typeface="Courier New"/>
            </a:endParaRPr>
          </a:p>
          <a:p>
            <a:pPr marL="0" lvl="0" indent="0" algn="l" rtl="0">
              <a:spcBef>
                <a:spcPts val="0"/>
              </a:spcBef>
              <a:spcAft>
                <a:spcPts val="0"/>
              </a:spcAft>
              <a:buNone/>
            </a:pPr>
            <a:endParaRPr b="1">
              <a:solidFill>
                <a:schemeClr val="lt2"/>
              </a:solidFill>
              <a:latin typeface="Courier New"/>
              <a:ea typeface="Courier New"/>
              <a:cs typeface="Courier New"/>
              <a:sym typeface="Courier New"/>
            </a:endParaRPr>
          </a:p>
          <a:p>
            <a:pPr marL="0" lvl="0" indent="0" algn="l" rtl="0">
              <a:spcBef>
                <a:spcPts val="0"/>
              </a:spcBef>
              <a:spcAft>
                <a:spcPts val="0"/>
              </a:spcAft>
              <a:buNone/>
            </a:pPr>
            <a:r>
              <a:rPr lang="en" b="1">
                <a:solidFill>
                  <a:schemeClr val="lt2"/>
                </a:solidFill>
                <a:latin typeface="Courier New"/>
                <a:ea typeface="Courier New"/>
                <a:cs typeface="Courier New"/>
                <a:sym typeface="Courier New"/>
              </a:rPr>
              <a:t>AdjMatrix[2][3]</a:t>
            </a:r>
            <a:endParaRPr b="1">
              <a:solidFill>
                <a:schemeClr val="lt2"/>
              </a:solidFill>
              <a:latin typeface="Courier New"/>
              <a:ea typeface="Courier New"/>
              <a:cs typeface="Courier New"/>
              <a:sym typeface="Courier New"/>
            </a:endParaRPr>
          </a:p>
        </p:txBody>
      </p:sp>
      <p:grpSp>
        <p:nvGrpSpPr>
          <p:cNvPr id="184" name="Google Shape;184;p21"/>
          <p:cNvGrpSpPr/>
          <p:nvPr/>
        </p:nvGrpSpPr>
        <p:grpSpPr>
          <a:xfrm>
            <a:off x="6007850" y="1570650"/>
            <a:ext cx="2350025" cy="1150800"/>
            <a:chOff x="5245850" y="2104050"/>
            <a:chExt cx="2350025" cy="1150800"/>
          </a:xfrm>
        </p:grpSpPr>
        <p:grpSp>
          <p:nvGrpSpPr>
            <p:cNvPr id="185" name="Google Shape;185;p21"/>
            <p:cNvGrpSpPr/>
            <p:nvPr/>
          </p:nvGrpSpPr>
          <p:grpSpPr>
            <a:xfrm>
              <a:off x="5245850" y="2104050"/>
              <a:ext cx="2350025" cy="1150800"/>
              <a:chOff x="902450" y="2104050"/>
              <a:chExt cx="2350025" cy="1150800"/>
            </a:xfrm>
          </p:grpSpPr>
          <p:sp>
            <p:nvSpPr>
              <p:cNvPr id="186" name="Google Shape;186;p21"/>
              <p:cNvSpPr/>
              <p:nvPr/>
            </p:nvSpPr>
            <p:spPr>
              <a:xfrm>
                <a:off x="2985775" y="2935975"/>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87" name="Google Shape;187;p21"/>
              <p:cNvSpPr/>
              <p:nvPr/>
            </p:nvSpPr>
            <p:spPr>
              <a:xfrm>
                <a:off x="1897350" y="21040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88" name="Google Shape;188;p21"/>
              <p:cNvSpPr/>
              <p:nvPr/>
            </p:nvSpPr>
            <p:spPr>
              <a:xfrm>
                <a:off x="902450" y="2142375"/>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 </a:t>
                </a:r>
                <a:endParaRPr/>
              </a:p>
            </p:txBody>
          </p:sp>
          <p:sp>
            <p:nvSpPr>
              <p:cNvPr id="189" name="Google Shape;189;p21"/>
              <p:cNvSpPr/>
              <p:nvPr/>
            </p:nvSpPr>
            <p:spPr>
              <a:xfrm>
                <a:off x="941425"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90" name="Google Shape;190;p21"/>
              <p:cNvSpPr/>
              <p:nvPr/>
            </p:nvSpPr>
            <p:spPr>
              <a:xfrm>
                <a:off x="1963600" y="2994150"/>
                <a:ext cx="266700" cy="2607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grpSp>
        <p:cxnSp>
          <p:nvCxnSpPr>
            <p:cNvPr id="191" name="Google Shape;191;p21"/>
            <p:cNvCxnSpPr>
              <a:stCxn id="188" idx="4"/>
              <a:endCxn id="189" idx="0"/>
            </p:cNvCxnSpPr>
            <p:nvPr/>
          </p:nvCxnSpPr>
          <p:spPr>
            <a:xfrm>
              <a:off x="5379200" y="2403075"/>
              <a:ext cx="39000" cy="591000"/>
            </a:xfrm>
            <a:prstGeom prst="straightConnector1">
              <a:avLst/>
            </a:prstGeom>
            <a:noFill/>
            <a:ln w="28575" cap="flat" cmpd="sng">
              <a:solidFill>
                <a:schemeClr val="dk1"/>
              </a:solidFill>
              <a:prstDash val="solid"/>
              <a:round/>
              <a:headEnd type="none" w="med" len="med"/>
              <a:tailEnd type="none" w="med" len="med"/>
            </a:ln>
          </p:spPr>
        </p:cxnSp>
        <p:cxnSp>
          <p:nvCxnSpPr>
            <p:cNvPr id="192" name="Google Shape;192;p21"/>
            <p:cNvCxnSpPr>
              <a:stCxn id="190" idx="2"/>
              <a:endCxn id="189" idx="6"/>
            </p:cNvCxnSpPr>
            <p:nvPr/>
          </p:nvCxnSpPr>
          <p:spPr>
            <a:xfrm rot="10800000">
              <a:off x="5551600" y="3124500"/>
              <a:ext cx="755400" cy="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21"/>
            <p:cNvCxnSpPr>
              <a:stCxn id="188" idx="6"/>
              <a:endCxn id="187" idx="2"/>
            </p:cNvCxnSpPr>
            <p:nvPr/>
          </p:nvCxnSpPr>
          <p:spPr>
            <a:xfrm rot="10800000" flipH="1">
              <a:off x="5512550" y="2234325"/>
              <a:ext cx="728100" cy="38400"/>
            </a:xfrm>
            <a:prstGeom prst="straightConnector1">
              <a:avLst/>
            </a:prstGeom>
            <a:noFill/>
            <a:ln w="28575" cap="flat" cmpd="sng">
              <a:solidFill>
                <a:schemeClr val="dk1"/>
              </a:solidFill>
              <a:prstDash val="solid"/>
              <a:round/>
              <a:headEnd type="none" w="med" len="med"/>
              <a:tailEnd type="none" w="med" len="med"/>
            </a:ln>
          </p:spPr>
        </p:cxnSp>
        <p:cxnSp>
          <p:nvCxnSpPr>
            <p:cNvPr id="194" name="Google Shape;194;p21"/>
            <p:cNvCxnSpPr>
              <a:stCxn id="190" idx="6"/>
              <a:endCxn id="186" idx="2"/>
            </p:cNvCxnSpPr>
            <p:nvPr/>
          </p:nvCxnSpPr>
          <p:spPr>
            <a:xfrm rot="10800000" flipH="1">
              <a:off x="6573700" y="3066300"/>
              <a:ext cx="755400" cy="58200"/>
            </a:xfrm>
            <a:prstGeom prst="straightConnector1">
              <a:avLst/>
            </a:prstGeom>
            <a:noFill/>
            <a:ln w="28575" cap="flat" cmpd="sng">
              <a:solidFill>
                <a:schemeClr val="dk1"/>
              </a:solidFill>
              <a:prstDash val="solid"/>
              <a:round/>
              <a:headEnd type="none" w="med" len="med"/>
              <a:tailEnd type="none" w="med" len="med"/>
            </a:ln>
          </p:spPr>
        </p:cxnSp>
        <p:cxnSp>
          <p:nvCxnSpPr>
            <p:cNvPr id="195" name="Google Shape;195;p21"/>
            <p:cNvCxnSpPr>
              <a:stCxn id="190" idx="0"/>
              <a:endCxn id="187" idx="4"/>
            </p:cNvCxnSpPr>
            <p:nvPr/>
          </p:nvCxnSpPr>
          <p:spPr>
            <a:xfrm rot="10800000">
              <a:off x="6374050" y="2364750"/>
              <a:ext cx="66300" cy="629400"/>
            </a:xfrm>
            <a:prstGeom prst="straightConnector1">
              <a:avLst/>
            </a:prstGeom>
            <a:noFill/>
            <a:ln w="28575" cap="flat" cmpd="sng">
              <a:solidFill>
                <a:schemeClr val="dk1"/>
              </a:solidFill>
              <a:prstDash val="solid"/>
              <a:round/>
              <a:headEnd type="none" w="med" len="med"/>
              <a:tailEnd type="none" w="med" len="med"/>
            </a:ln>
          </p:spPr>
        </p:cxnSp>
      </p:grpSp>
      <p:sp>
        <p:nvSpPr>
          <p:cNvPr id="196" name="Google Shape;196;p21"/>
          <p:cNvSpPr txBox="1"/>
          <p:nvPr/>
        </p:nvSpPr>
        <p:spPr>
          <a:xfrm>
            <a:off x="6477775" y="1393125"/>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sp>
        <p:nvSpPr>
          <p:cNvPr id="197" name="Google Shape;197;p21"/>
          <p:cNvSpPr txBox="1"/>
          <p:nvPr/>
        </p:nvSpPr>
        <p:spPr>
          <a:xfrm>
            <a:off x="6599575" y="2576475"/>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p:txBody>
      </p:sp>
      <p:sp>
        <p:nvSpPr>
          <p:cNvPr id="198" name="Google Shape;198;p21"/>
          <p:cNvSpPr txBox="1"/>
          <p:nvPr/>
        </p:nvSpPr>
        <p:spPr>
          <a:xfrm>
            <a:off x="5839625" y="1984150"/>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4</a:t>
            </a:r>
            <a:endParaRPr>
              <a:latin typeface="Source Sans Pro"/>
              <a:ea typeface="Source Sans Pro"/>
              <a:cs typeface="Source Sans Pro"/>
              <a:sym typeface="Source Sans Pro"/>
            </a:endParaRPr>
          </a:p>
        </p:txBody>
      </p:sp>
      <p:sp>
        <p:nvSpPr>
          <p:cNvPr id="199" name="Google Shape;199;p21"/>
          <p:cNvSpPr txBox="1"/>
          <p:nvPr/>
        </p:nvSpPr>
        <p:spPr>
          <a:xfrm>
            <a:off x="7130950" y="1958350"/>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7</a:t>
            </a:r>
            <a:endParaRPr>
              <a:latin typeface="Source Sans Pro"/>
              <a:ea typeface="Source Sans Pro"/>
              <a:cs typeface="Source Sans Pro"/>
              <a:sym typeface="Source Sans Pro"/>
            </a:endParaRPr>
          </a:p>
        </p:txBody>
      </p:sp>
      <p:sp>
        <p:nvSpPr>
          <p:cNvPr id="200" name="Google Shape;200;p21"/>
          <p:cNvSpPr txBox="1"/>
          <p:nvPr/>
        </p:nvSpPr>
        <p:spPr>
          <a:xfrm>
            <a:off x="7614000" y="2478150"/>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cxnSp>
        <p:nvCxnSpPr>
          <p:cNvPr id="201" name="Google Shape;201;p21"/>
          <p:cNvCxnSpPr>
            <a:stCxn id="187" idx="3"/>
            <a:endCxn id="189" idx="7"/>
          </p:cNvCxnSpPr>
          <p:nvPr/>
        </p:nvCxnSpPr>
        <p:spPr>
          <a:xfrm flipH="1">
            <a:off x="6274407" y="1793171"/>
            <a:ext cx="767400" cy="705900"/>
          </a:xfrm>
          <a:prstGeom prst="straightConnector1">
            <a:avLst/>
          </a:prstGeom>
          <a:noFill/>
          <a:ln w="28575" cap="flat" cmpd="sng">
            <a:solidFill>
              <a:schemeClr val="dk1"/>
            </a:solidFill>
            <a:prstDash val="solid"/>
            <a:round/>
            <a:headEnd type="none" w="med" len="med"/>
            <a:tailEnd type="none" w="med" len="med"/>
          </a:ln>
        </p:spPr>
      </p:cxnSp>
      <p:sp>
        <p:nvSpPr>
          <p:cNvPr id="202" name="Google Shape;202;p21"/>
          <p:cNvSpPr txBox="1"/>
          <p:nvPr/>
        </p:nvSpPr>
        <p:spPr>
          <a:xfrm>
            <a:off x="6409088" y="1908600"/>
            <a:ext cx="3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6</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3240</Words>
  <Application>Microsoft Office PowerPoint</Application>
  <PresentationFormat>全屏显示(16:9)</PresentationFormat>
  <Paragraphs>456</Paragraphs>
  <Slides>23</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Raleway</vt:lpstr>
      <vt:lpstr>Courier New</vt:lpstr>
      <vt:lpstr>Arial</vt:lpstr>
      <vt:lpstr>Source Sans Pro</vt:lpstr>
      <vt:lpstr>Plum</vt:lpstr>
      <vt:lpstr>Data Structures II  Graphs &amp; Trees</vt:lpstr>
      <vt:lpstr>Learning Objectives</vt:lpstr>
      <vt:lpstr>So far we’ve covered LINEAR data structures</vt:lpstr>
      <vt:lpstr>Identify the Stack vs Queue</vt:lpstr>
      <vt:lpstr>Non-linear Data Structures</vt:lpstr>
      <vt:lpstr>Visual representation is somewhat arbitrary</vt:lpstr>
      <vt:lpstr>Applications of Graphs</vt:lpstr>
      <vt:lpstr>Graphs - Formal Definitions</vt:lpstr>
      <vt:lpstr>Representing Graphs with Code - Adjacency Matrix</vt:lpstr>
      <vt:lpstr>Representing Graphs with Code - Adjacency List</vt:lpstr>
      <vt:lpstr>Graphs in Python - tinyURL.com/w6si507</vt:lpstr>
      <vt:lpstr>Graphs in Python - tinyURL.com/w6si507</vt:lpstr>
      <vt:lpstr>Whats with the __methods__</vt:lpstr>
      <vt:lpstr>Applications of Trees</vt:lpstr>
      <vt:lpstr>Tree - Formal Definitions</vt:lpstr>
      <vt:lpstr>Representing Trees in Python</vt:lpstr>
      <vt:lpstr>Representing Trees in Python</vt:lpstr>
      <vt:lpstr>Tree Traversal</vt:lpstr>
      <vt:lpstr>Map ADT (abstract data type)</vt:lpstr>
      <vt:lpstr>Binary Search Tree (BST)</vt:lpstr>
      <vt:lpstr>BST in python</vt:lpstr>
      <vt:lpstr>put method for Binary Search Tree</vt:lpstr>
      <vt:lpstr>get method for Binary Search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II  Graphs &amp; Trees</dc:title>
  <cp:lastModifiedBy>婧捷</cp:lastModifiedBy>
  <cp:revision>3</cp:revision>
  <dcterms:modified xsi:type="dcterms:W3CDTF">2022-10-11T18:56:33Z</dcterms:modified>
</cp:coreProperties>
</file>