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Nunito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d803996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https://jamboard.google.com/d/1B1hSfQrZ9rVznkPh4NUV-EmRlkNIH6CtOq_jqUM9t1Y/edit?usp=sharing </a:t>
            </a:r>
            <a:endParaRPr/>
          </a:p>
        </p:txBody>
      </p:sp>
      <p:sp>
        <p:nvSpPr>
          <p:cNvPr id="138" name="Google Shape;138;gf5d803996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d8039965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f5d8039965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d8039965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5d8039965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d8039965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5d8039965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d8039965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5d8039965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d803996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5d8039965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DEDED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DEDED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DEDED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DEDED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i.twitter.com/1.1/search/tweets.json?q=@ums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- Caching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28650" y="-1714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lang="en"/>
              <a:t>Caching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57200" y="571500"/>
            <a:ext cx="76753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●"/>
            </a:pPr>
            <a:r>
              <a:rPr lang="en"/>
              <a:t>Run the Fib.py file</a:t>
            </a:r>
            <a:endParaRPr/>
          </a:p>
          <a:p>
            <a:pPr indent="-165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 b="1" i="0" sz="1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1" i="0" lang="en" sz="1200" u="none" cap="none" strike="noStrike">
                <a:latin typeface="Courier New"/>
                <a:ea typeface="Courier New"/>
                <a:cs typeface="Courier New"/>
                <a:sym typeface="Courier New"/>
              </a:rPr>
              <a:t>'''returns the nth number in the fibonacci sequence</a:t>
            </a:r>
            <a:endParaRPr b="1" i="0" sz="1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latin typeface="Courier New"/>
                <a:ea typeface="Courier New"/>
                <a:cs typeface="Courier New"/>
                <a:sym typeface="Courier New"/>
              </a:rPr>
              <a:t>    '''</a:t>
            </a:r>
            <a:endParaRPr b="1" i="0" sz="1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fib_seq = [0, 1]</a:t>
            </a:r>
            <a:endParaRPr b="1" i="0" sz="1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for i in range(2, n):</a:t>
            </a:r>
            <a:endParaRPr b="1" i="0" sz="1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fib_seq.append(fib_seq[i - 2] + fib_seq[i - 1])</a:t>
            </a:r>
            <a:endParaRPr b="1" i="0" sz="1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fib_seq[-1]</a:t>
            </a:r>
            <a:endParaRPr b="1" i="0" sz="1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(fib(300000)) </a:t>
            </a:r>
            <a:r>
              <a:rPr b="1" i="0" lang="en" sz="1200" u="none" cap="none" strike="noStrike">
                <a:latin typeface="Courier New"/>
                <a:ea typeface="Courier New"/>
                <a:cs typeface="Courier New"/>
                <a:sym typeface="Courier New"/>
              </a:rPr>
              <a:t># start with 100000 and increase until it's annoying</a:t>
            </a:r>
            <a:endParaRPr b="1" i="0" sz="1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computer can save time on static operations by saving the results of prior runs = caching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Look at Fib_Caching.py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FIB_CACHE = {} </a:t>
            </a:r>
            <a:r>
              <a:rPr b="1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# define at module scope so it persists across fn calls</a:t>
            </a:r>
            <a:endParaRPr b="1" i="0" sz="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mo"/>
              <a:buNone/>
            </a:pPr>
            <a:b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fib_with_cache(n):</a:t>
            </a:r>
            <a:endParaRPr b="1" i="0" sz="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if n in FIB_CACHE.keys():        </a:t>
            </a:r>
            <a:r>
              <a:rPr b="1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# is result for n already there?</a:t>
            </a:r>
            <a:endParaRPr b="1" i="0" sz="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return FIB_CACHE[n]  </a:t>
            </a:r>
            <a:r>
              <a:rPr b="1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 # if so, look up result and return it</a:t>
            </a:r>
            <a:endParaRPr b="1" i="0" sz="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else:                     </a:t>
            </a:r>
            <a:r>
              <a:rPr b="1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# cache miss!</a:t>
            </a: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2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FIB_CACHE[n] = fib(n) </a:t>
            </a:r>
            <a:r>
              <a:rPr b="1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do the operation and save the result</a:t>
            </a:r>
            <a:endParaRPr b="1" i="0" sz="2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mo"/>
              <a:buNone/>
            </a:pPr>
            <a:r>
              <a:rPr b="1" i="0" lang="en" sz="14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return FIB_CACHE[n]   </a:t>
            </a:r>
            <a:r>
              <a:rPr b="1" i="0" lang="en" sz="1400" u="none" cap="none" strike="noStrike">
                <a:latin typeface="Courier New"/>
                <a:ea typeface="Courier New"/>
                <a:cs typeface="Courier New"/>
                <a:sym typeface="Courier New"/>
              </a:rPr>
              <a:t># return the newly saved result</a:t>
            </a:r>
            <a:endParaRPr b="1" i="0" sz="27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/>
              <a:t>Run the file and compare how much faster it 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28650" y="273845"/>
            <a:ext cx="7886700" cy="640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b="1" lang="en"/>
              <a:t>Persisting the Cache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40000" y="914401"/>
            <a:ext cx="7675350" cy="371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34143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43137"/>
              <a:buFont typeface="Open Sans"/>
              <a:buChar char="●"/>
            </a:pPr>
            <a:r>
              <a:rPr lang="en" sz="2550">
                <a:latin typeface="Open Sans"/>
                <a:ea typeface="Open Sans"/>
                <a:cs typeface="Open Sans"/>
                <a:sym typeface="Open Sans"/>
              </a:rPr>
              <a:t>A good cache is stored outside the program</a:t>
            </a:r>
            <a:endParaRPr sz="2550">
              <a:latin typeface="Open Sans"/>
              <a:ea typeface="Open Sans"/>
              <a:cs typeface="Open Sans"/>
              <a:sym typeface="Open Sans"/>
            </a:endParaRPr>
          </a:p>
          <a:p>
            <a:pPr indent="-143668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38297"/>
              <a:buFont typeface="Open Sans"/>
              <a:buChar char="○"/>
            </a:pPr>
            <a:r>
              <a:rPr lang="en" sz="2350">
                <a:latin typeface="Open Sans"/>
                <a:ea typeface="Open Sans"/>
                <a:cs typeface="Open Sans"/>
                <a:sym typeface="Open Sans"/>
              </a:rPr>
              <a:t>The cache should be ‘serialized’ or converted into a format suitable for storage</a:t>
            </a:r>
            <a:endParaRPr sz="2350">
              <a:latin typeface="Open Sans"/>
              <a:ea typeface="Open Sans"/>
              <a:cs typeface="Open Sans"/>
              <a:sym typeface="Open Sans"/>
            </a:endParaRPr>
          </a:p>
          <a:p>
            <a:pPr indent="-143668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38297"/>
              <a:buFont typeface="Open Sans"/>
              <a:buChar char="○"/>
            </a:pPr>
            <a:r>
              <a:rPr lang="en" sz="2350">
                <a:latin typeface="Open Sans"/>
                <a:ea typeface="Open Sans"/>
                <a:cs typeface="Open Sans"/>
                <a:sym typeface="Open Sans"/>
              </a:rPr>
              <a:t>That’s what JSON is for!</a:t>
            </a:r>
            <a:endParaRPr sz="2350">
              <a:latin typeface="Open Sans"/>
              <a:ea typeface="Open Sans"/>
              <a:cs typeface="Open Sans"/>
              <a:sym typeface="Open Sans"/>
            </a:endParaRPr>
          </a:p>
          <a:p>
            <a:pPr indent="-143668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38297"/>
              <a:buFont typeface="Open Sans"/>
              <a:buChar char="○"/>
            </a:pPr>
            <a:r>
              <a:rPr lang="en" sz="2350">
                <a:latin typeface="Open Sans"/>
                <a:ea typeface="Open Sans"/>
                <a:cs typeface="Open Sans"/>
                <a:sym typeface="Open Sans"/>
              </a:rPr>
              <a:t>This can be done with two more functions found in Week6_PersistCache.py</a:t>
            </a:r>
            <a:endParaRPr sz="2350">
              <a:latin typeface="Open Sans"/>
              <a:ea typeface="Open Sans"/>
              <a:cs typeface="Open Sans"/>
              <a:sym typeface="Open Sans"/>
            </a:endParaRPr>
          </a:p>
          <a:p>
            <a:pPr indent="-92075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81818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CACHE_FILENAME = "cache.json"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b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open_cache():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''' opens the cache file if it exists and loads the JSON into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the FIB_CACHE dictionary.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b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if the cache file doesn't exist, creates a new cache dictionary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 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Parameters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----------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None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b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Returns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-------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The opened cache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    '''</a:t>
            </a:r>
            <a:endParaRPr b="1" i="0" sz="1665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try: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cache_file = open(CACHE_FILENAME, 'r')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cache_contents = cache_file.read()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cache_dict = json.loads(cache_contents)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cache_file.close()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except: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cache_dict = {}</a:t>
            </a:r>
            <a:endParaRPr b="1" i="0" sz="16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61248"/>
              <a:buFont typeface="Arimo"/>
              <a:buNone/>
            </a:pPr>
            <a:r>
              <a:rPr b="1" i="0" lang="en" sz="3265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cache_dict</a:t>
            </a:r>
            <a:endParaRPr b="1" i="0" sz="4865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rgbClr val="EDEDED"/>
              </a:buClr>
              <a:buSzPct val="93553"/>
              <a:buNone/>
            </a:pPr>
            <a:r>
              <a:t/>
            </a:r>
            <a:endParaRPr b="1" sz="2565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334000" y="3486150"/>
            <a:ext cx="318135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Try is good because it allows the program to continue if there isn’t a cache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b="1" lang="en"/>
              <a:t>Persisting the Cache 2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914400" y="1885950"/>
            <a:ext cx="5484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save_cache(cache_dict):</a:t>
            </a:r>
            <a:endParaRPr b="1" i="0" sz="9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''' saves the current state of the cache to disk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Parameters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----------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cache_dict: dict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The dictionary to save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Returns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-------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None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  '''</a:t>
            </a:r>
            <a:endParaRPr b="1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dumped_json_cache = json.dumps(cache_dict)</a:t>
            </a:r>
            <a:endParaRPr b="1" i="0" sz="9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fw = open(CACHE_FILENAME,"w")</a:t>
            </a:r>
            <a:endParaRPr b="1" i="0" sz="9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fw.write(dumped_json_cache)</a:t>
            </a:r>
            <a:endParaRPr b="1" i="0" sz="9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mo"/>
              <a:buNone/>
            </a:pPr>
            <a:r>
              <a:rPr b="1" i="0" lang="en" sz="1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fw.close() </a:t>
            </a:r>
            <a:endParaRPr b="1" i="0" sz="2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63819" y="1253982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save_cache()</a:t>
            </a:r>
            <a:r>
              <a:rPr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2"/>
                </a:solidFill>
              </a:rPr>
              <a:t>converts the dictionary to JSON and saves 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628650" y="-1714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b="1" lang="en"/>
              <a:t>Caching with Web APIs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28277" y="685800"/>
            <a:ext cx="76753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84615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Working with Web APIs can be expensive (time, computing power or even $$$)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Caching lowers costs – especially during development</a:t>
            </a:r>
            <a:endParaRPr/>
          </a:p>
          <a:p>
            <a:pPr indent="-30479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i="1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should we use for storing &amp; retrieving our requests?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81818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URL = Universal Resource Locator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81818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Remember APIs could be accessed via URL?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45454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Inherently unique and specific to our requests</a:t>
            </a:r>
            <a:endParaRPr/>
          </a:p>
          <a:p>
            <a:pPr indent="-53975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ct val="181818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https://api.twitter.com/1.1/search/tweets.json?q=@umsi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84615"/>
              <a:buNone/>
            </a:pP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endpoint_url = 'https://api.twitter.com/1.1/search/tweets.json’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84615"/>
              <a:buNone/>
            </a:pP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params = {'q': '@umsi’}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84615"/>
              <a:buNone/>
            </a:pP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response = requests.get(endpoint_url, params=params, auth=oauth)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84615"/>
              <a:buNone/>
            </a:pPr>
            <a:r>
              <a:t/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4615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programmatically generate unique keys (URLs)</a:t>
            </a:r>
            <a:endParaRPr>
              <a:solidFill>
                <a:srgbClr val="000000"/>
              </a:solidFill>
            </a:endParaRPr>
          </a:p>
          <a:p>
            <a:pPr indent="-171450" lvl="1" marL="51435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81818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if you can write a function to do this?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628650" y="273845"/>
            <a:ext cx="7886700" cy="469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Corbel"/>
              <a:buNone/>
            </a:pPr>
            <a:r>
              <a:rPr b="1" lang="en" sz="2800"/>
              <a:t>Caching with Web APIs – Generating Unique Keys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40000" y="857250"/>
            <a:ext cx="7675350" cy="3775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clarify we don’t need a functioning URL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therefore we don’t have to bother with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Lets just use </a:t>
            </a:r>
            <a:r>
              <a:rPr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construct_unique_key(baseurl, params):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param_strings = []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connector = '_'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for k in params.keys():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param_strings.append(f'{k}_{params[k]}')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unique_key = baseurl + connector + connector.join(param_strings)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mo"/>
              <a:buNone/>
            </a:pPr>
            <a:r>
              <a:rPr b="1" i="0" lang="en" sz="1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unique_key</a:t>
            </a:r>
            <a:endParaRPr b="1" i="0" sz="1800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rgbClr val="EAEAEA"/>
              </a:buClr>
              <a:buSzPts val="2400"/>
              <a:buChar char="●"/>
            </a:pPr>
            <a:r>
              <a:rPr lang="en"/>
              <a:t>The</a:t>
            </a:r>
            <a:r>
              <a:rPr lang="en">
                <a:solidFill>
                  <a:srgbClr val="FF9900"/>
                </a:solidFill>
              </a:rPr>
              <a:t> join() </a:t>
            </a:r>
            <a:r>
              <a:rPr lang="en"/>
              <a:t>concatenates strings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8650" y="273845"/>
            <a:ext cx="78867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</a:pPr>
            <a:r>
              <a:rPr b="1" lang="en" sz="3200"/>
              <a:t>Querys don’t care about Parameter order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40000" y="1314450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859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84615"/>
              <a:buChar char="●"/>
            </a:pPr>
            <a:r>
              <a:rPr lang="en"/>
              <a:t>So we must alphabetize our parameters to standardize the key construction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ct val="184615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 construct_unique_key(baseurl, params):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param_strings = []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connector = '_'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for k in params.keys():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param_strings.append(f'{k}_{params[k]}')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param_strings.sort()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unique_key = baseurl + connector +  connector.join(param_strings)</a:t>
            </a:r>
            <a:endParaRPr b="1" i="0" sz="6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150"/>
              <a:buFont typeface="Arimo"/>
              <a:buNone/>
            </a:pPr>
            <a:r>
              <a:rPr b="1" i="0" lang="en" sz="1717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    return unique_key</a:t>
            </a:r>
            <a:endParaRPr b="1" i="0" sz="3717" u="none" cap="none" strike="noStrik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2F2F2"/>
              </a:buClr>
              <a:buSzPct val="184615"/>
              <a:buNone/>
            </a:pPr>
            <a:r>
              <a:rPr lang="en"/>
              <a:t>This function can be called with the following example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670"/>
              <a:buNone/>
            </a:pPr>
            <a:r>
              <a:rPr b="1" lang="en" sz="1708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endpoint_url = 'https://api.twitter.com/1.1/search/tweets.json'</a:t>
            </a:r>
            <a:endParaRPr b="1" sz="1408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670"/>
              <a:buNone/>
            </a:pPr>
            <a:r>
              <a:rPr b="1" lang="en" sz="1708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params = {'q': '@umsi', 'count':'100', ‘lang’: ‘en'}</a:t>
            </a:r>
            <a:endParaRPr b="1" sz="1408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93670"/>
              <a:buNone/>
            </a:pPr>
            <a:r>
              <a:rPr b="1" lang="en" sz="1708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print(construct_unique_key(endpoint_url, params))</a:t>
            </a:r>
            <a:endParaRPr b="1" sz="1408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rgbClr val="EDEDED"/>
              </a:buClr>
              <a:buSzPct val="184615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