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rimo" panose="02010600030101010101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  <p:embeddedFont>
      <p:font typeface="Times" panose="0202060305040502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fc60c8be6_2_1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gefc60c8be6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efc60c8be6_2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fc60c8b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fc60c8b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c60c8be6_2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fc60c8be6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c60c8be6_2_1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efc60c8be6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fc60c8be6_2_1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efc60c8be6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c60c8be6_2_1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efc60c8be6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fc60c8be6_2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efc60c8be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fc60c8be6_2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efc60c8be6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fc60c8be6_2_1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efc60c8be6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fc60c8be6_2_1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efc60c8be6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657350" y="3348021"/>
            <a:ext cx="6858000" cy="8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sz="72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657349" y="2872409"/>
            <a:ext cx="6858000" cy="46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pl9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7825" y="371475"/>
            <a:ext cx="3717131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640899" y="3348021"/>
            <a:ext cx="6858000" cy="8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sz="72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640899" y="2872409"/>
            <a:ext cx="6858000" cy="46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376891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739880" y="1369219"/>
            <a:ext cx="377547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840000" y="1878806"/>
            <a:ext cx="37689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3"/>
          </p:nvPr>
        </p:nvSpPr>
        <p:spPr>
          <a:xfrm>
            <a:off x="4739880" y="1260872"/>
            <a:ext cx="377666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4"/>
          </p:nvPr>
        </p:nvSpPr>
        <p:spPr>
          <a:xfrm>
            <a:off x="4739880" y="1878806"/>
            <a:ext cx="377666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9841" y="3275371"/>
            <a:ext cx="7886700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629841" y="740569"/>
            <a:ext cx="7886700" cy="253480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29841" y="3889887"/>
            <a:ext cx="7885509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629841" y="3367049"/>
            <a:ext cx="7885509" cy="112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300"/>
              <a:buFont typeface="Corbe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628650" y="3376297"/>
            <a:ext cx="7884318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629841" y="3637936"/>
            <a:ext cx="788550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1002961" y="1414463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2"/>
          </p:nvPr>
        </p:nvSpPr>
        <p:spPr>
          <a:xfrm>
            <a:off x="1017598" y="1928813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3"/>
          </p:nvPr>
        </p:nvSpPr>
        <p:spPr>
          <a:xfrm>
            <a:off x="3440996" y="1414463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4"/>
          </p:nvPr>
        </p:nvSpPr>
        <p:spPr>
          <a:xfrm>
            <a:off x="3433081" y="1928813"/>
            <a:ext cx="2210096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5"/>
          </p:nvPr>
        </p:nvSpPr>
        <p:spPr>
          <a:xfrm>
            <a:off x="5871777" y="1414463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6"/>
          </p:nvPr>
        </p:nvSpPr>
        <p:spPr>
          <a:xfrm>
            <a:off x="5871777" y="1928813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999064" y="1692265"/>
            <a:ext cx="2205038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999064" y="3655325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4"/>
          </p:nvPr>
        </p:nvSpPr>
        <p:spPr>
          <a:xfrm>
            <a:off x="3426748" y="3223127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8"/>
          <p:cNvSpPr>
            <a:spLocks noGrp="1"/>
          </p:cNvSpPr>
          <p:nvPr>
            <p:ph type="pic" idx="5"/>
          </p:nvPr>
        </p:nvSpPr>
        <p:spPr>
          <a:xfrm>
            <a:off x="3426747" y="1692265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0" name="Google Shape;160;p28"/>
          <p:cNvSpPr txBox="1">
            <a:spLocks noGrp="1"/>
          </p:cNvSpPr>
          <p:nvPr>
            <p:ph type="body" idx="6"/>
          </p:nvPr>
        </p:nvSpPr>
        <p:spPr>
          <a:xfrm>
            <a:off x="3425733" y="3655324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7"/>
          </p:nvPr>
        </p:nvSpPr>
        <p:spPr>
          <a:xfrm>
            <a:off x="5853242" y="3223127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2" name="Google Shape;162;p28"/>
          <p:cNvSpPr>
            <a:spLocks noGrp="1"/>
          </p:cNvSpPr>
          <p:nvPr>
            <p:ph type="pic" idx="8"/>
          </p:nvPr>
        </p:nvSpPr>
        <p:spPr>
          <a:xfrm>
            <a:off x="5853241" y="1692265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3" name="Google Shape;163;p28"/>
          <p:cNvSpPr txBox="1">
            <a:spLocks noGrp="1"/>
          </p:cNvSpPr>
          <p:nvPr>
            <p:ph type="body" idx="9"/>
          </p:nvPr>
        </p:nvSpPr>
        <p:spPr>
          <a:xfrm>
            <a:off x="5853148" y="3655322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 rot="5400000">
            <a:off x="3045923" y="-836704"/>
            <a:ext cx="3263504" cy="767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module-st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SI507</a:t>
            </a:r>
            <a:r>
              <a:rPr lang="en" b="1"/>
              <a:t> Python - Modules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628659" y="1129986"/>
            <a:ext cx="8153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628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/>
              <a:t>Modules let you present codes in intuitive ways that allow you to hide the complexity away somewhere else.</a:t>
            </a:r>
            <a:endParaRPr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/>
              <a:t>Grouping related code into a module makes the code easier to understand and use.</a:t>
            </a:r>
            <a:endParaRPr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/>
              <a:t>A module is a Python object with arbitrarily named attributes that you can bind and reference.</a:t>
            </a:r>
            <a:endParaRPr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/>
              <a:t>Simply, a module is a file consisting of Python code.</a:t>
            </a:r>
            <a:endParaRPr/>
          </a:p>
          <a:p>
            <a:pPr marL="514350" lvl="1" indent="-1647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400"/>
              <a:t>modules can define functions, classes, and variables. </a:t>
            </a:r>
            <a:endParaRPr/>
          </a:p>
          <a:p>
            <a:pPr marL="514350" lvl="1" indent="-1647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400"/>
              <a:t>modules can include executable commands</a:t>
            </a:r>
            <a:endParaRPr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/>
              <a:t>a module named </a:t>
            </a:r>
            <a:r>
              <a:rPr lang="en" sz="1800" i="1">
                <a:solidFill>
                  <a:srgbClr val="FFC000"/>
                </a:solidFill>
              </a:rPr>
              <a:t>a_name</a:t>
            </a:r>
            <a:r>
              <a:rPr lang="en" sz="1800">
                <a:solidFill>
                  <a:srgbClr val="FFC000"/>
                </a:solidFill>
              </a:rPr>
              <a:t> </a:t>
            </a:r>
            <a:r>
              <a:rPr lang="en" sz="1800"/>
              <a:t>is typically found in a file named </a:t>
            </a:r>
            <a:r>
              <a:rPr lang="en" sz="1800" i="1">
                <a:solidFill>
                  <a:srgbClr val="FFC000"/>
                </a:solidFill>
              </a:rPr>
              <a:t>a_name.py</a:t>
            </a:r>
            <a:r>
              <a:rPr lang="en" sz="1800"/>
              <a:t>. </a:t>
            </a:r>
            <a:endParaRPr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/>
              <a:t>Here's an example of a simple module, hello.py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print_func( Var1 ):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	print("Hello : ", Var1)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Modules - String</a:t>
            </a:r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840000" y="1369225"/>
            <a:ext cx="7886700" cy="35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Documentation for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https://docs.python.org/3/library/string.html#module-string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also use </a:t>
            </a:r>
            <a:r>
              <a:rPr lang="en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dir()</a:t>
            </a:r>
            <a:endParaRPr b="1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documentation for find and substring in string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225" y="1845625"/>
            <a:ext cx="5821239" cy="2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/>
          <p:nvPr/>
        </p:nvSpPr>
        <p:spPr>
          <a:xfrm>
            <a:off x="3273875" y="3978525"/>
            <a:ext cx="1366200" cy="232800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3382550" y="3339175"/>
            <a:ext cx="1872600" cy="232800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b="1"/>
              <a:t>The </a:t>
            </a:r>
            <a:r>
              <a:rPr lang="en" b="1" i="1"/>
              <a:t>import</a:t>
            </a:r>
            <a:r>
              <a:rPr lang="en" b="1"/>
              <a:t> Statement: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609600" y="1033160"/>
            <a:ext cx="8153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You can use any Python source file as a module by executing an import statement in some other Python source file. </a:t>
            </a:r>
            <a:r>
              <a:rPr lang="en" sz="1800" i="1" dirty="0"/>
              <a:t>import</a:t>
            </a:r>
            <a:r>
              <a:rPr lang="en" sz="1800" dirty="0"/>
              <a:t> has the following syntax: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urier New"/>
              <a:buNone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import module1, module2,...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When the interpreter encounters an import statement, it imports the module if the module is present in the search path. A search path is a list of directories that the interpreter searches before importing a module.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b="1" dirty="0"/>
              <a:t>Example: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urier New"/>
              <a:buNone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import hello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urier New"/>
              <a:buNone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hello.print_func("Miguel")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A module is loaded only once, regardless of the number of times it is imported.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Char char="•"/>
            </a:pPr>
            <a:r>
              <a:rPr lang="en" sz="1400" dirty="0"/>
              <a:t> This prevents multiple execution of modules.</a:t>
            </a:r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-US" altLang="zh-CN" sz="1800" dirty="0">
                <a:sym typeface="Courier New"/>
              </a:rPr>
              <a:t>When using</a:t>
            </a:r>
            <a:r>
              <a:rPr lang="en-US" altLang="zh-CN" sz="2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altLang="zh-CN" sz="2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from modname import *,</a:t>
            </a:r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-US" sz="1800" dirty="0">
                <a:sym typeface="Courier New"/>
              </a:rPr>
              <a:t>D</a:t>
            </a:r>
            <a:r>
              <a:rPr lang="en" sz="1800" dirty="0">
                <a:sym typeface="Courier New"/>
              </a:rPr>
              <a:t>on’t have to write “hello.” (just </a:t>
            </a:r>
            <a:r>
              <a:rPr lang="en" altLang="zh-CN" sz="2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print_func("Miguel")</a:t>
            </a:r>
            <a:r>
              <a:rPr lang="en" altLang="zh-CN" sz="2000" dirty="0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b="1" i="1">
                <a:latin typeface="Arial"/>
                <a:ea typeface="Arial"/>
                <a:cs typeface="Arial"/>
                <a:sym typeface="Arial"/>
              </a:rPr>
              <a:t>from...import *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Statement: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81534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</a:pPr>
            <a:r>
              <a:rPr lang="en" sz="1800" dirty="0"/>
              <a:t>It is also possible to import all names from a module into the current namespace by using the following import statement: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urier New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from modname import *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This provides an easy way to import all the items from a module into the current namespace; however, this statement should be used sparingly.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</a:pPr>
            <a:r>
              <a:rPr lang="en" sz="1800" b="1" dirty="0"/>
              <a:t>Locating Modules: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</a:pPr>
            <a:r>
              <a:rPr lang="en" sz="1800" dirty="0"/>
              <a:t>When you import a module, the Python interpreter searches for the module in the following sequences: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The current directory </a:t>
            </a:r>
            <a:endParaRPr sz="1800" dirty="0"/>
          </a:p>
          <a:p>
            <a:pPr marL="514350" lvl="1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sz="1800" dirty="0"/>
              <a:t> is the unix shell command for present working directory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each directory in the shell variable </a:t>
            </a:r>
            <a:r>
              <a:rPr lang="en" sz="1800" b="1" dirty="0">
                <a:solidFill>
                  <a:srgbClr val="FFC000"/>
                </a:solidFill>
              </a:rPr>
              <a:t>PYTHONPATH</a:t>
            </a:r>
            <a:r>
              <a:rPr lang="en" sz="1800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" sz="1800" dirty="0"/>
              <a:t>default path. On UNIX, this default path is normally </a:t>
            </a:r>
            <a:r>
              <a:rPr lang="en" sz="1800" b="1" dirty="0">
                <a:solidFill>
                  <a:srgbClr val="FFC000"/>
                </a:solidFill>
              </a:rPr>
              <a:t>/usr/local/lib/python/</a:t>
            </a:r>
            <a:r>
              <a:rPr lang="en" sz="1800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b="1"/>
              <a:t>The </a:t>
            </a:r>
            <a:r>
              <a:rPr lang="en" b="1" i="1"/>
              <a:t>PYTHONPATH</a:t>
            </a:r>
            <a:r>
              <a:rPr lang="en" b="1"/>
              <a:t> Variable: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609600" y="1028700"/>
            <a:ext cx="8153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" sz="2000"/>
              <a:t>The PYTHONPATH is an environment variable, consisting of a list of directories. The syntax of PYTHONPATH is the same as that of the shell variable PATH.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" sz="2000"/>
              <a:t>Here is a typical PYTHONPATH from a Windows system: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urier New"/>
              <a:buNone/>
            </a:pP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set PYTHONPATH=c:\python20\lib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" sz="2000"/>
              <a:t>And here is a typical PYTHONPATH from a UNIX system: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urier New"/>
              <a:buNone/>
            </a:pP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set PYTHONPATH=/usr/local/lib/python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b="1" dirty="0"/>
              <a:t>The dir( ) Function: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609600" y="876675"/>
            <a:ext cx="8153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71450" lvl="0" indent="-14573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 dirty="0"/>
              <a:t>The </a:t>
            </a: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dir() </a:t>
            </a:r>
            <a:r>
              <a:rPr lang="en" sz="1800" dirty="0"/>
              <a:t>built-in function returns a sorted list of strings containing the names defined by a module.</a:t>
            </a:r>
            <a:endParaRPr dirty="0"/>
          </a:p>
          <a:p>
            <a:pPr marL="171450" lvl="0" indent="-14573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 dirty="0"/>
              <a:t>The list contains the names of all the modules, variables, and functions that are defined in a module.</a:t>
            </a:r>
            <a:endParaRPr dirty="0"/>
          </a:p>
          <a:p>
            <a:pPr marL="171450" lvl="0" indent="-14573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 b="1" dirty="0"/>
              <a:t>Example: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urier New"/>
              <a:buNone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import math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urier New"/>
              <a:buNone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content = dir(math)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urier New"/>
              <a:buNone/>
            </a:pP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print(content);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171450" lvl="0" indent="-14573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1800" dirty="0"/>
              <a:t>This would produce following result: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urier New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['__doc__', '__name__', '__package__', 'acos', 'acosh', 'asin', 'asinh', 'atan', 'atan2', 'atanh', 'ceil', 'copysign', 'cos', 'cosh', 'degrees', 'e', 'erf', 'erfc', 'exp', 'expm1', 'fabs', 'factorial', 'floor', 'fmod', 'frexp', 'fsum', 'gamma', 'hypot', 'isinf', 'isnan', 'ldexp', 'lgamma', 'log', 'log10', 'log1p', 'modf', 'pi', 'pow', 'radians', 'sin', 'sinh', 'sqrt', 'tan', 'tanh', 'trunc']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urier New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urier New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orbel"/>
              <a:buNone/>
            </a:pPr>
            <a:r>
              <a:rPr lang="en">
                <a:solidFill>
                  <a:srgbClr val="FFC000"/>
                </a:solidFill>
              </a:rPr>
              <a:t>_name_ </a:t>
            </a:r>
            <a:r>
              <a:rPr lang="en"/>
              <a:t>for modules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download the </a:t>
            </a:r>
            <a:r>
              <a:rPr lang="en">
                <a:solidFill>
                  <a:srgbClr val="FFC000"/>
                </a:solidFill>
              </a:rPr>
              <a:t>teach_pets.py </a:t>
            </a:r>
            <a:r>
              <a:rPr lang="en"/>
              <a:t>file and </a:t>
            </a:r>
            <a:r>
              <a:rPr lang="en">
                <a:solidFill>
                  <a:srgbClr val="FFC000"/>
                </a:solidFill>
              </a:rPr>
              <a:t>pet.py </a:t>
            </a:r>
            <a:r>
              <a:rPr lang="en"/>
              <a:t>file from this weeks lecture into your current working directory.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run </a:t>
            </a:r>
            <a:r>
              <a:rPr lang="en">
                <a:solidFill>
                  <a:srgbClr val="FFC000"/>
                </a:solidFill>
              </a:rPr>
              <a:t>teach_pets.py </a:t>
            </a:r>
            <a:r>
              <a:rPr lang="en"/>
              <a:t>– what do you get?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run </a:t>
            </a:r>
            <a:r>
              <a:rPr lang="en">
                <a:solidFill>
                  <a:srgbClr val="FFC000"/>
                </a:solidFill>
              </a:rPr>
              <a:t>pet.py </a:t>
            </a:r>
            <a:r>
              <a:rPr lang="en"/>
              <a:t>– what happens?</a:t>
            </a:r>
            <a:endParaRPr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look at the files – why is there a difference?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/>
              <a:t>learning to use </a:t>
            </a:r>
            <a:r>
              <a:rPr lang="en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">
                <a:solidFill>
                  <a:srgbClr val="FFC000"/>
                </a:solidFill>
              </a:rPr>
              <a:t> </a:t>
            </a:r>
            <a:r>
              <a:rPr lang="en"/>
              <a:t>in modules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84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80"/>
              <a:buChar char="•"/>
            </a:pPr>
            <a:r>
              <a:rPr lang="en" sz="1879"/>
              <a:t>add </a:t>
            </a:r>
            <a:r>
              <a:rPr lang="en" sz="1879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print(pets[1].speak())</a:t>
            </a:r>
            <a:r>
              <a:rPr lang="en" sz="1879">
                <a:solidFill>
                  <a:srgbClr val="FFC000"/>
                </a:solidFill>
              </a:rPr>
              <a:t> </a:t>
            </a:r>
            <a:r>
              <a:rPr lang="en" sz="1879"/>
              <a:t>to the bottom of </a:t>
            </a:r>
            <a:r>
              <a:rPr lang="en" sz="1879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pet.py</a:t>
            </a:r>
            <a:endParaRPr sz="1879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lvl="0" indent="-13843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80"/>
              <a:buChar char="•"/>
            </a:pPr>
            <a:r>
              <a:rPr lang="en" sz="1879"/>
              <a:t>run it and what happens?</a:t>
            </a:r>
            <a:endParaRPr sz="1879"/>
          </a:p>
          <a:p>
            <a:pPr marL="171450" lvl="0" indent="-13843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80"/>
              <a:buChar char="•"/>
            </a:pPr>
            <a:r>
              <a:rPr lang="en" sz="1879"/>
              <a:t>run </a:t>
            </a:r>
            <a:r>
              <a:rPr lang="en" sz="1879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teach_pets.py</a:t>
            </a:r>
            <a:r>
              <a:rPr lang="en" sz="1879">
                <a:solidFill>
                  <a:srgbClr val="FFC000"/>
                </a:solidFill>
              </a:rPr>
              <a:t> </a:t>
            </a:r>
            <a:r>
              <a:rPr lang="en" sz="1879"/>
              <a:t>again – what happened?</a:t>
            </a:r>
            <a:endParaRPr sz="1879"/>
          </a:p>
          <a:p>
            <a:pPr marL="171450" lvl="0" indent="-1905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680"/>
              <a:buNone/>
            </a:pPr>
            <a:endParaRPr sz="1879"/>
          </a:p>
          <a:p>
            <a:pPr marL="171450" lvl="0" indent="-13843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80"/>
              <a:buChar char="•"/>
            </a:pPr>
            <a:r>
              <a:rPr lang="en" sz="1879"/>
              <a:t>add the following lines to each of the python files</a:t>
            </a:r>
            <a:endParaRPr sz="1879"/>
          </a:p>
          <a:p>
            <a:pPr marL="171450" lvl="0" indent="-13843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80"/>
              <a:buChar char="•"/>
            </a:pPr>
            <a:r>
              <a:rPr lang="en" sz="1879">
                <a:solidFill>
                  <a:schemeClr val="lt1"/>
                </a:solidFill>
              </a:rPr>
              <a:t>#in pet.py</a:t>
            </a:r>
            <a:endParaRPr sz="1879"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1400"/>
              <a:buNone/>
            </a:pPr>
            <a:r>
              <a:rPr lang="en" sz="16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print("in pet.py, my  name is ", __name__)</a:t>
            </a:r>
            <a:endParaRPr sz="1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lvl="0" indent="-13843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80"/>
              <a:buChar char="•"/>
            </a:pPr>
            <a:r>
              <a:rPr lang="en" sz="1879">
                <a:solidFill>
                  <a:schemeClr val="lt1"/>
                </a:solidFill>
              </a:rPr>
              <a:t>#in teach_pets.py</a:t>
            </a:r>
            <a:endParaRPr sz="1879"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ts val="1400"/>
              <a:buNone/>
            </a:pPr>
            <a:r>
              <a:rPr lang="en" sz="16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print("in teach_pets.py, my  name is ", __name__)</a:t>
            </a:r>
            <a:endParaRPr sz="1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lvl="0" indent="-1905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680"/>
              <a:buNone/>
            </a:pPr>
            <a:endParaRPr sz="1879"/>
          </a:p>
          <a:p>
            <a:pPr marL="171450" lvl="0" indent="-13843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80"/>
              <a:buChar char="•"/>
            </a:pPr>
            <a:r>
              <a:rPr lang="en" sz="1879"/>
              <a:t>run them both again and see what happens</a:t>
            </a:r>
            <a:endParaRPr sz="1879"/>
          </a:p>
          <a:p>
            <a:pPr marL="171450" lvl="0" indent="-1905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680"/>
              <a:buNone/>
            </a:pPr>
            <a:endParaRPr sz="187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orbel"/>
              <a:buNone/>
            </a:pPr>
            <a:r>
              <a:rPr lang="en">
                <a:solidFill>
                  <a:srgbClr val="FFC000"/>
                </a:solidFill>
              </a:rPr>
              <a:t>if __name__==“__main__”</a:t>
            </a: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add the following code to </a:t>
            </a:r>
            <a:r>
              <a:rPr lang="en">
                <a:solidFill>
                  <a:srgbClr val="FFC000"/>
                </a:solidFill>
              </a:rPr>
              <a:t>pet.py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</a:pPr>
            <a:endParaRPr sz="2400" b="0" i="0" u="none" strike="noStrike" cap="non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ourier New"/>
              <a:buNone/>
            </a:pPr>
            <a:r>
              <a:rPr lang="en" sz="24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8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ourier New"/>
              <a:buNone/>
            </a:pPr>
            <a:r>
              <a:rPr lang="en" sz="24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print(pets[1].speak())</a:t>
            </a:r>
            <a:endParaRPr sz="8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ourier New"/>
              <a:buNone/>
            </a:pPr>
            <a:r>
              <a:rPr lang="en" sz="24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print("In pet.py, my name is", __name__)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</a:pP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mo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let the output code only run if the module file i</a:t>
            </a:r>
            <a:r>
              <a:rPr lang="en" sz="3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 executed directly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endParaRPr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609600" y="878650"/>
            <a:ext cx="8153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sz="2000" b="1"/>
              <a:t>The </a:t>
            </a:r>
            <a:r>
              <a:rPr lang="en" sz="2000" b="1" i="1">
                <a:solidFill>
                  <a:srgbClr val="FFC000"/>
                </a:solidFill>
              </a:rPr>
              <a:t>reload()</a:t>
            </a:r>
            <a:r>
              <a:rPr lang="en" sz="2000" b="1">
                <a:solidFill>
                  <a:srgbClr val="FFC000"/>
                </a:solidFill>
              </a:rPr>
              <a:t> </a:t>
            </a:r>
            <a:r>
              <a:rPr lang="en" sz="2000" b="1"/>
              <a:t>Function:</a:t>
            </a:r>
            <a:endParaRPr/>
          </a:p>
          <a:p>
            <a:pPr marL="171450" lvl="0" indent="-133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2000"/>
              <a:t>When the module is imported into a script, the code in the top-level portion of a module is executed only once.</a:t>
            </a:r>
            <a:endParaRPr/>
          </a:p>
          <a:p>
            <a:pPr marL="171450" lvl="0" indent="-133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2000"/>
              <a:t>Therefore, if you want to reexecute the top-level code in a module, you can use the </a:t>
            </a:r>
            <a:r>
              <a:rPr lang="en" sz="2000" i="1">
                <a:solidFill>
                  <a:srgbClr val="FFC000"/>
                </a:solidFill>
              </a:rPr>
              <a:t>reload()</a:t>
            </a:r>
            <a:r>
              <a:rPr lang="en" sz="2000">
                <a:solidFill>
                  <a:srgbClr val="FFC000"/>
                </a:solidFill>
              </a:rPr>
              <a:t> </a:t>
            </a:r>
            <a:r>
              <a:rPr lang="en" sz="2000"/>
              <a:t>function. The reload() function imports a previously imported module again.</a:t>
            </a:r>
            <a:endParaRPr/>
          </a:p>
          <a:p>
            <a:pPr marL="171450" lvl="0" indent="-133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2000" b="1"/>
              <a:t>Syntax: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sz="2000"/>
              <a:t>	The syntax of the </a:t>
            </a:r>
            <a:r>
              <a:rPr lang="en" sz="2000">
                <a:solidFill>
                  <a:srgbClr val="FFC000"/>
                </a:solidFill>
              </a:rPr>
              <a:t>reload() </a:t>
            </a:r>
            <a:r>
              <a:rPr lang="en" sz="2000"/>
              <a:t>function is this: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sz="2000"/>
              <a:t>	</a:t>
            </a:r>
            <a:r>
              <a:rPr lang="en" sz="20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reload(module_name)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sz="2000"/>
              <a:t>	Here </a:t>
            </a:r>
            <a:r>
              <a:rPr lang="en" sz="2000" i="1">
                <a:solidFill>
                  <a:srgbClr val="FFC000"/>
                </a:solidFill>
              </a:rPr>
              <a:t>module_name</a:t>
            </a:r>
            <a:r>
              <a:rPr lang="en" sz="2000">
                <a:solidFill>
                  <a:srgbClr val="FFC000"/>
                </a:solidFill>
              </a:rPr>
              <a:t> </a:t>
            </a:r>
            <a:r>
              <a:rPr lang="en" sz="2000"/>
              <a:t>is the name of the module you want to reload and not the string containing the module name. For example to re-load </a:t>
            </a:r>
            <a:r>
              <a:rPr lang="en" sz="2000" i="1">
                <a:solidFill>
                  <a:srgbClr val="FFC000"/>
                </a:solidFill>
              </a:rPr>
              <a:t>hello</a:t>
            </a:r>
            <a:r>
              <a:rPr lang="en" sz="2000"/>
              <a:t> module, do the following: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sz="2000"/>
              <a:t>	</a:t>
            </a:r>
            <a:r>
              <a:rPr lang="en" sz="20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reload(hello)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reload used to be a built-in function in python, now it can only be called from the importlib library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 you must: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rbel"/>
              <a:buNone/>
            </a:pPr>
            <a:r>
              <a:rPr lang="en" sz="2000" b="1">
                <a:solidFill>
                  <a:srgbClr val="FFC000"/>
                </a:solidFill>
              </a:rPr>
              <a:t>import importlib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orbel"/>
              <a:buNone/>
            </a:pPr>
            <a:r>
              <a:rPr lang="en" sz="2000" b="1">
                <a:solidFill>
                  <a:srgbClr val="FFC000"/>
                </a:solidFill>
              </a:rPr>
              <a:t>import.reload(module)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endParaRPr sz="20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1038</Words>
  <Application>Microsoft Office PowerPoint</Application>
  <PresentationFormat>全屏显示(16:9)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Courier New</vt:lpstr>
      <vt:lpstr>Corbel</vt:lpstr>
      <vt:lpstr>Arial</vt:lpstr>
      <vt:lpstr>Arimo</vt:lpstr>
      <vt:lpstr>Times</vt:lpstr>
      <vt:lpstr>Source Code Pro</vt:lpstr>
      <vt:lpstr>Simple Light</vt:lpstr>
      <vt:lpstr>Depth</vt:lpstr>
      <vt:lpstr>SI507 Python - Modules</vt:lpstr>
      <vt:lpstr>The import Statement:</vt:lpstr>
      <vt:lpstr>The from...import * Statement:</vt:lpstr>
      <vt:lpstr>The PYTHONPATH Variable:</vt:lpstr>
      <vt:lpstr>The dir( ) Function:</vt:lpstr>
      <vt:lpstr>_name_ for modules</vt:lpstr>
      <vt:lpstr>learning to use __name__ in modules</vt:lpstr>
      <vt:lpstr>if __name__==“__main__”</vt:lpstr>
      <vt:lpstr>PowerPoint 演示文稿</vt:lpstr>
      <vt:lpstr>Built-in Modules -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SI507 Python - Modules</dc:title>
  <cp:lastModifiedBy>婧捷</cp:lastModifiedBy>
  <cp:revision>2</cp:revision>
  <dcterms:modified xsi:type="dcterms:W3CDTF">2022-09-27T20:22:51Z</dcterms:modified>
</cp:coreProperties>
</file>