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rimo" panose="02010600030101010101" charset="0"/>
      <p:regular r:id="rId10"/>
      <p:bold r:id="rId11"/>
      <p:italic r:id="rId12"/>
      <p:boldItalic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Times" panose="020206030504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1692c732_2_1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gf11692c732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f11692c732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1692c732_2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f11692c732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1692c732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gf11692c732_2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car5.py</a:t>
            </a:r>
            <a:endParaRPr/>
          </a:p>
        </p:txBody>
      </p:sp>
      <p:sp>
        <p:nvSpPr>
          <p:cNvPr id="197" name="Google Shape;197;gf11692c732_2_1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1692c732_2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f11692c732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11692c732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f11692c732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11692c732_2_1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f11692c732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657350" y="3348021"/>
            <a:ext cx="6858000" cy="8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sz="72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657349" y="2872409"/>
            <a:ext cx="6858000" cy="46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pl9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7825" y="371475"/>
            <a:ext cx="3717131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640899" y="3348021"/>
            <a:ext cx="6858000" cy="89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sz="72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640899" y="2872409"/>
            <a:ext cx="6858000" cy="46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376891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739880" y="1369219"/>
            <a:ext cx="377547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840000" y="1878806"/>
            <a:ext cx="37689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3"/>
          </p:nvPr>
        </p:nvSpPr>
        <p:spPr>
          <a:xfrm>
            <a:off x="4739880" y="1260872"/>
            <a:ext cx="377666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4"/>
          </p:nvPr>
        </p:nvSpPr>
        <p:spPr>
          <a:xfrm>
            <a:off x="4739880" y="1878806"/>
            <a:ext cx="377666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9841" y="3275371"/>
            <a:ext cx="7886700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629841" y="740569"/>
            <a:ext cx="7886700" cy="253480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29841" y="3889887"/>
            <a:ext cx="7885509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629841" y="3367049"/>
            <a:ext cx="7885509" cy="112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300"/>
              <a:buFont typeface="Corbe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628650" y="3376297"/>
            <a:ext cx="7884318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" sz="6000" b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" sz="6000" b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629841" y="3637936"/>
            <a:ext cx="788550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1002961" y="1414463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2"/>
          </p:nvPr>
        </p:nvSpPr>
        <p:spPr>
          <a:xfrm>
            <a:off x="1017598" y="1928813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3"/>
          </p:nvPr>
        </p:nvSpPr>
        <p:spPr>
          <a:xfrm>
            <a:off x="3440996" y="1414463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"/>
          </p:nvPr>
        </p:nvSpPr>
        <p:spPr>
          <a:xfrm>
            <a:off x="3433081" y="1928813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5"/>
          </p:nvPr>
        </p:nvSpPr>
        <p:spPr>
          <a:xfrm>
            <a:off x="5871777" y="1414463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6"/>
          </p:nvPr>
        </p:nvSpPr>
        <p:spPr>
          <a:xfrm>
            <a:off x="5871777" y="1928813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999064" y="1692265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999064" y="3655325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4"/>
          </p:nvPr>
        </p:nvSpPr>
        <p:spPr>
          <a:xfrm>
            <a:off x="3426748" y="3223127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8"/>
          <p:cNvSpPr>
            <a:spLocks noGrp="1"/>
          </p:cNvSpPr>
          <p:nvPr>
            <p:ph type="pic" idx="5"/>
          </p:nvPr>
        </p:nvSpPr>
        <p:spPr>
          <a:xfrm>
            <a:off x="3426747" y="1692265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0" name="Google Shape;160;p28"/>
          <p:cNvSpPr txBox="1">
            <a:spLocks noGrp="1"/>
          </p:cNvSpPr>
          <p:nvPr>
            <p:ph type="body" idx="6"/>
          </p:nvPr>
        </p:nvSpPr>
        <p:spPr>
          <a:xfrm>
            <a:off x="3425733" y="3655324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7"/>
          </p:nvPr>
        </p:nvSpPr>
        <p:spPr>
          <a:xfrm>
            <a:off x="5853242" y="3223127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2" name="Google Shape;162;p28"/>
          <p:cNvSpPr>
            <a:spLocks noGrp="1"/>
          </p:cNvSpPr>
          <p:nvPr>
            <p:ph type="pic" idx="8"/>
          </p:nvPr>
        </p:nvSpPr>
        <p:spPr>
          <a:xfrm>
            <a:off x="5853241" y="1692265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3" name="Google Shape;163;p28"/>
          <p:cNvSpPr txBox="1">
            <a:spLocks noGrp="1"/>
          </p:cNvSpPr>
          <p:nvPr>
            <p:ph type="body" idx="9"/>
          </p:nvPr>
        </p:nvSpPr>
        <p:spPr>
          <a:xfrm>
            <a:off x="5853148" y="3655322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 rot="5400000">
            <a:off x="3045923" y="-836704"/>
            <a:ext cx="3263504" cy="767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unit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SI_507 </a:t>
            </a:r>
            <a:r>
              <a:rPr lang="en" b="1"/>
              <a:t>Unit Testing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656959" y="1268036"/>
            <a:ext cx="8153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71450" lvl="0" indent="-1377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Hopefully, you’ve already been testing your code by checking output to expected output</a:t>
            </a:r>
            <a:endParaRPr/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typically with print statements</a:t>
            </a:r>
            <a:endParaRPr/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cumbersome</a:t>
            </a:r>
            <a:endParaRPr/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not scale</a:t>
            </a:r>
            <a:endParaRPr/>
          </a:p>
          <a:p>
            <a:pPr marL="171450" lvl="0" indent="-13716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Unit Test are automated Testing</a:t>
            </a:r>
            <a:endParaRPr/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lang="en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import unittest</a:t>
            </a:r>
            <a:endParaRPr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make a subclass of </a:t>
            </a:r>
            <a:r>
              <a:rPr lang="en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unittest.TestCase</a:t>
            </a:r>
            <a:endParaRPr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142875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define methods for test cases</a:t>
            </a:r>
            <a:endParaRPr/>
          </a:p>
          <a:p>
            <a:pPr marL="857250" lvl="2" indent="-14859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each method with </a:t>
            </a:r>
            <a:r>
              <a:rPr lang="en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test_</a:t>
            </a:r>
            <a:endParaRPr/>
          </a:p>
          <a:p>
            <a:pPr marL="857250" lvl="2" indent="-14859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assertion methods to check the results</a:t>
            </a:r>
            <a:endParaRPr/>
          </a:p>
          <a:p>
            <a:pPr marL="857250" lvl="2" indent="-14859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 the tests using </a:t>
            </a:r>
            <a:r>
              <a:rPr lang="en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unittest.main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lang="en"/>
              <a:t>Other Assertion Methods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assertTrue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assertFalse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"/>
              <a:t>assertRaises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294112" y="4057650"/>
            <a:ext cx="79354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See </a:t>
            </a:r>
            <a:r>
              <a:rPr lang="en" sz="1800" b="0" i="0" u="sng" strike="noStrike" cap="none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https://docs.python.org/2/library/unittest.html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more information</a:t>
            </a:r>
            <a:endParaRPr dirty="0"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1325785"/>
            <a:ext cx="4449023" cy="254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518759" y="179035"/>
            <a:ext cx="6447501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dirty="0"/>
              <a:t>Set up and tear down methods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236028" y="1025537"/>
            <a:ext cx="6447501" cy="21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100"/>
              <a:buChar char="•"/>
            </a:pPr>
            <a:r>
              <a:rPr lang="en" sz="2100" dirty="0">
                <a:solidFill>
                  <a:schemeClr val="tx1"/>
                </a:solidFill>
                <a:highlight>
                  <a:srgbClr val="FFFF00"/>
                </a:highlight>
              </a:rPr>
              <a:t>setUp is run </a:t>
            </a:r>
            <a:r>
              <a:rPr lang="en" sz="2100" i="1" dirty="0">
                <a:solidFill>
                  <a:schemeClr val="tx1"/>
                </a:solidFill>
                <a:highlight>
                  <a:srgbClr val="FFFF00"/>
                </a:highlight>
              </a:rPr>
              <a:t>before every </a:t>
            </a:r>
            <a:r>
              <a:rPr lang="en" sz="2100" dirty="0">
                <a:solidFill>
                  <a:schemeClr val="tx1"/>
                </a:solidFill>
                <a:highlight>
                  <a:srgbClr val="FFFF00"/>
                </a:highlight>
              </a:rPr>
              <a:t>test method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100"/>
              <a:buChar char="•"/>
            </a:pPr>
            <a:r>
              <a:rPr lang="en" sz="2100" dirty="0">
                <a:solidFill>
                  <a:schemeClr val="tx1"/>
                </a:solidFill>
                <a:highlight>
                  <a:srgbClr val="FFFF00"/>
                </a:highlight>
              </a:rPr>
              <a:t>tearDown is run </a:t>
            </a:r>
            <a:r>
              <a:rPr lang="en" sz="2100" i="1" dirty="0">
                <a:solidFill>
                  <a:schemeClr val="tx1"/>
                </a:solidFill>
                <a:highlight>
                  <a:srgbClr val="FFFF00"/>
                </a:highlight>
              </a:rPr>
              <a:t>after every </a:t>
            </a:r>
            <a:r>
              <a:rPr lang="en" sz="2100" dirty="0">
                <a:solidFill>
                  <a:schemeClr val="tx1"/>
                </a:solidFill>
                <a:highlight>
                  <a:srgbClr val="FFFF00"/>
                </a:highlight>
              </a:rPr>
              <a:t>test method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38" y="1670101"/>
            <a:ext cx="5882041" cy="1979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5715000" y="882791"/>
            <a:ext cx="2731845" cy="6924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Tests are run in order by the function names – not the order they are defined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8737" y="3744345"/>
            <a:ext cx="3316051" cy="134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81000" y="289424"/>
            <a:ext cx="6447501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lang="en"/>
              <a:t>Testing Edge Cases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249247" y="1143000"/>
            <a:ext cx="2847521" cy="231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000"/>
              <a:buChar char="•"/>
            </a:pPr>
            <a:r>
              <a:rPr lang="en" sz="3000"/>
              <a:t>Test usual values</a:t>
            </a:r>
            <a:endParaRPr/>
          </a:p>
          <a:p>
            <a:pPr marL="171450" lvl="0" indent="-190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3000"/>
              <a:buChar char="•"/>
            </a:pPr>
            <a:r>
              <a:rPr lang="en" sz="3000"/>
              <a:t>Test edge cases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" sz="2700"/>
              <a:t>Negative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" sz="2700"/>
              <a:t>Very Small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" sz="2700"/>
              <a:t>Very Big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2700"/>
              <a:buChar char="•"/>
            </a:pPr>
            <a:r>
              <a:rPr lang="en" sz="2700"/>
              <a:t>Zero</a:t>
            </a:r>
            <a:endParaRPr/>
          </a:p>
          <a:p>
            <a:pPr marL="857250" lvl="2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r="5302"/>
          <a:stretch/>
        </p:blipFill>
        <p:spPr>
          <a:xfrm>
            <a:off x="3113534" y="1022091"/>
            <a:ext cx="58674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cards.py Examples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81534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628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Char char="-"/>
            </a:pPr>
            <a:r>
              <a:rPr lang="en" sz="1800"/>
              <a:t>read the docstring to understand how the code works</a:t>
            </a:r>
            <a:endParaRPr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Char char="-"/>
            </a:pPr>
            <a:r>
              <a:rPr lang="en" sz="1800"/>
              <a:t>instance attributes section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None/>
            </a:pPr>
            <a:r>
              <a:rPr lang="en" sz="1300" b="0" i="0" u="none" strike="noStrike" cap="none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    </a:t>
            </a: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sz="13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suit: int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the numerical index into the suit_names list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suit_name: string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the name of the card's suit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rank: int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the numerical rank of the card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rank_name: string</a:t>
            </a:r>
            <a:endParaRPr sz="7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7692"/>
              <a:buFont typeface="Courier New"/>
              <a:buNone/>
            </a:pPr>
            <a:r>
              <a:rPr lang="en" sz="13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the name of the card's rank (e.g., "King" or "3")</a:t>
            </a:r>
            <a:endParaRPr sz="3100" b="1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7692"/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sz="1300" b="1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 sz="1800"/>
          </a:p>
          <a:p>
            <a:pPr marL="171450" lvl="0" indent="-16287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Char char="-"/>
            </a:pPr>
            <a:r>
              <a:rPr lang="en" sz="1800"/>
              <a:t>How can we test?</a:t>
            </a:r>
            <a:endParaRPr/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c1 = Card(0, 3) </a:t>
            </a:r>
            <a:r>
              <a:rPr lang="en" sz="1600" b="1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3 of diamonds</a:t>
            </a:r>
            <a:endParaRPr sz="900" b="1" i="0" u="none" strike="noStrike" cap="non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c2 = Card(1, 1) </a:t>
            </a:r>
            <a:r>
              <a:rPr lang="en" sz="1600" b="1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# Ace of clubs</a:t>
            </a:r>
            <a:endParaRPr sz="900" b="1" i="0" u="none" strike="noStrike" cap="non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c3 = Card(2, 12) </a:t>
            </a:r>
            <a:r>
              <a:rPr lang="en" sz="1600" b="1" i="0" u="none" strike="noStrike" cap="non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# Queen of hearts</a:t>
            </a:r>
            <a:endParaRPr sz="900" b="1" i="0" u="none" strike="noStrike" cap="none">
              <a:solidFill>
                <a:srgbClr val="EAEAE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 (c1)</a:t>
            </a:r>
            <a:endParaRPr sz="9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 (c2)</a:t>
            </a:r>
            <a:endParaRPr sz="9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" sz="16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 (c3)</a:t>
            </a:r>
            <a:endParaRPr sz="4800" b="1" i="0" u="none" strike="noStrike" cap="non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1" indent="-825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n" b="1"/>
              <a:t>cards_test.py example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609600" y="1019425"/>
            <a:ext cx="8153400" cy="3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•"/>
            </a:pPr>
            <a:r>
              <a:rPr lang="en" sz="2000" b="1">
                <a:solidFill>
                  <a:srgbClr val="FFC000"/>
                </a:solidFill>
              </a:rPr>
              <a:t>cards_test.py </a:t>
            </a:r>
            <a:r>
              <a:rPr lang="en" sz="2000">
                <a:solidFill>
                  <a:schemeClr val="lt1"/>
                </a:solidFill>
              </a:rPr>
              <a:t>imports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en" sz="2000">
                <a:solidFill>
                  <a:schemeClr val="lt1"/>
                </a:solidFill>
              </a:rPr>
              <a:t>. This is built into the Python default library.</a:t>
            </a:r>
            <a:endParaRPr/>
          </a:p>
          <a:p>
            <a:pPr marL="171450" lvl="0" indent="-161925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•"/>
            </a:pPr>
            <a:r>
              <a:rPr lang="en" sz="2000" b="1">
                <a:solidFill>
                  <a:srgbClr val="FFC000"/>
                </a:solidFill>
              </a:rPr>
              <a:t>cards_test.py </a:t>
            </a:r>
            <a:r>
              <a:rPr lang="en" sz="2000">
                <a:solidFill>
                  <a:schemeClr val="lt1"/>
                </a:solidFill>
              </a:rPr>
              <a:t>imports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cards</a:t>
            </a:r>
            <a:r>
              <a:rPr lang="en" sz="2000">
                <a:solidFill>
                  <a:schemeClr val="lt1"/>
                </a:solidFill>
              </a:rPr>
              <a:t>, which is the module being tested.</a:t>
            </a:r>
            <a:endParaRPr/>
          </a:p>
          <a:p>
            <a:pPr marL="171450" lvl="0" indent="-161925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</a:rPr>
              <a:t>the code defines a class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TestCard</a:t>
            </a:r>
            <a:r>
              <a:rPr lang="en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chemeClr val="lt1"/>
                </a:solidFill>
              </a:rPr>
              <a:t>which is a subclass of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lang="en" sz="2000">
                <a:solidFill>
                  <a:schemeClr val="lt1"/>
                </a:solidFill>
              </a:rPr>
              <a:t>)</a:t>
            </a:r>
            <a:endParaRPr/>
          </a:p>
          <a:p>
            <a:pPr marL="171450" lvl="0" indent="-161925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</a:rPr>
              <a:t>the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TestCard</a:t>
            </a:r>
            <a:r>
              <a:rPr lang="en" sz="2000">
                <a:solidFill>
                  <a:schemeClr val="lt1"/>
                </a:solidFill>
              </a:rPr>
              <a:t> class has one method, called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test_construct_Card()</a:t>
            </a:r>
            <a:r>
              <a:rPr lang="en" sz="2000">
                <a:solidFill>
                  <a:schemeClr val="lt1"/>
                </a:solidFill>
              </a:rPr>
              <a:t>, which creates some objects using 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cards</a:t>
            </a:r>
            <a:r>
              <a:rPr lang="en" sz="2000">
                <a:solidFill>
                  <a:schemeClr val="lt1"/>
                </a:solidFill>
              </a:rPr>
              <a:t> module and then declares a bunch of assertions that test to make sure that various aspects of the created objects are what they are supposed to be.</a:t>
            </a:r>
            <a:endParaRPr/>
          </a:p>
          <a:p>
            <a:pPr marL="171450" lvl="0" indent="-161925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•"/>
            </a:pPr>
            <a:r>
              <a:rPr lang="en" sz="2000" b="1">
                <a:solidFill>
                  <a:srgbClr val="FFC000"/>
                </a:solidFill>
              </a:rPr>
              <a:t>cards_test.py </a:t>
            </a:r>
            <a:r>
              <a:rPr lang="en" sz="2000">
                <a:solidFill>
                  <a:schemeClr val="lt1"/>
                </a:solidFill>
              </a:rPr>
              <a:t>uses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__name__=="__main__":</a:t>
            </a:r>
            <a:r>
              <a:rPr lang="en" sz="2000" b="1">
                <a:solidFill>
                  <a:srgbClr val="FFC000"/>
                </a:solidFill>
              </a:rPr>
              <a:t> </a:t>
            </a:r>
            <a:r>
              <a:rPr lang="en" sz="2000">
                <a:solidFill>
                  <a:schemeClr val="lt1"/>
                </a:solidFill>
              </a:rPr>
              <a:t>to make sure that the test code only runs when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cards_test.py</a:t>
            </a:r>
            <a:r>
              <a:rPr lang="en" sz="2000">
                <a:solidFill>
                  <a:schemeClr val="lt1"/>
                </a:solidFill>
              </a:rPr>
              <a:t> is the main Python file.</a:t>
            </a:r>
            <a:endParaRPr/>
          </a:p>
          <a:p>
            <a:pPr marL="171450" lvl="0" indent="-161925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</a:rPr>
              <a:t>inside the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__name__=="__main__":</a:t>
            </a:r>
            <a:r>
              <a:rPr lang="en" sz="2000" b="1">
                <a:solidFill>
                  <a:srgbClr val="FFC000"/>
                </a:solidFill>
              </a:rPr>
              <a:t>  </a:t>
            </a:r>
            <a:r>
              <a:rPr lang="en" sz="2000">
                <a:solidFill>
                  <a:schemeClr val="lt1"/>
                </a:solidFill>
              </a:rPr>
              <a:t>conditional, the code calls </a:t>
            </a:r>
            <a:r>
              <a:rPr lang="en" sz="20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unittest.main()</a:t>
            </a:r>
            <a:r>
              <a:rPr lang="en" sz="2000">
                <a:solidFill>
                  <a:schemeClr val="lt1"/>
                </a:solidFill>
              </a:rPr>
              <a:t>--this is what causes all of the tests to run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全屏显示(16:9)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Courier New</vt:lpstr>
      <vt:lpstr>Corbel</vt:lpstr>
      <vt:lpstr>Arial</vt:lpstr>
      <vt:lpstr>Arimo</vt:lpstr>
      <vt:lpstr>Times</vt:lpstr>
      <vt:lpstr>Simple Light</vt:lpstr>
      <vt:lpstr>Depth</vt:lpstr>
      <vt:lpstr>SI_507 Unit Testing</vt:lpstr>
      <vt:lpstr>Other Assertion Methods</vt:lpstr>
      <vt:lpstr>Set up and tear down methods</vt:lpstr>
      <vt:lpstr>Testing Edge Cases</vt:lpstr>
      <vt:lpstr>cards.py Examples</vt:lpstr>
      <vt:lpstr>cards_test.py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SI_507 Unit Testing</dc:title>
  <cp:lastModifiedBy>婧捷</cp:lastModifiedBy>
  <cp:revision>1</cp:revision>
  <dcterms:modified xsi:type="dcterms:W3CDTF">2022-09-27T18:27:53Z</dcterms:modified>
</cp:coreProperties>
</file>