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9" r:id="rId1"/>
  </p:sldMasterIdLst>
  <p:notesMasterIdLst>
    <p:notesMasterId r:id="rId75"/>
  </p:notesMasterIdLst>
  <p:sldIdLst>
    <p:sldId id="256" r:id="rId2"/>
    <p:sldId id="260" r:id="rId3"/>
    <p:sldId id="257" r:id="rId4"/>
    <p:sldId id="262" r:id="rId5"/>
    <p:sldId id="263" r:id="rId6"/>
    <p:sldId id="258" r:id="rId7"/>
    <p:sldId id="259" r:id="rId8"/>
    <p:sldId id="264" r:id="rId9"/>
    <p:sldId id="265" r:id="rId10"/>
    <p:sldId id="370" r:id="rId11"/>
    <p:sldId id="267" r:id="rId12"/>
    <p:sldId id="322" r:id="rId13"/>
    <p:sldId id="356" r:id="rId14"/>
    <p:sldId id="323" r:id="rId15"/>
    <p:sldId id="325" r:id="rId16"/>
    <p:sldId id="292" r:id="rId17"/>
    <p:sldId id="286" r:id="rId18"/>
    <p:sldId id="294" r:id="rId19"/>
    <p:sldId id="296" r:id="rId20"/>
    <p:sldId id="261" r:id="rId21"/>
    <p:sldId id="290" r:id="rId22"/>
    <p:sldId id="289" r:id="rId23"/>
    <p:sldId id="298" r:id="rId24"/>
    <p:sldId id="291" r:id="rId25"/>
    <p:sldId id="311" r:id="rId26"/>
    <p:sldId id="300" r:id="rId27"/>
    <p:sldId id="312" r:id="rId28"/>
    <p:sldId id="313" r:id="rId29"/>
    <p:sldId id="314" r:id="rId30"/>
    <p:sldId id="315" r:id="rId31"/>
    <p:sldId id="316" r:id="rId32"/>
    <p:sldId id="268" r:id="rId33"/>
    <p:sldId id="317" r:id="rId34"/>
    <p:sldId id="318" r:id="rId35"/>
    <p:sldId id="301" r:id="rId36"/>
    <p:sldId id="305" r:id="rId37"/>
    <p:sldId id="302" r:id="rId38"/>
    <p:sldId id="310" r:id="rId39"/>
    <p:sldId id="319" r:id="rId40"/>
    <p:sldId id="320" r:id="rId41"/>
    <p:sldId id="321" r:id="rId42"/>
    <p:sldId id="326" r:id="rId43"/>
    <p:sldId id="327" r:id="rId44"/>
    <p:sldId id="333" r:id="rId45"/>
    <p:sldId id="348" r:id="rId46"/>
    <p:sldId id="331" r:id="rId47"/>
    <p:sldId id="332" r:id="rId48"/>
    <p:sldId id="336" r:id="rId49"/>
    <p:sldId id="337" r:id="rId50"/>
    <p:sldId id="352" r:id="rId51"/>
    <p:sldId id="353" r:id="rId52"/>
    <p:sldId id="334" r:id="rId53"/>
    <p:sldId id="335" r:id="rId54"/>
    <p:sldId id="354" r:id="rId55"/>
    <p:sldId id="339" r:id="rId56"/>
    <p:sldId id="330" r:id="rId57"/>
    <p:sldId id="329" r:id="rId58"/>
    <p:sldId id="340" r:id="rId59"/>
    <p:sldId id="341" r:id="rId60"/>
    <p:sldId id="342" r:id="rId61"/>
    <p:sldId id="355" r:id="rId62"/>
    <p:sldId id="357" r:id="rId63"/>
    <p:sldId id="359" r:id="rId64"/>
    <p:sldId id="360" r:id="rId65"/>
    <p:sldId id="361" r:id="rId66"/>
    <p:sldId id="362" r:id="rId67"/>
    <p:sldId id="363" r:id="rId68"/>
    <p:sldId id="364" r:id="rId69"/>
    <p:sldId id="365" r:id="rId70"/>
    <p:sldId id="366" r:id="rId71"/>
    <p:sldId id="367" r:id="rId72"/>
    <p:sldId id="368" r:id="rId73"/>
    <p:sldId id="369"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D6C49C"/>
    <a:srgbClr val="00274C"/>
    <a:srgbClr val="074694"/>
    <a:srgbClr val="FFCB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2" autoAdjust="0"/>
    <p:restoredTop sz="96727" autoAdjust="0"/>
  </p:normalViewPr>
  <p:slideViewPr>
    <p:cSldViewPr snapToGrid="0">
      <p:cViewPr>
        <p:scale>
          <a:sx n="114" d="100"/>
          <a:sy n="114" d="100"/>
        </p:scale>
        <p:origin x="9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5.xml.rels><?xml version="1.0" encoding="UTF-8" standalone="yes"?>
<Relationships xmlns="http://schemas.openxmlformats.org/package/2006/relationships"><Relationship Id="rId1" Type="http://schemas.openxmlformats.org/officeDocument/2006/relationships/hyperlink" Target="http://piazza.com/umich/winter2022/si507" TargetMode="External"/></Relationships>
</file>

<file path=ppt/diagrams/_rels/data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5.xml.rels><?xml version="1.0" encoding="UTF-8" standalone="yes"?>
<Relationships xmlns="http://schemas.openxmlformats.org/package/2006/relationships"><Relationship Id="rId1" Type="http://schemas.openxmlformats.org/officeDocument/2006/relationships/hyperlink" Target="http://piazza.com/umich/winter2022/si507" TargetMode="External"/></Relationships>
</file>

<file path=ppt/diagrams/_rels/drawing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2913FF-0AAC-47A9-B659-FE9B45099C3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EF7F359-E680-4F32-8768-A7DEB86F3377}">
      <dgm:prSet/>
      <dgm:spPr/>
      <dgm:t>
        <a:bodyPr/>
        <a:lstStyle/>
        <a:p>
          <a:pPr>
            <a:lnSpc>
              <a:spcPct val="100000"/>
            </a:lnSpc>
            <a:defRPr b="1"/>
          </a:pPr>
          <a:r>
            <a:rPr lang="en-US" baseline="0"/>
            <a:t>Course Overview</a:t>
          </a:r>
          <a:endParaRPr lang="en-US"/>
        </a:p>
      </dgm:t>
    </dgm:pt>
    <dgm:pt modelId="{0371610E-29FA-4FEC-A8AC-F8A19AEA5CA5}" type="parTrans" cxnId="{D9D41C90-5DAC-46FF-B5E5-85D359ED1560}">
      <dgm:prSet/>
      <dgm:spPr/>
      <dgm:t>
        <a:bodyPr/>
        <a:lstStyle/>
        <a:p>
          <a:endParaRPr lang="en-US"/>
        </a:p>
      </dgm:t>
    </dgm:pt>
    <dgm:pt modelId="{F3151710-62E1-4EF0-8B4C-8103AB3291EA}" type="sibTrans" cxnId="{D9D41C90-5DAC-46FF-B5E5-85D359ED1560}">
      <dgm:prSet/>
      <dgm:spPr/>
      <dgm:t>
        <a:bodyPr/>
        <a:lstStyle/>
        <a:p>
          <a:endParaRPr lang="en-US"/>
        </a:p>
      </dgm:t>
    </dgm:pt>
    <dgm:pt modelId="{6D834F8F-EFA5-4D4D-B67A-7D6A5FB8CF1F}">
      <dgm:prSet/>
      <dgm:spPr/>
      <dgm:t>
        <a:bodyPr/>
        <a:lstStyle/>
        <a:p>
          <a:pPr>
            <a:lnSpc>
              <a:spcPct val="100000"/>
            </a:lnSpc>
          </a:pPr>
          <a:r>
            <a:rPr lang="en-US" baseline="0"/>
            <a:t>Understand how SI 507 is going to be run</a:t>
          </a:r>
          <a:endParaRPr lang="en-US"/>
        </a:p>
      </dgm:t>
    </dgm:pt>
    <dgm:pt modelId="{8DFA9E40-6207-4CDF-9706-1F9BED16C6E5}" type="parTrans" cxnId="{6E91AB8F-9334-467F-A37A-F346D18CB3C0}">
      <dgm:prSet/>
      <dgm:spPr/>
      <dgm:t>
        <a:bodyPr/>
        <a:lstStyle/>
        <a:p>
          <a:endParaRPr lang="en-US"/>
        </a:p>
      </dgm:t>
    </dgm:pt>
    <dgm:pt modelId="{7DA1D3B6-F230-4646-B5E2-42262DB611BD}" type="sibTrans" cxnId="{6E91AB8F-9334-467F-A37A-F346D18CB3C0}">
      <dgm:prSet/>
      <dgm:spPr/>
      <dgm:t>
        <a:bodyPr/>
        <a:lstStyle/>
        <a:p>
          <a:endParaRPr lang="en-US"/>
        </a:p>
      </dgm:t>
    </dgm:pt>
    <dgm:pt modelId="{08889B43-52C8-4328-A64B-ACA881533294}">
      <dgm:prSet/>
      <dgm:spPr/>
      <dgm:t>
        <a:bodyPr/>
        <a:lstStyle/>
        <a:p>
          <a:pPr>
            <a:lnSpc>
              <a:spcPct val="100000"/>
            </a:lnSpc>
          </a:pPr>
          <a:r>
            <a:rPr lang="en-US" baseline="0"/>
            <a:t>Understand how to be successful in this course</a:t>
          </a:r>
          <a:endParaRPr lang="en-US"/>
        </a:p>
      </dgm:t>
    </dgm:pt>
    <dgm:pt modelId="{192D5FA7-94D6-4534-91EE-70443093B03C}" type="parTrans" cxnId="{4321E105-FD2F-4915-BCC7-426874E02616}">
      <dgm:prSet/>
      <dgm:spPr/>
      <dgm:t>
        <a:bodyPr/>
        <a:lstStyle/>
        <a:p>
          <a:endParaRPr lang="en-US"/>
        </a:p>
      </dgm:t>
    </dgm:pt>
    <dgm:pt modelId="{E9FE23D2-7581-4605-BF06-CF57A083B328}" type="sibTrans" cxnId="{4321E105-FD2F-4915-BCC7-426874E02616}">
      <dgm:prSet/>
      <dgm:spPr/>
      <dgm:t>
        <a:bodyPr/>
        <a:lstStyle/>
        <a:p>
          <a:endParaRPr lang="en-US"/>
        </a:p>
      </dgm:t>
    </dgm:pt>
    <dgm:pt modelId="{6DFBEE24-3F59-41B1-8E40-15E50D217420}">
      <dgm:prSet/>
      <dgm:spPr/>
      <dgm:t>
        <a:bodyPr/>
        <a:lstStyle/>
        <a:p>
          <a:pPr>
            <a:lnSpc>
              <a:spcPct val="100000"/>
            </a:lnSpc>
            <a:defRPr b="1"/>
          </a:pPr>
          <a:r>
            <a:rPr lang="en-US" baseline="0"/>
            <a:t>Python Basics Refresher</a:t>
          </a:r>
          <a:endParaRPr lang="en-US"/>
        </a:p>
      </dgm:t>
    </dgm:pt>
    <dgm:pt modelId="{C8A26F76-7F07-49E2-95E1-A572A0366D28}" type="parTrans" cxnId="{283D4EA3-32C3-4ED6-9B4C-D193D7A83376}">
      <dgm:prSet/>
      <dgm:spPr/>
      <dgm:t>
        <a:bodyPr/>
        <a:lstStyle/>
        <a:p>
          <a:endParaRPr lang="en-US"/>
        </a:p>
      </dgm:t>
    </dgm:pt>
    <dgm:pt modelId="{4DDFAD36-76FE-42F4-B2FF-7F9AFA18C289}" type="sibTrans" cxnId="{283D4EA3-32C3-4ED6-9B4C-D193D7A83376}">
      <dgm:prSet/>
      <dgm:spPr/>
      <dgm:t>
        <a:bodyPr/>
        <a:lstStyle/>
        <a:p>
          <a:endParaRPr lang="en-US"/>
        </a:p>
      </dgm:t>
    </dgm:pt>
    <dgm:pt modelId="{743959DA-5BEA-49D0-AF47-62389DE0F979}">
      <dgm:prSet/>
      <dgm:spPr/>
      <dgm:t>
        <a:bodyPr/>
        <a:lstStyle/>
        <a:p>
          <a:pPr>
            <a:lnSpc>
              <a:spcPct val="100000"/>
            </a:lnSpc>
          </a:pPr>
          <a:r>
            <a:rPr lang="en-US" baseline="0"/>
            <a:t>To review the fundamentals of Python that you have previously learned</a:t>
          </a:r>
          <a:endParaRPr lang="en-US"/>
        </a:p>
      </dgm:t>
    </dgm:pt>
    <dgm:pt modelId="{74062740-5FD9-40C9-9586-FA0268934105}" type="parTrans" cxnId="{F361D3D4-A188-43A9-87C3-909474DE2553}">
      <dgm:prSet/>
      <dgm:spPr/>
      <dgm:t>
        <a:bodyPr/>
        <a:lstStyle/>
        <a:p>
          <a:endParaRPr lang="en-US"/>
        </a:p>
      </dgm:t>
    </dgm:pt>
    <dgm:pt modelId="{6D74456C-7129-4E1E-BB37-BB8AEDF5713B}" type="sibTrans" cxnId="{F361D3D4-A188-43A9-87C3-909474DE2553}">
      <dgm:prSet/>
      <dgm:spPr/>
      <dgm:t>
        <a:bodyPr/>
        <a:lstStyle/>
        <a:p>
          <a:endParaRPr lang="en-US"/>
        </a:p>
      </dgm:t>
    </dgm:pt>
    <dgm:pt modelId="{81698252-E60B-41AF-B204-B97090B20B5C}">
      <dgm:prSet/>
      <dgm:spPr/>
      <dgm:t>
        <a:bodyPr/>
        <a:lstStyle/>
        <a:p>
          <a:pPr>
            <a:lnSpc>
              <a:spcPct val="100000"/>
            </a:lnSpc>
            <a:defRPr b="1"/>
          </a:pPr>
          <a:r>
            <a:rPr lang="en-US" baseline="0"/>
            <a:t>User Inputs</a:t>
          </a:r>
          <a:endParaRPr lang="en-US"/>
        </a:p>
      </dgm:t>
    </dgm:pt>
    <dgm:pt modelId="{5A6C50EF-D0B5-4B9B-9C22-E5F02E3B4426}" type="parTrans" cxnId="{21AE2959-A82C-4491-9E7E-6F53EF62BBC1}">
      <dgm:prSet/>
      <dgm:spPr/>
      <dgm:t>
        <a:bodyPr/>
        <a:lstStyle/>
        <a:p>
          <a:endParaRPr lang="en-US"/>
        </a:p>
      </dgm:t>
    </dgm:pt>
    <dgm:pt modelId="{6DC88796-CB5D-4630-8C5D-12CBB35B43DC}" type="sibTrans" cxnId="{21AE2959-A82C-4491-9E7E-6F53EF62BBC1}">
      <dgm:prSet/>
      <dgm:spPr/>
      <dgm:t>
        <a:bodyPr/>
        <a:lstStyle/>
        <a:p>
          <a:endParaRPr lang="en-US"/>
        </a:p>
      </dgm:t>
    </dgm:pt>
    <dgm:pt modelId="{F8C5EE18-7499-4D93-8CAF-45B53F946003}">
      <dgm:prSet/>
      <dgm:spPr/>
      <dgm:t>
        <a:bodyPr/>
        <a:lstStyle/>
        <a:p>
          <a:pPr>
            <a:lnSpc>
              <a:spcPct val="100000"/>
            </a:lnSpc>
          </a:pPr>
          <a:r>
            <a:rPr lang="en-US" baseline="0"/>
            <a:t>Understand how to write commands that ask for different types of user input</a:t>
          </a:r>
          <a:endParaRPr lang="en-US"/>
        </a:p>
      </dgm:t>
    </dgm:pt>
    <dgm:pt modelId="{401CA26A-008F-4C89-9A5E-07A09EF2AA19}" type="parTrans" cxnId="{306F99E6-50A1-4C91-9B86-05439A9497E3}">
      <dgm:prSet/>
      <dgm:spPr/>
      <dgm:t>
        <a:bodyPr/>
        <a:lstStyle/>
        <a:p>
          <a:endParaRPr lang="en-US"/>
        </a:p>
      </dgm:t>
    </dgm:pt>
    <dgm:pt modelId="{A0C04224-DAEB-4397-B305-EF454E0251AF}" type="sibTrans" cxnId="{306F99E6-50A1-4C91-9B86-05439A9497E3}">
      <dgm:prSet/>
      <dgm:spPr/>
      <dgm:t>
        <a:bodyPr/>
        <a:lstStyle/>
        <a:p>
          <a:endParaRPr lang="en-US"/>
        </a:p>
      </dgm:t>
    </dgm:pt>
    <dgm:pt modelId="{4790EC87-21FB-4DEB-A24D-798BB53CE33B}">
      <dgm:prSet/>
      <dgm:spPr/>
      <dgm:t>
        <a:bodyPr/>
        <a:lstStyle/>
        <a:p>
          <a:pPr>
            <a:lnSpc>
              <a:spcPct val="100000"/>
            </a:lnSpc>
          </a:pPr>
          <a:r>
            <a:rPr lang="en-US" baseline="0"/>
            <a:t>Understand how to write commands that make sure user inputs are viable</a:t>
          </a:r>
          <a:endParaRPr lang="en-US"/>
        </a:p>
      </dgm:t>
    </dgm:pt>
    <dgm:pt modelId="{611E9BCB-5156-401F-ABF2-416260E6A984}" type="parTrans" cxnId="{9192E8FE-F675-44D0-A5A3-9FA130735D2B}">
      <dgm:prSet/>
      <dgm:spPr/>
      <dgm:t>
        <a:bodyPr/>
        <a:lstStyle/>
        <a:p>
          <a:endParaRPr lang="en-US"/>
        </a:p>
      </dgm:t>
    </dgm:pt>
    <dgm:pt modelId="{9CE09F21-08AF-42DB-A89B-44C14AB17A3D}" type="sibTrans" cxnId="{9192E8FE-F675-44D0-A5A3-9FA130735D2B}">
      <dgm:prSet/>
      <dgm:spPr/>
      <dgm:t>
        <a:bodyPr/>
        <a:lstStyle/>
        <a:p>
          <a:endParaRPr lang="en-US"/>
        </a:p>
      </dgm:t>
    </dgm:pt>
    <dgm:pt modelId="{5613591F-B20E-492F-8B6F-665A7A35A09E}">
      <dgm:prSet/>
      <dgm:spPr/>
      <dgm:t>
        <a:bodyPr/>
        <a:lstStyle/>
        <a:p>
          <a:pPr>
            <a:lnSpc>
              <a:spcPct val="100000"/>
            </a:lnSpc>
            <a:defRPr b="1"/>
          </a:pPr>
          <a:r>
            <a:rPr lang="en-US" baseline="0"/>
            <a:t>Functions</a:t>
          </a:r>
          <a:endParaRPr lang="en-US"/>
        </a:p>
      </dgm:t>
    </dgm:pt>
    <dgm:pt modelId="{13FDF062-9DA5-4CCB-8120-D93A5BE63F67}" type="parTrans" cxnId="{4BAF5087-395C-435F-ABCF-C4C3073FD895}">
      <dgm:prSet/>
      <dgm:spPr/>
      <dgm:t>
        <a:bodyPr/>
        <a:lstStyle/>
        <a:p>
          <a:endParaRPr lang="en-US"/>
        </a:p>
      </dgm:t>
    </dgm:pt>
    <dgm:pt modelId="{6BDC4119-895E-4C64-BB58-C3CCD9ECD9BF}" type="sibTrans" cxnId="{4BAF5087-395C-435F-ABCF-C4C3073FD895}">
      <dgm:prSet/>
      <dgm:spPr/>
      <dgm:t>
        <a:bodyPr/>
        <a:lstStyle/>
        <a:p>
          <a:endParaRPr lang="en-US"/>
        </a:p>
      </dgm:t>
    </dgm:pt>
    <dgm:pt modelId="{8EA5B178-90E3-9F47-93D7-57964CEA2BF8}">
      <dgm:prSet/>
      <dgm:spPr/>
      <dgm:t>
        <a:bodyPr/>
        <a:lstStyle/>
        <a:p>
          <a:pPr>
            <a:lnSpc>
              <a:spcPct val="100000"/>
            </a:lnSpc>
          </a:pPr>
          <a:r>
            <a:rPr lang="en-US" dirty="0"/>
            <a:t>Scope (global vs local)</a:t>
          </a:r>
        </a:p>
      </dgm:t>
    </dgm:pt>
    <dgm:pt modelId="{4D613D8D-5AC3-3740-A60F-6244FCE92C08}" type="parTrans" cxnId="{2BAAB6D1-9C04-D546-A481-842CD293A89C}">
      <dgm:prSet/>
      <dgm:spPr/>
      <dgm:t>
        <a:bodyPr/>
        <a:lstStyle/>
        <a:p>
          <a:endParaRPr lang="en-US"/>
        </a:p>
      </dgm:t>
    </dgm:pt>
    <dgm:pt modelId="{5485D19B-D51D-8C43-9C34-613E78365566}" type="sibTrans" cxnId="{2BAAB6D1-9C04-D546-A481-842CD293A89C}">
      <dgm:prSet/>
      <dgm:spPr/>
      <dgm:t>
        <a:bodyPr/>
        <a:lstStyle/>
        <a:p>
          <a:endParaRPr lang="en-US"/>
        </a:p>
      </dgm:t>
    </dgm:pt>
    <dgm:pt modelId="{C0AB6A15-6A38-4540-B863-E8C1CE73F160}">
      <dgm:prSet/>
      <dgm:spPr/>
      <dgm:t>
        <a:bodyPr/>
        <a:lstStyle/>
        <a:p>
          <a:pPr>
            <a:lnSpc>
              <a:spcPct val="100000"/>
            </a:lnSpc>
          </a:pPr>
          <a:r>
            <a:rPr lang="en-US" dirty="0"/>
            <a:t>Structure</a:t>
          </a:r>
        </a:p>
      </dgm:t>
    </dgm:pt>
    <dgm:pt modelId="{F35F8A72-DDA5-AB49-A053-7B538094EFD6}" type="parTrans" cxnId="{2AE96434-7AB2-CB4E-983F-8FFD709455B6}">
      <dgm:prSet/>
      <dgm:spPr/>
      <dgm:t>
        <a:bodyPr/>
        <a:lstStyle/>
        <a:p>
          <a:endParaRPr lang="en-US"/>
        </a:p>
      </dgm:t>
    </dgm:pt>
    <dgm:pt modelId="{FE2FECDB-30D5-954F-9497-09C7CAE7D89E}" type="sibTrans" cxnId="{2AE96434-7AB2-CB4E-983F-8FFD709455B6}">
      <dgm:prSet/>
      <dgm:spPr/>
      <dgm:t>
        <a:bodyPr/>
        <a:lstStyle/>
        <a:p>
          <a:endParaRPr lang="en-US"/>
        </a:p>
      </dgm:t>
    </dgm:pt>
    <dgm:pt modelId="{E2BC2F18-7B82-4790-B80D-3F22BDB6CCB1}" type="pres">
      <dgm:prSet presAssocID="{7F2913FF-0AAC-47A9-B659-FE9B45099C3C}" presName="root" presStyleCnt="0">
        <dgm:presLayoutVars>
          <dgm:dir/>
          <dgm:resizeHandles val="exact"/>
        </dgm:presLayoutVars>
      </dgm:prSet>
      <dgm:spPr/>
    </dgm:pt>
    <dgm:pt modelId="{B04C4451-0F9C-4D6C-AFF5-C699D3749ED8}" type="pres">
      <dgm:prSet presAssocID="{4EF7F359-E680-4F32-8768-A7DEB86F3377}" presName="compNode" presStyleCnt="0"/>
      <dgm:spPr/>
    </dgm:pt>
    <dgm:pt modelId="{7FB06A08-761F-43F0-9B27-7CB66C7EF5D9}" type="pres">
      <dgm:prSet presAssocID="{4EF7F359-E680-4F32-8768-A7DEB86F337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9CB2BFB-38DC-44F6-B9D5-95D62D94F66E}" type="pres">
      <dgm:prSet presAssocID="{4EF7F359-E680-4F32-8768-A7DEB86F3377}" presName="iconSpace" presStyleCnt="0"/>
      <dgm:spPr/>
    </dgm:pt>
    <dgm:pt modelId="{220A53E8-0FB1-482D-91B2-5063C32FCB9E}" type="pres">
      <dgm:prSet presAssocID="{4EF7F359-E680-4F32-8768-A7DEB86F3377}" presName="parTx" presStyleLbl="revTx" presStyleIdx="0" presStyleCnt="8">
        <dgm:presLayoutVars>
          <dgm:chMax val="0"/>
          <dgm:chPref val="0"/>
        </dgm:presLayoutVars>
      </dgm:prSet>
      <dgm:spPr/>
    </dgm:pt>
    <dgm:pt modelId="{E5EB7AAE-5E7D-4882-8054-5CD77A2B3EB8}" type="pres">
      <dgm:prSet presAssocID="{4EF7F359-E680-4F32-8768-A7DEB86F3377}" presName="txSpace" presStyleCnt="0"/>
      <dgm:spPr/>
    </dgm:pt>
    <dgm:pt modelId="{8719B80C-7C50-4D5E-8472-3E1765709C86}" type="pres">
      <dgm:prSet presAssocID="{4EF7F359-E680-4F32-8768-A7DEB86F3377}" presName="desTx" presStyleLbl="revTx" presStyleIdx="1" presStyleCnt="8">
        <dgm:presLayoutVars/>
      </dgm:prSet>
      <dgm:spPr/>
    </dgm:pt>
    <dgm:pt modelId="{63C671B4-89A4-437C-8872-80F736BB3A83}" type="pres">
      <dgm:prSet presAssocID="{F3151710-62E1-4EF0-8B4C-8103AB3291EA}" presName="sibTrans" presStyleCnt="0"/>
      <dgm:spPr/>
    </dgm:pt>
    <dgm:pt modelId="{000C6B31-6DE2-448F-954D-EDE822193236}" type="pres">
      <dgm:prSet presAssocID="{6DFBEE24-3F59-41B1-8E40-15E50D217420}" presName="compNode" presStyleCnt="0"/>
      <dgm:spPr/>
    </dgm:pt>
    <dgm:pt modelId="{847E91C6-7C4B-4158-AFF1-2CFD9285C793}" type="pres">
      <dgm:prSet presAssocID="{6DFBEE24-3F59-41B1-8E40-15E50D2174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1427F400-334F-4EA7-B523-2031F2F84BBA}" type="pres">
      <dgm:prSet presAssocID="{6DFBEE24-3F59-41B1-8E40-15E50D217420}" presName="iconSpace" presStyleCnt="0"/>
      <dgm:spPr/>
    </dgm:pt>
    <dgm:pt modelId="{AF537D13-E21F-4199-A294-2E6FE14A10CD}" type="pres">
      <dgm:prSet presAssocID="{6DFBEE24-3F59-41B1-8E40-15E50D217420}" presName="parTx" presStyleLbl="revTx" presStyleIdx="2" presStyleCnt="8">
        <dgm:presLayoutVars>
          <dgm:chMax val="0"/>
          <dgm:chPref val="0"/>
        </dgm:presLayoutVars>
      </dgm:prSet>
      <dgm:spPr/>
    </dgm:pt>
    <dgm:pt modelId="{CB602964-568F-429E-9629-45F4C869D943}" type="pres">
      <dgm:prSet presAssocID="{6DFBEE24-3F59-41B1-8E40-15E50D217420}" presName="txSpace" presStyleCnt="0"/>
      <dgm:spPr/>
    </dgm:pt>
    <dgm:pt modelId="{B16EA2BB-00D7-4BA7-87AD-75CD0EB4F9D3}" type="pres">
      <dgm:prSet presAssocID="{6DFBEE24-3F59-41B1-8E40-15E50D217420}" presName="desTx" presStyleLbl="revTx" presStyleIdx="3" presStyleCnt="8">
        <dgm:presLayoutVars/>
      </dgm:prSet>
      <dgm:spPr/>
    </dgm:pt>
    <dgm:pt modelId="{99FFE714-2A25-4275-A295-C5D0167678CA}" type="pres">
      <dgm:prSet presAssocID="{4DDFAD36-76FE-42F4-B2FF-7F9AFA18C289}" presName="sibTrans" presStyleCnt="0"/>
      <dgm:spPr/>
    </dgm:pt>
    <dgm:pt modelId="{14500D5E-B2C5-4337-BEC6-947EB983433C}" type="pres">
      <dgm:prSet presAssocID="{81698252-E60B-41AF-B204-B97090B20B5C}" presName="compNode" presStyleCnt="0"/>
      <dgm:spPr/>
    </dgm:pt>
    <dgm:pt modelId="{FE238EF3-E6CB-43C2-952A-7DB213B63403}" type="pres">
      <dgm:prSet presAssocID="{81698252-E60B-41AF-B204-B97090B20B5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A86C07C3-3651-47CA-B028-B553979146FF}" type="pres">
      <dgm:prSet presAssocID="{81698252-E60B-41AF-B204-B97090B20B5C}" presName="iconSpace" presStyleCnt="0"/>
      <dgm:spPr/>
    </dgm:pt>
    <dgm:pt modelId="{11E9E5F8-AF8E-4080-89B4-66A771DF69F3}" type="pres">
      <dgm:prSet presAssocID="{81698252-E60B-41AF-B204-B97090B20B5C}" presName="parTx" presStyleLbl="revTx" presStyleIdx="4" presStyleCnt="8">
        <dgm:presLayoutVars>
          <dgm:chMax val="0"/>
          <dgm:chPref val="0"/>
        </dgm:presLayoutVars>
      </dgm:prSet>
      <dgm:spPr/>
    </dgm:pt>
    <dgm:pt modelId="{FD93D2B2-FB4C-44B9-B61F-C2ECC4FEB59C}" type="pres">
      <dgm:prSet presAssocID="{81698252-E60B-41AF-B204-B97090B20B5C}" presName="txSpace" presStyleCnt="0"/>
      <dgm:spPr/>
    </dgm:pt>
    <dgm:pt modelId="{D8716DF7-52C9-49B9-8E99-A4D1E41D5DB1}" type="pres">
      <dgm:prSet presAssocID="{81698252-E60B-41AF-B204-B97090B20B5C}" presName="desTx" presStyleLbl="revTx" presStyleIdx="5" presStyleCnt="8">
        <dgm:presLayoutVars/>
      </dgm:prSet>
      <dgm:spPr/>
    </dgm:pt>
    <dgm:pt modelId="{7FDF47E5-C325-4EB4-8DB6-7B9C00C3BCBA}" type="pres">
      <dgm:prSet presAssocID="{6DC88796-CB5D-4630-8C5D-12CBB35B43DC}" presName="sibTrans" presStyleCnt="0"/>
      <dgm:spPr/>
    </dgm:pt>
    <dgm:pt modelId="{32A16886-A633-4DAF-8ED2-855EEDEF0640}" type="pres">
      <dgm:prSet presAssocID="{5613591F-B20E-492F-8B6F-665A7A35A09E}" presName="compNode" presStyleCnt="0"/>
      <dgm:spPr/>
    </dgm:pt>
    <dgm:pt modelId="{32C3470F-CC11-41D6-8D2D-E49F735A00D5}" type="pres">
      <dgm:prSet presAssocID="{5613591F-B20E-492F-8B6F-665A7A35A09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arth Globe Americas"/>
        </a:ext>
      </dgm:extLst>
    </dgm:pt>
    <dgm:pt modelId="{47FC1696-9774-4D85-90D7-413043C52FD9}" type="pres">
      <dgm:prSet presAssocID="{5613591F-B20E-492F-8B6F-665A7A35A09E}" presName="iconSpace" presStyleCnt="0"/>
      <dgm:spPr/>
    </dgm:pt>
    <dgm:pt modelId="{0A3CA571-A347-4FC2-B886-4AE7772D0D40}" type="pres">
      <dgm:prSet presAssocID="{5613591F-B20E-492F-8B6F-665A7A35A09E}" presName="parTx" presStyleLbl="revTx" presStyleIdx="6" presStyleCnt="8">
        <dgm:presLayoutVars>
          <dgm:chMax val="0"/>
          <dgm:chPref val="0"/>
        </dgm:presLayoutVars>
      </dgm:prSet>
      <dgm:spPr/>
    </dgm:pt>
    <dgm:pt modelId="{62BC9109-7CE7-4F39-9064-CB843CD2D09F}" type="pres">
      <dgm:prSet presAssocID="{5613591F-B20E-492F-8B6F-665A7A35A09E}" presName="txSpace" presStyleCnt="0"/>
      <dgm:spPr/>
    </dgm:pt>
    <dgm:pt modelId="{5E769D05-DFA2-4568-B48F-F85BEC34346E}" type="pres">
      <dgm:prSet presAssocID="{5613591F-B20E-492F-8B6F-665A7A35A09E}" presName="desTx" presStyleLbl="revTx" presStyleIdx="7" presStyleCnt="8">
        <dgm:presLayoutVars/>
      </dgm:prSet>
      <dgm:spPr/>
    </dgm:pt>
  </dgm:ptLst>
  <dgm:cxnLst>
    <dgm:cxn modelId="{4321E105-FD2F-4915-BCC7-426874E02616}" srcId="{4EF7F359-E680-4F32-8768-A7DEB86F3377}" destId="{08889B43-52C8-4328-A64B-ACA881533294}" srcOrd="1" destOrd="0" parTransId="{192D5FA7-94D6-4534-91EE-70443093B03C}" sibTransId="{E9FE23D2-7581-4605-BF06-CF57A083B328}"/>
    <dgm:cxn modelId="{29194209-7470-DC43-AB35-70BE2D017D94}" type="presOf" srcId="{5613591F-B20E-492F-8B6F-665A7A35A09E}" destId="{0A3CA571-A347-4FC2-B886-4AE7772D0D40}" srcOrd="0" destOrd="0" presId="urn:microsoft.com/office/officeart/2018/2/layout/IconLabelDescriptionList"/>
    <dgm:cxn modelId="{0F78901E-880A-A748-8570-7F00D368CB03}" type="presOf" srcId="{7F2913FF-0AAC-47A9-B659-FE9B45099C3C}" destId="{E2BC2F18-7B82-4790-B80D-3F22BDB6CCB1}" srcOrd="0" destOrd="0" presId="urn:microsoft.com/office/officeart/2018/2/layout/IconLabelDescriptionList"/>
    <dgm:cxn modelId="{2AE96434-7AB2-CB4E-983F-8FFD709455B6}" srcId="{5613591F-B20E-492F-8B6F-665A7A35A09E}" destId="{C0AB6A15-6A38-4540-B863-E8C1CE73F160}" srcOrd="1" destOrd="0" parTransId="{F35F8A72-DDA5-AB49-A053-7B538094EFD6}" sibTransId="{FE2FECDB-30D5-954F-9497-09C7CAE7D89E}"/>
    <dgm:cxn modelId="{7E778D38-1CE5-A24C-A41F-663E24D77F91}" type="presOf" srcId="{6DFBEE24-3F59-41B1-8E40-15E50D217420}" destId="{AF537D13-E21F-4199-A294-2E6FE14A10CD}" srcOrd="0" destOrd="0" presId="urn:microsoft.com/office/officeart/2018/2/layout/IconLabelDescriptionList"/>
    <dgm:cxn modelId="{19C1D358-379E-0D4A-AD3C-3734E03FA8F0}" type="presOf" srcId="{743959DA-5BEA-49D0-AF47-62389DE0F979}" destId="{B16EA2BB-00D7-4BA7-87AD-75CD0EB4F9D3}" srcOrd="0" destOrd="0" presId="urn:microsoft.com/office/officeart/2018/2/layout/IconLabelDescriptionList"/>
    <dgm:cxn modelId="{21AE2959-A82C-4491-9E7E-6F53EF62BBC1}" srcId="{7F2913FF-0AAC-47A9-B659-FE9B45099C3C}" destId="{81698252-E60B-41AF-B204-B97090B20B5C}" srcOrd="2" destOrd="0" parTransId="{5A6C50EF-D0B5-4B9B-9C22-E5F02E3B4426}" sibTransId="{6DC88796-CB5D-4630-8C5D-12CBB35B43DC}"/>
    <dgm:cxn modelId="{C79CAE65-EA21-0341-87E2-070CFB198325}" type="presOf" srcId="{4EF7F359-E680-4F32-8768-A7DEB86F3377}" destId="{220A53E8-0FB1-482D-91B2-5063C32FCB9E}" srcOrd="0" destOrd="0" presId="urn:microsoft.com/office/officeart/2018/2/layout/IconLabelDescriptionList"/>
    <dgm:cxn modelId="{43D8B466-5B55-E146-B47A-4F459980D5A6}" type="presOf" srcId="{8EA5B178-90E3-9F47-93D7-57964CEA2BF8}" destId="{5E769D05-DFA2-4568-B48F-F85BEC34346E}" srcOrd="0" destOrd="0" presId="urn:microsoft.com/office/officeart/2018/2/layout/IconLabelDescriptionList"/>
    <dgm:cxn modelId="{0C71647B-5079-D541-B81B-D490005B5657}" type="presOf" srcId="{6D834F8F-EFA5-4D4D-B67A-7D6A5FB8CF1F}" destId="{8719B80C-7C50-4D5E-8472-3E1765709C86}" srcOrd="0" destOrd="0" presId="urn:microsoft.com/office/officeart/2018/2/layout/IconLabelDescriptionList"/>
    <dgm:cxn modelId="{1EFBD581-65AC-A44B-B37F-C6ABA0CBEF11}" type="presOf" srcId="{08889B43-52C8-4328-A64B-ACA881533294}" destId="{8719B80C-7C50-4D5E-8472-3E1765709C86}" srcOrd="0" destOrd="1" presId="urn:microsoft.com/office/officeart/2018/2/layout/IconLabelDescriptionList"/>
    <dgm:cxn modelId="{4BAF5087-395C-435F-ABCF-C4C3073FD895}" srcId="{7F2913FF-0AAC-47A9-B659-FE9B45099C3C}" destId="{5613591F-B20E-492F-8B6F-665A7A35A09E}" srcOrd="3" destOrd="0" parTransId="{13FDF062-9DA5-4CCB-8120-D93A5BE63F67}" sibTransId="{6BDC4119-895E-4C64-BB58-C3CCD9ECD9BF}"/>
    <dgm:cxn modelId="{3ED5B489-0E15-8E4A-B4D4-3A477503CEA3}" type="presOf" srcId="{C0AB6A15-6A38-4540-B863-E8C1CE73F160}" destId="{5E769D05-DFA2-4568-B48F-F85BEC34346E}" srcOrd="0" destOrd="1" presId="urn:microsoft.com/office/officeart/2018/2/layout/IconLabelDescriptionList"/>
    <dgm:cxn modelId="{6E91AB8F-9334-467F-A37A-F346D18CB3C0}" srcId="{4EF7F359-E680-4F32-8768-A7DEB86F3377}" destId="{6D834F8F-EFA5-4D4D-B67A-7D6A5FB8CF1F}" srcOrd="0" destOrd="0" parTransId="{8DFA9E40-6207-4CDF-9706-1F9BED16C6E5}" sibTransId="{7DA1D3B6-F230-4646-B5E2-42262DB611BD}"/>
    <dgm:cxn modelId="{D9D41C90-5DAC-46FF-B5E5-85D359ED1560}" srcId="{7F2913FF-0AAC-47A9-B659-FE9B45099C3C}" destId="{4EF7F359-E680-4F32-8768-A7DEB86F3377}" srcOrd="0" destOrd="0" parTransId="{0371610E-29FA-4FEC-A8AC-F8A19AEA5CA5}" sibTransId="{F3151710-62E1-4EF0-8B4C-8103AB3291EA}"/>
    <dgm:cxn modelId="{ADF7E898-F76E-7541-A6D9-DD6746E78854}" type="presOf" srcId="{F8C5EE18-7499-4D93-8CAF-45B53F946003}" destId="{D8716DF7-52C9-49B9-8E99-A4D1E41D5DB1}" srcOrd="0" destOrd="0" presId="urn:microsoft.com/office/officeart/2018/2/layout/IconLabelDescriptionList"/>
    <dgm:cxn modelId="{2441219F-4CB3-C444-8C23-FFDB67DBB67A}" type="presOf" srcId="{81698252-E60B-41AF-B204-B97090B20B5C}" destId="{11E9E5F8-AF8E-4080-89B4-66A771DF69F3}" srcOrd="0" destOrd="0" presId="urn:microsoft.com/office/officeart/2018/2/layout/IconLabelDescriptionList"/>
    <dgm:cxn modelId="{283D4EA3-32C3-4ED6-9B4C-D193D7A83376}" srcId="{7F2913FF-0AAC-47A9-B659-FE9B45099C3C}" destId="{6DFBEE24-3F59-41B1-8E40-15E50D217420}" srcOrd="1" destOrd="0" parTransId="{C8A26F76-7F07-49E2-95E1-A572A0366D28}" sibTransId="{4DDFAD36-76FE-42F4-B2FF-7F9AFA18C289}"/>
    <dgm:cxn modelId="{23EBCCB0-46E3-BA4E-899F-5158223714AE}" type="presOf" srcId="{4790EC87-21FB-4DEB-A24D-798BB53CE33B}" destId="{D8716DF7-52C9-49B9-8E99-A4D1E41D5DB1}" srcOrd="0" destOrd="1" presId="urn:microsoft.com/office/officeart/2018/2/layout/IconLabelDescriptionList"/>
    <dgm:cxn modelId="{2BAAB6D1-9C04-D546-A481-842CD293A89C}" srcId="{5613591F-B20E-492F-8B6F-665A7A35A09E}" destId="{8EA5B178-90E3-9F47-93D7-57964CEA2BF8}" srcOrd="0" destOrd="0" parTransId="{4D613D8D-5AC3-3740-A60F-6244FCE92C08}" sibTransId="{5485D19B-D51D-8C43-9C34-613E78365566}"/>
    <dgm:cxn modelId="{F361D3D4-A188-43A9-87C3-909474DE2553}" srcId="{6DFBEE24-3F59-41B1-8E40-15E50D217420}" destId="{743959DA-5BEA-49D0-AF47-62389DE0F979}" srcOrd="0" destOrd="0" parTransId="{74062740-5FD9-40C9-9586-FA0268934105}" sibTransId="{6D74456C-7129-4E1E-BB37-BB8AEDF5713B}"/>
    <dgm:cxn modelId="{306F99E6-50A1-4C91-9B86-05439A9497E3}" srcId="{81698252-E60B-41AF-B204-B97090B20B5C}" destId="{F8C5EE18-7499-4D93-8CAF-45B53F946003}" srcOrd="0" destOrd="0" parTransId="{401CA26A-008F-4C89-9A5E-07A09EF2AA19}" sibTransId="{A0C04224-DAEB-4397-B305-EF454E0251AF}"/>
    <dgm:cxn modelId="{9192E8FE-F675-44D0-A5A3-9FA130735D2B}" srcId="{81698252-E60B-41AF-B204-B97090B20B5C}" destId="{4790EC87-21FB-4DEB-A24D-798BB53CE33B}" srcOrd="1" destOrd="0" parTransId="{611E9BCB-5156-401F-ABF2-416260E6A984}" sibTransId="{9CE09F21-08AF-42DB-A89B-44C14AB17A3D}"/>
    <dgm:cxn modelId="{39857CE0-FAF7-7148-9FB8-0BB80AF6C583}" type="presParOf" srcId="{E2BC2F18-7B82-4790-B80D-3F22BDB6CCB1}" destId="{B04C4451-0F9C-4D6C-AFF5-C699D3749ED8}" srcOrd="0" destOrd="0" presId="urn:microsoft.com/office/officeart/2018/2/layout/IconLabelDescriptionList"/>
    <dgm:cxn modelId="{4FF3CCBD-ACBC-874C-9C2B-E0757D09F036}" type="presParOf" srcId="{B04C4451-0F9C-4D6C-AFF5-C699D3749ED8}" destId="{7FB06A08-761F-43F0-9B27-7CB66C7EF5D9}" srcOrd="0" destOrd="0" presId="urn:microsoft.com/office/officeart/2018/2/layout/IconLabelDescriptionList"/>
    <dgm:cxn modelId="{A654B458-0A3E-4D4D-98C6-CA03BFBA45A7}" type="presParOf" srcId="{B04C4451-0F9C-4D6C-AFF5-C699D3749ED8}" destId="{49CB2BFB-38DC-44F6-B9D5-95D62D94F66E}" srcOrd="1" destOrd="0" presId="urn:microsoft.com/office/officeart/2018/2/layout/IconLabelDescriptionList"/>
    <dgm:cxn modelId="{E0098F45-6D52-E049-B4CC-0E0EC1AF0BA3}" type="presParOf" srcId="{B04C4451-0F9C-4D6C-AFF5-C699D3749ED8}" destId="{220A53E8-0FB1-482D-91B2-5063C32FCB9E}" srcOrd="2" destOrd="0" presId="urn:microsoft.com/office/officeart/2018/2/layout/IconLabelDescriptionList"/>
    <dgm:cxn modelId="{840B4083-8873-A141-BDAA-66438D9616DF}" type="presParOf" srcId="{B04C4451-0F9C-4D6C-AFF5-C699D3749ED8}" destId="{E5EB7AAE-5E7D-4882-8054-5CD77A2B3EB8}" srcOrd="3" destOrd="0" presId="urn:microsoft.com/office/officeart/2018/2/layout/IconLabelDescriptionList"/>
    <dgm:cxn modelId="{62FDFB66-F67C-0249-8043-CEC338DF61A1}" type="presParOf" srcId="{B04C4451-0F9C-4D6C-AFF5-C699D3749ED8}" destId="{8719B80C-7C50-4D5E-8472-3E1765709C86}" srcOrd="4" destOrd="0" presId="urn:microsoft.com/office/officeart/2018/2/layout/IconLabelDescriptionList"/>
    <dgm:cxn modelId="{38ED922E-566B-F54A-8E69-4AF4E08BA759}" type="presParOf" srcId="{E2BC2F18-7B82-4790-B80D-3F22BDB6CCB1}" destId="{63C671B4-89A4-437C-8872-80F736BB3A83}" srcOrd="1" destOrd="0" presId="urn:microsoft.com/office/officeart/2018/2/layout/IconLabelDescriptionList"/>
    <dgm:cxn modelId="{9E62E3C8-E9FC-5048-BE5A-BA2E895D900B}" type="presParOf" srcId="{E2BC2F18-7B82-4790-B80D-3F22BDB6CCB1}" destId="{000C6B31-6DE2-448F-954D-EDE822193236}" srcOrd="2" destOrd="0" presId="urn:microsoft.com/office/officeart/2018/2/layout/IconLabelDescriptionList"/>
    <dgm:cxn modelId="{CF74EBA1-6212-8142-86DF-4B6ED0B3D584}" type="presParOf" srcId="{000C6B31-6DE2-448F-954D-EDE822193236}" destId="{847E91C6-7C4B-4158-AFF1-2CFD9285C793}" srcOrd="0" destOrd="0" presId="urn:microsoft.com/office/officeart/2018/2/layout/IconLabelDescriptionList"/>
    <dgm:cxn modelId="{58840EA5-C935-A145-ACF2-D6F33ABB0DB6}" type="presParOf" srcId="{000C6B31-6DE2-448F-954D-EDE822193236}" destId="{1427F400-334F-4EA7-B523-2031F2F84BBA}" srcOrd="1" destOrd="0" presId="urn:microsoft.com/office/officeart/2018/2/layout/IconLabelDescriptionList"/>
    <dgm:cxn modelId="{4FB50E4D-133A-8648-A8F1-EFA21D36897B}" type="presParOf" srcId="{000C6B31-6DE2-448F-954D-EDE822193236}" destId="{AF537D13-E21F-4199-A294-2E6FE14A10CD}" srcOrd="2" destOrd="0" presId="urn:microsoft.com/office/officeart/2018/2/layout/IconLabelDescriptionList"/>
    <dgm:cxn modelId="{DA5D1D3D-9DC8-9542-AB2D-676D84F2E340}" type="presParOf" srcId="{000C6B31-6DE2-448F-954D-EDE822193236}" destId="{CB602964-568F-429E-9629-45F4C869D943}" srcOrd="3" destOrd="0" presId="urn:microsoft.com/office/officeart/2018/2/layout/IconLabelDescriptionList"/>
    <dgm:cxn modelId="{3B614DB0-B810-8943-A002-F131B55B650A}" type="presParOf" srcId="{000C6B31-6DE2-448F-954D-EDE822193236}" destId="{B16EA2BB-00D7-4BA7-87AD-75CD0EB4F9D3}" srcOrd="4" destOrd="0" presId="urn:microsoft.com/office/officeart/2018/2/layout/IconLabelDescriptionList"/>
    <dgm:cxn modelId="{C6175CE0-8E2C-1B4D-AE69-34472FFC020C}" type="presParOf" srcId="{E2BC2F18-7B82-4790-B80D-3F22BDB6CCB1}" destId="{99FFE714-2A25-4275-A295-C5D0167678CA}" srcOrd="3" destOrd="0" presId="urn:microsoft.com/office/officeart/2018/2/layout/IconLabelDescriptionList"/>
    <dgm:cxn modelId="{4F3B2AFC-20DF-1940-804A-0E613F2375EF}" type="presParOf" srcId="{E2BC2F18-7B82-4790-B80D-3F22BDB6CCB1}" destId="{14500D5E-B2C5-4337-BEC6-947EB983433C}" srcOrd="4" destOrd="0" presId="urn:microsoft.com/office/officeart/2018/2/layout/IconLabelDescriptionList"/>
    <dgm:cxn modelId="{A1FB19FE-843F-8F4E-9B3F-E573E37B1F33}" type="presParOf" srcId="{14500D5E-B2C5-4337-BEC6-947EB983433C}" destId="{FE238EF3-E6CB-43C2-952A-7DB213B63403}" srcOrd="0" destOrd="0" presId="urn:microsoft.com/office/officeart/2018/2/layout/IconLabelDescriptionList"/>
    <dgm:cxn modelId="{ECE0854D-04BA-774E-A65B-96EE55A8D3C7}" type="presParOf" srcId="{14500D5E-B2C5-4337-BEC6-947EB983433C}" destId="{A86C07C3-3651-47CA-B028-B553979146FF}" srcOrd="1" destOrd="0" presId="urn:microsoft.com/office/officeart/2018/2/layout/IconLabelDescriptionList"/>
    <dgm:cxn modelId="{FB4EB35D-B15F-E149-8A81-2C66F5A979A3}" type="presParOf" srcId="{14500D5E-B2C5-4337-BEC6-947EB983433C}" destId="{11E9E5F8-AF8E-4080-89B4-66A771DF69F3}" srcOrd="2" destOrd="0" presId="urn:microsoft.com/office/officeart/2018/2/layout/IconLabelDescriptionList"/>
    <dgm:cxn modelId="{F7284C23-162C-AC4F-9CE8-21954BBA8A20}" type="presParOf" srcId="{14500D5E-B2C5-4337-BEC6-947EB983433C}" destId="{FD93D2B2-FB4C-44B9-B61F-C2ECC4FEB59C}" srcOrd="3" destOrd="0" presId="urn:microsoft.com/office/officeart/2018/2/layout/IconLabelDescriptionList"/>
    <dgm:cxn modelId="{A65EFBFE-ED63-6C4B-A281-C293882E0192}" type="presParOf" srcId="{14500D5E-B2C5-4337-BEC6-947EB983433C}" destId="{D8716DF7-52C9-49B9-8E99-A4D1E41D5DB1}" srcOrd="4" destOrd="0" presId="urn:microsoft.com/office/officeart/2018/2/layout/IconLabelDescriptionList"/>
    <dgm:cxn modelId="{3B311CD7-7B73-0149-B993-48BD9AB1120F}" type="presParOf" srcId="{E2BC2F18-7B82-4790-B80D-3F22BDB6CCB1}" destId="{7FDF47E5-C325-4EB4-8DB6-7B9C00C3BCBA}" srcOrd="5" destOrd="0" presId="urn:microsoft.com/office/officeart/2018/2/layout/IconLabelDescriptionList"/>
    <dgm:cxn modelId="{D70A229C-A552-BD4F-A8D3-2ACF7B1AE1E4}" type="presParOf" srcId="{E2BC2F18-7B82-4790-B80D-3F22BDB6CCB1}" destId="{32A16886-A633-4DAF-8ED2-855EEDEF0640}" srcOrd="6" destOrd="0" presId="urn:microsoft.com/office/officeart/2018/2/layout/IconLabelDescriptionList"/>
    <dgm:cxn modelId="{31224514-9006-A744-870D-0B6668EABE97}" type="presParOf" srcId="{32A16886-A633-4DAF-8ED2-855EEDEF0640}" destId="{32C3470F-CC11-41D6-8D2D-E49F735A00D5}" srcOrd="0" destOrd="0" presId="urn:microsoft.com/office/officeart/2018/2/layout/IconLabelDescriptionList"/>
    <dgm:cxn modelId="{54AA52B8-4728-2544-9425-FD049C32D409}" type="presParOf" srcId="{32A16886-A633-4DAF-8ED2-855EEDEF0640}" destId="{47FC1696-9774-4D85-90D7-413043C52FD9}" srcOrd="1" destOrd="0" presId="urn:microsoft.com/office/officeart/2018/2/layout/IconLabelDescriptionList"/>
    <dgm:cxn modelId="{17C19D67-A73C-7B4F-916A-F6930EAA20F5}" type="presParOf" srcId="{32A16886-A633-4DAF-8ED2-855EEDEF0640}" destId="{0A3CA571-A347-4FC2-B886-4AE7772D0D40}" srcOrd="2" destOrd="0" presId="urn:microsoft.com/office/officeart/2018/2/layout/IconLabelDescriptionList"/>
    <dgm:cxn modelId="{8CA7B32E-8143-B446-AAAD-A4EA5DAF06F0}" type="presParOf" srcId="{32A16886-A633-4DAF-8ED2-855EEDEF0640}" destId="{62BC9109-7CE7-4F39-9064-CB843CD2D09F}" srcOrd="3" destOrd="0" presId="urn:microsoft.com/office/officeart/2018/2/layout/IconLabelDescriptionList"/>
    <dgm:cxn modelId="{6E6A74B8-13DE-C549-BE6F-10182E91DAA9}" type="presParOf" srcId="{32A16886-A633-4DAF-8ED2-855EEDEF0640}" destId="{5E769D05-DFA2-4568-B48F-F85BEC34346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AD6817-DEDD-43A4-8198-A02392AEB182}"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BA1A98E-D505-4898-926F-B0E9F9BD5871}">
      <dgm:prSet/>
      <dgm:spPr/>
      <dgm:t>
        <a:bodyPr/>
        <a:lstStyle/>
        <a:p>
          <a:pPr>
            <a:lnSpc>
              <a:spcPct val="100000"/>
            </a:lnSpc>
          </a:pPr>
          <a:r>
            <a:rPr lang="en-US" baseline="0"/>
            <a:t>Programming Skills &amp; Confidence</a:t>
          </a:r>
          <a:endParaRPr lang="en-US" dirty="0"/>
        </a:p>
      </dgm:t>
    </dgm:pt>
    <dgm:pt modelId="{68BB89F1-FF49-43DB-9E59-5BC986DF0115}" type="parTrans" cxnId="{B536E89C-B65F-46EB-AFDC-09C7C9DD1141}">
      <dgm:prSet/>
      <dgm:spPr/>
      <dgm:t>
        <a:bodyPr/>
        <a:lstStyle/>
        <a:p>
          <a:endParaRPr lang="en-US"/>
        </a:p>
      </dgm:t>
    </dgm:pt>
    <dgm:pt modelId="{C7DCD8DF-1A8E-4994-BF37-5EEC7A18008A}" type="sibTrans" cxnId="{B536E89C-B65F-46EB-AFDC-09C7C9DD1141}">
      <dgm:prSet/>
      <dgm:spPr/>
      <dgm:t>
        <a:bodyPr/>
        <a:lstStyle/>
        <a:p>
          <a:pPr>
            <a:lnSpc>
              <a:spcPct val="100000"/>
            </a:lnSpc>
          </a:pPr>
          <a:endParaRPr lang="en-US"/>
        </a:p>
      </dgm:t>
    </dgm:pt>
    <dgm:pt modelId="{BB622F44-5F8B-41C2-A8B2-1BE0B83FB55D}">
      <dgm:prSet/>
      <dgm:spPr/>
      <dgm:t>
        <a:bodyPr/>
        <a:lstStyle/>
        <a:p>
          <a:pPr>
            <a:lnSpc>
              <a:spcPct val="100000"/>
            </a:lnSpc>
          </a:pPr>
          <a:r>
            <a:rPr lang="en-US"/>
            <a:t>Hidden Curriculum</a:t>
          </a:r>
          <a:endParaRPr lang="en-US" dirty="0"/>
        </a:p>
      </dgm:t>
    </dgm:pt>
    <dgm:pt modelId="{616E92A7-4760-4912-8E10-9902F88039DA}" type="parTrans" cxnId="{C6B93C84-7F82-48E4-B683-A20DE1E81B78}">
      <dgm:prSet/>
      <dgm:spPr/>
      <dgm:t>
        <a:bodyPr/>
        <a:lstStyle/>
        <a:p>
          <a:endParaRPr lang="en-US"/>
        </a:p>
      </dgm:t>
    </dgm:pt>
    <dgm:pt modelId="{01FD3437-6B61-476E-A3BF-30518118A747}" type="sibTrans" cxnId="{C6B93C84-7F82-48E4-B683-A20DE1E81B78}">
      <dgm:prSet/>
      <dgm:spPr/>
      <dgm:t>
        <a:bodyPr/>
        <a:lstStyle/>
        <a:p>
          <a:pPr>
            <a:lnSpc>
              <a:spcPct val="100000"/>
            </a:lnSpc>
          </a:pPr>
          <a:endParaRPr lang="en-US"/>
        </a:p>
      </dgm:t>
    </dgm:pt>
    <dgm:pt modelId="{9221AD01-259D-44CF-88A0-316C8ADAAC2A}">
      <dgm:prSet/>
      <dgm:spPr/>
      <dgm:t>
        <a:bodyPr/>
        <a:lstStyle/>
        <a:p>
          <a:pPr>
            <a:lnSpc>
              <a:spcPct val="100000"/>
            </a:lnSpc>
          </a:pPr>
          <a:r>
            <a:rPr lang="en-US" baseline="0"/>
            <a:t>Data Structures</a:t>
          </a:r>
          <a:endParaRPr lang="en-US" dirty="0"/>
        </a:p>
      </dgm:t>
    </dgm:pt>
    <dgm:pt modelId="{DF5E3CD3-5DEE-4FAA-84C4-E4C5A86715E8}" type="parTrans" cxnId="{E585587C-2B0B-4871-B8E0-9025E6C26100}">
      <dgm:prSet/>
      <dgm:spPr/>
      <dgm:t>
        <a:bodyPr/>
        <a:lstStyle/>
        <a:p>
          <a:endParaRPr lang="en-US"/>
        </a:p>
      </dgm:t>
    </dgm:pt>
    <dgm:pt modelId="{C6AD8C20-4C11-429A-9F48-4CB157D2491A}" type="sibTrans" cxnId="{E585587C-2B0B-4871-B8E0-9025E6C26100}">
      <dgm:prSet/>
      <dgm:spPr/>
      <dgm:t>
        <a:bodyPr/>
        <a:lstStyle/>
        <a:p>
          <a:pPr>
            <a:lnSpc>
              <a:spcPct val="100000"/>
            </a:lnSpc>
          </a:pPr>
          <a:endParaRPr lang="en-US"/>
        </a:p>
      </dgm:t>
    </dgm:pt>
    <dgm:pt modelId="{AA830D97-2E72-49D0-B11E-057E89F8676C}">
      <dgm:prSet/>
      <dgm:spPr/>
      <dgm:t>
        <a:bodyPr/>
        <a:lstStyle/>
        <a:p>
          <a:pPr>
            <a:lnSpc>
              <a:spcPct val="100000"/>
            </a:lnSpc>
          </a:pPr>
          <a:r>
            <a:rPr lang="en-US"/>
            <a:t>Troubleshooting</a:t>
          </a:r>
          <a:endParaRPr lang="en-US" dirty="0"/>
        </a:p>
      </dgm:t>
    </dgm:pt>
    <dgm:pt modelId="{1133F0EC-F3C2-4B15-9919-087228E99B9D}" type="parTrans" cxnId="{DFDCFB4A-FC7B-4EC6-8DE1-C5F3DCA54950}">
      <dgm:prSet/>
      <dgm:spPr/>
      <dgm:t>
        <a:bodyPr/>
        <a:lstStyle/>
        <a:p>
          <a:endParaRPr lang="en-US"/>
        </a:p>
      </dgm:t>
    </dgm:pt>
    <dgm:pt modelId="{0BBA462A-6BCC-4AC2-A705-81061B65A676}" type="sibTrans" cxnId="{DFDCFB4A-FC7B-4EC6-8DE1-C5F3DCA54950}">
      <dgm:prSet/>
      <dgm:spPr/>
      <dgm:t>
        <a:bodyPr/>
        <a:lstStyle/>
        <a:p>
          <a:pPr>
            <a:lnSpc>
              <a:spcPct val="100000"/>
            </a:lnSpc>
          </a:pPr>
          <a:endParaRPr lang="en-US"/>
        </a:p>
      </dgm:t>
    </dgm:pt>
    <dgm:pt modelId="{7D1CE6BC-B3D5-4A5D-BFB9-C8F30E75E4B3}">
      <dgm:prSet/>
      <dgm:spPr/>
      <dgm:t>
        <a:bodyPr/>
        <a:lstStyle/>
        <a:p>
          <a:pPr>
            <a:lnSpc>
              <a:spcPct val="100000"/>
            </a:lnSpc>
          </a:pPr>
          <a:r>
            <a:rPr lang="en-US"/>
            <a:t>Accessing Data</a:t>
          </a:r>
          <a:endParaRPr lang="en-US" dirty="0"/>
        </a:p>
      </dgm:t>
    </dgm:pt>
    <dgm:pt modelId="{FDD213F4-668F-45C5-9AEF-7ED1841877E7}" type="parTrans" cxnId="{5F5AE081-A9E2-4ED5-954E-5EAE97CE6A26}">
      <dgm:prSet/>
      <dgm:spPr/>
      <dgm:t>
        <a:bodyPr/>
        <a:lstStyle/>
        <a:p>
          <a:endParaRPr lang="en-US"/>
        </a:p>
      </dgm:t>
    </dgm:pt>
    <dgm:pt modelId="{6B067D7F-19B6-4405-8F00-BDA97D9CE010}" type="sibTrans" cxnId="{5F5AE081-A9E2-4ED5-954E-5EAE97CE6A26}">
      <dgm:prSet/>
      <dgm:spPr/>
      <dgm:t>
        <a:bodyPr/>
        <a:lstStyle/>
        <a:p>
          <a:pPr>
            <a:lnSpc>
              <a:spcPct val="100000"/>
            </a:lnSpc>
          </a:pPr>
          <a:endParaRPr lang="en-US"/>
        </a:p>
      </dgm:t>
    </dgm:pt>
    <dgm:pt modelId="{185E277E-8982-4E39-8792-F9451E7158DF}">
      <dgm:prSet/>
      <dgm:spPr/>
      <dgm:t>
        <a:bodyPr/>
        <a:lstStyle/>
        <a:p>
          <a:pPr>
            <a:lnSpc>
              <a:spcPct val="100000"/>
            </a:lnSpc>
          </a:pPr>
          <a:r>
            <a:rPr lang="en-US"/>
            <a:t>Algorithms</a:t>
          </a:r>
          <a:endParaRPr lang="en-US" dirty="0"/>
        </a:p>
      </dgm:t>
    </dgm:pt>
    <dgm:pt modelId="{DB49F858-7EDB-4812-A7F9-0E80FCAB5BEF}" type="parTrans" cxnId="{B8A615A0-3710-4803-A695-A9E3C0678741}">
      <dgm:prSet/>
      <dgm:spPr/>
      <dgm:t>
        <a:bodyPr/>
        <a:lstStyle/>
        <a:p>
          <a:endParaRPr lang="en-US"/>
        </a:p>
      </dgm:t>
    </dgm:pt>
    <dgm:pt modelId="{DC022F47-B7D7-4414-8963-B8DA32E3949B}" type="sibTrans" cxnId="{B8A615A0-3710-4803-A695-A9E3C0678741}">
      <dgm:prSet/>
      <dgm:spPr/>
      <dgm:t>
        <a:bodyPr/>
        <a:lstStyle/>
        <a:p>
          <a:endParaRPr lang="en-US"/>
        </a:p>
      </dgm:t>
    </dgm:pt>
    <dgm:pt modelId="{88056D2D-FDF6-4EEB-9BC6-E42C35036A76}" type="pres">
      <dgm:prSet presAssocID="{52AD6817-DEDD-43A4-8198-A02392AEB182}" presName="diagram" presStyleCnt="0">
        <dgm:presLayoutVars>
          <dgm:dir/>
          <dgm:resizeHandles val="exact"/>
        </dgm:presLayoutVars>
      </dgm:prSet>
      <dgm:spPr/>
    </dgm:pt>
    <dgm:pt modelId="{93A62D52-9B27-4B3A-9CC0-E1B9CD22F511}" type="pres">
      <dgm:prSet presAssocID="{0BA1A98E-D505-4898-926F-B0E9F9BD5871}" presName="node" presStyleLbl="node1" presStyleIdx="0" presStyleCnt="6">
        <dgm:presLayoutVars>
          <dgm:bulletEnabled val="1"/>
        </dgm:presLayoutVars>
      </dgm:prSet>
      <dgm:spPr/>
    </dgm:pt>
    <dgm:pt modelId="{817BB2C8-89E6-4AEB-BB83-51394A3177A5}" type="pres">
      <dgm:prSet presAssocID="{C7DCD8DF-1A8E-4994-BF37-5EEC7A18008A}" presName="sibTrans" presStyleCnt="0"/>
      <dgm:spPr/>
    </dgm:pt>
    <dgm:pt modelId="{C4406D78-2045-476E-9F2D-D4B2E1651B0A}" type="pres">
      <dgm:prSet presAssocID="{BB622F44-5F8B-41C2-A8B2-1BE0B83FB55D}" presName="node" presStyleLbl="node1" presStyleIdx="1" presStyleCnt="6">
        <dgm:presLayoutVars>
          <dgm:bulletEnabled val="1"/>
        </dgm:presLayoutVars>
      </dgm:prSet>
      <dgm:spPr/>
    </dgm:pt>
    <dgm:pt modelId="{8FC04C33-1C85-4D66-82D5-7516B25B70A0}" type="pres">
      <dgm:prSet presAssocID="{01FD3437-6B61-476E-A3BF-30518118A747}" presName="sibTrans" presStyleCnt="0"/>
      <dgm:spPr/>
    </dgm:pt>
    <dgm:pt modelId="{99770524-BA40-411F-ABDC-4F226ED3119B}" type="pres">
      <dgm:prSet presAssocID="{9221AD01-259D-44CF-88A0-316C8ADAAC2A}" presName="node" presStyleLbl="node1" presStyleIdx="2" presStyleCnt="6">
        <dgm:presLayoutVars>
          <dgm:bulletEnabled val="1"/>
        </dgm:presLayoutVars>
      </dgm:prSet>
      <dgm:spPr/>
    </dgm:pt>
    <dgm:pt modelId="{6A4D8A32-DC18-4629-9A43-E9DD4CABDF27}" type="pres">
      <dgm:prSet presAssocID="{C6AD8C20-4C11-429A-9F48-4CB157D2491A}" presName="sibTrans" presStyleCnt="0"/>
      <dgm:spPr/>
    </dgm:pt>
    <dgm:pt modelId="{F1FD962E-AA77-4F53-BA9E-CFBE792F04C7}" type="pres">
      <dgm:prSet presAssocID="{AA830D97-2E72-49D0-B11E-057E89F8676C}" presName="node" presStyleLbl="node1" presStyleIdx="3" presStyleCnt="6">
        <dgm:presLayoutVars>
          <dgm:bulletEnabled val="1"/>
        </dgm:presLayoutVars>
      </dgm:prSet>
      <dgm:spPr/>
    </dgm:pt>
    <dgm:pt modelId="{F025F3C4-C1F2-4BBF-A7B1-B3FDCA77F5C5}" type="pres">
      <dgm:prSet presAssocID="{0BBA462A-6BCC-4AC2-A705-81061B65A676}" presName="sibTrans" presStyleCnt="0"/>
      <dgm:spPr/>
    </dgm:pt>
    <dgm:pt modelId="{F05A362B-19A9-467C-BE6A-E6FA2D7B862A}" type="pres">
      <dgm:prSet presAssocID="{7D1CE6BC-B3D5-4A5D-BFB9-C8F30E75E4B3}" presName="node" presStyleLbl="node1" presStyleIdx="4" presStyleCnt="6">
        <dgm:presLayoutVars>
          <dgm:bulletEnabled val="1"/>
        </dgm:presLayoutVars>
      </dgm:prSet>
      <dgm:spPr/>
    </dgm:pt>
    <dgm:pt modelId="{194D9136-F3D3-4170-9E00-62896121B69E}" type="pres">
      <dgm:prSet presAssocID="{6B067D7F-19B6-4405-8F00-BDA97D9CE010}" presName="sibTrans" presStyleCnt="0"/>
      <dgm:spPr/>
    </dgm:pt>
    <dgm:pt modelId="{7182DAA1-480F-4205-B14F-DE0C8E5DD5A5}" type="pres">
      <dgm:prSet presAssocID="{185E277E-8982-4E39-8792-F9451E7158DF}" presName="node" presStyleLbl="node1" presStyleIdx="5" presStyleCnt="6">
        <dgm:presLayoutVars>
          <dgm:bulletEnabled val="1"/>
        </dgm:presLayoutVars>
      </dgm:prSet>
      <dgm:spPr/>
    </dgm:pt>
  </dgm:ptLst>
  <dgm:cxnLst>
    <dgm:cxn modelId="{93D39C08-6923-1640-A338-E0E6879ACAE8}" type="presOf" srcId="{7D1CE6BC-B3D5-4A5D-BFB9-C8F30E75E4B3}" destId="{F05A362B-19A9-467C-BE6A-E6FA2D7B862A}" srcOrd="0" destOrd="0" presId="urn:microsoft.com/office/officeart/2005/8/layout/default"/>
    <dgm:cxn modelId="{DFDCFB4A-FC7B-4EC6-8DE1-C5F3DCA54950}" srcId="{52AD6817-DEDD-43A4-8198-A02392AEB182}" destId="{AA830D97-2E72-49D0-B11E-057E89F8676C}" srcOrd="3" destOrd="0" parTransId="{1133F0EC-F3C2-4B15-9919-087228E99B9D}" sibTransId="{0BBA462A-6BCC-4AC2-A705-81061B65A676}"/>
    <dgm:cxn modelId="{CE7A025A-2EF0-0C4D-8BCA-31E579EBE8A5}" type="presOf" srcId="{185E277E-8982-4E39-8792-F9451E7158DF}" destId="{7182DAA1-480F-4205-B14F-DE0C8E5DD5A5}" srcOrd="0" destOrd="0" presId="urn:microsoft.com/office/officeart/2005/8/layout/default"/>
    <dgm:cxn modelId="{223CC960-4E4D-B94A-83E2-F4DE1C0996E1}" type="presOf" srcId="{0BA1A98E-D505-4898-926F-B0E9F9BD5871}" destId="{93A62D52-9B27-4B3A-9CC0-E1B9CD22F511}" srcOrd="0" destOrd="0" presId="urn:microsoft.com/office/officeart/2005/8/layout/default"/>
    <dgm:cxn modelId="{0CD6BD7A-54D7-424B-B217-A6304971C95F}" type="presOf" srcId="{AA830D97-2E72-49D0-B11E-057E89F8676C}" destId="{F1FD962E-AA77-4F53-BA9E-CFBE792F04C7}" srcOrd="0" destOrd="0" presId="urn:microsoft.com/office/officeart/2005/8/layout/default"/>
    <dgm:cxn modelId="{E585587C-2B0B-4871-B8E0-9025E6C26100}" srcId="{52AD6817-DEDD-43A4-8198-A02392AEB182}" destId="{9221AD01-259D-44CF-88A0-316C8ADAAC2A}" srcOrd="2" destOrd="0" parTransId="{DF5E3CD3-5DEE-4FAA-84C4-E4C5A86715E8}" sibTransId="{C6AD8C20-4C11-429A-9F48-4CB157D2491A}"/>
    <dgm:cxn modelId="{BBDD6980-6D00-C04E-9DD6-941CB5765576}" type="presOf" srcId="{52AD6817-DEDD-43A4-8198-A02392AEB182}" destId="{88056D2D-FDF6-4EEB-9BC6-E42C35036A76}" srcOrd="0" destOrd="0" presId="urn:microsoft.com/office/officeart/2005/8/layout/default"/>
    <dgm:cxn modelId="{5F5AE081-A9E2-4ED5-954E-5EAE97CE6A26}" srcId="{52AD6817-DEDD-43A4-8198-A02392AEB182}" destId="{7D1CE6BC-B3D5-4A5D-BFB9-C8F30E75E4B3}" srcOrd="4" destOrd="0" parTransId="{FDD213F4-668F-45C5-9AEF-7ED1841877E7}" sibTransId="{6B067D7F-19B6-4405-8F00-BDA97D9CE010}"/>
    <dgm:cxn modelId="{C6B93C84-7F82-48E4-B683-A20DE1E81B78}" srcId="{52AD6817-DEDD-43A4-8198-A02392AEB182}" destId="{BB622F44-5F8B-41C2-A8B2-1BE0B83FB55D}" srcOrd="1" destOrd="0" parTransId="{616E92A7-4760-4912-8E10-9902F88039DA}" sibTransId="{01FD3437-6B61-476E-A3BF-30518118A747}"/>
    <dgm:cxn modelId="{B536E89C-B65F-46EB-AFDC-09C7C9DD1141}" srcId="{52AD6817-DEDD-43A4-8198-A02392AEB182}" destId="{0BA1A98E-D505-4898-926F-B0E9F9BD5871}" srcOrd="0" destOrd="0" parTransId="{68BB89F1-FF49-43DB-9E59-5BC986DF0115}" sibTransId="{C7DCD8DF-1A8E-4994-BF37-5EEC7A18008A}"/>
    <dgm:cxn modelId="{B8A615A0-3710-4803-A695-A9E3C0678741}" srcId="{52AD6817-DEDD-43A4-8198-A02392AEB182}" destId="{185E277E-8982-4E39-8792-F9451E7158DF}" srcOrd="5" destOrd="0" parTransId="{DB49F858-7EDB-4812-A7F9-0E80FCAB5BEF}" sibTransId="{DC022F47-B7D7-4414-8963-B8DA32E3949B}"/>
    <dgm:cxn modelId="{B64ADFBA-3C06-144E-99E6-7F893C38F2F1}" type="presOf" srcId="{BB622F44-5F8B-41C2-A8B2-1BE0B83FB55D}" destId="{C4406D78-2045-476E-9F2D-D4B2E1651B0A}" srcOrd="0" destOrd="0" presId="urn:microsoft.com/office/officeart/2005/8/layout/default"/>
    <dgm:cxn modelId="{E637E7CE-FD9A-4B48-AAEA-07A6002EEBF2}" type="presOf" srcId="{9221AD01-259D-44CF-88A0-316C8ADAAC2A}" destId="{99770524-BA40-411F-ABDC-4F226ED3119B}" srcOrd="0" destOrd="0" presId="urn:microsoft.com/office/officeart/2005/8/layout/default"/>
    <dgm:cxn modelId="{12ED773C-5BBC-4D4F-8269-136B1DB3207D}" type="presParOf" srcId="{88056D2D-FDF6-4EEB-9BC6-E42C35036A76}" destId="{93A62D52-9B27-4B3A-9CC0-E1B9CD22F511}" srcOrd="0" destOrd="0" presId="urn:microsoft.com/office/officeart/2005/8/layout/default"/>
    <dgm:cxn modelId="{27F8105E-EF18-0A42-852C-152F0041ACAE}" type="presParOf" srcId="{88056D2D-FDF6-4EEB-9BC6-E42C35036A76}" destId="{817BB2C8-89E6-4AEB-BB83-51394A3177A5}" srcOrd="1" destOrd="0" presId="urn:microsoft.com/office/officeart/2005/8/layout/default"/>
    <dgm:cxn modelId="{78AB128A-7A02-A743-90AF-FE71C0FB8EE9}" type="presParOf" srcId="{88056D2D-FDF6-4EEB-9BC6-E42C35036A76}" destId="{C4406D78-2045-476E-9F2D-D4B2E1651B0A}" srcOrd="2" destOrd="0" presId="urn:microsoft.com/office/officeart/2005/8/layout/default"/>
    <dgm:cxn modelId="{9662627F-7CCE-814D-890E-D9C486342A9F}" type="presParOf" srcId="{88056D2D-FDF6-4EEB-9BC6-E42C35036A76}" destId="{8FC04C33-1C85-4D66-82D5-7516B25B70A0}" srcOrd="3" destOrd="0" presId="urn:microsoft.com/office/officeart/2005/8/layout/default"/>
    <dgm:cxn modelId="{942F0B63-2802-2D49-A3B9-7E4C438D39B4}" type="presParOf" srcId="{88056D2D-FDF6-4EEB-9BC6-E42C35036A76}" destId="{99770524-BA40-411F-ABDC-4F226ED3119B}" srcOrd="4" destOrd="0" presId="urn:microsoft.com/office/officeart/2005/8/layout/default"/>
    <dgm:cxn modelId="{8771216B-D674-384D-87DE-F6A23633F606}" type="presParOf" srcId="{88056D2D-FDF6-4EEB-9BC6-E42C35036A76}" destId="{6A4D8A32-DC18-4629-9A43-E9DD4CABDF27}" srcOrd="5" destOrd="0" presId="urn:microsoft.com/office/officeart/2005/8/layout/default"/>
    <dgm:cxn modelId="{7C4BB320-2133-774E-B02A-E4A36AA3F01E}" type="presParOf" srcId="{88056D2D-FDF6-4EEB-9BC6-E42C35036A76}" destId="{F1FD962E-AA77-4F53-BA9E-CFBE792F04C7}" srcOrd="6" destOrd="0" presId="urn:microsoft.com/office/officeart/2005/8/layout/default"/>
    <dgm:cxn modelId="{424434C1-759C-1544-9564-D8A2E7B34A19}" type="presParOf" srcId="{88056D2D-FDF6-4EEB-9BC6-E42C35036A76}" destId="{F025F3C4-C1F2-4BBF-A7B1-B3FDCA77F5C5}" srcOrd="7" destOrd="0" presId="urn:microsoft.com/office/officeart/2005/8/layout/default"/>
    <dgm:cxn modelId="{4D768EF6-CD7F-1447-B97D-78D5FF88D246}" type="presParOf" srcId="{88056D2D-FDF6-4EEB-9BC6-E42C35036A76}" destId="{F05A362B-19A9-467C-BE6A-E6FA2D7B862A}" srcOrd="8" destOrd="0" presId="urn:microsoft.com/office/officeart/2005/8/layout/default"/>
    <dgm:cxn modelId="{11E7D55A-C960-6644-8F63-A02B580B068B}" type="presParOf" srcId="{88056D2D-FDF6-4EEB-9BC6-E42C35036A76}" destId="{194D9136-F3D3-4170-9E00-62896121B69E}" srcOrd="9" destOrd="0" presId="urn:microsoft.com/office/officeart/2005/8/layout/default"/>
    <dgm:cxn modelId="{0D3419D2-CBE1-E044-A127-437BBFA75393}" type="presParOf" srcId="{88056D2D-FDF6-4EEB-9BC6-E42C35036A76}" destId="{7182DAA1-480F-4205-B14F-DE0C8E5DD5A5}"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AD6817-DEDD-43A4-8198-A02392AEB182}"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BA1A98E-D505-4898-926F-B0E9F9BD5871}">
      <dgm:prSet/>
      <dgm:spPr/>
      <dgm:t>
        <a:bodyPr/>
        <a:lstStyle/>
        <a:p>
          <a:r>
            <a:rPr lang="en-US" baseline="0" dirty="0"/>
            <a:t>Programming Skills &amp; Confidence</a:t>
          </a:r>
          <a:endParaRPr lang="en-US" dirty="0"/>
        </a:p>
      </dgm:t>
    </dgm:pt>
    <dgm:pt modelId="{68BB89F1-FF49-43DB-9E59-5BC986DF0115}" type="parTrans" cxnId="{B536E89C-B65F-46EB-AFDC-09C7C9DD1141}">
      <dgm:prSet/>
      <dgm:spPr/>
      <dgm:t>
        <a:bodyPr/>
        <a:lstStyle/>
        <a:p>
          <a:endParaRPr lang="en-US"/>
        </a:p>
      </dgm:t>
    </dgm:pt>
    <dgm:pt modelId="{C7DCD8DF-1A8E-4994-BF37-5EEC7A18008A}" type="sibTrans" cxnId="{B536E89C-B65F-46EB-AFDC-09C7C9DD1141}">
      <dgm:prSet/>
      <dgm:spPr/>
      <dgm:t>
        <a:bodyPr/>
        <a:lstStyle/>
        <a:p>
          <a:endParaRPr lang="en-US"/>
        </a:p>
      </dgm:t>
    </dgm:pt>
    <dgm:pt modelId="{BB622F44-5F8B-41C2-A8B2-1BE0B83FB55D}">
      <dgm:prSet/>
      <dgm:spPr/>
      <dgm:t>
        <a:bodyPr/>
        <a:lstStyle/>
        <a:p>
          <a:r>
            <a:rPr lang="en-US" dirty="0"/>
            <a:t>Hidden Curriculum</a:t>
          </a:r>
        </a:p>
      </dgm:t>
    </dgm:pt>
    <dgm:pt modelId="{616E92A7-4760-4912-8E10-9902F88039DA}" type="parTrans" cxnId="{C6B93C84-7F82-48E4-B683-A20DE1E81B78}">
      <dgm:prSet/>
      <dgm:spPr/>
      <dgm:t>
        <a:bodyPr/>
        <a:lstStyle/>
        <a:p>
          <a:endParaRPr lang="en-US"/>
        </a:p>
      </dgm:t>
    </dgm:pt>
    <dgm:pt modelId="{01FD3437-6B61-476E-A3BF-30518118A747}" type="sibTrans" cxnId="{C6B93C84-7F82-48E4-B683-A20DE1E81B78}">
      <dgm:prSet/>
      <dgm:spPr/>
      <dgm:t>
        <a:bodyPr/>
        <a:lstStyle/>
        <a:p>
          <a:endParaRPr lang="en-US"/>
        </a:p>
      </dgm:t>
    </dgm:pt>
    <dgm:pt modelId="{9221AD01-259D-44CF-88A0-316C8ADAAC2A}">
      <dgm:prSet/>
      <dgm:spPr/>
      <dgm:t>
        <a:bodyPr/>
        <a:lstStyle/>
        <a:p>
          <a:r>
            <a:rPr lang="en-US" baseline="0" dirty="0"/>
            <a:t>Data Structures</a:t>
          </a:r>
          <a:endParaRPr lang="en-US" dirty="0"/>
        </a:p>
      </dgm:t>
    </dgm:pt>
    <dgm:pt modelId="{DF5E3CD3-5DEE-4FAA-84C4-E4C5A86715E8}" type="parTrans" cxnId="{E585587C-2B0B-4871-B8E0-9025E6C26100}">
      <dgm:prSet/>
      <dgm:spPr/>
      <dgm:t>
        <a:bodyPr/>
        <a:lstStyle/>
        <a:p>
          <a:endParaRPr lang="en-US"/>
        </a:p>
      </dgm:t>
    </dgm:pt>
    <dgm:pt modelId="{C6AD8C20-4C11-429A-9F48-4CB157D2491A}" type="sibTrans" cxnId="{E585587C-2B0B-4871-B8E0-9025E6C26100}">
      <dgm:prSet/>
      <dgm:spPr/>
      <dgm:t>
        <a:bodyPr/>
        <a:lstStyle/>
        <a:p>
          <a:endParaRPr lang="en-US"/>
        </a:p>
      </dgm:t>
    </dgm:pt>
    <dgm:pt modelId="{AA830D97-2E72-49D0-B11E-057E89F8676C}">
      <dgm:prSet/>
      <dgm:spPr/>
      <dgm:t>
        <a:bodyPr/>
        <a:lstStyle/>
        <a:p>
          <a:r>
            <a:rPr lang="en-US" dirty="0"/>
            <a:t>Troubleshooting</a:t>
          </a:r>
        </a:p>
      </dgm:t>
    </dgm:pt>
    <dgm:pt modelId="{1133F0EC-F3C2-4B15-9919-087228E99B9D}" type="parTrans" cxnId="{DFDCFB4A-FC7B-4EC6-8DE1-C5F3DCA54950}">
      <dgm:prSet/>
      <dgm:spPr/>
      <dgm:t>
        <a:bodyPr/>
        <a:lstStyle/>
        <a:p>
          <a:endParaRPr lang="en-US"/>
        </a:p>
      </dgm:t>
    </dgm:pt>
    <dgm:pt modelId="{0BBA462A-6BCC-4AC2-A705-81061B65A676}" type="sibTrans" cxnId="{DFDCFB4A-FC7B-4EC6-8DE1-C5F3DCA54950}">
      <dgm:prSet/>
      <dgm:spPr/>
      <dgm:t>
        <a:bodyPr/>
        <a:lstStyle/>
        <a:p>
          <a:endParaRPr lang="en-US"/>
        </a:p>
      </dgm:t>
    </dgm:pt>
    <dgm:pt modelId="{7D1CE6BC-B3D5-4A5D-BFB9-C8F30E75E4B3}">
      <dgm:prSet/>
      <dgm:spPr/>
      <dgm:t>
        <a:bodyPr/>
        <a:lstStyle/>
        <a:p>
          <a:r>
            <a:rPr lang="en-US" baseline="0" dirty="0"/>
            <a:t>Accessing Data</a:t>
          </a:r>
          <a:endParaRPr lang="en-US" dirty="0"/>
        </a:p>
      </dgm:t>
    </dgm:pt>
    <dgm:pt modelId="{FDD213F4-668F-45C5-9AEF-7ED1841877E7}" type="parTrans" cxnId="{5F5AE081-A9E2-4ED5-954E-5EAE97CE6A26}">
      <dgm:prSet/>
      <dgm:spPr/>
      <dgm:t>
        <a:bodyPr/>
        <a:lstStyle/>
        <a:p>
          <a:endParaRPr lang="en-US"/>
        </a:p>
      </dgm:t>
    </dgm:pt>
    <dgm:pt modelId="{6B067D7F-19B6-4405-8F00-BDA97D9CE010}" type="sibTrans" cxnId="{5F5AE081-A9E2-4ED5-954E-5EAE97CE6A26}">
      <dgm:prSet/>
      <dgm:spPr/>
      <dgm:t>
        <a:bodyPr/>
        <a:lstStyle/>
        <a:p>
          <a:endParaRPr lang="en-US"/>
        </a:p>
      </dgm:t>
    </dgm:pt>
    <dgm:pt modelId="{185E277E-8982-4E39-8792-F9451E7158DF}">
      <dgm:prSet/>
      <dgm:spPr/>
      <dgm:t>
        <a:bodyPr/>
        <a:lstStyle/>
        <a:p>
          <a:r>
            <a:rPr lang="en-US" dirty="0"/>
            <a:t>Algorithms</a:t>
          </a:r>
        </a:p>
      </dgm:t>
    </dgm:pt>
    <dgm:pt modelId="{DB49F858-7EDB-4812-A7F9-0E80FCAB5BEF}" type="parTrans" cxnId="{B8A615A0-3710-4803-A695-A9E3C0678741}">
      <dgm:prSet/>
      <dgm:spPr/>
      <dgm:t>
        <a:bodyPr/>
        <a:lstStyle/>
        <a:p>
          <a:endParaRPr lang="en-US"/>
        </a:p>
      </dgm:t>
    </dgm:pt>
    <dgm:pt modelId="{DC022F47-B7D7-4414-8963-B8DA32E3949B}" type="sibTrans" cxnId="{B8A615A0-3710-4803-A695-A9E3C0678741}">
      <dgm:prSet/>
      <dgm:spPr/>
      <dgm:t>
        <a:bodyPr/>
        <a:lstStyle/>
        <a:p>
          <a:endParaRPr lang="en-US"/>
        </a:p>
      </dgm:t>
    </dgm:pt>
    <dgm:pt modelId="{88056D2D-FDF6-4EEB-9BC6-E42C35036A76}" type="pres">
      <dgm:prSet presAssocID="{52AD6817-DEDD-43A4-8198-A02392AEB182}" presName="diagram" presStyleCnt="0">
        <dgm:presLayoutVars>
          <dgm:dir/>
          <dgm:resizeHandles val="exact"/>
        </dgm:presLayoutVars>
      </dgm:prSet>
      <dgm:spPr/>
    </dgm:pt>
    <dgm:pt modelId="{93A62D52-9B27-4B3A-9CC0-E1B9CD22F511}" type="pres">
      <dgm:prSet presAssocID="{0BA1A98E-D505-4898-926F-B0E9F9BD5871}" presName="node" presStyleLbl="node1" presStyleIdx="0" presStyleCnt="6">
        <dgm:presLayoutVars>
          <dgm:bulletEnabled val="1"/>
        </dgm:presLayoutVars>
      </dgm:prSet>
      <dgm:spPr/>
    </dgm:pt>
    <dgm:pt modelId="{817BB2C8-89E6-4AEB-BB83-51394A3177A5}" type="pres">
      <dgm:prSet presAssocID="{C7DCD8DF-1A8E-4994-BF37-5EEC7A18008A}" presName="sibTrans" presStyleCnt="0"/>
      <dgm:spPr/>
    </dgm:pt>
    <dgm:pt modelId="{C4406D78-2045-476E-9F2D-D4B2E1651B0A}" type="pres">
      <dgm:prSet presAssocID="{BB622F44-5F8B-41C2-A8B2-1BE0B83FB55D}" presName="node" presStyleLbl="node1" presStyleIdx="1" presStyleCnt="6">
        <dgm:presLayoutVars>
          <dgm:bulletEnabled val="1"/>
        </dgm:presLayoutVars>
      </dgm:prSet>
      <dgm:spPr/>
    </dgm:pt>
    <dgm:pt modelId="{8FC04C33-1C85-4D66-82D5-7516B25B70A0}" type="pres">
      <dgm:prSet presAssocID="{01FD3437-6B61-476E-A3BF-30518118A747}" presName="sibTrans" presStyleCnt="0"/>
      <dgm:spPr/>
    </dgm:pt>
    <dgm:pt modelId="{99770524-BA40-411F-ABDC-4F226ED3119B}" type="pres">
      <dgm:prSet presAssocID="{9221AD01-259D-44CF-88A0-316C8ADAAC2A}" presName="node" presStyleLbl="node1" presStyleIdx="2" presStyleCnt="6">
        <dgm:presLayoutVars>
          <dgm:bulletEnabled val="1"/>
        </dgm:presLayoutVars>
      </dgm:prSet>
      <dgm:spPr/>
    </dgm:pt>
    <dgm:pt modelId="{6A4D8A32-DC18-4629-9A43-E9DD4CABDF27}" type="pres">
      <dgm:prSet presAssocID="{C6AD8C20-4C11-429A-9F48-4CB157D2491A}" presName="sibTrans" presStyleCnt="0"/>
      <dgm:spPr/>
    </dgm:pt>
    <dgm:pt modelId="{F1FD962E-AA77-4F53-BA9E-CFBE792F04C7}" type="pres">
      <dgm:prSet presAssocID="{AA830D97-2E72-49D0-B11E-057E89F8676C}" presName="node" presStyleLbl="node1" presStyleIdx="3" presStyleCnt="6">
        <dgm:presLayoutVars>
          <dgm:bulletEnabled val="1"/>
        </dgm:presLayoutVars>
      </dgm:prSet>
      <dgm:spPr/>
    </dgm:pt>
    <dgm:pt modelId="{F025F3C4-C1F2-4BBF-A7B1-B3FDCA77F5C5}" type="pres">
      <dgm:prSet presAssocID="{0BBA462A-6BCC-4AC2-A705-81061B65A676}" presName="sibTrans" presStyleCnt="0"/>
      <dgm:spPr/>
    </dgm:pt>
    <dgm:pt modelId="{F05A362B-19A9-467C-BE6A-E6FA2D7B862A}" type="pres">
      <dgm:prSet presAssocID="{7D1CE6BC-B3D5-4A5D-BFB9-C8F30E75E4B3}" presName="node" presStyleLbl="node1" presStyleIdx="4" presStyleCnt="6">
        <dgm:presLayoutVars>
          <dgm:bulletEnabled val="1"/>
        </dgm:presLayoutVars>
      </dgm:prSet>
      <dgm:spPr/>
    </dgm:pt>
    <dgm:pt modelId="{194D9136-F3D3-4170-9E00-62896121B69E}" type="pres">
      <dgm:prSet presAssocID="{6B067D7F-19B6-4405-8F00-BDA97D9CE010}" presName="sibTrans" presStyleCnt="0"/>
      <dgm:spPr/>
    </dgm:pt>
    <dgm:pt modelId="{7182DAA1-480F-4205-B14F-DE0C8E5DD5A5}" type="pres">
      <dgm:prSet presAssocID="{185E277E-8982-4E39-8792-F9451E7158DF}" presName="node" presStyleLbl="node1" presStyleIdx="5" presStyleCnt="6">
        <dgm:presLayoutVars>
          <dgm:bulletEnabled val="1"/>
        </dgm:presLayoutVars>
      </dgm:prSet>
      <dgm:spPr/>
    </dgm:pt>
  </dgm:ptLst>
  <dgm:cxnLst>
    <dgm:cxn modelId="{DFDCFB4A-FC7B-4EC6-8DE1-C5F3DCA54950}" srcId="{52AD6817-DEDD-43A4-8198-A02392AEB182}" destId="{AA830D97-2E72-49D0-B11E-057E89F8676C}" srcOrd="3" destOrd="0" parTransId="{1133F0EC-F3C2-4B15-9919-087228E99B9D}" sibTransId="{0BBA462A-6BCC-4AC2-A705-81061B65A676}"/>
    <dgm:cxn modelId="{15829166-B84E-4403-9C8F-87C3055BF07D}" type="presOf" srcId="{7D1CE6BC-B3D5-4A5D-BFB9-C8F30E75E4B3}" destId="{F05A362B-19A9-467C-BE6A-E6FA2D7B862A}" srcOrd="0" destOrd="0" presId="urn:microsoft.com/office/officeart/2005/8/layout/default"/>
    <dgm:cxn modelId="{7A755879-5CB7-4BA1-A26A-957A65D72F2A}" type="presOf" srcId="{9221AD01-259D-44CF-88A0-316C8ADAAC2A}" destId="{99770524-BA40-411F-ABDC-4F226ED3119B}" srcOrd="0" destOrd="0" presId="urn:microsoft.com/office/officeart/2005/8/layout/default"/>
    <dgm:cxn modelId="{E585587C-2B0B-4871-B8E0-9025E6C26100}" srcId="{52AD6817-DEDD-43A4-8198-A02392AEB182}" destId="{9221AD01-259D-44CF-88A0-316C8ADAAC2A}" srcOrd="2" destOrd="0" parTransId="{DF5E3CD3-5DEE-4FAA-84C4-E4C5A86715E8}" sibTransId="{C6AD8C20-4C11-429A-9F48-4CB157D2491A}"/>
    <dgm:cxn modelId="{5F5AE081-A9E2-4ED5-954E-5EAE97CE6A26}" srcId="{52AD6817-DEDD-43A4-8198-A02392AEB182}" destId="{7D1CE6BC-B3D5-4A5D-BFB9-C8F30E75E4B3}" srcOrd="4" destOrd="0" parTransId="{FDD213F4-668F-45C5-9AEF-7ED1841877E7}" sibTransId="{6B067D7F-19B6-4405-8F00-BDA97D9CE010}"/>
    <dgm:cxn modelId="{C6B93C84-7F82-48E4-B683-A20DE1E81B78}" srcId="{52AD6817-DEDD-43A4-8198-A02392AEB182}" destId="{BB622F44-5F8B-41C2-A8B2-1BE0B83FB55D}" srcOrd="1" destOrd="0" parTransId="{616E92A7-4760-4912-8E10-9902F88039DA}" sibTransId="{01FD3437-6B61-476E-A3BF-30518118A747}"/>
    <dgm:cxn modelId="{B536E89C-B65F-46EB-AFDC-09C7C9DD1141}" srcId="{52AD6817-DEDD-43A4-8198-A02392AEB182}" destId="{0BA1A98E-D505-4898-926F-B0E9F9BD5871}" srcOrd="0" destOrd="0" parTransId="{68BB89F1-FF49-43DB-9E59-5BC986DF0115}" sibTransId="{C7DCD8DF-1A8E-4994-BF37-5EEC7A18008A}"/>
    <dgm:cxn modelId="{B8A615A0-3710-4803-A695-A9E3C0678741}" srcId="{52AD6817-DEDD-43A4-8198-A02392AEB182}" destId="{185E277E-8982-4E39-8792-F9451E7158DF}" srcOrd="5" destOrd="0" parTransId="{DB49F858-7EDB-4812-A7F9-0E80FCAB5BEF}" sibTransId="{DC022F47-B7D7-4414-8963-B8DA32E3949B}"/>
    <dgm:cxn modelId="{13195BA3-D103-47C2-BBE4-D8D19B20FD45}" type="presOf" srcId="{AA830D97-2E72-49D0-B11E-057E89F8676C}" destId="{F1FD962E-AA77-4F53-BA9E-CFBE792F04C7}" srcOrd="0" destOrd="0" presId="urn:microsoft.com/office/officeart/2005/8/layout/default"/>
    <dgm:cxn modelId="{131971BC-0947-493C-9237-EEB260E04162}" type="presOf" srcId="{185E277E-8982-4E39-8792-F9451E7158DF}" destId="{7182DAA1-480F-4205-B14F-DE0C8E5DD5A5}" srcOrd="0" destOrd="0" presId="urn:microsoft.com/office/officeart/2005/8/layout/default"/>
    <dgm:cxn modelId="{BD06BACB-C7D4-4A8A-A737-0AE543E9C0D4}" type="presOf" srcId="{52AD6817-DEDD-43A4-8198-A02392AEB182}" destId="{88056D2D-FDF6-4EEB-9BC6-E42C35036A76}" srcOrd="0" destOrd="0" presId="urn:microsoft.com/office/officeart/2005/8/layout/default"/>
    <dgm:cxn modelId="{4B9CEEDD-3FDB-46A3-8F31-2071741517E7}" type="presOf" srcId="{BB622F44-5F8B-41C2-A8B2-1BE0B83FB55D}" destId="{C4406D78-2045-476E-9F2D-D4B2E1651B0A}" srcOrd="0" destOrd="0" presId="urn:microsoft.com/office/officeart/2005/8/layout/default"/>
    <dgm:cxn modelId="{948336FD-0300-481C-992A-02F040F8F115}" type="presOf" srcId="{0BA1A98E-D505-4898-926F-B0E9F9BD5871}" destId="{93A62D52-9B27-4B3A-9CC0-E1B9CD22F511}" srcOrd="0" destOrd="0" presId="urn:microsoft.com/office/officeart/2005/8/layout/default"/>
    <dgm:cxn modelId="{8B5A728F-9B34-425D-8B71-89BD8CCB1CC0}" type="presParOf" srcId="{88056D2D-FDF6-4EEB-9BC6-E42C35036A76}" destId="{93A62D52-9B27-4B3A-9CC0-E1B9CD22F511}" srcOrd="0" destOrd="0" presId="urn:microsoft.com/office/officeart/2005/8/layout/default"/>
    <dgm:cxn modelId="{36F54A13-C04C-426E-84DA-8EBD087EA50C}" type="presParOf" srcId="{88056D2D-FDF6-4EEB-9BC6-E42C35036A76}" destId="{817BB2C8-89E6-4AEB-BB83-51394A3177A5}" srcOrd="1" destOrd="0" presId="urn:microsoft.com/office/officeart/2005/8/layout/default"/>
    <dgm:cxn modelId="{7DBD4D0D-698A-4454-B71B-F00B5A96571F}" type="presParOf" srcId="{88056D2D-FDF6-4EEB-9BC6-E42C35036A76}" destId="{C4406D78-2045-476E-9F2D-D4B2E1651B0A}" srcOrd="2" destOrd="0" presId="urn:microsoft.com/office/officeart/2005/8/layout/default"/>
    <dgm:cxn modelId="{951E7811-08DE-4C66-ADE3-C5BFA716DB15}" type="presParOf" srcId="{88056D2D-FDF6-4EEB-9BC6-E42C35036A76}" destId="{8FC04C33-1C85-4D66-82D5-7516B25B70A0}" srcOrd="3" destOrd="0" presId="urn:microsoft.com/office/officeart/2005/8/layout/default"/>
    <dgm:cxn modelId="{AB9C0175-CBD7-4103-A4D7-DE21320512CD}" type="presParOf" srcId="{88056D2D-FDF6-4EEB-9BC6-E42C35036A76}" destId="{99770524-BA40-411F-ABDC-4F226ED3119B}" srcOrd="4" destOrd="0" presId="urn:microsoft.com/office/officeart/2005/8/layout/default"/>
    <dgm:cxn modelId="{E0658AF5-F37A-413F-8415-AA644CD6B056}" type="presParOf" srcId="{88056D2D-FDF6-4EEB-9BC6-E42C35036A76}" destId="{6A4D8A32-DC18-4629-9A43-E9DD4CABDF27}" srcOrd="5" destOrd="0" presId="urn:microsoft.com/office/officeart/2005/8/layout/default"/>
    <dgm:cxn modelId="{743E0713-9541-490F-9B3C-83F29BE6B02D}" type="presParOf" srcId="{88056D2D-FDF6-4EEB-9BC6-E42C35036A76}" destId="{F1FD962E-AA77-4F53-BA9E-CFBE792F04C7}" srcOrd="6" destOrd="0" presId="urn:microsoft.com/office/officeart/2005/8/layout/default"/>
    <dgm:cxn modelId="{E1323BF5-0CA5-4A57-BB9D-05D44C4A1DE1}" type="presParOf" srcId="{88056D2D-FDF6-4EEB-9BC6-E42C35036A76}" destId="{F025F3C4-C1F2-4BBF-A7B1-B3FDCA77F5C5}" srcOrd="7" destOrd="0" presId="urn:microsoft.com/office/officeart/2005/8/layout/default"/>
    <dgm:cxn modelId="{B58135F0-DF1B-40D6-B8F5-6FFE83B96BF7}" type="presParOf" srcId="{88056D2D-FDF6-4EEB-9BC6-E42C35036A76}" destId="{F05A362B-19A9-467C-BE6A-E6FA2D7B862A}" srcOrd="8" destOrd="0" presId="urn:microsoft.com/office/officeart/2005/8/layout/default"/>
    <dgm:cxn modelId="{2E87C241-3989-49DF-92DB-1498903827CE}" type="presParOf" srcId="{88056D2D-FDF6-4EEB-9BC6-E42C35036A76}" destId="{194D9136-F3D3-4170-9E00-62896121B69E}" srcOrd="9" destOrd="0" presId="urn:microsoft.com/office/officeart/2005/8/layout/default"/>
    <dgm:cxn modelId="{E11D02A6-23B1-4176-8416-6FE08D671CCA}" type="presParOf" srcId="{88056D2D-FDF6-4EEB-9BC6-E42C35036A76}" destId="{7182DAA1-480F-4205-B14F-DE0C8E5DD5A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AD6817-DEDD-43A4-8198-A02392AEB182}"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60CB461-A1E5-A647-BAF9-BA778616AE06}">
      <dgm:prSet/>
      <dgm:spPr/>
      <dgm:t>
        <a:bodyPr/>
        <a:lstStyle/>
        <a:p>
          <a:r>
            <a:rPr lang="en-US" baseline="0" dirty="0"/>
            <a:t>Programming Skills &amp; Confidence</a:t>
          </a:r>
          <a:endParaRPr lang="en-US" dirty="0"/>
        </a:p>
      </dgm:t>
    </dgm:pt>
    <dgm:pt modelId="{81627CCA-ADD3-9442-943C-248EE23B5C18}" type="parTrans" cxnId="{5D5B6CC8-7313-4249-97A4-6607EDC0A6D1}">
      <dgm:prSet/>
      <dgm:spPr/>
      <dgm:t>
        <a:bodyPr/>
        <a:lstStyle/>
        <a:p>
          <a:endParaRPr lang="en-US"/>
        </a:p>
      </dgm:t>
    </dgm:pt>
    <dgm:pt modelId="{29978555-7F54-E040-9EE8-D5A5DDDA0516}" type="sibTrans" cxnId="{5D5B6CC8-7313-4249-97A4-6607EDC0A6D1}">
      <dgm:prSet/>
      <dgm:spPr/>
      <dgm:t>
        <a:bodyPr/>
        <a:lstStyle/>
        <a:p>
          <a:endParaRPr lang="en-US"/>
        </a:p>
      </dgm:t>
    </dgm:pt>
    <dgm:pt modelId="{FC778674-EC67-B544-A8FE-59448B4CF2E7}">
      <dgm:prSet/>
      <dgm:spPr/>
      <dgm:t>
        <a:bodyPr/>
        <a:lstStyle/>
        <a:p>
          <a:r>
            <a:rPr lang="en-US" dirty="0"/>
            <a:t>Hidden Curriculum</a:t>
          </a:r>
        </a:p>
      </dgm:t>
    </dgm:pt>
    <dgm:pt modelId="{26090E9A-7BD5-9547-BEBF-3C6CCFB406E8}" type="parTrans" cxnId="{00CA9CE4-3379-8F41-BAD1-E9567AF5971B}">
      <dgm:prSet/>
      <dgm:spPr/>
      <dgm:t>
        <a:bodyPr/>
        <a:lstStyle/>
        <a:p>
          <a:endParaRPr lang="en-US"/>
        </a:p>
      </dgm:t>
    </dgm:pt>
    <dgm:pt modelId="{23690F95-5E0A-E446-8BAD-AE67F7C82708}" type="sibTrans" cxnId="{00CA9CE4-3379-8F41-BAD1-E9567AF5971B}">
      <dgm:prSet/>
      <dgm:spPr/>
      <dgm:t>
        <a:bodyPr/>
        <a:lstStyle/>
        <a:p>
          <a:endParaRPr lang="en-US"/>
        </a:p>
      </dgm:t>
    </dgm:pt>
    <dgm:pt modelId="{51F71DCA-A490-1344-8369-03BC2B66607C}">
      <dgm:prSet/>
      <dgm:spPr/>
      <dgm:t>
        <a:bodyPr/>
        <a:lstStyle/>
        <a:p>
          <a:r>
            <a:rPr lang="en-US" baseline="0" dirty="0"/>
            <a:t>Data Structures</a:t>
          </a:r>
          <a:endParaRPr lang="en-US" dirty="0"/>
        </a:p>
      </dgm:t>
    </dgm:pt>
    <dgm:pt modelId="{81EE7957-D151-054E-996B-9958C3529972}" type="parTrans" cxnId="{DBFDA058-A6CF-794E-A45E-77E08BF76C6A}">
      <dgm:prSet/>
      <dgm:spPr/>
      <dgm:t>
        <a:bodyPr/>
        <a:lstStyle/>
        <a:p>
          <a:endParaRPr lang="en-US"/>
        </a:p>
      </dgm:t>
    </dgm:pt>
    <dgm:pt modelId="{17078989-BC5D-8140-BFE8-5F7D01386238}" type="sibTrans" cxnId="{DBFDA058-A6CF-794E-A45E-77E08BF76C6A}">
      <dgm:prSet/>
      <dgm:spPr/>
      <dgm:t>
        <a:bodyPr/>
        <a:lstStyle/>
        <a:p>
          <a:endParaRPr lang="en-US"/>
        </a:p>
      </dgm:t>
    </dgm:pt>
    <dgm:pt modelId="{2B94755B-CEC4-6843-987F-3CD511097956}">
      <dgm:prSet/>
      <dgm:spPr/>
      <dgm:t>
        <a:bodyPr/>
        <a:lstStyle/>
        <a:p>
          <a:r>
            <a:rPr lang="en-US" dirty="0"/>
            <a:t>Troubleshooting</a:t>
          </a:r>
        </a:p>
      </dgm:t>
    </dgm:pt>
    <dgm:pt modelId="{274FB713-D6EB-764C-BBEA-02B7C531C702}" type="parTrans" cxnId="{FFAE61D3-3157-434D-8630-5BEB22C8C371}">
      <dgm:prSet/>
      <dgm:spPr/>
      <dgm:t>
        <a:bodyPr/>
        <a:lstStyle/>
        <a:p>
          <a:endParaRPr lang="en-US"/>
        </a:p>
      </dgm:t>
    </dgm:pt>
    <dgm:pt modelId="{17EBBBDD-F06C-E043-AFEB-673CEBBDB2DF}" type="sibTrans" cxnId="{FFAE61D3-3157-434D-8630-5BEB22C8C371}">
      <dgm:prSet/>
      <dgm:spPr/>
      <dgm:t>
        <a:bodyPr/>
        <a:lstStyle/>
        <a:p>
          <a:endParaRPr lang="en-US"/>
        </a:p>
      </dgm:t>
    </dgm:pt>
    <dgm:pt modelId="{939A6980-DCDD-154E-ABB6-BBBCEAD55537}">
      <dgm:prSet/>
      <dgm:spPr/>
      <dgm:t>
        <a:bodyPr/>
        <a:lstStyle/>
        <a:p>
          <a:r>
            <a:rPr lang="en-US" baseline="0" dirty="0"/>
            <a:t>Accessing Data</a:t>
          </a:r>
          <a:endParaRPr lang="en-US" dirty="0"/>
        </a:p>
      </dgm:t>
    </dgm:pt>
    <dgm:pt modelId="{7EA76242-F365-0644-B7B9-0877C825101E}" type="parTrans" cxnId="{EC822498-606B-524A-84D2-21549ED89E51}">
      <dgm:prSet/>
      <dgm:spPr/>
      <dgm:t>
        <a:bodyPr/>
        <a:lstStyle/>
        <a:p>
          <a:endParaRPr lang="en-US"/>
        </a:p>
      </dgm:t>
    </dgm:pt>
    <dgm:pt modelId="{D87AC498-402B-F14F-BE86-3F142549D95F}" type="sibTrans" cxnId="{EC822498-606B-524A-84D2-21549ED89E51}">
      <dgm:prSet/>
      <dgm:spPr/>
      <dgm:t>
        <a:bodyPr/>
        <a:lstStyle/>
        <a:p>
          <a:endParaRPr lang="en-US"/>
        </a:p>
      </dgm:t>
    </dgm:pt>
    <dgm:pt modelId="{A01DED4C-7608-1549-8555-0D403C9D9670}">
      <dgm:prSet/>
      <dgm:spPr/>
      <dgm:t>
        <a:bodyPr/>
        <a:lstStyle/>
        <a:p>
          <a:r>
            <a:rPr lang="en-US" dirty="0"/>
            <a:t>Algorithms</a:t>
          </a:r>
        </a:p>
      </dgm:t>
    </dgm:pt>
    <dgm:pt modelId="{07473EDC-3E14-994E-B801-7101DC0E478C}" type="parTrans" cxnId="{6E8001EA-1173-8045-9C08-49735788A540}">
      <dgm:prSet/>
      <dgm:spPr/>
      <dgm:t>
        <a:bodyPr/>
        <a:lstStyle/>
        <a:p>
          <a:endParaRPr lang="en-US"/>
        </a:p>
      </dgm:t>
    </dgm:pt>
    <dgm:pt modelId="{3C2DD2E0-2077-9144-802E-DA3009B90261}" type="sibTrans" cxnId="{6E8001EA-1173-8045-9C08-49735788A540}">
      <dgm:prSet/>
      <dgm:spPr/>
      <dgm:t>
        <a:bodyPr/>
        <a:lstStyle/>
        <a:p>
          <a:endParaRPr lang="en-US"/>
        </a:p>
      </dgm:t>
    </dgm:pt>
    <dgm:pt modelId="{88056D2D-FDF6-4EEB-9BC6-E42C35036A76}" type="pres">
      <dgm:prSet presAssocID="{52AD6817-DEDD-43A4-8198-A02392AEB182}" presName="diagram" presStyleCnt="0">
        <dgm:presLayoutVars>
          <dgm:dir/>
          <dgm:resizeHandles val="exact"/>
        </dgm:presLayoutVars>
      </dgm:prSet>
      <dgm:spPr/>
    </dgm:pt>
    <dgm:pt modelId="{E459CF79-6A36-DC4D-AC6E-612AB873D754}" type="pres">
      <dgm:prSet presAssocID="{160CB461-A1E5-A647-BAF9-BA778616AE06}" presName="node" presStyleLbl="node1" presStyleIdx="0" presStyleCnt="6">
        <dgm:presLayoutVars>
          <dgm:bulletEnabled val="1"/>
        </dgm:presLayoutVars>
      </dgm:prSet>
      <dgm:spPr/>
    </dgm:pt>
    <dgm:pt modelId="{0ECB9359-0D47-D44C-B8FD-3423A55DF1C1}" type="pres">
      <dgm:prSet presAssocID="{29978555-7F54-E040-9EE8-D5A5DDDA0516}" presName="sibTrans" presStyleCnt="0"/>
      <dgm:spPr/>
    </dgm:pt>
    <dgm:pt modelId="{59F8C8B6-1316-914A-BC21-EDEF703B61B8}" type="pres">
      <dgm:prSet presAssocID="{FC778674-EC67-B544-A8FE-59448B4CF2E7}" presName="node" presStyleLbl="node1" presStyleIdx="1" presStyleCnt="6">
        <dgm:presLayoutVars>
          <dgm:bulletEnabled val="1"/>
        </dgm:presLayoutVars>
      </dgm:prSet>
      <dgm:spPr/>
    </dgm:pt>
    <dgm:pt modelId="{FA573C32-6750-1D4F-8096-58E15021A44A}" type="pres">
      <dgm:prSet presAssocID="{23690F95-5E0A-E446-8BAD-AE67F7C82708}" presName="sibTrans" presStyleCnt="0"/>
      <dgm:spPr/>
    </dgm:pt>
    <dgm:pt modelId="{89568819-CE03-D048-A73D-9BEFE0365AF3}" type="pres">
      <dgm:prSet presAssocID="{51F71DCA-A490-1344-8369-03BC2B66607C}" presName="node" presStyleLbl="node1" presStyleIdx="2" presStyleCnt="6">
        <dgm:presLayoutVars>
          <dgm:bulletEnabled val="1"/>
        </dgm:presLayoutVars>
      </dgm:prSet>
      <dgm:spPr/>
    </dgm:pt>
    <dgm:pt modelId="{C3258F18-26FC-8A4D-9583-B22CD82FC1FA}" type="pres">
      <dgm:prSet presAssocID="{17078989-BC5D-8140-BFE8-5F7D01386238}" presName="sibTrans" presStyleCnt="0"/>
      <dgm:spPr/>
    </dgm:pt>
    <dgm:pt modelId="{B2EF5180-EC2A-EF48-80E2-FF12AC966F53}" type="pres">
      <dgm:prSet presAssocID="{2B94755B-CEC4-6843-987F-3CD511097956}" presName="node" presStyleLbl="node1" presStyleIdx="3" presStyleCnt="6">
        <dgm:presLayoutVars>
          <dgm:bulletEnabled val="1"/>
        </dgm:presLayoutVars>
      </dgm:prSet>
      <dgm:spPr/>
    </dgm:pt>
    <dgm:pt modelId="{E7D6A973-4171-C948-9CB5-0EEFFDF52C8D}" type="pres">
      <dgm:prSet presAssocID="{17EBBBDD-F06C-E043-AFEB-673CEBBDB2DF}" presName="sibTrans" presStyleCnt="0"/>
      <dgm:spPr/>
    </dgm:pt>
    <dgm:pt modelId="{0B889B81-E3EF-BF44-9BA6-C19890DEFE81}" type="pres">
      <dgm:prSet presAssocID="{939A6980-DCDD-154E-ABB6-BBBCEAD55537}" presName="node" presStyleLbl="node1" presStyleIdx="4" presStyleCnt="6">
        <dgm:presLayoutVars>
          <dgm:bulletEnabled val="1"/>
        </dgm:presLayoutVars>
      </dgm:prSet>
      <dgm:spPr/>
    </dgm:pt>
    <dgm:pt modelId="{F23BA4C4-F982-C54E-9743-34E7CA44CC0F}" type="pres">
      <dgm:prSet presAssocID="{D87AC498-402B-F14F-BE86-3F142549D95F}" presName="sibTrans" presStyleCnt="0"/>
      <dgm:spPr/>
    </dgm:pt>
    <dgm:pt modelId="{905FE820-D48E-A64F-BCE0-8A9A14BD553F}" type="pres">
      <dgm:prSet presAssocID="{A01DED4C-7608-1549-8555-0D403C9D9670}" presName="node" presStyleLbl="node1" presStyleIdx="5" presStyleCnt="6">
        <dgm:presLayoutVars>
          <dgm:bulletEnabled val="1"/>
        </dgm:presLayoutVars>
      </dgm:prSet>
      <dgm:spPr/>
    </dgm:pt>
  </dgm:ptLst>
  <dgm:cxnLst>
    <dgm:cxn modelId="{A87B3314-67DC-1C43-BB98-C4D0B25AE33F}" type="presOf" srcId="{2B94755B-CEC4-6843-987F-3CD511097956}" destId="{B2EF5180-EC2A-EF48-80E2-FF12AC966F53}" srcOrd="0" destOrd="0" presId="urn:microsoft.com/office/officeart/2005/8/layout/default"/>
    <dgm:cxn modelId="{F8B64A3F-E334-104B-9546-265BB1F7E983}" type="presOf" srcId="{939A6980-DCDD-154E-ABB6-BBBCEAD55537}" destId="{0B889B81-E3EF-BF44-9BA6-C19890DEFE81}" srcOrd="0" destOrd="0" presId="urn:microsoft.com/office/officeart/2005/8/layout/default"/>
    <dgm:cxn modelId="{DBFDA058-A6CF-794E-A45E-77E08BF76C6A}" srcId="{52AD6817-DEDD-43A4-8198-A02392AEB182}" destId="{51F71DCA-A490-1344-8369-03BC2B66607C}" srcOrd="2" destOrd="0" parTransId="{81EE7957-D151-054E-996B-9958C3529972}" sibTransId="{17078989-BC5D-8140-BFE8-5F7D01386238}"/>
    <dgm:cxn modelId="{E40AA384-2B57-FB49-99DE-38861E63882C}" type="presOf" srcId="{160CB461-A1E5-A647-BAF9-BA778616AE06}" destId="{E459CF79-6A36-DC4D-AC6E-612AB873D754}" srcOrd="0" destOrd="0" presId="urn:microsoft.com/office/officeart/2005/8/layout/default"/>
    <dgm:cxn modelId="{576A478B-18B9-FB40-871B-CA5A0360D9E0}" type="presOf" srcId="{FC778674-EC67-B544-A8FE-59448B4CF2E7}" destId="{59F8C8B6-1316-914A-BC21-EDEF703B61B8}" srcOrd="0" destOrd="0" presId="urn:microsoft.com/office/officeart/2005/8/layout/default"/>
    <dgm:cxn modelId="{EC822498-606B-524A-84D2-21549ED89E51}" srcId="{52AD6817-DEDD-43A4-8198-A02392AEB182}" destId="{939A6980-DCDD-154E-ABB6-BBBCEAD55537}" srcOrd="4" destOrd="0" parTransId="{7EA76242-F365-0644-B7B9-0877C825101E}" sibTransId="{D87AC498-402B-F14F-BE86-3F142549D95F}"/>
    <dgm:cxn modelId="{DEA5F2A2-D84C-0B48-8327-694AFD4355D3}" type="presOf" srcId="{A01DED4C-7608-1549-8555-0D403C9D9670}" destId="{905FE820-D48E-A64F-BCE0-8A9A14BD553F}" srcOrd="0" destOrd="0" presId="urn:microsoft.com/office/officeart/2005/8/layout/default"/>
    <dgm:cxn modelId="{80A4CAC7-E9C9-3F44-9D22-0FA0ACE7C71E}" type="presOf" srcId="{51F71DCA-A490-1344-8369-03BC2B66607C}" destId="{89568819-CE03-D048-A73D-9BEFE0365AF3}" srcOrd="0" destOrd="0" presId="urn:microsoft.com/office/officeart/2005/8/layout/default"/>
    <dgm:cxn modelId="{5D5B6CC8-7313-4249-97A4-6607EDC0A6D1}" srcId="{52AD6817-DEDD-43A4-8198-A02392AEB182}" destId="{160CB461-A1E5-A647-BAF9-BA778616AE06}" srcOrd="0" destOrd="0" parTransId="{81627CCA-ADD3-9442-943C-248EE23B5C18}" sibTransId="{29978555-7F54-E040-9EE8-D5A5DDDA0516}"/>
    <dgm:cxn modelId="{BD06BACB-C7D4-4A8A-A737-0AE543E9C0D4}" type="presOf" srcId="{52AD6817-DEDD-43A4-8198-A02392AEB182}" destId="{88056D2D-FDF6-4EEB-9BC6-E42C35036A76}" srcOrd="0" destOrd="0" presId="urn:microsoft.com/office/officeart/2005/8/layout/default"/>
    <dgm:cxn modelId="{FFAE61D3-3157-434D-8630-5BEB22C8C371}" srcId="{52AD6817-DEDD-43A4-8198-A02392AEB182}" destId="{2B94755B-CEC4-6843-987F-3CD511097956}" srcOrd="3" destOrd="0" parTransId="{274FB713-D6EB-764C-BBEA-02B7C531C702}" sibTransId="{17EBBBDD-F06C-E043-AFEB-673CEBBDB2DF}"/>
    <dgm:cxn modelId="{00CA9CE4-3379-8F41-BAD1-E9567AF5971B}" srcId="{52AD6817-DEDD-43A4-8198-A02392AEB182}" destId="{FC778674-EC67-B544-A8FE-59448B4CF2E7}" srcOrd="1" destOrd="0" parTransId="{26090E9A-7BD5-9547-BEBF-3C6CCFB406E8}" sibTransId="{23690F95-5E0A-E446-8BAD-AE67F7C82708}"/>
    <dgm:cxn modelId="{6E8001EA-1173-8045-9C08-49735788A540}" srcId="{52AD6817-DEDD-43A4-8198-A02392AEB182}" destId="{A01DED4C-7608-1549-8555-0D403C9D9670}" srcOrd="5" destOrd="0" parTransId="{07473EDC-3E14-994E-B801-7101DC0E478C}" sibTransId="{3C2DD2E0-2077-9144-802E-DA3009B90261}"/>
    <dgm:cxn modelId="{677A99F7-FAB1-3840-8F2B-0FE939E1C21A}" type="presParOf" srcId="{88056D2D-FDF6-4EEB-9BC6-E42C35036A76}" destId="{E459CF79-6A36-DC4D-AC6E-612AB873D754}" srcOrd="0" destOrd="0" presId="urn:microsoft.com/office/officeart/2005/8/layout/default"/>
    <dgm:cxn modelId="{1C600444-DEE2-3547-98D7-EDA5A6492346}" type="presParOf" srcId="{88056D2D-FDF6-4EEB-9BC6-E42C35036A76}" destId="{0ECB9359-0D47-D44C-B8FD-3423A55DF1C1}" srcOrd="1" destOrd="0" presId="urn:microsoft.com/office/officeart/2005/8/layout/default"/>
    <dgm:cxn modelId="{5CB08CB6-FABA-D44F-B99A-133456815FD2}" type="presParOf" srcId="{88056D2D-FDF6-4EEB-9BC6-E42C35036A76}" destId="{59F8C8B6-1316-914A-BC21-EDEF703B61B8}" srcOrd="2" destOrd="0" presId="urn:microsoft.com/office/officeart/2005/8/layout/default"/>
    <dgm:cxn modelId="{48506853-3583-4048-9D00-87BA3BB75A60}" type="presParOf" srcId="{88056D2D-FDF6-4EEB-9BC6-E42C35036A76}" destId="{FA573C32-6750-1D4F-8096-58E15021A44A}" srcOrd="3" destOrd="0" presId="urn:microsoft.com/office/officeart/2005/8/layout/default"/>
    <dgm:cxn modelId="{1419620A-8330-6046-86F0-E56F2476959C}" type="presParOf" srcId="{88056D2D-FDF6-4EEB-9BC6-E42C35036A76}" destId="{89568819-CE03-D048-A73D-9BEFE0365AF3}" srcOrd="4" destOrd="0" presId="urn:microsoft.com/office/officeart/2005/8/layout/default"/>
    <dgm:cxn modelId="{F0AFCCFA-9420-9540-9F22-591541C77D47}" type="presParOf" srcId="{88056D2D-FDF6-4EEB-9BC6-E42C35036A76}" destId="{C3258F18-26FC-8A4D-9583-B22CD82FC1FA}" srcOrd="5" destOrd="0" presId="urn:microsoft.com/office/officeart/2005/8/layout/default"/>
    <dgm:cxn modelId="{D4739596-771C-FF42-9AA2-4CD547BF9C6A}" type="presParOf" srcId="{88056D2D-FDF6-4EEB-9BC6-E42C35036A76}" destId="{B2EF5180-EC2A-EF48-80E2-FF12AC966F53}" srcOrd="6" destOrd="0" presId="urn:microsoft.com/office/officeart/2005/8/layout/default"/>
    <dgm:cxn modelId="{F2AFB94F-1AE7-A14A-A78C-D11F9974083E}" type="presParOf" srcId="{88056D2D-FDF6-4EEB-9BC6-E42C35036A76}" destId="{E7D6A973-4171-C948-9CB5-0EEFFDF52C8D}" srcOrd="7" destOrd="0" presId="urn:microsoft.com/office/officeart/2005/8/layout/default"/>
    <dgm:cxn modelId="{08DC3566-ADD0-9043-8718-C58C78753E5A}" type="presParOf" srcId="{88056D2D-FDF6-4EEB-9BC6-E42C35036A76}" destId="{0B889B81-E3EF-BF44-9BA6-C19890DEFE81}" srcOrd="8" destOrd="0" presId="urn:microsoft.com/office/officeart/2005/8/layout/default"/>
    <dgm:cxn modelId="{A7815B5F-D6EF-BE46-8AF9-4E4B5226CD3A}" type="presParOf" srcId="{88056D2D-FDF6-4EEB-9BC6-E42C35036A76}" destId="{F23BA4C4-F982-C54E-9743-34E7CA44CC0F}" srcOrd="9" destOrd="0" presId="urn:microsoft.com/office/officeart/2005/8/layout/default"/>
    <dgm:cxn modelId="{02772357-C993-7449-AB71-8C754A8C3A2A}" type="presParOf" srcId="{88056D2D-FDF6-4EEB-9BC6-E42C35036A76}" destId="{905FE820-D48E-A64F-BCE0-8A9A14BD553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D921E0-2AEE-4D87-B00E-4BD1258EE88E}" type="doc">
      <dgm:prSet loTypeId="urn:microsoft.com/office/officeart/2005/8/layout/vList5" loCatId="list" qsTypeId="urn:microsoft.com/office/officeart/2005/8/quickstyle/simple2" qsCatId="simple" csTypeId="urn:microsoft.com/office/officeart/2005/8/colors/colorful1" csCatId="colorful" phldr="1"/>
      <dgm:spPr/>
      <dgm:t>
        <a:bodyPr/>
        <a:lstStyle/>
        <a:p>
          <a:endParaRPr lang="en-US"/>
        </a:p>
      </dgm:t>
    </dgm:pt>
    <dgm:pt modelId="{FAEC2954-026B-4D3E-9516-26A1F00BC192}">
      <dgm:prSet/>
      <dgm:spPr/>
      <dgm:t>
        <a:bodyPr/>
        <a:lstStyle/>
        <a:p>
          <a:r>
            <a:rPr lang="en-US"/>
            <a:t>Sustained engagement</a:t>
          </a:r>
        </a:p>
      </dgm:t>
    </dgm:pt>
    <dgm:pt modelId="{C0A6234C-76C8-4E50-812B-97C300DA4348}" type="parTrans" cxnId="{85857025-8267-4BFA-9BA6-02C7CE75FA04}">
      <dgm:prSet/>
      <dgm:spPr/>
      <dgm:t>
        <a:bodyPr/>
        <a:lstStyle/>
        <a:p>
          <a:endParaRPr lang="en-US"/>
        </a:p>
      </dgm:t>
    </dgm:pt>
    <dgm:pt modelId="{11E2D0BF-BF06-413B-9367-86CFC9552BBE}" type="sibTrans" cxnId="{85857025-8267-4BFA-9BA6-02C7CE75FA04}">
      <dgm:prSet/>
      <dgm:spPr/>
      <dgm:t>
        <a:bodyPr/>
        <a:lstStyle/>
        <a:p>
          <a:endParaRPr lang="en-US"/>
        </a:p>
      </dgm:t>
    </dgm:pt>
    <dgm:pt modelId="{F0285CF3-D722-43E1-87A2-A804D3C456CC}">
      <dgm:prSet/>
      <dgm:spPr/>
      <dgm:t>
        <a:bodyPr/>
        <a:lstStyle/>
        <a:p>
          <a:r>
            <a:rPr lang="en-US"/>
            <a:t>HW </a:t>
          </a:r>
          <a:r>
            <a:rPr lang="en-US" i="1"/>
            <a:t>suggested</a:t>
          </a:r>
          <a:r>
            <a:rPr lang="en-US"/>
            <a:t> due date is at 7PM EDT on Monday 2 weeks after the HW is assigned. </a:t>
          </a:r>
        </a:p>
      </dgm:t>
    </dgm:pt>
    <dgm:pt modelId="{533507E7-6239-4788-96F0-57E5310F1331}" type="parTrans" cxnId="{96559C84-F964-4798-9FD4-D7963F8B7D3B}">
      <dgm:prSet/>
      <dgm:spPr/>
      <dgm:t>
        <a:bodyPr/>
        <a:lstStyle/>
        <a:p>
          <a:endParaRPr lang="en-US"/>
        </a:p>
      </dgm:t>
    </dgm:pt>
    <dgm:pt modelId="{0E00446D-4FD3-44E3-8184-15F4D535A6A6}" type="sibTrans" cxnId="{96559C84-F964-4798-9FD4-D7963F8B7D3B}">
      <dgm:prSet/>
      <dgm:spPr/>
      <dgm:t>
        <a:bodyPr/>
        <a:lstStyle/>
        <a:p>
          <a:endParaRPr lang="en-US"/>
        </a:p>
      </dgm:t>
    </dgm:pt>
    <dgm:pt modelId="{04079A99-4F31-41A0-8EED-8F6E4BFDDBC3}">
      <dgm:prSet/>
      <dgm:spPr/>
      <dgm:t>
        <a:bodyPr/>
        <a:lstStyle/>
        <a:p>
          <a:r>
            <a:rPr lang="en-US"/>
            <a:t>Don’t wait until then! </a:t>
          </a:r>
        </a:p>
      </dgm:t>
    </dgm:pt>
    <dgm:pt modelId="{848335F8-DB90-4AC3-BCB1-934FA0B11624}" type="parTrans" cxnId="{DF2F4DDE-3D0C-4CBC-B49F-3EF46E9C26BC}">
      <dgm:prSet/>
      <dgm:spPr/>
      <dgm:t>
        <a:bodyPr/>
        <a:lstStyle/>
        <a:p>
          <a:endParaRPr lang="en-US"/>
        </a:p>
      </dgm:t>
    </dgm:pt>
    <dgm:pt modelId="{43D23890-369C-4007-9103-9D45A2C56E24}" type="sibTrans" cxnId="{DF2F4DDE-3D0C-4CBC-B49F-3EF46E9C26BC}">
      <dgm:prSet/>
      <dgm:spPr/>
      <dgm:t>
        <a:bodyPr/>
        <a:lstStyle/>
        <a:p>
          <a:endParaRPr lang="en-US"/>
        </a:p>
      </dgm:t>
    </dgm:pt>
    <dgm:pt modelId="{F4713384-B193-4AC2-AD4B-1CA996335470}">
      <dgm:prSet/>
      <dgm:spPr/>
      <dgm:t>
        <a:bodyPr/>
        <a:lstStyle/>
        <a:p>
          <a:r>
            <a:rPr lang="en-US"/>
            <a:t>Review old material</a:t>
          </a:r>
        </a:p>
      </dgm:t>
    </dgm:pt>
    <dgm:pt modelId="{9E067949-8CD7-4C9B-8BF8-63B389D8A3F4}" type="parTrans" cxnId="{D5371F34-6873-4D33-BE41-E74EC1F1A0CC}">
      <dgm:prSet/>
      <dgm:spPr/>
      <dgm:t>
        <a:bodyPr/>
        <a:lstStyle/>
        <a:p>
          <a:endParaRPr lang="en-US"/>
        </a:p>
      </dgm:t>
    </dgm:pt>
    <dgm:pt modelId="{6A77749D-84E4-4DC9-A1B7-2228C2A31927}" type="sibTrans" cxnId="{D5371F34-6873-4D33-BE41-E74EC1F1A0CC}">
      <dgm:prSet/>
      <dgm:spPr/>
      <dgm:t>
        <a:bodyPr/>
        <a:lstStyle/>
        <a:p>
          <a:endParaRPr lang="en-US"/>
        </a:p>
      </dgm:t>
    </dgm:pt>
    <dgm:pt modelId="{CFF77E33-71C9-4FFB-869C-F36B588C8738}">
      <dgm:prSet/>
      <dgm:spPr/>
      <dgm:t>
        <a:bodyPr/>
        <a:lstStyle/>
        <a:p>
          <a:r>
            <a:rPr lang="en-US"/>
            <a:t>Do not multi-task.</a:t>
          </a:r>
        </a:p>
      </dgm:t>
    </dgm:pt>
    <dgm:pt modelId="{E3ABED84-F105-4756-A843-B67ABBFC2C0B}" type="parTrans" cxnId="{2DD86313-A4E4-43BD-A194-81FB2FB89122}">
      <dgm:prSet/>
      <dgm:spPr/>
      <dgm:t>
        <a:bodyPr/>
        <a:lstStyle/>
        <a:p>
          <a:endParaRPr lang="en-US"/>
        </a:p>
      </dgm:t>
    </dgm:pt>
    <dgm:pt modelId="{6E34A665-4D1E-4581-B279-0ABD719A763D}" type="sibTrans" cxnId="{2DD86313-A4E4-43BD-A194-81FB2FB89122}">
      <dgm:prSet/>
      <dgm:spPr/>
      <dgm:t>
        <a:bodyPr/>
        <a:lstStyle/>
        <a:p>
          <a:endParaRPr lang="en-US"/>
        </a:p>
      </dgm:t>
    </dgm:pt>
    <dgm:pt modelId="{EA963819-B693-4175-8F85-F08CF43F7705}">
      <dgm:prSet/>
      <dgm:spPr/>
      <dgm:t>
        <a:bodyPr/>
        <a:lstStyle/>
        <a:p>
          <a:r>
            <a:rPr lang="en-US"/>
            <a:t>Metacognition</a:t>
          </a:r>
        </a:p>
      </dgm:t>
    </dgm:pt>
    <dgm:pt modelId="{F995CEB1-DE29-4CD5-A504-3D98FD68498E}" type="parTrans" cxnId="{F7BACA10-27E2-4439-B99C-C04DE85A0341}">
      <dgm:prSet/>
      <dgm:spPr/>
      <dgm:t>
        <a:bodyPr/>
        <a:lstStyle/>
        <a:p>
          <a:endParaRPr lang="en-US"/>
        </a:p>
      </dgm:t>
    </dgm:pt>
    <dgm:pt modelId="{CB19725B-396B-48D9-9B16-215E4DC81D82}" type="sibTrans" cxnId="{F7BACA10-27E2-4439-B99C-C04DE85A0341}">
      <dgm:prSet/>
      <dgm:spPr/>
      <dgm:t>
        <a:bodyPr/>
        <a:lstStyle/>
        <a:p>
          <a:endParaRPr lang="en-US"/>
        </a:p>
      </dgm:t>
    </dgm:pt>
    <dgm:pt modelId="{8A95A274-2280-487F-A6A8-7E118F4D9736}">
      <dgm:prSet/>
      <dgm:spPr/>
      <dgm:t>
        <a:bodyPr/>
        <a:lstStyle/>
        <a:p>
          <a:r>
            <a:rPr lang="en-US" dirty="0"/>
            <a:t>Reflection</a:t>
          </a:r>
        </a:p>
      </dgm:t>
    </dgm:pt>
    <dgm:pt modelId="{DB69435C-1AF7-47BE-B535-A00D7F280B60}" type="parTrans" cxnId="{4516806A-DDC0-46B5-8AAE-7FA55B1C19E5}">
      <dgm:prSet/>
      <dgm:spPr/>
      <dgm:t>
        <a:bodyPr/>
        <a:lstStyle/>
        <a:p>
          <a:endParaRPr lang="en-US"/>
        </a:p>
      </dgm:t>
    </dgm:pt>
    <dgm:pt modelId="{6236072E-6092-4A6F-BEC3-FF8CFE641DB6}" type="sibTrans" cxnId="{4516806A-DDC0-46B5-8AAE-7FA55B1C19E5}">
      <dgm:prSet/>
      <dgm:spPr/>
      <dgm:t>
        <a:bodyPr/>
        <a:lstStyle/>
        <a:p>
          <a:endParaRPr lang="en-US"/>
        </a:p>
      </dgm:t>
    </dgm:pt>
    <dgm:pt modelId="{CB1D8485-228B-4CD7-BA57-BD82ECB6782D}">
      <dgm:prSet/>
      <dgm:spPr/>
      <dgm:t>
        <a:bodyPr/>
        <a:lstStyle/>
        <a:p>
          <a:r>
            <a:rPr lang="en-US"/>
            <a:t>In-code Comments</a:t>
          </a:r>
        </a:p>
      </dgm:t>
    </dgm:pt>
    <dgm:pt modelId="{4AF9CE90-33F2-42B7-B0B8-4689DADAB15E}" type="parTrans" cxnId="{7569D106-24B8-42BF-9E14-AC2BAE11EBD4}">
      <dgm:prSet/>
      <dgm:spPr/>
      <dgm:t>
        <a:bodyPr/>
        <a:lstStyle/>
        <a:p>
          <a:endParaRPr lang="en-US"/>
        </a:p>
      </dgm:t>
    </dgm:pt>
    <dgm:pt modelId="{3267DD12-1655-4F79-8B09-DC65D3AB42E4}" type="sibTrans" cxnId="{7569D106-24B8-42BF-9E14-AC2BAE11EBD4}">
      <dgm:prSet/>
      <dgm:spPr/>
      <dgm:t>
        <a:bodyPr/>
        <a:lstStyle/>
        <a:p>
          <a:endParaRPr lang="en-US"/>
        </a:p>
      </dgm:t>
    </dgm:pt>
    <dgm:pt modelId="{B1F7D997-7B23-4091-BF80-1B9DA832F18A}">
      <dgm:prSet/>
      <dgm:spPr/>
      <dgm:t>
        <a:bodyPr/>
        <a:lstStyle/>
        <a:p>
          <a:r>
            <a:rPr lang="en-US"/>
            <a:t>Social Learning</a:t>
          </a:r>
        </a:p>
      </dgm:t>
    </dgm:pt>
    <dgm:pt modelId="{1CBB22B3-9FC1-4A0F-A056-CC7F89A72249}" type="parTrans" cxnId="{025D341B-88E8-48D8-A44C-705CF2734B69}">
      <dgm:prSet/>
      <dgm:spPr/>
      <dgm:t>
        <a:bodyPr/>
        <a:lstStyle/>
        <a:p>
          <a:endParaRPr lang="en-US"/>
        </a:p>
      </dgm:t>
    </dgm:pt>
    <dgm:pt modelId="{C6A04247-5F21-4E7F-B647-A210A064876C}" type="sibTrans" cxnId="{025D341B-88E8-48D8-A44C-705CF2734B69}">
      <dgm:prSet/>
      <dgm:spPr/>
      <dgm:t>
        <a:bodyPr/>
        <a:lstStyle/>
        <a:p>
          <a:endParaRPr lang="en-US"/>
        </a:p>
      </dgm:t>
    </dgm:pt>
    <dgm:pt modelId="{976A5479-132C-4F5F-A3B6-A6237AA289E8}">
      <dgm:prSet/>
      <dgm:spPr/>
      <dgm:t>
        <a:bodyPr/>
        <a:lstStyle/>
        <a:p>
          <a:r>
            <a:rPr lang="en-US"/>
            <a:t>Use the Piazza. </a:t>
          </a:r>
          <a:r>
            <a:rPr lang="en-US">
              <a:hlinkClick xmlns:r="http://schemas.openxmlformats.org/officeDocument/2006/relationships" r:id="rId1"/>
            </a:rPr>
            <a:t>piazza.com/umich/fall2022/si507</a:t>
          </a:r>
          <a:r>
            <a:rPr lang="en-US"/>
            <a:t> (signing up is worth 10 points)</a:t>
          </a:r>
        </a:p>
      </dgm:t>
    </dgm:pt>
    <dgm:pt modelId="{F38C1D60-8358-4706-9AC1-C2500603C8EF}" type="parTrans" cxnId="{BD075DA0-F2F4-41F7-BD13-87082E028B8E}">
      <dgm:prSet/>
      <dgm:spPr/>
      <dgm:t>
        <a:bodyPr/>
        <a:lstStyle/>
        <a:p>
          <a:endParaRPr lang="en-US"/>
        </a:p>
      </dgm:t>
    </dgm:pt>
    <dgm:pt modelId="{FAB1F41C-74BB-4C82-A4F0-6B0C334D2521}" type="sibTrans" cxnId="{BD075DA0-F2F4-41F7-BD13-87082E028B8E}">
      <dgm:prSet/>
      <dgm:spPr/>
      <dgm:t>
        <a:bodyPr/>
        <a:lstStyle/>
        <a:p>
          <a:endParaRPr lang="en-US"/>
        </a:p>
      </dgm:t>
    </dgm:pt>
    <dgm:pt modelId="{2D2E9426-BD27-486F-A064-DBE591C3D462}">
      <dgm:prSet/>
      <dgm:spPr/>
      <dgm:t>
        <a:bodyPr/>
        <a:lstStyle/>
        <a:p>
          <a:r>
            <a:rPr lang="en-US"/>
            <a:t>Post &amp; Answer questions. </a:t>
          </a:r>
        </a:p>
      </dgm:t>
    </dgm:pt>
    <dgm:pt modelId="{0168C7F2-4772-4DA3-92D6-95CC8C4FB37B}" type="parTrans" cxnId="{C41C1AF2-1452-4C35-BDC2-9E95B0BE73CD}">
      <dgm:prSet/>
      <dgm:spPr/>
      <dgm:t>
        <a:bodyPr/>
        <a:lstStyle/>
        <a:p>
          <a:endParaRPr lang="en-US"/>
        </a:p>
      </dgm:t>
    </dgm:pt>
    <dgm:pt modelId="{768B2C42-2389-4B0A-9D22-F8516BD58760}" type="sibTrans" cxnId="{C41C1AF2-1452-4C35-BDC2-9E95B0BE73CD}">
      <dgm:prSet/>
      <dgm:spPr/>
      <dgm:t>
        <a:bodyPr/>
        <a:lstStyle/>
        <a:p>
          <a:endParaRPr lang="en-US"/>
        </a:p>
      </dgm:t>
    </dgm:pt>
    <dgm:pt modelId="{EEBB5C45-ADF5-4FAF-AF6D-C88725620B93}">
      <dgm:prSet/>
      <dgm:spPr/>
      <dgm:t>
        <a:bodyPr/>
        <a:lstStyle/>
        <a:p>
          <a:r>
            <a:rPr lang="en-US"/>
            <a:t>Learn by Doing</a:t>
          </a:r>
        </a:p>
      </dgm:t>
    </dgm:pt>
    <dgm:pt modelId="{66DCEF48-D2F3-4519-8018-884C35B04EC6}" type="parTrans" cxnId="{8DAA56FA-8078-496F-ADA6-6AAD839B9DC0}">
      <dgm:prSet/>
      <dgm:spPr/>
      <dgm:t>
        <a:bodyPr/>
        <a:lstStyle/>
        <a:p>
          <a:endParaRPr lang="en-US"/>
        </a:p>
      </dgm:t>
    </dgm:pt>
    <dgm:pt modelId="{76336BE8-FC97-4A72-84BF-BB8378EEABCA}" type="sibTrans" cxnId="{8DAA56FA-8078-496F-ADA6-6AAD839B9DC0}">
      <dgm:prSet/>
      <dgm:spPr/>
      <dgm:t>
        <a:bodyPr/>
        <a:lstStyle/>
        <a:p>
          <a:endParaRPr lang="en-US"/>
        </a:p>
      </dgm:t>
    </dgm:pt>
    <dgm:pt modelId="{3B23EEDD-C3C0-4153-A5D3-477F0C8FD052}">
      <dgm:prSet/>
      <dgm:spPr/>
      <dgm:t>
        <a:bodyPr/>
        <a:lstStyle/>
        <a:p>
          <a:r>
            <a:rPr lang="en-US" dirty="0"/>
            <a:t>Labs &amp; HW more important than lecture.</a:t>
          </a:r>
        </a:p>
      </dgm:t>
    </dgm:pt>
    <dgm:pt modelId="{E43F668B-E53C-4398-B942-A914C6E46400}" type="parTrans" cxnId="{AE4F95B5-ADE5-4192-ABE9-EDC62E94A3AB}">
      <dgm:prSet/>
      <dgm:spPr/>
      <dgm:t>
        <a:bodyPr/>
        <a:lstStyle/>
        <a:p>
          <a:endParaRPr lang="en-US"/>
        </a:p>
      </dgm:t>
    </dgm:pt>
    <dgm:pt modelId="{C9F93D97-AF7F-4AAA-BF33-4A11C0F31AA7}" type="sibTrans" cxnId="{AE4F95B5-ADE5-4192-ABE9-EDC62E94A3AB}">
      <dgm:prSet/>
      <dgm:spPr/>
      <dgm:t>
        <a:bodyPr/>
        <a:lstStyle/>
        <a:p>
          <a:endParaRPr lang="en-US"/>
        </a:p>
      </dgm:t>
    </dgm:pt>
    <dgm:pt modelId="{1309958B-1A9B-7549-A4B8-A4A2ABD23209}" type="pres">
      <dgm:prSet presAssocID="{AFD921E0-2AEE-4D87-B00E-4BD1258EE88E}" presName="Name0" presStyleCnt="0">
        <dgm:presLayoutVars>
          <dgm:dir/>
          <dgm:animLvl val="lvl"/>
          <dgm:resizeHandles val="exact"/>
        </dgm:presLayoutVars>
      </dgm:prSet>
      <dgm:spPr/>
    </dgm:pt>
    <dgm:pt modelId="{824BBB9B-F92B-C541-81F8-7C657B8CF376}" type="pres">
      <dgm:prSet presAssocID="{FAEC2954-026B-4D3E-9516-26A1F00BC192}" presName="linNode" presStyleCnt="0"/>
      <dgm:spPr/>
    </dgm:pt>
    <dgm:pt modelId="{1A567477-9CE1-5A4A-8286-69D22D4AE5E7}" type="pres">
      <dgm:prSet presAssocID="{FAEC2954-026B-4D3E-9516-26A1F00BC192}" presName="parentText" presStyleLbl="node1" presStyleIdx="0" presStyleCnt="4">
        <dgm:presLayoutVars>
          <dgm:chMax val="1"/>
          <dgm:bulletEnabled val="1"/>
        </dgm:presLayoutVars>
      </dgm:prSet>
      <dgm:spPr/>
    </dgm:pt>
    <dgm:pt modelId="{561E121B-A4DD-5946-BB8A-10AE17EB7C51}" type="pres">
      <dgm:prSet presAssocID="{FAEC2954-026B-4D3E-9516-26A1F00BC192}" presName="descendantText" presStyleLbl="alignAccFollowNode1" presStyleIdx="0" presStyleCnt="4">
        <dgm:presLayoutVars>
          <dgm:bulletEnabled val="1"/>
        </dgm:presLayoutVars>
      </dgm:prSet>
      <dgm:spPr/>
    </dgm:pt>
    <dgm:pt modelId="{3BB69036-7275-B64C-9ABE-391103D49D9F}" type="pres">
      <dgm:prSet presAssocID="{11E2D0BF-BF06-413B-9367-86CFC9552BBE}" presName="sp" presStyleCnt="0"/>
      <dgm:spPr/>
    </dgm:pt>
    <dgm:pt modelId="{070C786B-E0C6-9944-BD75-1DB0D8C4B048}" type="pres">
      <dgm:prSet presAssocID="{EA963819-B693-4175-8F85-F08CF43F7705}" presName="linNode" presStyleCnt="0"/>
      <dgm:spPr/>
    </dgm:pt>
    <dgm:pt modelId="{0EA9CE33-C3F0-D546-A3B5-E80E5780E162}" type="pres">
      <dgm:prSet presAssocID="{EA963819-B693-4175-8F85-F08CF43F7705}" presName="parentText" presStyleLbl="node1" presStyleIdx="1" presStyleCnt="4">
        <dgm:presLayoutVars>
          <dgm:chMax val="1"/>
          <dgm:bulletEnabled val="1"/>
        </dgm:presLayoutVars>
      </dgm:prSet>
      <dgm:spPr/>
    </dgm:pt>
    <dgm:pt modelId="{BD482C23-35A0-DF4E-B6B2-14BC9947A489}" type="pres">
      <dgm:prSet presAssocID="{EA963819-B693-4175-8F85-F08CF43F7705}" presName="descendantText" presStyleLbl="alignAccFollowNode1" presStyleIdx="1" presStyleCnt="4">
        <dgm:presLayoutVars>
          <dgm:bulletEnabled val="1"/>
        </dgm:presLayoutVars>
      </dgm:prSet>
      <dgm:spPr/>
    </dgm:pt>
    <dgm:pt modelId="{B1E9EF65-9ADC-F443-8F7A-A874B9C23908}" type="pres">
      <dgm:prSet presAssocID="{CB19725B-396B-48D9-9B16-215E4DC81D82}" presName="sp" presStyleCnt="0"/>
      <dgm:spPr/>
    </dgm:pt>
    <dgm:pt modelId="{B82C944A-DF95-EC46-8733-CFA4EB0BC795}" type="pres">
      <dgm:prSet presAssocID="{B1F7D997-7B23-4091-BF80-1B9DA832F18A}" presName="linNode" presStyleCnt="0"/>
      <dgm:spPr/>
    </dgm:pt>
    <dgm:pt modelId="{67D3CA18-9F68-DA41-A924-EE27A2F0CF8B}" type="pres">
      <dgm:prSet presAssocID="{B1F7D997-7B23-4091-BF80-1B9DA832F18A}" presName="parentText" presStyleLbl="node1" presStyleIdx="2" presStyleCnt="4">
        <dgm:presLayoutVars>
          <dgm:chMax val="1"/>
          <dgm:bulletEnabled val="1"/>
        </dgm:presLayoutVars>
      </dgm:prSet>
      <dgm:spPr/>
    </dgm:pt>
    <dgm:pt modelId="{1F3BF341-5769-014D-A734-225BCDDCB5C5}" type="pres">
      <dgm:prSet presAssocID="{B1F7D997-7B23-4091-BF80-1B9DA832F18A}" presName="descendantText" presStyleLbl="alignAccFollowNode1" presStyleIdx="2" presStyleCnt="4">
        <dgm:presLayoutVars>
          <dgm:bulletEnabled val="1"/>
        </dgm:presLayoutVars>
      </dgm:prSet>
      <dgm:spPr/>
    </dgm:pt>
    <dgm:pt modelId="{C1A7AE30-A234-FC4D-AC3D-B2184B02B812}" type="pres">
      <dgm:prSet presAssocID="{C6A04247-5F21-4E7F-B647-A210A064876C}" presName="sp" presStyleCnt="0"/>
      <dgm:spPr/>
    </dgm:pt>
    <dgm:pt modelId="{2B0A4416-6AD2-DB4F-A516-12E55564A88F}" type="pres">
      <dgm:prSet presAssocID="{EEBB5C45-ADF5-4FAF-AF6D-C88725620B93}" presName="linNode" presStyleCnt="0"/>
      <dgm:spPr/>
    </dgm:pt>
    <dgm:pt modelId="{952D2193-DB66-5146-BFDE-CEDAD44BC460}" type="pres">
      <dgm:prSet presAssocID="{EEBB5C45-ADF5-4FAF-AF6D-C88725620B93}" presName="parentText" presStyleLbl="node1" presStyleIdx="3" presStyleCnt="4">
        <dgm:presLayoutVars>
          <dgm:chMax val="1"/>
          <dgm:bulletEnabled val="1"/>
        </dgm:presLayoutVars>
      </dgm:prSet>
      <dgm:spPr/>
    </dgm:pt>
    <dgm:pt modelId="{982C67F9-4053-6C4D-80B1-019F28923C67}" type="pres">
      <dgm:prSet presAssocID="{EEBB5C45-ADF5-4FAF-AF6D-C88725620B93}" presName="descendantText" presStyleLbl="alignAccFollowNode1" presStyleIdx="3" presStyleCnt="4">
        <dgm:presLayoutVars>
          <dgm:bulletEnabled val="1"/>
        </dgm:presLayoutVars>
      </dgm:prSet>
      <dgm:spPr/>
    </dgm:pt>
  </dgm:ptLst>
  <dgm:cxnLst>
    <dgm:cxn modelId="{A38D5C02-1B2F-0246-A6FC-FB89EFD0FE6C}" type="presOf" srcId="{976A5479-132C-4F5F-A3B6-A6237AA289E8}" destId="{1F3BF341-5769-014D-A734-225BCDDCB5C5}" srcOrd="0" destOrd="0" presId="urn:microsoft.com/office/officeart/2005/8/layout/vList5"/>
    <dgm:cxn modelId="{7569D106-24B8-42BF-9E14-AC2BAE11EBD4}" srcId="{EA963819-B693-4175-8F85-F08CF43F7705}" destId="{CB1D8485-228B-4CD7-BA57-BD82ECB6782D}" srcOrd="1" destOrd="0" parTransId="{4AF9CE90-33F2-42B7-B0B8-4689DADAB15E}" sibTransId="{3267DD12-1655-4F79-8B09-DC65D3AB42E4}"/>
    <dgm:cxn modelId="{E87D500A-0C45-374C-9134-1B217451A644}" type="presOf" srcId="{2D2E9426-BD27-486F-A064-DBE591C3D462}" destId="{1F3BF341-5769-014D-A734-225BCDDCB5C5}" srcOrd="0" destOrd="1" presId="urn:microsoft.com/office/officeart/2005/8/layout/vList5"/>
    <dgm:cxn modelId="{5D54ED0C-3757-1744-8F6E-F1B52FE38495}" type="presOf" srcId="{AFD921E0-2AEE-4D87-B00E-4BD1258EE88E}" destId="{1309958B-1A9B-7549-A4B8-A4A2ABD23209}" srcOrd="0" destOrd="0" presId="urn:microsoft.com/office/officeart/2005/8/layout/vList5"/>
    <dgm:cxn modelId="{52FF6810-BFD2-2641-A04C-CDBF6559CAD0}" type="presOf" srcId="{EA963819-B693-4175-8F85-F08CF43F7705}" destId="{0EA9CE33-C3F0-D546-A3B5-E80E5780E162}" srcOrd="0" destOrd="0" presId="urn:microsoft.com/office/officeart/2005/8/layout/vList5"/>
    <dgm:cxn modelId="{F7BACA10-27E2-4439-B99C-C04DE85A0341}" srcId="{AFD921E0-2AEE-4D87-B00E-4BD1258EE88E}" destId="{EA963819-B693-4175-8F85-F08CF43F7705}" srcOrd="1" destOrd="0" parTransId="{F995CEB1-DE29-4CD5-A504-3D98FD68498E}" sibTransId="{CB19725B-396B-48D9-9B16-215E4DC81D82}"/>
    <dgm:cxn modelId="{2DD86313-A4E4-43BD-A194-81FB2FB89122}" srcId="{FAEC2954-026B-4D3E-9516-26A1F00BC192}" destId="{CFF77E33-71C9-4FFB-869C-F36B588C8738}" srcOrd="2" destOrd="0" parTransId="{E3ABED84-F105-4756-A843-B67ABBFC2C0B}" sibTransId="{6E34A665-4D1E-4581-B279-0ABD719A763D}"/>
    <dgm:cxn modelId="{025D341B-88E8-48D8-A44C-705CF2734B69}" srcId="{AFD921E0-2AEE-4D87-B00E-4BD1258EE88E}" destId="{B1F7D997-7B23-4091-BF80-1B9DA832F18A}" srcOrd="2" destOrd="0" parTransId="{1CBB22B3-9FC1-4A0F-A056-CC7F89A72249}" sibTransId="{C6A04247-5F21-4E7F-B647-A210A064876C}"/>
    <dgm:cxn modelId="{85857025-8267-4BFA-9BA6-02C7CE75FA04}" srcId="{AFD921E0-2AEE-4D87-B00E-4BD1258EE88E}" destId="{FAEC2954-026B-4D3E-9516-26A1F00BC192}" srcOrd="0" destOrd="0" parTransId="{C0A6234C-76C8-4E50-812B-97C300DA4348}" sibTransId="{11E2D0BF-BF06-413B-9367-86CFC9552BBE}"/>
    <dgm:cxn modelId="{D5371F34-6873-4D33-BE41-E74EC1F1A0CC}" srcId="{FAEC2954-026B-4D3E-9516-26A1F00BC192}" destId="{F4713384-B193-4AC2-AD4B-1CA996335470}" srcOrd="1" destOrd="0" parTransId="{9E067949-8CD7-4C9B-8BF8-63B389D8A3F4}" sibTransId="{6A77749D-84E4-4DC9-A1B7-2228C2A31927}"/>
    <dgm:cxn modelId="{C47A9435-6B5E-7447-95FB-A290E01C262B}" type="presOf" srcId="{F4713384-B193-4AC2-AD4B-1CA996335470}" destId="{561E121B-A4DD-5946-BB8A-10AE17EB7C51}" srcOrd="0" destOrd="2" presId="urn:microsoft.com/office/officeart/2005/8/layout/vList5"/>
    <dgm:cxn modelId="{4516806A-DDC0-46B5-8AAE-7FA55B1C19E5}" srcId="{EA963819-B693-4175-8F85-F08CF43F7705}" destId="{8A95A274-2280-487F-A6A8-7E118F4D9736}" srcOrd="0" destOrd="0" parTransId="{DB69435C-1AF7-47BE-B535-A00D7F280B60}" sibTransId="{6236072E-6092-4A6F-BEC3-FF8CFE641DB6}"/>
    <dgm:cxn modelId="{96559C84-F964-4798-9FD4-D7963F8B7D3B}" srcId="{FAEC2954-026B-4D3E-9516-26A1F00BC192}" destId="{F0285CF3-D722-43E1-87A2-A804D3C456CC}" srcOrd="0" destOrd="0" parTransId="{533507E7-6239-4788-96F0-57E5310F1331}" sibTransId="{0E00446D-4FD3-44E3-8184-15F4D535A6A6}"/>
    <dgm:cxn modelId="{33E6F784-E7AE-B349-91FD-546770BC4C96}" type="presOf" srcId="{EEBB5C45-ADF5-4FAF-AF6D-C88725620B93}" destId="{952D2193-DB66-5146-BFDE-CEDAD44BC460}" srcOrd="0" destOrd="0" presId="urn:microsoft.com/office/officeart/2005/8/layout/vList5"/>
    <dgm:cxn modelId="{6F1E2293-18A5-D043-9060-DD109AD5BE8D}" type="presOf" srcId="{3B23EEDD-C3C0-4153-A5D3-477F0C8FD052}" destId="{982C67F9-4053-6C4D-80B1-019F28923C67}" srcOrd="0" destOrd="0" presId="urn:microsoft.com/office/officeart/2005/8/layout/vList5"/>
    <dgm:cxn modelId="{54C2299A-4E28-BC40-991C-794A3050BECB}" type="presOf" srcId="{CB1D8485-228B-4CD7-BA57-BD82ECB6782D}" destId="{BD482C23-35A0-DF4E-B6B2-14BC9947A489}" srcOrd="0" destOrd="1" presId="urn:microsoft.com/office/officeart/2005/8/layout/vList5"/>
    <dgm:cxn modelId="{1014B59E-1006-954B-BC9C-9AFCD4BCB641}" type="presOf" srcId="{CFF77E33-71C9-4FFB-869C-F36B588C8738}" destId="{561E121B-A4DD-5946-BB8A-10AE17EB7C51}" srcOrd="0" destOrd="3" presId="urn:microsoft.com/office/officeart/2005/8/layout/vList5"/>
    <dgm:cxn modelId="{BD075DA0-F2F4-41F7-BD13-87082E028B8E}" srcId="{B1F7D997-7B23-4091-BF80-1B9DA832F18A}" destId="{976A5479-132C-4F5F-A3B6-A6237AA289E8}" srcOrd="0" destOrd="0" parTransId="{F38C1D60-8358-4706-9AC1-C2500603C8EF}" sibTransId="{FAB1F41C-74BB-4C82-A4F0-6B0C334D2521}"/>
    <dgm:cxn modelId="{56FCEDA0-DCAF-9441-A145-DAE07E9D2881}" type="presOf" srcId="{8A95A274-2280-487F-A6A8-7E118F4D9736}" destId="{BD482C23-35A0-DF4E-B6B2-14BC9947A489}" srcOrd="0" destOrd="0" presId="urn:microsoft.com/office/officeart/2005/8/layout/vList5"/>
    <dgm:cxn modelId="{36D43BB0-2EAA-CB45-A763-17D69833F11C}" type="presOf" srcId="{04079A99-4F31-41A0-8EED-8F6E4BFDDBC3}" destId="{561E121B-A4DD-5946-BB8A-10AE17EB7C51}" srcOrd="0" destOrd="1" presId="urn:microsoft.com/office/officeart/2005/8/layout/vList5"/>
    <dgm:cxn modelId="{AE4F95B5-ADE5-4192-ABE9-EDC62E94A3AB}" srcId="{EEBB5C45-ADF5-4FAF-AF6D-C88725620B93}" destId="{3B23EEDD-C3C0-4153-A5D3-477F0C8FD052}" srcOrd="0" destOrd="0" parTransId="{E43F668B-E53C-4398-B942-A914C6E46400}" sibTransId="{C9F93D97-AF7F-4AAA-BF33-4A11C0F31AA7}"/>
    <dgm:cxn modelId="{2AC380C9-417D-D34F-9B2E-535303C9CC2A}" type="presOf" srcId="{FAEC2954-026B-4D3E-9516-26A1F00BC192}" destId="{1A567477-9CE1-5A4A-8286-69D22D4AE5E7}" srcOrd="0" destOrd="0" presId="urn:microsoft.com/office/officeart/2005/8/layout/vList5"/>
    <dgm:cxn modelId="{F3A207D5-AB51-704B-A351-8ADAF5C0D940}" type="presOf" srcId="{F0285CF3-D722-43E1-87A2-A804D3C456CC}" destId="{561E121B-A4DD-5946-BB8A-10AE17EB7C51}" srcOrd="0" destOrd="0" presId="urn:microsoft.com/office/officeart/2005/8/layout/vList5"/>
    <dgm:cxn modelId="{193B06D9-73F1-DD41-9315-0F35706EA983}" type="presOf" srcId="{B1F7D997-7B23-4091-BF80-1B9DA832F18A}" destId="{67D3CA18-9F68-DA41-A924-EE27A2F0CF8B}" srcOrd="0" destOrd="0" presId="urn:microsoft.com/office/officeart/2005/8/layout/vList5"/>
    <dgm:cxn modelId="{DF2F4DDE-3D0C-4CBC-B49F-3EF46E9C26BC}" srcId="{F0285CF3-D722-43E1-87A2-A804D3C456CC}" destId="{04079A99-4F31-41A0-8EED-8F6E4BFDDBC3}" srcOrd="0" destOrd="0" parTransId="{848335F8-DB90-4AC3-BCB1-934FA0B11624}" sibTransId="{43D23890-369C-4007-9103-9D45A2C56E24}"/>
    <dgm:cxn modelId="{C41C1AF2-1452-4C35-BDC2-9E95B0BE73CD}" srcId="{B1F7D997-7B23-4091-BF80-1B9DA832F18A}" destId="{2D2E9426-BD27-486F-A064-DBE591C3D462}" srcOrd="1" destOrd="0" parTransId="{0168C7F2-4772-4DA3-92D6-95CC8C4FB37B}" sibTransId="{768B2C42-2389-4B0A-9D22-F8516BD58760}"/>
    <dgm:cxn modelId="{8DAA56FA-8078-496F-ADA6-6AAD839B9DC0}" srcId="{AFD921E0-2AEE-4D87-B00E-4BD1258EE88E}" destId="{EEBB5C45-ADF5-4FAF-AF6D-C88725620B93}" srcOrd="3" destOrd="0" parTransId="{66DCEF48-D2F3-4519-8018-884C35B04EC6}" sibTransId="{76336BE8-FC97-4A72-84BF-BB8378EEABCA}"/>
    <dgm:cxn modelId="{418B3FB9-3B76-6744-85E9-3A21509C0B83}" type="presParOf" srcId="{1309958B-1A9B-7549-A4B8-A4A2ABD23209}" destId="{824BBB9B-F92B-C541-81F8-7C657B8CF376}" srcOrd="0" destOrd="0" presId="urn:microsoft.com/office/officeart/2005/8/layout/vList5"/>
    <dgm:cxn modelId="{879878AB-5E48-ED47-A62F-BDE2271D2978}" type="presParOf" srcId="{824BBB9B-F92B-C541-81F8-7C657B8CF376}" destId="{1A567477-9CE1-5A4A-8286-69D22D4AE5E7}" srcOrd="0" destOrd="0" presId="urn:microsoft.com/office/officeart/2005/8/layout/vList5"/>
    <dgm:cxn modelId="{305AB32C-B6DE-1845-9E8E-989C690B58FE}" type="presParOf" srcId="{824BBB9B-F92B-C541-81F8-7C657B8CF376}" destId="{561E121B-A4DD-5946-BB8A-10AE17EB7C51}" srcOrd="1" destOrd="0" presId="urn:microsoft.com/office/officeart/2005/8/layout/vList5"/>
    <dgm:cxn modelId="{504AE2EC-359E-A640-BBEA-869C47B71FD9}" type="presParOf" srcId="{1309958B-1A9B-7549-A4B8-A4A2ABD23209}" destId="{3BB69036-7275-B64C-9ABE-391103D49D9F}" srcOrd="1" destOrd="0" presId="urn:microsoft.com/office/officeart/2005/8/layout/vList5"/>
    <dgm:cxn modelId="{8201A423-8E16-6142-9AD5-2952075CF46F}" type="presParOf" srcId="{1309958B-1A9B-7549-A4B8-A4A2ABD23209}" destId="{070C786B-E0C6-9944-BD75-1DB0D8C4B048}" srcOrd="2" destOrd="0" presId="urn:microsoft.com/office/officeart/2005/8/layout/vList5"/>
    <dgm:cxn modelId="{D0924CC8-08A7-0846-932C-E82294685562}" type="presParOf" srcId="{070C786B-E0C6-9944-BD75-1DB0D8C4B048}" destId="{0EA9CE33-C3F0-D546-A3B5-E80E5780E162}" srcOrd="0" destOrd="0" presId="urn:microsoft.com/office/officeart/2005/8/layout/vList5"/>
    <dgm:cxn modelId="{ABE2A0D8-3928-5248-9B88-EDE581A5D393}" type="presParOf" srcId="{070C786B-E0C6-9944-BD75-1DB0D8C4B048}" destId="{BD482C23-35A0-DF4E-B6B2-14BC9947A489}" srcOrd="1" destOrd="0" presId="urn:microsoft.com/office/officeart/2005/8/layout/vList5"/>
    <dgm:cxn modelId="{1FB7AA1C-527C-A64E-A3F2-3FE73F977134}" type="presParOf" srcId="{1309958B-1A9B-7549-A4B8-A4A2ABD23209}" destId="{B1E9EF65-9ADC-F443-8F7A-A874B9C23908}" srcOrd="3" destOrd="0" presId="urn:microsoft.com/office/officeart/2005/8/layout/vList5"/>
    <dgm:cxn modelId="{69BAA791-B81B-2C40-82A5-F60BBD63EA79}" type="presParOf" srcId="{1309958B-1A9B-7549-A4B8-A4A2ABD23209}" destId="{B82C944A-DF95-EC46-8733-CFA4EB0BC795}" srcOrd="4" destOrd="0" presId="urn:microsoft.com/office/officeart/2005/8/layout/vList5"/>
    <dgm:cxn modelId="{BEC66969-DF90-894E-80E4-96E5C30D906B}" type="presParOf" srcId="{B82C944A-DF95-EC46-8733-CFA4EB0BC795}" destId="{67D3CA18-9F68-DA41-A924-EE27A2F0CF8B}" srcOrd="0" destOrd="0" presId="urn:microsoft.com/office/officeart/2005/8/layout/vList5"/>
    <dgm:cxn modelId="{4BDC778D-1F0C-3247-9288-E816D29AF48C}" type="presParOf" srcId="{B82C944A-DF95-EC46-8733-CFA4EB0BC795}" destId="{1F3BF341-5769-014D-A734-225BCDDCB5C5}" srcOrd="1" destOrd="0" presId="urn:microsoft.com/office/officeart/2005/8/layout/vList5"/>
    <dgm:cxn modelId="{0C9F1D08-D362-DD4A-8440-81651C54753D}" type="presParOf" srcId="{1309958B-1A9B-7549-A4B8-A4A2ABD23209}" destId="{C1A7AE30-A234-FC4D-AC3D-B2184B02B812}" srcOrd="5" destOrd="0" presId="urn:microsoft.com/office/officeart/2005/8/layout/vList5"/>
    <dgm:cxn modelId="{9DC7A134-0F83-7C47-8834-73D5D2744DFE}" type="presParOf" srcId="{1309958B-1A9B-7549-A4B8-A4A2ABD23209}" destId="{2B0A4416-6AD2-DB4F-A516-12E55564A88F}" srcOrd="6" destOrd="0" presId="urn:microsoft.com/office/officeart/2005/8/layout/vList5"/>
    <dgm:cxn modelId="{B6758593-14D2-9C44-93C6-6A7EFD68A00A}" type="presParOf" srcId="{2B0A4416-6AD2-DB4F-A516-12E55564A88F}" destId="{952D2193-DB66-5146-BFDE-CEDAD44BC460}" srcOrd="0" destOrd="0" presId="urn:microsoft.com/office/officeart/2005/8/layout/vList5"/>
    <dgm:cxn modelId="{E766D2F9-1D84-6544-A539-002D8FDCE388}" type="presParOf" srcId="{2B0A4416-6AD2-DB4F-A516-12E55564A88F}" destId="{982C67F9-4053-6C4D-80B1-019F28923C6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1D90C7-9750-4052-9E64-576E2D5ED61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2603B98-C8A2-4ABD-9588-498EE17AB7B8}">
      <dgm:prSet/>
      <dgm:spPr/>
      <dgm:t>
        <a:bodyPr/>
        <a:lstStyle/>
        <a:p>
          <a:pPr>
            <a:defRPr cap="all"/>
          </a:pPr>
          <a:r>
            <a:rPr lang="en-US"/>
            <a:t>Plan ahead</a:t>
          </a:r>
        </a:p>
      </dgm:t>
    </dgm:pt>
    <dgm:pt modelId="{AB76ADB6-5A02-4100-AEBE-AAB2C52D61B7}" type="parTrans" cxnId="{D1EA444B-FE66-4EFB-924D-20B533239212}">
      <dgm:prSet/>
      <dgm:spPr/>
      <dgm:t>
        <a:bodyPr/>
        <a:lstStyle/>
        <a:p>
          <a:endParaRPr lang="en-US"/>
        </a:p>
      </dgm:t>
    </dgm:pt>
    <dgm:pt modelId="{862A8135-2CE4-42E6-B682-43A65AC263B5}" type="sibTrans" cxnId="{D1EA444B-FE66-4EFB-924D-20B533239212}">
      <dgm:prSet/>
      <dgm:spPr/>
      <dgm:t>
        <a:bodyPr/>
        <a:lstStyle/>
        <a:p>
          <a:endParaRPr lang="en-US"/>
        </a:p>
      </dgm:t>
    </dgm:pt>
    <dgm:pt modelId="{7826C7D7-7DDF-4FC3-87EA-B5525D0DACEC}">
      <dgm:prSet/>
      <dgm:spPr/>
      <dgm:t>
        <a:bodyPr/>
        <a:lstStyle/>
        <a:p>
          <a:pPr>
            <a:defRPr cap="all"/>
          </a:pPr>
          <a:r>
            <a:rPr lang="en-US"/>
            <a:t>Be flexible</a:t>
          </a:r>
        </a:p>
      </dgm:t>
    </dgm:pt>
    <dgm:pt modelId="{35335C4B-4888-4129-B4B5-109166EE0E1B}" type="parTrans" cxnId="{057D106A-FE05-481F-A734-22F5AC3C57B6}">
      <dgm:prSet/>
      <dgm:spPr/>
      <dgm:t>
        <a:bodyPr/>
        <a:lstStyle/>
        <a:p>
          <a:endParaRPr lang="en-US"/>
        </a:p>
      </dgm:t>
    </dgm:pt>
    <dgm:pt modelId="{F56733E4-5BB5-4979-BFB0-EEB8EB2C2F28}" type="sibTrans" cxnId="{057D106A-FE05-481F-A734-22F5AC3C57B6}">
      <dgm:prSet/>
      <dgm:spPr/>
      <dgm:t>
        <a:bodyPr/>
        <a:lstStyle/>
        <a:p>
          <a:endParaRPr lang="en-US"/>
        </a:p>
      </dgm:t>
    </dgm:pt>
    <dgm:pt modelId="{048880ED-B1DC-4A2C-B976-5CFA562757C3}" type="pres">
      <dgm:prSet presAssocID="{091D90C7-9750-4052-9E64-576E2D5ED611}" presName="root" presStyleCnt="0">
        <dgm:presLayoutVars>
          <dgm:dir/>
          <dgm:resizeHandles val="exact"/>
        </dgm:presLayoutVars>
      </dgm:prSet>
      <dgm:spPr/>
    </dgm:pt>
    <dgm:pt modelId="{E9B33AD8-5D27-4BFF-BC01-105998AB786F}" type="pres">
      <dgm:prSet presAssocID="{A2603B98-C8A2-4ABD-9588-498EE17AB7B8}" presName="compNode" presStyleCnt="0"/>
      <dgm:spPr/>
    </dgm:pt>
    <dgm:pt modelId="{3AB1EDCB-FDE5-466E-A1DE-2BB1FD87BE88}" type="pres">
      <dgm:prSet presAssocID="{A2603B98-C8A2-4ABD-9588-498EE17AB7B8}" presName="iconBgRect" presStyleLbl="bgShp" presStyleIdx="0" presStyleCnt="2"/>
      <dgm:spPr/>
    </dgm:pt>
    <dgm:pt modelId="{CE77420E-8030-4680-9315-E73D21B457A2}" type="pres">
      <dgm:prSet presAssocID="{A2603B98-C8A2-4ABD-9588-498EE17AB7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F610637-A055-43C4-B9AA-B2072BD22016}" type="pres">
      <dgm:prSet presAssocID="{A2603B98-C8A2-4ABD-9588-498EE17AB7B8}" presName="spaceRect" presStyleCnt="0"/>
      <dgm:spPr/>
    </dgm:pt>
    <dgm:pt modelId="{FFBA77C1-F859-4C98-A282-6D2C3D874277}" type="pres">
      <dgm:prSet presAssocID="{A2603B98-C8A2-4ABD-9588-498EE17AB7B8}" presName="textRect" presStyleLbl="revTx" presStyleIdx="0" presStyleCnt="2">
        <dgm:presLayoutVars>
          <dgm:chMax val="1"/>
          <dgm:chPref val="1"/>
        </dgm:presLayoutVars>
      </dgm:prSet>
      <dgm:spPr/>
    </dgm:pt>
    <dgm:pt modelId="{6887E40B-ACD5-4E65-BFEB-DE5B66323C98}" type="pres">
      <dgm:prSet presAssocID="{862A8135-2CE4-42E6-B682-43A65AC263B5}" presName="sibTrans" presStyleCnt="0"/>
      <dgm:spPr/>
    </dgm:pt>
    <dgm:pt modelId="{F58E0BDF-2884-44B1-900F-01C28829FF20}" type="pres">
      <dgm:prSet presAssocID="{7826C7D7-7DDF-4FC3-87EA-B5525D0DACEC}" presName="compNode" presStyleCnt="0"/>
      <dgm:spPr/>
    </dgm:pt>
    <dgm:pt modelId="{88009CD7-84D5-4C48-8686-E7E49180B772}" type="pres">
      <dgm:prSet presAssocID="{7826C7D7-7DDF-4FC3-87EA-B5525D0DACEC}" presName="iconBgRect" presStyleLbl="bgShp" presStyleIdx="1" presStyleCnt="2"/>
      <dgm:spPr/>
    </dgm:pt>
    <dgm:pt modelId="{C44E567F-C5A0-4C5D-A3A2-1325314FB52F}" type="pres">
      <dgm:prSet presAssocID="{7826C7D7-7DDF-4FC3-87EA-B5525D0DACE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n"/>
        </a:ext>
      </dgm:extLst>
    </dgm:pt>
    <dgm:pt modelId="{89279ECA-418D-4582-BEBF-21806221B972}" type="pres">
      <dgm:prSet presAssocID="{7826C7D7-7DDF-4FC3-87EA-B5525D0DACEC}" presName="spaceRect" presStyleCnt="0"/>
      <dgm:spPr/>
    </dgm:pt>
    <dgm:pt modelId="{E7AF4D5F-D4CC-4D42-B771-6C525A9BC6CD}" type="pres">
      <dgm:prSet presAssocID="{7826C7D7-7DDF-4FC3-87EA-B5525D0DACEC}" presName="textRect" presStyleLbl="revTx" presStyleIdx="1" presStyleCnt="2">
        <dgm:presLayoutVars>
          <dgm:chMax val="1"/>
          <dgm:chPref val="1"/>
        </dgm:presLayoutVars>
      </dgm:prSet>
      <dgm:spPr/>
    </dgm:pt>
  </dgm:ptLst>
  <dgm:cxnLst>
    <dgm:cxn modelId="{3134CB35-9282-4A88-8DA1-6734B68BC3B1}" type="presOf" srcId="{091D90C7-9750-4052-9E64-576E2D5ED611}" destId="{048880ED-B1DC-4A2C-B976-5CFA562757C3}" srcOrd="0" destOrd="0" presId="urn:microsoft.com/office/officeart/2018/5/layout/IconCircleLabelList"/>
    <dgm:cxn modelId="{D1EA444B-FE66-4EFB-924D-20B533239212}" srcId="{091D90C7-9750-4052-9E64-576E2D5ED611}" destId="{A2603B98-C8A2-4ABD-9588-498EE17AB7B8}" srcOrd="0" destOrd="0" parTransId="{AB76ADB6-5A02-4100-AEBE-AAB2C52D61B7}" sibTransId="{862A8135-2CE4-42E6-B682-43A65AC263B5}"/>
    <dgm:cxn modelId="{12BA5252-23BC-47AF-87A5-44FBFF82DBFC}" type="presOf" srcId="{7826C7D7-7DDF-4FC3-87EA-B5525D0DACEC}" destId="{E7AF4D5F-D4CC-4D42-B771-6C525A9BC6CD}" srcOrd="0" destOrd="0" presId="urn:microsoft.com/office/officeart/2018/5/layout/IconCircleLabelList"/>
    <dgm:cxn modelId="{057D106A-FE05-481F-A734-22F5AC3C57B6}" srcId="{091D90C7-9750-4052-9E64-576E2D5ED611}" destId="{7826C7D7-7DDF-4FC3-87EA-B5525D0DACEC}" srcOrd="1" destOrd="0" parTransId="{35335C4B-4888-4129-B4B5-109166EE0E1B}" sibTransId="{F56733E4-5BB5-4979-BFB0-EEB8EB2C2F28}"/>
    <dgm:cxn modelId="{B6CDA5F1-263A-4175-B3AE-9AB735621C5F}" type="presOf" srcId="{A2603B98-C8A2-4ABD-9588-498EE17AB7B8}" destId="{FFBA77C1-F859-4C98-A282-6D2C3D874277}" srcOrd="0" destOrd="0" presId="urn:microsoft.com/office/officeart/2018/5/layout/IconCircleLabelList"/>
    <dgm:cxn modelId="{1FD9DC50-4306-4DE3-A92C-5B651204B689}" type="presParOf" srcId="{048880ED-B1DC-4A2C-B976-5CFA562757C3}" destId="{E9B33AD8-5D27-4BFF-BC01-105998AB786F}" srcOrd="0" destOrd="0" presId="urn:microsoft.com/office/officeart/2018/5/layout/IconCircleLabelList"/>
    <dgm:cxn modelId="{F56EF092-E07B-4B4A-954A-15EE0E4A3854}" type="presParOf" srcId="{E9B33AD8-5D27-4BFF-BC01-105998AB786F}" destId="{3AB1EDCB-FDE5-466E-A1DE-2BB1FD87BE88}" srcOrd="0" destOrd="0" presId="urn:microsoft.com/office/officeart/2018/5/layout/IconCircleLabelList"/>
    <dgm:cxn modelId="{2D039B86-775E-48C3-AAC0-EB0F1C45F9F9}" type="presParOf" srcId="{E9B33AD8-5D27-4BFF-BC01-105998AB786F}" destId="{CE77420E-8030-4680-9315-E73D21B457A2}" srcOrd="1" destOrd="0" presId="urn:microsoft.com/office/officeart/2018/5/layout/IconCircleLabelList"/>
    <dgm:cxn modelId="{6DE7A208-745C-4A5D-ACA5-290BB042D77A}" type="presParOf" srcId="{E9B33AD8-5D27-4BFF-BC01-105998AB786F}" destId="{1F610637-A055-43C4-B9AA-B2072BD22016}" srcOrd="2" destOrd="0" presId="urn:microsoft.com/office/officeart/2018/5/layout/IconCircleLabelList"/>
    <dgm:cxn modelId="{1396E6B2-2CA3-490F-BFEA-5C3810253111}" type="presParOf" srcId="{E9B33AD8-5D27-4BFF-BC01-105998AB786F}" destId="{FFBA77C1-F859-4C98-A282-6D2C3D874277}" srcOrd="3" destOrd="0" presId="urn:microsoft.com/office/officeart/2018/5/layout/IconCircleLabelList"/>
    <dgm:cxn modelId="{2643880F-C420-4AFA-9DD2-AF778D1E5E2A}" type="presParOf" srcId="{048880ED-B1DC-4A2C-B976-5CFA562757C3}" destId="{6887E40B-ACD5-4E65-BFEB-DE5B66323C98}" srcOrd="1" destOrd="0" presId="urn:microsoft.com/office/officeart/2018/5/layout/IconCircleLabelList"/>
    <dgm:cxn modelId="{26EB5C98-FE02-4905-8CE3-1C74D85404D6}" type="presParOf" srcId="{048880ED-B1DC-4A2C-B976-5CFA562757C3}" destId="{F58E0BDF-2884-44B1-900F-01C28829FF20}" srcOrd="2" destOrd="0" presId="urn:microsoft.com/office/officeart/2018/5/layout/IconCircleLabelList"/>
    <dgm:cxn modelId="{4E7184BA-1579-4D0B-9292-673D6FEB93FF}" type="presParOf" srcId="{F58E0BDF-2884-44B1-900F-01C28829FF20}" destId="{88009CD7-84D5-4C48-8686-E7E49180B772}" srcOrd="0" destOrd="0" presId="urn:microsoft.com/office/officeart/2018/5/layout/IconCircleLabelList"/>
    <dgm:cxn modelId="{FCACB3DA-F9D6-4468-91A9-7D9939769A95}" type="presParOf" srcId="{F58E0BDF-2884-44B1-900F-01C28829FF20}" destId="{C44E567F-C5A0-4C5D-A3A2-1325314FB52F}" srcOrd="1" destOrd="0" presId="urn:microsoft.com/office/officeart/2018/5/layout/IconCircleLabelList"/>
    <dgm:cxn modelId="{097E5403-52EE-448A-A7F5-343EAF98F1A9}" type="presParOf" srcId="{F58E0BDF-2884-44B1-900F-01C28829FF20}" destId="{89279ECA-418D-4582-BEBF-21806221B972}" srcOrd="2" destOrd="0" presId="urn:microsoft.com/office/officeart/2018/5/layout/IconCircleLabelList"/>
    <dgm:cxn modelId="{360B1A3C-78C2-49A1-85A8-0B776D5A504F}" type="presParOf" srcId="{F58E0BDF-2884-44B1-900F-01C28829FF20}" destId="{E7AF4D5F-D4CC-4D42-B771-6C525A9BC6C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06A08-761F-43F0-9B27-7CB66C7EF5D9}">
      <dsp:nvSpPr>
        <dsp:cNvPr id="0" name=""/>
        <dsp:cNvSpPr/>
      </dsp:nvSpPr>
      <dsp:spPr>
        <a:xfrm>
          <a:off x="7555" y="521006"/>
          <a:ext cx="851976" cy="8519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0A53E8-0FB1-482D-91B2-5063C32FCB9E}">
      <dsp:nvSpPr>
        <dsp:cNvPr id="0" name=""/>
        <dsp:cNvSpPr/>
      </dsp:nvSpPr>
      <dsp:spPr>
        <a:xfrm>
          <a:off x="7555" y="1486340"/>
          <a:ext cx="2434218" cy="36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baseline="0"/>
            <a:t>Course Overview</a:t>
          </a:r>
          <a:endParaRPr lang="en-US" sz="1700" kern="1200"/>
        </a:p>
      </dsp:txBody>
      <dsp:txXfrm>
        <a:off x="7555" y="1486340"/>
        <a:ext cx="2434218" cy="365132"/>
      </dsp:txXfrm>
    </dsp:sp>
    <dsp:sp modelId="{8719B80C-7C50-4D5E-8472-3E1765709C86}">
      <dsp:nvSpPr>
        <dsp:cNvPr id="0" name=""/>
        <dsp:cNvSpPr/>
      </dsp:nvSpPr>
      <dsp:spPr>
        <a:xfrm>
          <a:off x="7555" y="1904198"/>
          <a:ext cx="2434218" cy="1253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baseline="0"/>
            <a:t>Understand how SI 507 is going to be run</a:t>
          </a:r>
          <a:endParaRPr lang="en-US" sz="1300" kern="1200"/>
        </a:p>
        <a:p>
          <a:pPr marL="0" lvl="0" indent="0" algn="l" defTabSz="577850">
            <a:lnSpc>
              <a:spcPct val="100000"/>
            </a:lnSpc>
            <a:spcBef>
              <a:spcPct val="0"/>
            </a:spcBef>
            <a:spcAft>
              <a:spcPct val="35000"/>
            </a:spcAft>
            <a:buNone/>
          </a:pPr>
          <a:r>
            <a:rPr lang="en-US" sz="1300" kern="1200" baseline="0"/>
            <a:t>Understand how to be successful in this course</a:t>
          </a:r>
          <a:endParaRPr lang="en-US" sz="1300" kern="1200"/>
        </a:p>
      </dsp:txBody>
      <dsp:txXfrm>
        <a:off x="7555" y="1904198"/>
        <a:ext cx="2434218" cy="1253033"/>
      </dsp:txXfrm>
    </dsp:sp>
    <dsp:sp modelId="{847E91C6-7C4B-4158-AFF1-2CFD9285C793}">
      <dsp:nvSpPr>
        <dsp:cNvPr id="0" name=""/>
        <dsp:cNvSpPr/>
      </dsp:nvSpPr>
      <dsp:spPr>
        <a:xfrm>
          <a:off x="2867762" y="521006"/>
          <a:ext cx="851976" cy="8519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537D13-E21F-4199-A294-2E6FE14A10CD}">
      <dsp:nvSpPr>
        <dsp:cNvPr id="0" name=""/>
        <dsp:cNvSpPr/>
      </dsp:nvSpPr>
      <dsp:spPr>
        <a:xfrm>
          <a:off x="2867762" y="1486340"/>
          <a:ext cx="2434218" cy="36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baseline="0"/>
            <a:t>Python Basics Refresher</a:t>
          </a:r>
          <a:endParaRPr lang="en-US" sz="1700" kern="1200"/>
        </a:p>
      </dsp:txBody>
      <dsp:txXfrm>
        <a:off x="2867762" y="1486340"/>
        <a:ext cx="2434218" cy="365132"/>
      </dsp:txXfrm>
    </dsp:sp>
    <dsp:sp modelId="{B16EA2BB-00D7-4BA7-87AD-75CD0EB4F9D3}">
      <dsp:nvSpPr>
        <dsp:cNvPr id="0" name=""/>
        <dsp:cNvSpPr/>
      </dsp:nvSpPr>
      <dsp:spPr>
        <a:xfrm>
          <a:off x="2867762" y="1904198"/>
          <a:ext cx="2434218" cy="1253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baseline="0"/>
            <a:t>To review the fundamentals of Python that you have previously learned</a:t>
          </a:r>
          <a:endParaRPr lang="en-US" sz="1300" kern="1200"/>
        </a:p>
      </dsp:txBody>
      <dsp:txXfrm>
        <a:off x="2867762" y="1904198"/>
        <a:ext cx="2434218" cy="1253033"/>
      </dsp:txXfrm>
    </dsp:sp>
    <dsp:sp modelId="{FE238EF3-E6CB-43C2-952A-7DB213B63403}">
      <dsp:nvSpPr>
        <dsp:cNvPr id="0" name=""/>
        <dsp:cNvSpPr/>
      </dsp:nvSpPr>
      <dsp:spPr>
        <a:xfrm>
          <a:off x="5727969" y="521006"/>
          <a:ext cx="851976" cy="8519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1E9E5F8-AF8E-4080-89B4-66A771DF69F3}">
      <dsp:nvSpPr>
        <dsp:cNvPr id="0" name=""/>
        <dsp:cNvSpPr/>
      </dsp:nvSpPr>
      <dsp:spPr>
        <a:xfrm>
          <a:off x="5727969" y="1486340"/>
          <a:ext cx="2434218" cy="36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baseline="0"/>
            <a:t>User Inputs</a:t>
          </a:r>
          <a:endParaRPr lang="en-US" sz="1700" kern="1200"/>
        </a:p>
      </dsp:txBody>
      <dsp:txXfrm>
        <a:off x="5727969" y="1486340"/>
        <a:ext cx="2434218" cy="365132"/>
      </dsp:txXfrm>
    </dsp:sp>
    <dsp:sp modelId="{D8716DF7-52C9-49B9-8E99-A4D1E41D5DB1}">
      <dsp:nvSpPr>
        <dsp:cNvPr id="0" name=""/>
        <dsp:cNvSpPr/>
      </dsp:nvSpPr>
      <dsp:spPr>
        <a:xfrm>
          <a:off x="5727969" y="1904198"/>
          <a:ext cx="2434218" cy="1253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baseline="0"/>
            <a:t>Understand how to write commands that ask for different types of user input</a:t>
          </a:r>
          <a:endParaRPr lang="en-US" sz="1300" kern="1200"/>
        </a:p>
        <a:p>
          <a:pPr marL="0" lvl="0" indent="0" algn="l" defTabSz="577850">
            <a:lnSpc>
              <a:spcPct val="100000"/>
            </a:lnSpc>
            <a:spcBef>
              <a:spcPct val="0"/>
            </a:spcBef>
            <a:spcAft>
              <a:spcPct val="35000"/>
            </a:spcAft>
            <a:buNone/>
          </a:pPr>
          <a:r>
            <a:rPr lang="en-US" sz="1300" kern="1200" baseline="0"/>
            <a:t>Understand how to write commands that make sure user inputs are viable</a:t>
          </a:r>
          <a:endParaRPr lang="en-US" sz="1300" kern="1200"/>
        </a:p>
      </dsp:txBody>
      <dsp:txXfrm>
        <a:off x="5727969" y="1904198"/>
        <a:ext cx="2434218" cy="1253033"/>
      </dsp:txXfrm>
    </dsp:sp>
    <dsp:sp modelId="{32C3470F-CC11-41D6-8D2D-E49F735A00D5}">
      <dsp:nvSpPr>
        <dsp:cNvPr id="0" name=""/>
        <dsp:cNvSpPr/>
      </dsp:nvSpPr>
      <dsp:spPr>
        <a:xfrm>
          <a:off x="8588176" y="521006"/>
          <a:ext cx="851976" cy="8519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3CA571-A347-4FC2-B886-4AE7772D0D40}">
      <dsp:nvSpPr>
        <dsp:cNvPr id="0" name=""/>
        <dsp:cNvSpPr/>
      </dsp:nvSpPr>
      <dsp:spPr>
        <a:xfrm>
          <a:off x="8588176" y="1486340"/>
          <a:ext cx="2434218" cy="36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baseline="0"/>
            <a:t>Functions</a:t>
          </a:r>
          <a:endParaRPr lang="en-US" sz="1700" kern="1200"/>
        </a:p>
      </dsp:txBody>
      <dsp:txXfrm>
        <a:off x="8588176" y="1486340"/>
        <a:ext cx="2434218" cy="365132"/>
      </dsp:txXfrm>
    </dsp:sp>
    <dsp:sp modelId="{5E769D05-DFA2-4568-B48F-F85BEC34346E}">
      <dsp:nvSpPr>
        <dsp:cNvPr id="0" name=""/>
        <dsp:cNvSpPr/>
      </dsp:nvSpPr>
      <dsp:spPr>
        <a:xfrm>
          <a:off x="8588176" y="1904198"/>
          <a:ext cx="2434218" cy="1253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dirty="0"/>
            <a:t>Scope (global vs local)</a:t>
          </a:r>
        </a:p>
        <a:p>
          <a:pPr marL="0" lvl="0" indent="0" algn="l" defTabSz="577850">
            <a:lnSpc>
              <a:spcPct val="100000"/>
            </a:lnSpc>
            <a:spcBef>
              <a:spcPct val="0"/>
            </a:spcBef>
            <a:spcAft>
              <a:spcPct val="35000"/>
            </a:spcAft>
            <a:buNone/>
          </a:pPr>
          <a:r>
            <a:rPr lang="en-US" sz="1300" kern="1200" dirty="0"/>
            <a:t>Structure</a:t>
          </a:r>
        </a:p>
      </dsp:txBody>
      <dsp:txXfrm>
        <a:off x="8588176" y="1904198"/>
        <a:ext cx="2434218" cy="12530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62D52-9B27-4B3A-9CC0-E1B9CD22F511}">
      <dsp:nvSpPr>
        <dsp:cNvPr id="0" name=""/>
        <dsp:cNvSpPr/>
      </dsp:nvSpPr>
      <dsp:spPr>
        <a:xfrm>
          <a:off x="188642" y="2795"/>
          <a:ext cx="2547857" cy="1528714"/>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100000"/>
            </a:lnSpc>
            <a:spcBef>
              <a:spcPct val="0"/>
            </a:spcBef>
            <a:spcAft>
              <a:spcPct val="35000"/>
            </a:spcAft>
            <a:buNone/>
          </a:pPr>
          <a:r>
            <a:rPr lang="en-US" sz="2700" kern="1200" baseline="0"/>
            <a:t>Programming Skills &amp; Confidence</a:t>
          </a:r>
          <a:endParaRPr lang="en-US" sz="2700" kern="1200" dirty="0"/>
        </a:p>
      </dsp:txBody>
      <dsp:txXfrm>
        <a:off x="188642" y="2795"/>
        <a:ext cx="2547857" cy="1528714"/>
      </dsp:txXfrm>
    </dsp:sp>
    <dsp:sp modelId="{C4406D78-2045-476E-9F2D-D4B2E1651B0A}">
      <dsp:nvSpPr>
        <dsp:cNvPr id="0" name=""/>
        <dsp:cNvSpPr/>
      </dsp:nvSpPr>
      <dsp:spPr>
        <a:xfrm>
          <a:off x="2991284" y="2795"/>
          <a:ext cx="2547857" cy="1528714"/>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100000"/>
            </a:lnSpc>
            <a:spcBef>
              <a:spcPct val="0"/>
            </a:spcBef>
            <a:spcAft>
              <a:spcPct val="35000"/>
            </a:spcAft>
            <a:buNone/>
          </a:pPr>
          <a:r>
            <a:rPr lang="en-US" sz="2700" kern="1200"/>
            <a:t>Hidden Curriculum</a:t>
          </a:r>
          <a:endParaRPr lang="en-US" sz="2700" kern="1200" dirty="0"/>
        </a:p>
      </dsp:txBody>
      <dsp:txXfrm>
        <a:off x="2991284" y="2795"/>
        <a:ext cx="2547857" cy="1528714"/>
      </dsp:txXfrm>
    </dsp:sp>
    <dsp:sp modelId="{99770524-BA40-411F-ABDC-4F226ED3119B}">
      <dsp:nvSpPr>
        <dsp:cNvPr id="0" name=""/>
        <dsp:cNvSpPr/>
      </dsp:nvSpPr>
      <dsp:spPr>
        <a:xfrm>
          <a:off x="188642" y="1786295"/>
          <a:ext cx="2547857" cy="1528714"/>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100000"/>
            </a:lnSpc>
            <a:spcBef>
              <a:spcPct val="0"/>
            </a:spcBef>
            <a:spcAft>
              <a:spcPct val="35000"/>
            </a:spcAft>
            <a:buNone/>
          </a:pPr>
          <a:r>
            <a:rPr lang="en-US" sz="2700" kern="1200" baseline="0"/>
            <a:t>Data Structures</a:t>
          </a:r>
          <a:endParaRPr lang="en-US" sz="2700" kern="1200" dirty="0"/>
        </a:p>
      </dsp:txBody>
      <dsp:txXfrm>
        <a:off x="188642" y="1786295"/>
        <a:ext cx="2547857" cy="1528714"/>
      </dsp:txXfrm>
    </dsp:sp>
    <dsp:sp modelId="{F1FD962E-AA77-4F53-BA9E-CFBE792F04C7}">
      <dsp:nvSpPr>
        <dsp:cNvPr id="0" name=""/>
        <dsp:cNvSpPr/>
      </dsp:nvSpPr>
      <dsp:spPr>
        <a:xfrm>
          <a:off x="2991284" y="1786295"/>
          <a:ext cx="2547857" cy="1528714"/>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100000"/>
            </a:lnSpc>
            <a:spcBef>
              <a:spcPct val="0"/>
            </a:spcBef>
            <a:spcAft>
              <a:spcPct val="35000"/>
            </a:spcAft>
            <a:buNone/>
          </a:pPr>
          <a:r>
            <a:rPr lang="en-US" sz="2700" kern="1200"/>
            <a:t>Troubleshooting</a:t>
          </a:r>
          <a:endParaRPr lang="en-US" sz="2700" kern="1200" dirty="0"/>
        </a:p>
      </dsp:txBody>
      <dsp:txXfrm>
        <a:off x="2991284" y="1786295"/>
        <a:ext cx="2547857" cy="1528714"/>
      </dsp:txXfrm>
    </dsp:sp>
    <dsp:sp modelId="{F05A362B-19A9-467C-BE6A-E6FA2D7B862A}">
      <dsp:nvSpPr>
        <dsp:cNvPr id="0" name=""/>
        <dsp:cNvSpPr/>
      </dsp:nvSpPr>
      <dsp:spPr>
        <a:xfrm>
          <a:off x="188642" y="3569795"/>
          <a:ext cx="2547857" cy="1528714"/>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100000"/>
            </a:lnSpc>
            <a:spcBef>
              <a:spcPct val="0"/>
            </a:spcBef>
            <a:spcAft>
              <a:spcPct val="35000"/>
            </a:spcAft>
            <a:buNone/>
          </a:pPr>
          <a:r>
            <a:rPr lang="en-US" sz="2700" kern="1200"/>
            <a:t>Accessing Data</a:t>
          </a:r>
          <a:endParaRPr lang="en-US" sz="2700" kern="1200" dirty="0"/>
        </a:p>
      </dsp:txBody>
      <dsp:txXfrm>
        <a:off x="188642" y="3569795"/>
        <a:ext cx="2547857" cy="1528714"/>
      </dsp:txXfrm>
    </dsp:sp>
    <dsp:sp modelId="{7182DAA1-480F-4205-B14F-DE0C8E5DD5A5}">
      <dsp:nvSpPr>
        <dsp:cNvPr id="0" name=""/>
        <dsp:cNvSpPr/>
      </dsp:nvSpPr>
      <dsp:spPr>
        <a:xfrm>
          <a:off x="2991284" y="3569795"/>
          <a:ext cx="2547857" cy="1528714"/>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100000"/>
            </a:lnSpc>
            <a:spcBef>
              <a:spcPct val="0"/>
            </a:spcBef>
            <a:spcAft>
              <a:spcPct val="35000"/>
            </a:spcAft>
            <a:buNone/>
          </a:pPr>
          <a:r>
            <a:rPr lang="en-US" sz="2700" kern="1200"/>
            <a:t>Algorithms</a:t>
          </a:r>
          <a:endParaRPr lang="en-US" sz="2700" kern="1200" dirty="0"/>
        </a:p>
      </dsp:txBody>
      <dsp:txXfrm>
        <a:off x="2991284" y="3569795"/>
        <a:ext cx="2547857" cy="15287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62D52-9B27-4B3A-9CC0-E1B9CD22F511}">
      <dsp:nvSpPr>
        <dsp:cNvPr id="0" name=""/>
        <dsp:cNvSpPr/>
      </dsp:nvSpPr>
      <dsp:spPr>
        <a:xfrm>
          <a:off x="188642" y="2795"/>
          <a:ext cx="2547857" cy="1528714"/>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Programming Skills &amp; Confidence</a:t>
          </a:r>
          <a:endParaRPr lang="en-US" sz="2700" kern="1200" dirty="0"/>
        </a:p>
      </dsp:txBody>
      <dsp:txXfrm>
        <a:off x="188642" y="2795"/>
        <a:ext cx="2547857" cy="1528714"/>
      </dsp:txXfrm>
    </dsp:sp>
    <dsp:sp modelId="{C4406D78-2045-476E-9F2D-D4B2E1651B0A}">
      <dsp:nvSpPr>
        <dsp:cNvPr id="0" name=""/>
        <dsp:cNvSpPr/>
      </dsp:nvSpPr>
      <dsp:spPr>
        <a:xfrm>
          <a:off x="2991284" y="2795"/>
          <a:ext cx="2547857" cy="1528714"/>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Hidden Curriculum</a:t>
          </a:r>
        </a:p>
      </dsp:txBody>
      <dsp:txXfrm>
        <a:off x="2991284" y="2795"/>
        <a:ext cx="2547857" cy="1528714"/>
      </dsp:txXfrm>
    </dsp:sp>
    <dsp:sp modelId="{99770524-BA40-411F-ABDC-4F226ED3119B}">
      <dsp:nvSpPr>
        <dsp:cNvPr id="0" name=""/>
        <dsp:cNvSpPr/>
      </dsp:nvSpPr>
      <dsp:spPr>
        <a:xfrm>
          <a:off x="188642" y="1786295"/>
          <a:ext cx="2547857" cy="1528714"/>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Data Structures</a:t>
          </a:r>
          <a:endParaRPr lang="en-US" sz="2700" kern="1200" dirty="0"/>
        </a:p>
      </dsp:txBody>
      <dsp:txXfrm>
        <a:off x="188642" y="1786295"/>
        <a:ext cx="2547857" cy="1528714"/>
      </dsp:txXfrm>
    </dsp:sp>
    <dsp:sp modelId="{F1FD962E-AA77-4F53-BA9E-CFBE792F04C7}">
      <dsp:nvSpPr>
        <dsp:cNvPr id="0" name=""/>
        <dsp:cNvSpPr/>
      </dsp:nvSpPr>
      <dsp:spPr>
        <a:xfrm>
          <a:off x="2991284" y="1786295"/>
          <a:ext cx="2547857" cy="1528714"/>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Troubleshooting</a:t>
          </a:r>
        </a:p>
      </dsp:txBody>
      <dsp:txXfrm>
        <a:off x="2991284" y="1786295"/>
        <a:ext cx="2547857" cy="1528714"/>
      </dsp:txXfrm>
    </dsp:sp>
    <dsp:sp modelId="{F05A362B-19A9-467C-BE6A-E6FA2D7B862A}">
      <dsp:nvSpPr>
        <dsp:cNvPr id="0" name=""/>
        <dsp:cNvSpPr/>
      </dsp:nvSpPr>
      <dsp:spPr>
        <a:xfrm>
          <a:off x="188642" y="3569795"/>
          <a:ext cx="2547857" cy="1528714"/>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Accessing Data</a:t>
          </a:r>
          <a:endParaRPr lang="en-US" sz="2700" kern="1200" dirty="0"/>
        </a:p>
      </dsp:txBody>
      <dsp:txXfrm>
        <a:off x="188642" y="3569795"/>
        <a:ext cx="2547857" cy="1528714"/>
      </dsp:txXfrm>
    </dsp:sp>
    <dsp:sp modelId="{7182DAA1-480F-4205-B14F-DE0C8E5DD5A5}">
      <dsp:nvSpPr>
        <dsp:cNvPr id="0" name=""/>
        <dsp:cNvSpPr/>
      </dsp:nvSpPr>
      <dsp:spPr>
        <a:xfrm>
          <a:off x="2991284" y="3569795"/>
          <a:ext cx="2547857" cy="1528714"/>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Algorithms</a:t>
          </a:r>
        </a:p>
      </dsp:txBody>
      <dsp:txXfrm>
        <a:off x="2991284" y="3569795"/>
        <a:ext cx="2547857" cy="1528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9CF79-6A36-DC4D-AC6E-612AB873D754}">
      <dsp:nvSpPr>
        <dsp:cNvPr id="0" name=""/>
        <dsp:cNvSpPr/>
      </dsp:nvSpPr>
      <dsp:spPr>
        <a:xfrm>
          <a:off x="188642" y="2795"/>
          <a:ext cx="2547857" cy="1528714"/>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Programming Skills &amp; Confidence</a:t>
          </a:r>
          <a:endParaRPr lang="en-US" sz="2700" kern="1200" dirty="0"/>
        </a:p>
      </dsp:txBody>
      <dsp:txXfrm>
        <a:off x="188642" y="2795"/>
        <a:ext cx="2547857" cy="1528714"/>
      </dsp:txXfrm>
    </dsp:sp>
    <dsp:sp modelId="{59F8C8B6-1316-914A-BC21-EDEF703B61B8}">
      <dsp:nvSpPr>
        <dsp:cNvPr id="0" name=""/>
        <dsp:cNvSpPr/>
      </dsp:nvSpPr>
      <dsp:spPr>
        <a:xfrm>
          <a:off x="2991284" y="2795"/>
          <a:ext cx="2547857" cy="1528714"/>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Hidden Curriculum</a:t>
          </a:r>
        </a:p>
      </dsp:txBody>
      <dsp:txXfrm>
        <a:off x="2991284" y="2795"/>
        <a:ext cx="2547857" cy="1528714"/>
      </dsp:txXfrm>
    </dsp:sp>
    <dsp:sp modelId="{89568819-CE03-D048-A73D-9BEFE0365AF3}">
      <dsp:nvSpPr>
        <dsp:cNvPr id="0" name=""/>
        <dsp:cNvSpPr/>
      </dsp:nvSpPr>
      <dsp:spPr>
        <a:xfrm>
          <a:off x="188642" y="1786295"/>
          <a:ext cx="2547857" cy="1528714"/>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Data Structures</a:t>
          </a:r>
          <a:endParaRPr lang="en-US" sz="2700" kern="1200" dirty="0"/>
        </a:p>
      </dsp:txBody>
      <dsp:txXfrm>
        <a:off x="188642" y="1786295"/>
        <a:ext cx="2547857" cy="1528714"/>
      </dsp:txXfrm>
    </dsp:sp>
    <dsp:sp modelId="{B2EF5180-EC2A-EF48-80E2-FF12AC966F53}">
      <dsp:nvSpPr>
        <dsp:cNvPr id="0" name=""/>
        <dsp:cNvSpPr/>
      </dsp:nvSpPr>
      <dsp:spPr>
        <a:xfrm>
          <a:off x="2991284" y="1786295"/>
          <a:ext cx="2547857" cy="1528714"/>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Troubleshooting</a:t>
          </a:r>
        </a:p>
      </dsp:txBody>
      <dsp:txXfrm>
        <a:off x="2991284" y="1786295"/>
        <a:ext cx="2547857" cy="1528714"/>
      </dsp:txXfrm>
    </dsp:sp>
    <dsp:sp modelId="{0B889B81-E3EF-BF44-9BA6-C19890DEFE81}">
      <dsp:nvSpPr>
        <dsp:cNvPr id="0" name=""/>
        <dsp:cNvSpPr/>
      </dsp:nvSpPr>
      <dsp:spPr>
        <a:xfrm>
          <a:off x="188642" y="3569795"/>
          <a:ext cx="2547857" cy="1528714"/>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Accessing Data</a:t>
          </a:r>
          <a:endParaRPr lang="en-US" sz="2700" kern="1200" dirty="0"/>
        </a:p>
      </dsp:txBody>
      <dsp:txXfrm>
        <a:off x="188642" y="3569795"/>
        <a:ext cx="2547857" cy="1528714"/>
      </dsp:txXfrm>
    </dsp:sp>
    <dsp:sp modelId="{905FE820-D48E-A64F-BCE0-8A9A14BD553F}">
      <dsp:nvSpPr>
        <dsp:cNvPr id="0" name=""/>
        <dsp:cNvSpPr/>
      </dsp:nvSpPr>
      <dsp:spPr>
        <a:xfrm>
          <a:off x="2991284" y="3569795"/>
          <a:ext cx="2547857" cy="1528714"/>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Algorithms</a:t>
          </a:r>
        </a:p>
      </dsp:txBody>
      <dsp:txXfrm>
        <a:off x="2991284" y="3569795"/>
        <a:ext cx="2547857" cy="15287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1E121B-A4DD-5946-BB8A-10AE17EB7C51}">
      <dsp:nvSpPr>
        <dsp:cNvPr id="0" name=""/>
        <dsp:cNvSpPr/>
      </dsp:nvSpPr>
      <dsp:spPr>
        <a:xfrm rot="5400000">
          <a:off x="4350033" y="-1627455"/>
          <a:ext cx="1069624" cy="4597502"/>
        </a:xfrm>
        <a:prstGeom prst="round2Same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HW </a:t>
          </a:r>
          <a:r>
            <a:rPr lang="en-US" sz="1200" i="1" kern="1200"/>
            <a:t>suggested</a:t>
          </a:r>
          <a:r>
            <a:rPr lang="en-US" sz="1200" kern="1200"/>
            <a:t> due date is at 7PM EDT on Monday 2 weeks after the HW is assigned. </a:t>
          </a:r>
        </a:p>
        <a:p>
          <a:pPr marL="228600" lvl="2" indent="-114300" algn="l" defTabSz="533400">
            <a:lnSpc>
              <a:spcPct val="90000"/>
            </a:lnSpc>
            <a:spcBef>
              <a:spcPct val="0"/>
            </a:spcBef>
            <a:spcAft>
              <a:spcPct val="15000"/>
            </a:spcAft>
            <a:buChar char="•"/>
          </a:pPr>
          <a:r>
            <a:rPr lang="en-US" sz="1200" kern="1200"/>
            <a:t>Don’t wait until then! </a:t>
          </a:r>
        </a:p>
        <a:p>
          <a:pPr marL="114300" lvl="1" indent="-114300" algn="l" defTabSz="533400">
            <a:lnSpc>
              <a:spcPct val="90000"/>
            </a:lnSpc>
            <a:spcBef>
              <a:spcPct val="0"/>
            </a:spcBef>
            <a:spcAft>
              <a:spcPct val="15000"/>
            </a:spcAft>
            <a:buChar char="•"/>
          </a:pPr>
          <a:r>
            <a:rPr lang="en-US" sz="1200" kern="1200"/>
            <a:t>Review old material</a:t>
          </a:r>
        </a:p>
        <a:p>
          <a:pPr marL="114300" lvl="1" indent="-114300" algn="l" defTabSz="533400">
            <a:lnSpc>
              <a:spcPct val="90000"/>
            </a:lnSpc>
            <a:spcBef>
              <a:spcPct val="0"/>
            </a:spcBef>
            <a:spcAft>
              <a:spcPct val="15000"/>
            </a:spcAft>
            <a:buChar char="•"/>
          </a:pPr>
          <a:r>
            <a:rPr lang="en-US" sz="1200" kern="1200"/>
            <a:t>Do not multi-task.</a:t>
          </a:r>
        </a:p>
      </dsp:txBody>
      <dsp:txXfrm rot="-5400000">
        <a:off x="2586095" y="188698"/>
        <a:ext cx="4545287" cy="965194"/>
      </dsp:txXfrm>
    </dsp:sp>
    <dsp:sp modelId="{1A567477-9CE1-5A4A-8286-69D22D4AE5E7}">
      <dsp:nvSpPr>
        <dsp:cNvPr id="0" name=""/>
        <dsp:cNvSpPr/>
      </dsp:nvSpPr>
      <dsp:spPr>
        <a:xfrm>
          <a:off x="0" y="2779"/>
          <a:ext cx="2586094" cy="1337030"/>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Sustained engagement</a:t>
          </a:r>
        </a:p>
      </dsp:txBody>
      <dsp:txXfrm>
        <a:off x="65268" y="68047"/>
        <a:ext cx="2455558" cy="1206494"/>
      </dsp:txXfrm>
    </dsp:sp>
    <dsp:sp modelId="{BD482C23-35A0-DF4E-B6B2-14BC9947A489}">
      <dsp:nvSpPr>
        <dsp:cNvPr id="0" name=""/>
        <dsp:cNvSpPr/>
      </dsp:nvSpPr>
      <dsp:spPr>
        <a:xfrm rot="5400000">
          <a:off x="4350033" y="-223573"/>
          <a:ext cx="1069624" cy="4597502"/>
        </a:xfrm>
        <a:prstGeom prst="round2SameRect">
          <a:avLst/>
        </a:prstGeom>
        <a:solidFill>
          <a:schemeClr val="accent3">
            <a:tint val="40000"/>
            <a:alpha val="90000"/>
            <a:hueOff val="0"/>
            <a:satOff val="0"/>
            <a:lumOff val="0"/>
            <a:alphaOff val="0"/>
          </a:schemeClr>
        </a:solidFill>
        <a:ln w="2222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Reflection</a:t>
          </a:r>
        </a:p>
        <a:p>
          <a:pPr marL="114300" lvl="1" indent="-114300" algn="l" defTabSz="533400">
            <a:lnSpc>
              <a:spcPct val="90000"/>
            </a:lnSpc>
            <a:spcBef>
              <a:spcPct val="0"/>
            </a:spcBef>
            <a:spcAft>
              <a:spcPct val="15000"/>
            </a:spcAft>
            <a:buChar char="•"/>
          </a:pPr>
          <a:r>
            <a:rPr lang="en-US" sz="1200" kern="1200"/>
            <a:t>In-code Comments</a:t>
          </a:r>
        </a:p>
      </dsp:txBody>
      <dsp:txXfrm rot="-5400000">
        <a:off x="2586095" y="1592580"/>
        <a:ext cx="4545287" cy="965194"/>
      </dsp:txXfrm>
    </dsp:sp>
    <dsp:sp modelId="{0EA9CE33-C3F0-D546-A3B5-E80E5780E162}">
      <dsp:nvSpPr>
        <dsp:cNvPr id="0" name=""/>
        <dsp:cNvSpPr/>
      </dsp:nvSpPr>
      <dsp:spPr>
        <a:xfrm>
          <a:off x="0" y="1406662"/>
          <a:ext cx="2586094" cy="133703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Metacognition</a:t>
          </a:r>
        </a:p>
      </dsp:txBody>
      <dsp:txXfrm>
        <a:off x="65268" y="1471930"/>
        <a:ext cx="2455558" cy="1206494"/>
      </dsp:txXfrm>
    </dsp:sp>
    <dsp:sp modelId="{1F3BF341-5769-014D-A734-225BCDDCB5C5}">
      <dsp:nvSpPr>
        <dsp:cNvPr id="0" name=""/>
        <dsp:cNvSpPr/>
      </dsp:nvSpPr>
      <dsp:spPr>
        <a:xfrm rot="5400000">
          <a:off x="4350033" y="1180308"/>
          <a:ext cx="1069624" cy="4597502"/>
        </a:xfrm>
        <a:prstGeom prst="round2SameRect">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Use the Piazza. </a:t>
          </a:r>
          <a:r>
            <a:rPr lang="en-US" sz="1200" kern="1200">
              <a:hlinkClick xmlns:r="http://schemas.openxmlformats.org/officeDocument/2006/relationships" r:id="rId1"/>
            </a:rPr>
            <a:t>piazza.com/umich/fall2022/si507</a:t>
          </a:r>
          <a:r>
            <a:rPr lang="en-US" sz="1200" kern="1200"/>
            <a:t> (signing up is worth 10 points)</a:t>
          </a:r>
        </a:p>
        <a:p>
          <a:pPr marL="114300" lvl="1" indent="-114300" algn="l" defTabSz="533400">
            <a:lnSpc>
              <a:spcPct val="90000"/>
            </a:lnSpc>
            <a:spcBef>
              <a:spcPct val="0"/>
            </a:spcBef>
            <a:spcAft>
              <a:spcPct val="15000"/>
            </a:spcAft>
            <a:buChar char="•"/>
          </a:pPr>
          <a:r>
            <a:rPr lang="en-US" sz="1200" kern="1200"/>
            <a:t>Post &amp; Answer questions. </a:t>
          </a:r>
        </a:p>
      </dsp:txBody>
      <dsp:txXfrm rot="-5400000">
        <a:off x="2586095" y="2996462"/>
        <a:ext cx="4545287" cy="965194"/>
      </dsp:txXfrm>
    </dsp:sp>
    <dsp:sp modelId="{67D3CA18-9F68-DA41-A924-EE27A2F0CF8B}">
      <dsp:nvSpPr>
        <dsp:cNvPr id="0" name=""/>
        <dsp:cNvSpPr/>
      </dsp:nvSpPr>
      <dsp:spPr>
        <a:xfrm>
          <a:off x="0" y="2810544"/>
          <a:ext cx="2586094" cy="1337030"/>
        </a:xfrm>
        <a:prstGeom prst="roundRect">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Social Learning</a:t>
          </a:r>
        </a:p>
      </dsp:txBody>
      <dsp:txXfrm>
        <a:off x="65268" y="2875812"/>
        <a:ext cx="2455558" cy="1206494"/>
      </dsp:txXfrm>
    </dsp:sp>
    <dsp:sp modelId="{982C67F9-4053-6C4D-80B1-019F28923C67}">
      <dsp:nvSpPr>
        <dsp:cNvPr id="0" name=""/>
        <dsp:cNvSpPr/>
      </dsp:nvSpPr>
      <dsp:spPr>
        <a:xfrm rot="5400000">
          <a:off x="4350033" y="2584190"/>
          <a:ext cx="1069624" cy="4597502"/>
        </a:xfrm>
        <a:prstGeom prst="round2SameRect">
          <a:avLst/>
        </a:prstGeom>
        <a:solidFill>
          <a:schemeClr val="accent5">
            <a:tint val="40000"/>
            <a:alpha val="90000"/>
            <a:hueOff val="0"/>
            <a:satOff val="0"/>
            <a:lumOff val="0"/>
            <a:alphaOff val="0"/>
          </a:schemeClr>
        </a:solidFill>
        <a:ln w="2222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Labs &amp; HW more important than lecture.</a:t>
          </a:r>
        </a:p>
      </dsp:txBody>
      <dsp:txXfrm rot="-5400000">
        <a:off x="2586095" y="4400344"/>
        <a:ext cx="4545287" cy="965194"/>
      </dsp:txXfrm>
    </dsp:sp>
    <dsp:sp modelId="{952D2193-DB66-5146-BFDE-CEDAD44BC460}">
      <dsp:nvSpPr>
        <dsp:cNvPr id="0" name=""/>
        <dsp:cNvSpPr/>
      </dsp:nvSpPr>
      <dsp:spPr>
        <a:xfrm>
          <a:off x="0" y="4214426"/>
          <a:ext cx="2586094" cy="1337030"/>
        </a:xfrm>
        <a:prstGeom prst="round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Learn by Doing</a:t>
          </a:r>
        </a:p>
      </dsp:txBody>
      <dsp:txXfrm>
        <a:off x="65268" y="4279694"/>
        <a:ext cx="2455558" cy="12064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1EDCB-FDE5-466E-A1DE-2BB1FD87BE88}">
      <dsp:nvSpPr>
        <dsp:cNvPr id="0" name=""/>
        <dsp:cNvSpPr/>
      </dsp:nvSpPr>
      <dsp:spPr>
        <a:xfrm>
          <a:off x="2301974" y="39119"/>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77420E-8030-4680-9315-E73D21B457A2}">
      <dsp:nvSpPr>
        <dsp:cNvPr id="0" name=""/>
        <dsp:cNvSpPr/>
      </dsp:nvSpPr>
      <dsp:spPr>
        <a:xfrm>
          <a:off x="2769974" y="50711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BA77C1-F859-4C98-A282-6D2C3D874277}">
      <dsp:nvSpPr>
        <dsp:cNvPr id="0" name=""/>
        <dsp:cNvSpPr/>
      </dsp:nvSpPr>
      <dsp:spPr>
        <a:xfrm>
          <a:off x="1599974" y="291911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US" sz="4400" kern="1200"/>
            <a:t>Plan ahead</a:t>
          </a:r>
        </a:p>
      </dsp:txBody>
      <dsp:txXfrm>
        <a:off x="1599974" y="2919119"/>
        <a:ext cx="3600000" cy="720000"/>
      </dsp:txXfrm>
    </dsp:sp>
    <dsp:sp modelId="{88009CD7-84D5-4C48-8686-E7E49180B772}">
      <dsp:nvSpPr>
        <dsp:cNvPr id="0" name=""/>
        <dsp:cNvSpPr/>
      </dsp:nvSpPr>
      <dsp:spPr>
        <a:xfrm>
          <a:off x="6531975" y="39119"/>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4E567F-C5A0-4C5D-A3A2-1325314FB52F}">
      <dsp:nvSpPr>
        <dsp:cNvPr id="0" name=""/>
        <dsp:cNvSpPr/>
      </dsp:nvSpPr>
      <dsp:spPr>
        <a:xfrm>
          <a:off x="6999975" y="50711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AF4D5F-D4CC-4D42-B771-6C525A9BC6CD}">
      <dsp:nvSpPr>
        <dsp:cNvPr id="0" name=""/>
        <dsp:cNvSpPr/>
      </dsp:nvSpPr>
      <dsp:spPr>
        <a:xfrm>
          <a:off x="5829975" y="291911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US" sz="4400" kern="1200"/>
            <a:t>Be flexible</a:t>
          </a:r>
        </a:p>
      </dsp:txBody>
      <dsp:txXfrm>
        <a:off x="5829975" y="291911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621AE-BF1A-450B-91EE-4385CFE92056}" type="datetimeFigureOut">
              <a:rPr lang="en-US" smtClean="0"/>
              <a:t>8/29/22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D007-DDAF-4CFB-A32F-0742B3C6D161}" type="slidenum">
              <a:rPr lang="en-US" smtClean="0"/>
              <a:t>‹#›</a:t>
            </a:fld>
            <a:endParaRPr lang="en-US"/>
          </a:p>
        </p:txBody>
      </p:sp>
    </p:spTree>
    <p:extLst>
      <p:ext uri="{BB962C8B-B14F-4D97-AF65-F5344CB8AC3E}">
        <p14:creationId xmlns:p14="http://schemas.microsoft.com/office/powerpoint/2010/main" val="1258109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 507 is a course about programming. 507 covers a number of very interesting and useful topics, such as using </a:t>
            </a:r>
            <a:r>
              <a:rPr lang="en-US" sz="1200" b="1" kern="1200" dirty="0">
                <a:solidFill>
                  <a:schemeClr val="tx1"/>
                </a:solidFill>
                <a:effectLst/>
                <a:latin typeface="+mn-lt"/>
                <a:ea typeface="+mn-ea"/>
                <a:cs typeface="+mn-cs"/>
              </a:rPr>
              <a:t>Web APIs</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scraping data </a:t>
            </a:r>
            <a:r>
              <a:rPr lang="en-US" sz="1200" kern="1200" dirty="0">
                <a:solidFill>
                  <a:schemeClr val="tx1"/>
                </a:solidFill>
                <a:effectLst/>
                <a:latin typeface="+mn-lt"/>
                <a:ea typeface="+mn-ea"/>
                <a:cs typeface="+mn-cs"/>
              </a:rPr>
              <a:t>from web sites, </a:t>
            </a:r>
            <a:r>
              <a:rPr lang="en-US" sz="1200" b="1" kern="1200" dirty="0">
                <a:solidFill>
                  <a:schemeClr val="tx1"/>
                </a:solidFill>
                <a:effectLst/>
                <a:latin typeface="+mn-lt"/>
                <a:ea typeface="+mn-ea"/>
                <a:cs typeface="+mn-cs"/>
              </a:rPr>
              <a:t>version control</a:t>
            </a:r>
            <a:r>
              <a:rPr lang="en-US" sz="1200" kern="1200" dirty="0">
                <a:solidFill>
                  <a:schemeClr val="tx1"/>
                </a:solidFill>
                <a:effectLst/>
                <a:latin typeface="+mn-lt"/>
                <a:ea typeface="+mn-ea"/>
                <a:cs typeface="+mn-cs"/>
              </a:rPr>
              <a:t>, working with </a:t>
            </a:r>
            <a:r>
              <a:rPr lang="en-US" sz="1200" b="1" kern="1200" dirty="0">
                <a:solidFill>
                  <a:schemeClr val="tx1"/>
                </a:solidFill>
                <a:effectLst/>
                <a:latin typeface="+mn-lt"/>
                <a:ea typeface="+mn-ea"/>
                <a:cs typeface="+mn-cs"/>
              </a:rPr>
              <a:t>databases</a:t>
            </a:r>
            <a:r>
              <a:rPr lang="en-US" sz="1200" kern="1200" dirty="0">
                <a:solidFill>
                  <a:schemeClr val="tx1"/>
                </a:solidFill>
                <a:effectLst/>
                <a:latin typeface="+mn-lt"/>
                <a:ea typeface="+mn-ea"/>
                <a:cs typeface="+mn-cs"/>
              </a:rPr>
              <a:t>, and building </a:t>
            </a:r>
            <a:r>
              <a:rPr lang="en-US" sz="1200" b="1" kern="1200" dirty="0">
                <a:solidFill>
                  <a:schemeClr val="tx1"/>
                </a:solidFill>
                <a:effectLst/>
                <a:latin typeface="+mn-lt"/>
                <a:ea typeface="+mn-ea"/>
                <a:cs typeface="+mn-cs"/>
              </a:rPr>
              <a:t>web applications</a:t>
            </a:r>
            <a:r>
              <a:rPr lang="en-US" sz="1200" kern="1200" dirty="0">
                <a:solidFill>
                  <a:schemeClr val="tx1"/>
                </a:solidFill>
                <a:effectLst/>
                <a:latin typeface="+mn-lt"/>
                <a:ea typeface="+mn-ea"/>
                <a:cs typeface="+mn-cs"/>
              </a:rPr>
              <a:t>. But these topics are only part of the point of 507. The secret agenda of 507 (which I guess is about to be not-so-secret) is to </a:t>
            </a:r>
            <a:r>
              <a:rPr lang="en-US" sz="1200" b="1" kern="1200" dirty="0">
                <a:solidFill>
                  <a:schemeClr val="tx1"/>
                </a:solidFill>
                <a:effectLst/>
                <a:latin typeface="+mn-lt"/>
                <a:ea typeface="+mn-ea"/>
                <a:cs typeface="+mn-cs"/>
              </a:rPr>
              <a:t>make you a better programmer</a:t>
            </a:r>
            <a:r>
              <a:rPr lang="en-US" sz="1200" kern="1200" dirty="0">
                <a:solidFill>
                  <a:schemeClr val="tx1"/>
                </a:solidFill>
                <a:effectLst/>
                <a:latin typeface="+mn-lt"/>
                <a:ea typeface="+mn-ea"/>
                <a:cs typeface="+mn-cs"/>
              </a:rPr>
              <a:t>. By building programs—many of them, each bigger and better than the last—you will leave this class with the </a:t>
            </a:r>
            <a:r>
              <a:rPr lang="en-US" sz="1200" b="1" kern="1200" dirty="0">
                <a:solidFill>
                  <a:schemeClr val="tx1"/>
                </a:solidFill>
                <a:effectLst/>
                <a:latin typeface="+mn-lt"/>
                <a:ea typeface="+mn-ea"/>
                <a:cs typeface="+mn-cs"/>
              </a:rPr>
              <a:t>skills and confidence</a:t>
            </a:r>
            <a:r>
              <a:rPr lang="en-US" sz="1200" kern="1200" dirty="0">
                <a:solidFill>
                  <a:schemeClr val="tx1"/>
                </a:solidFill>
                <a:effectLst/>
                <a:latin typeface="+mn-lt"/>
                <a:ea typeface="+mn-ea"/>
                <a:cs typeface="+mn-cs"/>
              </a:rPr>
              <a:t> to tackle serious programming tasks and develop more sophisticated technical skills, whether your interests lie in application development, data management and curation, data analysis, or any of dozens of other applications of programming.</a:t>
            </a:r>
          </a:p>
          <a:p>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6336D007-DDAF-4CFB-A32F-0742B3C6D161}" type="slidenum">
              <a:rPr lang="en-US" smtClean="0"/>
              <a:t>3</a:t>
            </a:fld>
            <a:endParaRPr lang="en-US"/>
          </a:p>
        </p:txBody>
      </p:sp>
    </p:spTree>
    <p:extLst>
      <p:ext uri="{BB962C8B-B14F-4D97-AF65-F5344CB8AC3E}">
        <p14:creationId xmlns:p14="http://schemas.microsoft.com/office/powerpoint/2010/main" val="4278609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rPr>
              <a:t>sentence = "This is a test“</a:t>
            </a:r>
            <a:endParaRPr lang="en-US">
              <a:solidFill>
                <a:srgbClr val="AAAAAA"/>
              </a:solidFill>
              <a:effectLst/>
            </a:endParaRPr>
          </a:p>
          <a:p>
            <a:r>
              <a:rPr lang="en-US">
                <a:effectLst/>
              </a:rPr>
              <a:t>w1 = sentence[:4]</a:t>
            </a:r>
            <a:endParaRPr lang="en-US">
              <a:solidFill>
                <a:srgbClr val="AAAAAA"/>
              </a:solidFill>
              <a:effectLst/>
            </a:endParaRPr>
          </a:p>
          <a:p>
            <a:r>
              <a:rPr lang="en-US">
                <a:effectLst/>
              </a:rPr>
              <a:t>print(w1)</a:t>
            </a:r>
            <a:endParaRPr lang="en-US">
              <a:solidFill>
                <a:srgbClr val="AAAAAA"/>
              </a:solidFill>
              <a:effectLst/>
            </a:endParaRPr>
          </a:p>
          <a:p>
            <a:r>
              <a:rPr lang="en-US">
                <a:effectLst/>
              </a:rPr>
              <a:t>w2 = sentence[5:7]</a:t>
            </a:r>
            <a:endParaRPr lang="en-US">
              <a:solidFill>
                <a:srgbClr val="AAAAAA"/>
              </a:solidFill>
              <a:effectLst/>
            </a:endParaRPr>
          </a:p>
          <a:p>
            <a:r>
              <a:rPr lang="en-US">
                <a:effectLst/>
              </a:rPr>
              <a:t>print(w2)</a:t>
            </a:r>
            <a:endParaRPr lang="en-US">
              <a:solidFill>
                <a:srgbClr val="AAAAAA"/>
              </a:solidFill>
              <a:effectLst/>
            </a:endParaRPr>
          </a:p>
          <a:p>
            <a:r>
              <a:rPr lang="en-US">
                <a:effectLst/>
              </a:rPr>
              <a:t>w3 = sentence[8:9]</a:t>
            </a:r>
            <a:endParaRPr lang="en-US">
              <a:solidFill>
                <a:srgbClr val="AAAAAA"/>
              </a:solidFill>
              <a:effectLst/>
            </a:endParaRPr>
          </a:p>
          <a:p>
            <a:r>
              <a:rPr lang="en-US">
                <a:effectLst/>
              </a:rPr>
              <a:t>print(w3)</a:t>
            </a:r>
            <a:endParaRPr lang="en-US">
              <a:solidFill>
                <a:srgbClr val="AAAAAA"/>
              </a:solidFill>
              <a:effectLst/>
            </a:endParaRPr>
          </a:p>
          <a:p>
            <a:r>
              <a:rPr lang="en-US">
                <a:effectLst/>
              </a:rPr>
              <a:t>w4 = sentence[len(sentence)-4:]</a:t>
            </a:r>
            <a:endParaRPr lang="en-US">
              <a:solidFill>
                <a:srgbClr val="AAAAAA"/>
              </a:solidFill>
              <a:effectLst/>
            </a:endParaRPr>
          </a:p>
          <a:p>
            <a:r>
              <a:rPr lang="en-US">
                <a:effectLst/>
              </a:rPr>
              <a:t>print(w4)</a:t>
            </a:r>
            <a:endParaRPr lang="en-US"/>
          </a:p>
        </p:txBody>
      </p:sp>
      <p:sp>
        <p:nvSpPr>
          <p:cNvPr id="4" name="Slide Number Placeholder 3"/>
          <p:cNvSpPr>
            <a:spLocks noGrp="1"/>
          </p:cNvSpPr>
          <p:nvPr>
            <p:ph type="sldNum" sz="quarter" idx="5"/>
          </p:nvPr>
        </p:nvSpPr>
        <p:spPr/>
        <p:txBody>
          <a:bodyPr/>
          <a:lstStyle/>
          <a:p>
            <a:fld id="{6336D007-DDAF-4CFB-A32F-0742B3C6D161}" type="slidenum">
              <a:rPr lang="en-US" smtClean="0"/>
              <a:t>29</a:t>
            </a:fld>
            <a:endParaRPr lang="en-US"/>
          </a:p>
        </p:txBody>
      </p:sp>
    </p:spTree>
    <p:extLst>
      <p:ext uri="{BB962C8B-B14F-4D97-AF65-F5344CB8AC3E}">
        <p14:creationId xmlns:p14="http://schemas.microsoft.com/office/powerpoint/2010/main" val="30241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DD854A-E34A-3E41-AC05-0F2392F5878C}" type="slidenum">
              <a:rPr lang="en-US" smtClean="0"/>
              <a:t>30</a:t>
            </a:fld>
            <a:endParaRPr lang="en-US"/>
          </a:p>
        </p:txBody>
      </p:sp>
    </p:spTree>
    <p:extLst>
      <p:ext uri="{BB962C8B-B14F-4D97-AF65-F5344CB8AC3E}">
        <p14:creationId xmlns:p14="http://schemas.microsoft.com/office/powerpoint/2010/main" val="584757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this execute at https://</a:t>
            </a:r>
            <a:r>
              <a:rPr lang="en-US" dirty="0" err="1"/>
              <a:t>goo.gl</a:t>
            </a:r>
            <a:r>
              <a:rPr lang="en-US" dirty="0"/>
              <a:t>/LC5dHD </a:t>
            </a:r>
          </a:p>
        </p:txBody>
      </p:sp>
      <p:sp>
        <p:nvSpPr>
          <p:cNvPr id="4" name="Slide Number Placeholder 3"/>
          <p:cNvSpPr>
            <a:spLocks noGrp="1"/>
          </p:cNvSpPr>
          <p:nvPr>
            <p:ph type="sldNum" sz="quarter" idx="10"/>
          </p:nvPr>
        </p:nvSpPr>
        <p:spPr/>
        <p:txBody>
          <a:bodyPr/>
          <a:lstStyle/>
          <a:p>
            <a:fld id="{5BDD854A-E34A-3E41-AC05-0F2392F5878C}" type="slidenum">
              <a:rPr lang="en-US" smtClean="0"/>
              <a:t>32</a:t>
            </a:fld>
            <a:endParaRPr lang="en-US"/>
          </a:p>
        </p:txBody>
      </p:sp>
    </p:spTree>
    <p:extLst>
      <p:ext uri="{BB962C8B-B14F-4D97-AF65-F5344CB8AC3E}">
        <p14:creationId xmlns:p14="http://schemas.microsoft.com/office/powerpoint/2010/main" val="2571406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a:t>
            </a:r>
            <a:r>
              <a:rPr lang="en-US" baseline="0" dirty="0"/>
              <a:t> odd numbers return a remainder of 1 when divided by 2.  All even numbers return a remainder of 0 when divided by 2</a:t>
            </a:r>
            <a:endParaRPr lang="en-US" dirty="0"/>
          </a:p>
        </p:txBody>
      </p:sp>
      <p:sp>
        <p:nvSpPr>
          <p:cNvPr id="4" name="Slide Number Placeholder 3"/>
          <p:cNvSpPr>
            <a:spLocks noGrp="1"/>
          </p:cNvSpPr>
          <p:nvPr>
            <p:ph type="sldNum" sz="quarter" idx="10"/>
          </p:nvPr>
        </p:nvSpPr>
        <p:spPr/>
        <p:txBody>
          <a:bodyPr/>
          <a:lstStyle/>
          <a:p>
            <a:fld id="{5BDD854A-E34A-3E41-AC05-0F2392F5878C}" type="slidenum">
              <a:rPr lang="en-US" smtClean="0"/>
              <a:t>34</a:t>
            </a:fld>
            <a:endParaRPr lang="en-US"/>
          </a:p>
        </p:txBody>
      </p:sp>
    </p:spTree>
    <p:extLst>
      <p:ext uri="{BB962C8B-B14F-4D97-AF65-F5344CB8AC3E}">
        <p14:creationId xmlns:p14="http://schemas.microsoft.com/office/powerpoint/2010/main" val="1380174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6D007-DDAF-4CFB-A32F-0742B3C6D161}" type="slidenum">
              <a:rPr lang="en-US" smtClean="0"/>
              <a:t>37</a:t>
            </a:fld>
            <a:endParaRPr lang="en-US"/>
          </a:p>
        </p:txBody>
      </p:sp>
    </p:spTree>
    <p:extLst>
      <p:ext uri="{BB962C8B-B14F-4D97-AF65-F5344CB8AC3E}">
        <p14:creationId xmlns:p14="http://schemas.microsoft.com/office/powerpoint/2010/main" val="79255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https://</a:t>
            </a:r>
            <a:r>
              <a:rPr lang="en-US" dirty="0" err="1"/>
              <a:t>goo.gl</a:t>
            </a:r>
            <a:r>
              <a:rPr lang="en-US" dirty="0"/>
              <a:t>/DkB6zD</a:t>
            </a:r>
          </a:p>
        </p:txBody>
      </p:sp>
      <p:sp>
        <p:nvSpPr>
          <p:cNvPr id="4" name="Slide Number Placeholder 3"/>
          <p:cNvSpPr>
            <a:spLocks noGrp="1"/>
          </p:cNvSpPr>
          <p:nvPr>
            <p:ph type="sldNum" sz="quarter" idx="5"/>
          </p:nvPr>
        </p:nvSpPr>
        <p:spPr/>
        <p:txBody>
          <a:bodyPr/>
          <a:lstStyle/>
          <a:p>
            <a:fld id="{5BDD854A-E34A-3E41-AC05-0F2392F5878C}" type="slidenum">
              <a:rPr lang="en-US" smtClean="0"/>
              <a:t>38</a:t>
            </a:fld>
            <a:endParaRPr lang="en-US"/>
          </a:p>
        </p:txBody>
      </p:sp>
    </p:spTree>
    <p:extLst>
      <p:ext uri="{BB962C8B-B14F-4D97-AF65-F5344CB8AC3E}">
        <p14:creationId xmlns:p14="http://schemas.microsoft.com/office/powerpoint/2010/main" val="891929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6D007-DDAF-4CFB-A32F-0742B3C6D161}" type="slidenum">
              <a:rPr lang="en-US" smtClean="0"/>
              <a:t>49</a:t>
            </a:fld>
            <a:endParaRPr lang="en-US"/>
          </a:p>
        </p:txBody>
      </p:sp>
    </p:spTree>
    <p:extLst>
      <p:ext uri="{BB962C8B-B14F-4D97-AF65-F5344CB8AC3E}">
        <p14:creationId xmlns:p14="http://schemas.microsoft.com/office/powerpoint/2010/main" val="47885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6D007-DDAF-4CFB-A32F-0742B3C6D161}" type="slidenum">
              <a:rPr lang="en-US" smtClean="0"/>
              <a:t>55</a:t>
            </a:fld>
            <a:endParaRPr lang="en-US"/>
          </a:p>
        </p:txBody>
      </p:sp>
    </p:spTree>
    <p:extLst>
      <p:ext uri="{BB962C8B-B14F-4D97-AF65-F5344CB8AC3E}">
        <p14:creationId xmlns:p14="http://schemas.microsoft.com/office/powerpoint/2010/main" val="1293429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6D007-DDAF-4CFB-A32F-0742B3C6D161}" type="slidenum">
              <a:rPr lang="en-US" smtClean="0"/>
              <a:t>58</a:t>
            </a:fld>
            <a:endParaRPr lang="en-US"/>
          </a:p>
        </p:txBody>
      </p:sp>
    </p:spTree>
    <p:extLst>
      <p:ext uri="{BB962C8B-B14F-4D97-AF65-F5344CB8AC3E}">
        <p14:creationId xmlns:p14="http://schemas.microsoft.com/office/powerpoint/2010/main" val="2894896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Nothing too tricky here, but worth pointing out a few things:</a:t>
            </a:r>
          </a:p>
          <a:p>
            <a:pPr lvl="0"/>
            <a:r>
              <a:rPr lang="en-US" sz="1200" kern="1200" dirty="0">
                <a:solidFill>
                  <a:schemeClr val="tx1"/>
                </a:solidFill>
                <a:effectLst/>
                <a:latin typeface="+mn-lt"/>
                <a:ea typeface="+mn-ea"/>
                <a:cs typeface="+mn-cs"/>
              </a:rPr>
              <a:t>input() takes one argument, which is the prompt that is displayed to the user. This can be a blank string if you don’t want to display a prompt.</a:t>
            </a:r>
          </a:p>
          <a:p>
            <a:pPr lvl="0"/>
            <a:r>
              <a:rPr lang="en-US" sz="1200" kern="1200" dirty="0">
                <a:solidFill>
                  <a:schemeClr val="tx1"/>
                </a:solidFill>
                <a:effectLst/>
                <a:latin typeface="+mn-lt"/>
                <a:ea typeface="+mn-ea"/>
                <a:cs typeface="+mn-cs"/>
              </a:rPr>
              <a:t>When input() is called it displays the prompt and then waits. It will wait forever, until the user types something (or not) and then hits  return (this is </a:t>
            </a:r>
            <a:r>
              <a:rPr lang="en-US" sz="1200" i="1" kern="1200" dirty="0">
                <a:solidFill>
                  <a:schemeClr val="tx1"/>
                </a:solidFill>
                <a:effectLst/>
                <a:latin typeface="+mn-lt"/>
                <a:ea typeface="+mn-ea"/>
                <a:cs typeface="+mn-cs"/>
              </a:rPr>
              <a:t>really</a:t>
            </a:r>
            <a:r>
              <a:rPr lang="en-US" sz="1200" kern="1200" dirty="0">
                <a:solidFill>
                  <a:schemeClr val="tx1"/>
                </a:solidFill>
                <a:effectLst/>
                <a:latin typeface="+mn-lt"/>
                <a:ea typeface="+mn-ea"/>
                <a:cs typeface="+mn-cs"/>
              </a:rPr>
              <a:t> what it’s waiting for). </a:t>
            </a:r>
          </a:p>
          <a:p>
            <a:pPr lvl="0"/>
            <a:r>
              <a:rPr lang="en-US" sz="1200" kern="1200" dirty="0">
                <a:solidFill>
                  <a:schemeClr val="tx1"/>
                </a:solidFill>
                <a:effectLst/>
                <a:latin typeface="+mn-lt"/>
                <a:ea typeface="+mn-ea"/>
                <a:cs typeface="+mn-cs"/>
              </a:rPr>
              <a:t>Whatever the user typed (including, potentially, the blank string) will be returned from input(). This return value can be assigned to a variable (such as response) in our example. Your program can then do whatever it wants with the return value.  </a:t>
            </a:r>
            <a:br>
              <a:rPr lang="en-US" sz="1200" kern="1200" dirty="0">
                <a:solidFill>
                  <a:schemeClr val="tx1"/>
                </a:solidFill>
                <a:effectLst/>
                <a:latin typeface="+mn-lt"/>
                <a:ea typeface="+mn-ea"/>
                <a:cs typeface="+mn-cs"/>
              </a:rPr>
            </a:br>
            <a:br>
              <a:rPr lang="en-US" sz="1200" kern="1200">
                <a:solidFill>
                  <a:schemeClr val="tx1"/>
                </a:solidFill>
                <a:effectLst/>
                <a:latin typeface="+mn-lt"/>
                <a:ea typeface="+mn-ea"/>
                <a:cs typeface="+mn-cs"/>
              </a:rPr>
            </a:br>
            <a:r>
              <a:rPr lang="en-US" sz="1200" kern="1200">
                <a:solidFill>
                  <a:schemeClr val="tx1"/>
                </a:solidFill>
                <a:effectLst/>
                <a:latin typeface="+mn-lt"/>
                <a:ea typeface="+mn-ea"/>
                <a:cs typeface="+mn-cs"/>
              </a:rPr>
              <a:t>You’ll do some simple problems using this concept and the others we’ve done before in lab this week.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336D007-DDAF-4CFB-A32F-0742B3C6D161}" type="slidenum">
              <a:rPr lang="en-US" smtClean="0"/>
              <a:t>61</a:t>
            </a:fld>
            <a:endParaRPr lang="en-US"/>
          </a:p>
        </p:txBody>
      </p:sp>
    </p:spTree>
    <p:extLst>
      <p:ext uri="{BB962C8B-B14F-4D97-AF65-F5344CB8AC3E}">
        <p14:creationId xmlns:p14="http://schemas.microsoft.com/office/powerpoint/2010/main" val="3513034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title of this course is “</a:t>
            </a:r>
            <a:r>
              <a:rPr lang="en-US" sz="1200" b="1" kern="1200" dirty="0">
                <a:solidFill>
                  <a:schemeClr val="tx1"/>
                </a:solidFill>
                <a:effectLst/>
                <a:latin typeface="+mn-lt"/>
                <a:ea typeface="+mn-ea"/>
                <a:cs typeface="+mn-cs"/>
              </a:rPr>
              <a:t>intermediate programming</a:t>
            </a:r>
            <a:r>
              <a:rPr lang="en-US" sz="1200" kern="1200" dirty="0">
                <a:solidFill>
                  <a:schemeClr val="tx1"/>
                </a:solidFill>
                <a:effectLst/>
                <a:latin typeface="+mn-lt"/>
                <a:ea typeface="+mn-ea"/>
                <a:cs typeface="+mn-cs"/>
              </a:rPr>
              <a:t>.” “Intermediate,” of course, means “</a:t>
            </a:r>
            <a:r>
              <a:rPr lang="en-US" sz="1200" b="1" kern="1200" dirty="0">
                <a:solidFill>
                  <a:schemeClr val="tx1"/>
                </a:solidFill>
                <a:effectLst/>
                <a:latin typeface="+mn-lt"/>
                <a:ea typeface="+mn-ea"/>
                <a:cs typeface="+mn-cs"/>
              </a:rPr>
              <a:t>between beginning and advanced</a:t>
            </a:r>
            <a:r>
              <a:rPr lang="en-US" sz="1200" kern="1200" dirty="0">
                <a:solidFill>
                  <a:schemeClr val="tx1"/>
                </a:solidFill>
                <a:effectLst/>
                <a:latin typeface="+mn-lt"/>
                <a:ea typeface="+mn-ea"/>
                <a:cs typeface="+mn-cs"/>
              </a:rPr>
              <a:t>.” Many of you, prior to taking this course, have taken only one programming course—a beginning programming course. A few more of you have taken a handful of courses or maybe picked up some coding here and there, but you are still looking to solidify your knowledge and skills. Some of you have done a lot of programming, either through coursework or elsewhere, but you’re here anyway (we’ll get to you in a minute). Regardless of where you are now, my goal for this semester is to </a:t>
            </a:r>
            <a:r>
              <a:rPr lang="en-US" sz="1200" b="1" kern="1200" dirty="0">
                <a:solidFill>
                  <a:schemeClr val="tx1"/>
                </a:solidFill>
                <a:effectLst/>
                <a:latin typeface="+mn-lt"/>
                <a:ea typeface="+mn-ea"/>
                <a:cs typeface="+mn-cs"/>
              </a:rPr>
              <a:t>get you ready for advanced study</a:t>
            </a:r>
            <a:r>
              <a:rPr lang="en-US" sz="1200" kern="1200" dirty="0">
                <a:solidFill>
                  <a:schemeClr val="tx1"/>
                </a:solidFill>
                <a:effectLst/>
                <a:latin typeface="+mn-lt"/>
                <a:ea typeface="+mn-ea"/>
                <a:cs typeface="+mn-cs"/>
              </a:rPr>
              <a:t>, whether in courses or on your own, so that you can master what you want to master in order to </a:t>
            </a:r>
            <a:r>
              <a:rPr lang="en-US" sz="1200" b="1" kern="1200" dirty="0">
                <a:solidFill>
                  <a:schemeClr val="tx1"/>
                </a:solidFill>
                <a:effectLst/>
                <a:latin typeface="+mn-lt"/>
                <a:ea typeface="+mn-ea"/>
                <a:cs typeface="+mn-cs"/>
              </a:rPr>
              <a:t>do what you want to do</a:t>
            </a:r>
            <a:r>
              <a:rPr lang="en-US" sz="1200" kern="1200" dirty="0">
                <a:solidFill>
                  <a:schemeClr val="tx1"/>
                </a:solidFill>
                <a:effectLst/>
                <a:latin typeface="+mn-lt"/>
                <a:ea typeface="+mn-ea"/>
                <a:cs typeface="+mn-cs"/>
              </a:rPr>
              <a:t>.</a:t>
            </a:r>
          </a:p>
          <a:p>
            <a:endParaRPr lang="en-US" dirty="0"/>
          </a:p>
          <a:p>
            <a:endParaRPr lang="en-US" dirty="0"/>
          </a:p>
        </p:txBody>
      </p:sp>
      <p:sp>
        <p:nvSpPr>
          <p:cNvPr id="4" name="Slide Number Placeholder 3"/>
          <p:cNvSpPr>
            <a:spLocks noGrp="1"/>
          </p:cNvSpPr>
          <p:nvPr>
            <p:ph type="sldNum" sz="quarter" idx="5"/>
          </p:nvPr>
        </p:nvSpPr>
        <p:spPr/>
        <p:txBody>
          <a:bodyPr/>
          <a:lstStyle/>
          <a:p>
            <a:fld id="{6336D007-DDAF-4CFB-A32F-0742B3C6D161}" type="slidenum">
              <a:rPr lang="en-US" smtClean="0"/>
              <a:t>6</a:t>
            </a:fld>
            <a:endParaRPr lang="en-US"/>
          </a:p>
        </p:txBody>
      </p:sp>
    </p:spTree>
    <p:extLst>
      <p:ext uri="{BB962C8B-B14F-4D97-AF65-F5344CB8AC3E}">
        <p14:creationId xmlns:p14="http://schemas.microsoft.com/office/powerpoint/2010/main" val="1035723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Nothing too tricky here, but worth pointing out a few things:</a:t>
            </a:r>
          </a:p>
          <a:p>
            <a:pPr lvl="0"/>
            <a:r>
              <a:rPr lang="en-US" sz="1200" kern="1200" dirty="0">
                <a:solidFill>
                  <a:schemeClr val="tx1"/>
                </a:solidFill>
                <a:effectLst/>
                <a:latin typeface="+mn-lt"/>
                <a:ea typeface="+mn-ea"/>
                <a:cs typeface="+mn-cs"/>
              </a:rPr>
              <a:t>input() takes one argument, which is the prompt that is displayed to the user. This can be a blank string if you don’t want to display a prompt.</a:t>
            </a:r>
          </a:p>
          <a:p>
            <a:pPr lvl="0"/>
            <a:r>
              <a:rPr lang="en-US" sz="1200" kern="1200" dirty="0">
                <a:solidFill>
                  <a:schemeClr val="tx1"/>
                </a:solidFill>
                <a:effectLst/>
                <a:latin typeface="+mn-lt"/>
                <a:ea typeface="+mn-ea"/>
                <a:cs typeface="+mn-cs"/>
              </a:rPr>
              <a:t>When input() is called it displays the prompt and then waits. It will wait forever, until the user types something (or not) and then hits  return (this is </a:t>
            </a:r>
            <a:r>
              <a:rPr lang="en-US" sz="1200" i="1" kern="1200" dirty="0">
                <a:solidFill>
                  <a:schemeClr val="tx1"/>
                </a:solidFill>
                <a:effectLst/>
                <a:latin typeface="+mn-lt"/>
                <a:ea typeface="+mn-ea"/>
                <a:cs typeface="+mn-cs"/>
              </a:rPr>
              <a:t>really</a:t>
            </a:r>
            <a:r>
              <a:rPr lang="en-US" sz="1200" kern="1200" dirty="0">
                <a:solidFill>
                  <a:schemeClr val="tx1"/>
                </a:solidFill>
                <a:effectLst/>
                <a:latin typeface="+mn-lt"/>
                <a:ea typeface="+mn-ea"/>
                <a:cs typeface="+mn-cs"/>
              </a:rPr>
              <a:t> what it’s waiting for). </a:t>
            </a:r>
          </a:p>
          <a:p>
            <a:pPr lvl="0"/>
            <a:r>
              <a:rPr lang="en-US" sz="1200" kern="1200" dirty="0">
                <a:solidFill>
                  <a:schemeClr val="tx1"/>
                </a:solidFill>
                <a:effectLst/>
                <a:latin typeface="+mn-lt"/>
                <a:ea typeface="+mn-ea"/>
                <a:cs typeface="+mn-cs"/>
              </a:rPr>
              <a:t>Whatever the user typed (including, potentially, the blank string) will be returned from input(). This return value can be assigned to a variable (such as response) in our example. Your program can then do whatever it wants with the return value.  </a:t>
            </a:r>
            <a:br>
              <a:rPr lang="en-US" sz="1200" kern="1200" dirty="0">
                <a:solidFill>
                  <a:schemeClr val="tx1"/>
                </a:solidFill>
                <a:effectLst/>
                <a:latin typeface="+mn-lt"/>
                <a:ea typeface="+mn-ea"/>
                <a:cs typeface="+mn-cs"/>
              </a:rPr>
            </a:br>
            <a:br>
              <a:rPr lang="en-US" sz="1200" kern="1200">
                <a:solidFill>
                  <a:schemeClr val="tx1"/>
                </a:solidFill>
                <a:effectLst/>
                <a:latin typeface="+mn-lt"/>
                <a:ea typeface="+mn-ea"/>
                <a:cs typeface="+mn-cs"/>
              </a:rPr>
            </a:br>
            <a:r>
              <a:rPr lang="en-US" sz="1200" kern="1200">
                <a:solidFill>
                  <a:schemeClr val="tx1"/>
                </a:solidFill>
                <a:effectLst/>
                <a:latin typeface="+mn-lt"/>
                <a:ea typeface="+mn-ea"/>
                <a:cs typeface="+mn-cs"/>
              </a:rPr>
              <a:t>You’ll do some simple problems using this concept and the others we’ve done before in lab this week.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336D007-DDAF-4CFB-A32F-0742B3C6D161}" type="slidenum">
              <a:rPr lang="en-US" smtClean="0"/>
              <a:t>62</a:t>
            </a:fld>
            <a:endParaRPr lang="en-US"/>
          </a:p>
        </p:txBody>
      </p:sp>
    </p:spTree>
    <p:extLst>
      <p:ext uri="{BB962C8B-B14F-4D97-AF65-F5344CB8AC3E}">
        <p14:creationId xmlns:p14="http://schemas.microsoft.com/office/powerpoint/2010/main" val="4122436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D007-DDAF-4CFB-A32F-0742B3C6D161}" type="slidenum">
              <a:rPr lang="en-US" smtClean="0"/>
              <a:t>11</a:t>
            </a:fld>
            <a:endParaRPr lang="en-US"/>
          </a:p>
        </p:txBody>
      </p:sp>
    </p:spTree>
    <p:extLst>
      <p:ext uri="{BB962C8B-B14F-4D97-AF65-F5344CB8AC3E}">
        <p14:creationId xmlns:p14="http://schemas.microsoft.com/office/powerpoint/2010/main" val="2114207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You’re the main character – reach out for help, for extensions etc. </a:t>
            </a:r>
          </a:p>
          <a:p>
            <a:endParaRPr lang="en-US"/>
          </a:p>
          <a:p>
            <a:r>
              <a:rPr lang="en-US"/>
              <a:t>There are almost 200 of you</a:t>
            </a:r>
          </a:p>
          <a:p>
            <a:endParaRPr lang="en-US"/>
          </a:p>
          <a:p>
            <a:r>
              <a:rPr lang="en-US"/>
              <a:t>Slack use – DMs; vs posting questions.</a:t>
            </a:r>
          </a:p>
          <a:p>
            <a:endParaRPr lang="en-US"/>
          </a:p>
          <a:p>
            <a:r>
              <a:rPr lang="en-US"/>
              <a:t>Make sure you’re in the 001 canvas section</a:t>
            </a:r>
          </a:p>
        </p:txBody>
      </p:sp>
      <p:sp>
        <p:nvSpPr>
          <p:cNvPr id="4" name="Slide Number Placeholder 3"/>
          <p:cNvSpPr>
            <a:spLocks noGrp="1"/>
          </p:cNvSpPr>
          <p:nvPr>
            <p:ph type="sldNum" sz="quarter" idx="5"/>
          </p:nvPr>
        </p:nvSpPr>
        <p:spPr/>
        <p:txBody>
          <a:bodyPr/>
          <a:lstStyle/>
          <a:p>
            <a:fld id="{6336D007-DDAF-4CFB-A32F-0742B3C6D161}" type="slidenum">
              <a:rPr lang="en-US" smtClean="0"/>
              <a:t>12</a:t>
            </a:fld>
            <a:endParaRPr lang="en-US"/>
          </a:p>
        </p:txBody>
      </p:sp>
    </p:spTree>
    <p:extLst>
      <p:ext uri="{BB962C8B-B14F-4D97-AF65-F5344CB8AC3E}">
        <p14:creationId xmlns:p14="http://schemas.microsoft.com/office/powerpoint/2010/main" val="3155739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Style and Pace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those of you for whom 507 is designed—folks who are emerging from </a:t>
            </a:r>
            <a:r>
              <a:rPr lang="en-US" sz="1200" kern="1200" dirty="0" err="1">
                <a:solidFill>
                  <a:schemeClr val="tx1"/>
                </a:solidFill>
                <a:effectLst/>
                <a:latin typeface="+mn-lt"/>
                <a:ea typeface="+mn-ea"/>
                <a:cs typeface="+mn-cs"/>
              </a:rPr>
              <a:t>beginnerhood</a:t>
            </a:r>
            <a:r>
              <a:rPr lang="en-US" sz="1200" kern="1200" dirty="0">
                <a:solidFill>
                  <a:schemeClr val="tx1"/>
                </a:solidFill>
                <a:effectLst/>
                <a:latin typeface="+mn-lt"/>
                <a:ea typeface="+mn-ea"/>
                <a:cs typeface="+mn-cs"/>
              </a:rPr>
              <a:t> into </a:t>
            </a:r>
            <a:r>
              <a:rPr lang="en-US" sz="1200" kern="1200" dirty="0" err="1">
                <a:solidFill>
                  <a:schemeClr val="tx1"/>
                </a:solidFill>
                <a:effectLst/>
                <a:latin typeface="+mn-lt"/>
                <a:ea typeface="+mn-ea"/>
                <a:cs typeface="+mn-cs"/>
              </a:rPr>
              <a:t>intermediatehood</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this course is likely to be challenging</a:t>
            </a:r>
            <a:r>
              <a:rPr lang="en-US" sz="1200" kern="1200" dirty="0">
                <a:solidFill>
                  <a:schemeClr val="tx1"/>
                </a:solidFill>
                <a:effectLst/>
                <a:latin typeface="+mn-lt"/>
                <a:ea typeface="+mn-ea"/>
                <a:cs typeface="+mn-cs"/>
              </a:rPr>
              <a:t>. We cover a lot of different topics that might seem at first as though they don’t have much direct connection to each other (though hopefully their interconnections will make more sense by the end). We also write a lot of code. Since this course is not just about building knowledge but also about building </a:t>
            </a:r>
            <a:r>
              <a:rPr lang="en-US" sz="1200" i="1" kern="1200" dirty="0">
                <a:solidFill>
                  <a:schemeClr val="tx1"/>
                </a:solidFill>
                <a:effectLst/>
                <a:latin typeface="+mn-lt"/>
                <a:ea typeface="+mn-ea"/>
                <a:cs typeface="+mn-cs"/>
              </a:rPr>
              <a:t>skill</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practice is key</a:t>
            </a:r>
            <a:r>
              <a:rPr lang="en-US" sz="1200" kern="1200" dirty="0">
                <a:solidFill>
                  <a:schemeClr val="tx1"/>
                </a:solidFill>
                <a:effectLst/>
                <a:latin typeface="+mn-lt"/>
                <a:ea typeface="+mn-ea"/>
                <a:cs typeface="+mn-cs"/>
              </a:rPr>
              <a:t>. To provide that practice, we’ll give you lots of chances to get your hands dirty and write programs that apply the concepts and techniques that are discussed in class. You will have a homework assignment every week (more or less), as well as four meaty projects—about one every 3 or 4 weeks. There will also be online, self-paced quizzes to test your knowledge every couple of weeks. The deadlines have been carefully planned (and are still being tweaked) to ensure everything can be done with a reasonable amount of effort, but there won’t be much time for coasting or letting things slide. If you keep showing up and pushing things along, though, you should be just fine.</a:t>
            </a:r>
          </a:p>
          <a:p>
            <a:endParaRPr lang="en-US" dirty="0"/>
          </a:p>
          <a:p>
            <a:r>
              <a:rPr lang="en-US" dirty="0"/>
              <a:t>Now lets review the syllabus.</a:t>
            </a:r>
          </a:p>
          <a:p>
            <a:endParaRPr lang="en-US" dirty="0"/>
          </a:p>
        </p:txBody>
      </p:sp>
      <p:sp>
        <p:nvSpPr>
          <p:cNvPr id="4" name="Slide Number Placeholder 3"/>
          <p:cNvSpPr>
            <a:spLocks noGrp="1"/>
          </p:cNvSpPr>
          <p:nvPr>
            <p:ph type="sldNum" sz="quarter" idx="5"/>
          </p:nvPr>
        </p:nvSpPr>
        <p:spPr/>
        <p:txBody>
          <a:bodyPr/>
          <a:lstStyle/>
          <a:p>
            <a:fld id="{6336D007-DDAF-4CFB-A32F-0742B3C6D161}" type="slidenum">
              <a:rPr lang="en-US" smtClean="0"/>
              <a:t>15</a:t>
            </a:fld>
            <a:endParaRPr lang="en-US"/>
          </a:p>
        </p:txBody>
      </p:sp>
    </p:spTree>
    <p:extLst>
      <p:ext uri="{BB962C8B-B14F-4D97-AF65-F5344CB8AC3E}">
        <p14:creationId xmlns:p14="http://schemas.microsoft.com/office/powerpoint/2010/main" val="2847947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https://</a:t>
            </a:r>
            <a:r>
              <a:rPr lang="en-US" dirty="0" err="1"/>
              <a:t>www.netguru.com</a:t>
            </a:r>
            <a:r>
              <a:rPr lang="en-US" dirty="0"/>
              <a:t>/blog/why-python-is-growing-so-quickly-future-trends</a:t>
            </a:r>
          </a:p>
          <a:p>
            <a:r>
              <a:rPr lang="en-US" dirty="0"/>
              <a:t>And</a:t>
            </a:r>
          </a:p>
          <a:p>
            <a:r>
              <a:rPr lang="en-US" dirty="0"/>
              <a:t>https://</a:t>
            </a:r>
            <a:r>
              <a:rPr lang="en-US" dirty="0" err="1"/>
              <a:t>docs.python.org</a:t>
            </a:r>
            <a:r>
              <a:rPr lang="en-US" dirty="0"/>
              <a:t>/2/</a:t>
            </a:r>
            <a:r>
              <a:rPr lang="en-US" dirty="0" err="1"/>
              <a:t>faq</a:t>
            </a:r>
            <a:r>
              <a:rPr lang="en-US" dirty="0"/>
              <a:t>/</a:t>
            </a:r>
            <a:r>
              <a:rPr lang="en-US" dirty="0" err="1"/>
              <a:t>general.html</a:t>
            </a:r>
            <a:endParaRPr lang="en-US" dirty="0"/>
          </a:p>
        </p:txBody>
      </p:sp>
      <p:sp>
        <p:nvSpPr>
          <p:cNvPr id="4" name="Slide Number Placeholder 3"/>
          <p:cNvSpPr>
            <a:spLocks noGrp="1"/>
          </p:cNvSpPr>
          <p:nvPr>
            <p:ph type="sldNum" sz="quarter" idx="5"/>
          </p:nvPr>
        </p:nvSpPr>
        <p:spPr/>
        <p:txBody>
          <a:bodyPr/>
          <a:lstStyle/>
          <a:p>
            <a:fld id="{5BDD854A-E34A-3E41-AC05-0F2392F5878C}" type="slidenum">
              <a:rPr lang="en-US" smtClean="0"/>
              <a:t>16</a:t>
            </a:fld>
            <a:endParaRPr lang="en-US"/>
          </a:p>
        </p:txBody>
      </p:sp>
    </p:spTree>
    <p:extLst>
      <p:ext uri="{BB962C8B-B14F-4D97-AF65-F5344CB8AC3E}">
        <p14:creationId xmlns:p14="http://schemas.microsoft.com/office/powerpoint/2010/main" val="493232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Objects are an encapsulation of variables and functions into a single entity. </a:t>
            </a:r>
          </a:p>
          <a:p>
            <a:r>
              <a:rPr lang="en-US" sz="1200" b="0" i="0" kern="1200" dirty="0">
                <a:solidFill>
                  <a:schemeClr val="tx1"/>
                </a:solidFill>
                <a:effectLst/>
                <a:latin typeface="+mn-lt"/>
                <a:ea typeface="+mn-ea"/>
                <a:cs typeface="+mn-cs"/>
              </a:rPr>
              <a:t>Objects get their variables and functions from classes. </a:t>
            </a:r>
          </a:p>
          <a:p>
            <a:r>
              <a:rPr lang="en-US" sz="1200" b="0" i="0" kern="1200" dirty="0">
                <a:solidFill>
                  <a:schemeClr val="tx1"/>
                </a:solidFill>
                <a:effectLst/>
                <a:latin typeface="+mn-lt"/>
                <a:ea typeface="+mn-ea"/>
                <a:cs typeface="+mn-cs"/>
              </a:rPr>
              <a:t>Classes are essentially a template to create your objects.</a:t>
            </a:r>
            <a:endParaRPr lang="en-US" dirty="0"/>
          </a:p>
        </p:txBody>
      </p:sp>
      <p:sp>
        <p:nvSpPr>
          <p:cNvPr id="4" name="Slide Number Placeholder 3"/>
          <p:cNvSpPr>
            <a:spLocks noGrp="1"/>
          </p:cNvSpPr>
          <p:nvPr>
            <p:ph type="sldNum" sz="quarter" idx="5"/>
          </p:nvPr>
        </p:nvSpPr>
        <p:spPr/>
        <p:txBody>
          <a:bodyPr/>
          <a:lstStyle/>
          <a:p>
            <a:fld id="{6336D007-DDAF-4CFB-A32F-0742B3C6D161}" type="slidenum">
              <a:rPr lang="en-US" smtClean="0"/>
              <a:t>17</a:t>
            </a:fld>
            <a:endParaRPr lang="en-US"/>
          </a:p>
        </p:txBody>
      </p:sp>
    </p:spTree>
    <p:extLst>
      <p:ext uri="{BB962C8B-B14F-4D97-AF65-F5344CB8AC3E}">
        <p14:creationId xmlns:p14="http://schemas.microsoft.com/office/powerpoint/2010/main" val="3706787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wrong</a:t>
            </a:r>
            <a:r>
              <a:rPr lang="en-US" baseline="0" dirty="0"/>
              <a:t> with the example code on the right?  - Both strings start with a single quote and end with a double quote.  You must use the same starting and ending for strings.  The third line is missing two + signs to concatenate the strings.  </a:t>
            </a:r>
            <a:endParaRPr lang="en-US" dirty="0"/>
          </a:p>
        </p:txBody>
      </p:sp>
      <p:sp>
        <p:nvSpPr>
          <p:cNvPr id="4" name="Slide Number Placeholder 3"/>
          <p:cNvSpPr>
            <a:spLocks noGrp="1"/>
          </p:cNvSpPr>
          <p:nvPr>
            <p:ph type="sldNum" sz="quarter" idx="10"/>
          </p:nvPr>
        </p:nvSpPr>
        <p:spPr/>
        <p:txBody>
          <a:bodyPr/>
          <a:lstStyle/>
          <a:p>
            <a:fld id="{5BDD854A-E34A-3E41-AC05-0F2392F5878C}" type="slidenum">
              <a:rPr lang="en-US" smtClean="0"/>
              <a:t>27</a:t>
            </a:fld>
            <a:endParaRPr lang="en-US"/>
          </a:p>
        </p:txBody>
      </p:sp>
    </p:spTree>
    <p:extLst>
      <p:ext uri="{BB962C8B-B14F-4D97-AF65-F5344CB8AC3E}">
        <p14:creationId xmlns:p14="http://schemas.microsoft.com/office/powerpoint/2010/main" val="524932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DD854A-E34A-3E41-AC05-0F2392F5878C}" type="slidenum">
              <a:rPr lang="en-US" smtClean="0"/>
              <a:t>28</a:t>
            </a:fld>
            <a:endParaRPr lang="en-US"/>
          </a:p>
        </p:txBody>
      </p:sp>
    </p:spTree>
    <p:extLst>
      <p:ext uri="{BB962C8B-B14F-4D97-AF65-F5344CB8AC3E}">
        <p14:creationId xmlns:p14="http://schemas.microsoft.com/office/powerpoint/2010/main" val="2305326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9DA97CB-9811-44E9-A39D-67AC908C7A20}" type="datetimeFigureOut">
              <a:rPr lang="en-US" smtClean="0"/>
              <a:t>8/29/22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0D8C5C4-8A89-4A81-882C-95DDCE37F21C}" type="slidenum">
              <a:rPr lang="en-US" smtClean="0"/>
              <a:t>‹#›</a:t>
            </a:fld>
            <a:endParaRPr lang="en-US"/>
          </a:p>
        </p:txBody>
      </p:sp>
    </p:spTree>
    <p:extLst>
      <p:ext uri="{BB962C8B-B14F-4D97-AF65-F5344CB8AC3E}">
        <p14:creationId xmlns:p14="http://schemas.microsoft.com/office/powerpoint/2010/main" val="256084256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A97CB-9811-44E9-A39D-67AC908C7A20}" type="datetimeFigureOut">
              <a:rPr lang="en-US" smtClean="0"/>
              <a:t>8/29/22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8C5C4-8A89-4A81-882C-95DDCE37F21C}" type="slidenum">
              <a:rPr lang="en-US" smtClean="0"/>
              <a:t>‹#›</a:t>
            </a:fld>
            <a:endParaRPr lang="en-US"/>
          </a:p>
        </p:txBody>
      </p:sp>
    </p:spTree>
    <p:extLst>
      <p:ext uri="{BB962C8B-B14F-4D97-AF65-F5344CB8AC3E}">
        <p14:creationId xmlns:p14="http://schemas.microsoft.com/office/powerpoint/2010/main" val="40065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9DA97CB-9811-44E9-A39D-67AC908C7A20}" type="datetimeFigureOut">
              <a:rPr lang="en-US" smtClean="0"/>
              <a:t>8/29/22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0D8C5C4-8A89-4A81-882C-95DDCE37F21C}" type="slidenum">
              <a:rPr lang="en-US" smtClean="0"/>
              <a:t>‹#›</a:t>
            </a:fld>
            <a:endParaRPr lang="en-US"/>
          </a:p>
        </p:txBody>
      </p:sp>
    </p:spTree>
    <p:extLst>
      <p:ext uri="{BB962C8B-B14F-4D97-AF65-F5344CB8AC3E}">
        <p14:creationId xmlns:p14="http://schemas.microsoft.com/office/powerpoint/2010/main" val="368320034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A97CB-9811-44E9-A39D-67AC908C7A20}" type="datetimeFigureOut">
              <a:rPr lang="en-US" smtClean="0"/>
              <a:t>8/29/22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40D8C5C4-8A89-4A81-882C-95DDCE37F21C}" type="slidenum">
              <a:rPr lang="en-US" smtClean="0"/>
              <a:t>‹#›</a:t>
            </a:fld>
            <a:endParaRPr lang="en-US"/>
          </a:p>
        </p:txBody>
      </p:sp>
    </p:spTree>
    <p:extLst>
      <p:ext uri="{BB962C8B-B14F-4D97-AF65-F5344CB8AC3E}">
        <p14:creationId xmlns:p14="http://schemas.microsoft.com/office/powerpoint/2010/main" val="3891337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9DA97CB-9811-44E9-A39D-67AC908C7A20}" type="datetimeFigureOut">
              <a:rPr lang="en-US" smtClean="0"/>
              <a:t>8/29/22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0D8C5C4-8A89-4A81-882C-95DDCE37F21C}" type="slidenum">
              <a:rPr lang="en-US" smtClean="0"/>
              <a:t>‹#›</a:t>
            </a:fld>
            <a:endParaRPr lang="en-US"/>
          </a:p>
        </p:txBody>
      </p:sp>
    </p:spTree>
    <p:extLst>
      <p:ext uri="{BB962C8B-B14F-4D97-AF65-F5344CB8AC3E}">
        <p14:creationId xmlns:p14="http://schemas.microsoft.com/office/powerpoint/2010/main" val="375898633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DA97CB-9811-44E9-A39D-67AC908C7A20}" type="datetimeFigureOut">
              <a:rPr lang="en-US" smtClean="0"/>
              <a:t>8/29/22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8C5C4-8A89-4A81-882C-95DDCE37F21C}" type="slidenum">
              <a:rPr lang="en-US" smtClean="0"/>
              <a:t>‹#›</a:t>
            </a:fld>
            <a:endParaRPr lang="en-US"/>
          </a:p>
        </p:txBody>
      </p:sp>
    </p:spTree>
    <p:extLst>
      <p:ext uri="{BB962C8B-B14F-4D97-AF65-F5344CB8AC3E}">
        <p14:creationId xmlns:p14="http://schemas.microsoft.com/office/powerpoint/2010/main" val="135070202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DA97CB-9811-44E9-A39D-67AC908C7A20}" type="datetimeFigureOut">
              <a:rPr lang="en-US" smtClean="0"/>
              <a:t>8/29/22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D8C5C4-8A89-4A81-882C-95DDCE37F21C}" type="slidenum">
              <a:rPr lang="en-US" smtClean="0"/>
              <a:t>‹#›</a:t>
            </a:fld>
            <a:endParaRPr lang="en-US"/>
          </a:p>
        </p:txBody>
      </p:sp>
    </p:spTree>
    <p:extLst>
      <p:ext uri="{BB962C8B-B14F-4D97-AF65-F5344CB8AC3E}">
        <p14:creationId xmlns:p14="http://schemas.microsoft.com/office/powerpoint/2010/main" val="21871350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DA97CB-9811-44E9-A39D-67AC908C7A20}" type="datetimeFigureOut">
              <a:rPr lang="en-US" smtClean="0"/>
              <a:t>8/29/22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D8C5C4-8A89-4A81-882C-95DDCE37F21C}" type="slidenum">
              <a:rPr lang="en-US" smtClean="0"/>
              <a:t>‹#›</a:t>
            </a:fld>
            <a:endParaRPr lang="en-US"/>
          </a:p>
        </p:txBody>
      </p:sp>
    </p:spTree>
    <p:extLst>
      <p:ext uri="{BB962C8B-B14F-4D97-AF65-F5344CB8AC3E}">
        <p14:creationId xmlns:p14="http://schemas.microsoft.com/office/powerpoint/2010/main" val="328479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A97CB-9811-44E9-A39D-67AC908C7A20}" type="datetimeFigureOut">
              <a:rPr lang="en-US" smtClean="0"/>
              <a:t>8/29/22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D8C5C4-8A89-4A81-882C-95DDCE37F21C}" type="slidenum">
              <a:rPr lang="en-US" smtClean="0"/>
              <a:t>‹#›</a:t>
            </a:fld>
            <a:endParaRPr lang="en-US"/>
          </a:p>
        </p:txBody>
      </p:sp>
    </p:spTree>
    <p:extLst>
      <p:ext uri="{BB962C8B-B14F-4D97-AF65-F5344CB8AC3E}">
        <p14:creationId xmlns:p14="http://schemas.microsoft.com/office/powerpoint/2010/main" val="170959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9DA97CB-9811-44E9-A39D-67AC908C7A20}" type="datetimeFigureOut">
              <a:rPr lang="en-US" smtClean="0"/>
              <a:t>8/29/22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0D8C5C4-8A89-4A81-882C-95DDCE37F21C}" type="slidenum">
              <a:rPr lang="en-US" smtClean="0"/>
              <a:t>‹#›</a:t>
            </a:fld>
            <a:endParaRPr lang="en-US"/>
          </a:p>
        </p:txBody>
      </p:sp>
    </p:spTree>
    <p:extLst>
      <p:ext uri="{BB962C8B-B14F-4D97-AF65-F5344CB8AC3E}">
        <p14:creationId xmlns:p14="http://schemas.microsoft.com/office/powerpoint/2010/main" val="297410170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DA97CB-9811-44E9-A39D-67AC908C7A20}" type="datetimeFigureOut">
              <a:rPr lang="en-US" smtClean="0"/>
              <a:t>8/29/22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8C5C4-8A89-4A81-882C-95DDCE37F21C}" type="slidenum">
              <a:rPr lang="en-US" smtClean="0"/>
              <a:t>‹#›</a:t>
            </a:fld>
            <a:endParaRPr lang="en-US"/>
          </a:p>
        </p:txBody>
      </p:sp>
    </p:spTree>
    <p:extLst>
      <p:ext uri="{BB962C8B-B14F-4D97-AF65-F5344CB8AC3E}">
        <p14:creationId xmlns:p14="http://schemas.microsoft.com/office/powerpoint/2010/main" val="488762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9DA97CB-9811-44E9-A39D-67AC908C7A20}" type="datetimeFigureOut">
              <a:rPr lang="en-US" smtClean="0"/>
              <a:t>8/29/22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0D8C5C4-8A89-4A81-882C-95DDCE37F21C}"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24788844"/>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oo.gl/Wv8Kw3"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5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6.xml.rels><?xml version="1.0" encoding="UTF-8" standalone="yes"?>
<Relationships xmlns="http://schemas.openxmlformats.org/package/2006/relationships"><Relationship Id="rId8" Type="http://schemas.openxmlformats.org/officeDocument/2006/relationships/hyperlink" Target="https://jakevdp.github.io/WhirlwindTourOfPython/04-semantics-operators.html" TargetMode="External"/><Relationship Id="rId3" Type="http://schemas.openxmlformats.org/officeDocument/2006/relationships/hyperlink" Target="https://jakevdp.github.io/WhirlwindTourOfPython/" TargetMode="External"/><Relationship Id="rId7" Type="http://schemas.openxmlformats.org/officeDocument/2006/relationships/hyperlink" Target="https://jakevdp.github.io/WhirlwindTourOfPython/03-semantics-variables.html" TargetMode="External"/><Relationship Id="rId12" Type="http://schemas.openxmlformats.org/officeDocument/2006/relationships/hyperlink" Target="https://jakevdp.github.io/WhirlwindTourOfPython/08-defining-function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jakevdp.github.io/WhirlwindTourOfPython/02-basic-python-syntax.html" TargetMode="External"/><Relationship Id="rId11" Type="http://schemas.openxmlformats.org/officeDocument/2006/relationships/hyperlink" Target="https://jakevdp.github.io/WhirlwindTourOfPython/07-control-flow-statements.html" TargetMode="External"/><Relationship Id="rId5" Type="http://schemas.openxmlformats.org/officeDocument/2006/relationships/hyperlink" Target="https://jakevdp.github.io/WhirlwindTourOfPython/01-how-to-run-python-code.html" TargetMode="External"/><Relationship Id="rId10" Type="http://schemas.openxmlformats.org/officeDocument/2006/relationships/hyperlink" Target="https://jakevdp.github.io/WhirlwindTourOfPython/06-built-in-data-structures.html" TargetMode="External"/><Relationship Id="rId4" Type="http://schemas.openxmlformats.org/officeDocument/2006/relationships/hyperlink" Target="https://jakevdp.github.io/WhirlwindTourOfPython/00-introduction.html" TargetMode="External"/><Relationship Id="rId9" Type="http://schemas.openxmlformats.org/officeDocument/2006/relationships/hyperlink" Target="https://jakevdp.github.io/WhirlwindTourOfPython/05-built-in-scalar-types.html"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6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tinyurl.com/y6egzg64"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tinyurl.com/y6mblg8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6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queirozf.com/entries/python-docstrings-reference-examples#numpy-style" TargetMode="External"/><Relationship Id="rId2" Type="http://schemas.openxmlformats.org/officeDocument/2006/relationships/image" Target="../media/image96.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73.xml.rels><?xml version="1.0" encoding="UTF-8" standalone="yes"?>
<Relationships xmlns="http://schemas.openxmlformats.org/package/2006/relationships"><Relationship Id="rId3" Type="http://schemas.openxmlformats.org/officeDocument/2006/relationships/hyperlink" Target="https://pypi.org/project/pep8/" TargetMode="External"/><Relationship Id="rId2" Type="http://schemas.openxmlformats.org/officeDocument/2006/relationships/hyperlink" Target="https://pep8.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526CBF-0AA4-49A9-B305-EE0AF3AF6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6B6BD6AE-7B79-9873-67B1-FA71680AD621}"/>
              </a:ext>
            </a:extLst>
          </p:cNvPr>
          <p:cNvPicPr>
            <a:picLocks noChangeAspect="1"/>
          </p:cNvPicPr>
          <p:nvPr/>
        </p:nvPicPr>
        <p:blipFill rotWithShape="1">
          <a:blip r:embed="rId2"/>
          <a:srcRect t="8001" b="7730"/>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CC8B5139-02E6-4DEA-9CCE-962CAF0AFB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2" name="Rectangle 11">
              <a:extLst>
                <a:ext uri="{FF2B5EF4-FFF2-40B4-BE49-F238E27FC236}">
                  <a16:creationId xmlns:a16="http://schemas.microsoft.com/office/drawing/2014/main" id="{C0470BC0-AB0D-4A03-B4F1-5DDA9A31C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24A08B2-EC2C-4641-81BE-FE8B068BE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32C5B2-7159-4009-BFAF-66979475E2FC}"/>
              </a:ext>
            </a:extLst>
          </p:cNvPr>
          <p:cNvSpPr>
            <a:spLocks noGrp="1"/>
          </p:cNvSpPr>
          <p:nvPr>
            <p:ph type="ctrTitle"/>
          </p:nvPr>
        </p:nvSpPr>
        <p:spPr>
          <a:xfrm>
            <a:off x="584200" y="2142067"/>
            <a:ext cx="3412067" cy="2971801"/>
          </a:xfrm>
        </p:spPr>
        <p:txBody>
          <a:bodyPr>
            <a:normAutofit/>
          </a:bodyPr>
          <a:lstStyle/>
          <a:p>
            <a:r>
              <a:rPr lang="en-US" sz="3300">
                <a:solidFill>
                  <a:srgbClr val="FFFFFF"/>
                </a:solidFill>
              </a:rPr>
              <a:t>SI 507 FALL 2022 Intermediate Programming</a:t>
            </a:r>
          </a:p>
        </p:txBody>
      </p:sp>
      <p:sp>
        <p:nvSpPr>
          <p:cNvPr id="3" name="Subtitle 2">
            <a:extLst>
              <a:ext uri="{FF2B5EF4-FFF2-40B4-BE49-F238E27FC236}">
                <a16:creationId xmlns:a16="http://schemas.microsoft.com/office/drawing/2014/main" id="{5B18721A-99B6-477F-B819-16C19A7E3B94}"/>
              </a:ext>
            </a:extLst>
          </p:cNvPr>
          <p:cNvSpPr>
            <a:spLocks noGrp="1"/>
          </p:cNvSpPr>
          <p:nvPr>
            <p:ph type="subTitle" idx="1"/>
          </p:nvPr>
        </p:nvSpPr>
        <p:spPr>
          <a:xfrm>
            <a:off x="584200" y="5145513"/>
            <a:ext cx="3412067" cy="738820"/>
          </a:xfrm>
        </p:spPr>
        <p:txBody>
          <a:bodyPr>
            <a:normAutofit/>
          </a:bodyPr>
          <a:lstStyle/>
          <a:p>
            <a:pPr>
              <a:spcAft>
                <a:spcPts val="600"/>
              </a:spcAft>
            </a:pPr>
            <a:r>
              <a:rPr lang="en-US">
                <a:solidFill>
                  <a:srgbClr val="EBEBEB"/>
                </a:solidFill>
              </a:rPr>
              <a:t>Madamanchi</a:t>
            </a:r>
          </a:p>
        </p:txBody>
      </p:sp>
    </p:spTree>
    <p:extLst>
      <p:ext uri="{BB962C8B-B14F-4D97-AF65-F5344CB8AC3E}">
        <p14:creationId xmlns:p14="http://schemas.microsoft.com/office/powerpoint/2010/main" val="2779496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88E2400-FAC4-468B-846D-75E60D0A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AD2CA5C-E1A7-4B7C-8BD8-210689271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3E87D26-CF78-4C88-B16E-A34969E74C20}"/>
              </a:ext>
            </a:extLst>
          </p:cNvPr>
          <p:cNvSpPr>
            <a:spLocks noGrp="1"/>
          </p:cNvSpPr>
          <p:nvPr>
            <p:ph type="title"/>
          </p:nvPr>
        </p:nvSpPr>
        <p:spPr>
          <a:xfrm>
            <a:off x="581192" y="5264487"/>
            <a:ext cx="11029616" cy="718870"/>
          </a:xfrm>
        </p:spPr>
        <p:txBody>
          <a:bodyPr>
            <a:normAutofit/>
          </a:bodyPr>
          <a:lstStyle/>
          <a:p>
            <a:r>
              <a:rPr lang="en-US">
                <a:solidFill>
                  <a:srgbClr val="FFFEFF"/>
                </a:solidFill>
              </a:rPr>
              <a:t>My Journey</a:t>
            </a:r>
          </a:p>
        </p:txBody>
      </p:sp>
      <p:sp>
        <p:nvSpPr>
          <p:cNvPr id="12" name="Rectangle 11">
            <a:extLst>
              <a:ext uri="{FF2B5EF4-FFF2-40B4-BE49-F238E27FC236}">
                <a16:creationId xmlns:a16="http://schemas.microsoft.com/office/drawing/2014/main" id="{0E9E01AD-C339-43F2-BC08-5FBC1E807409}"/>
              </a:ext>
            </a:extLst>
          </p:cNvPr>
          <p:cNvSpPr/>
          <p:nvPr/>
        </p:nvSpPr>
        <p:spPr>
          <a:xfrm>
            <a:off x="126460" y="2404231"/>
            <a:ext cx="3048000" cy="369332"/>
          </a:xfrm>
          <a:prstGeom prst="rect">
            <a:avLst/>
          </a:prstGeom>
        </p:spPr>
        <p:txBody>
          <a:bodyPr wrap="square">
            <a:spAutoFit/>
          </a:bodyPr>
          <a:lstStyle/>
          <a:p>
            <a:pPr algn="ctr"/>
            <a:endParaRPr lang="en-US" b="1" dirty="0">
              <a:solidFill>
                <a:srgbClr val="FFCB05"/>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95AFF59F-4117-4CBF-8363-54D8721C584C}"/>
              </a:ext>
            </a:extLst>
          </p:cNvPr>
          <p:cNvGrpSpPr/>
          <p:nvPr/>
        </p:nvGrpSpPr>
        <p:grpSpPr>
          <a:xfrm>
            <a:off x="2004574" y="1057278"/>
            <a:ext cx="4614655" cy="3628012"/>
            <a:chOff x="-315493" y="1413525"/>
            <a:chExt cx="5782431" cy="4546109"/>
          </a:xfrm>
        </p:grpSpPr>
        <p:grpSp>
          <p:nvGrpSpPr>
            <p:cNvPr id="18" name="Group 17">
              <a:extLst>
                <a:ext uri="{FF2B5EF4-FFF2-40B4-BE49-F238E27FC236}">
                  <a16:creationId xmlns:a16="http://schemas.microsoft.com/office/drawing/2014/main" id="{40D65E7A-028D-455D-ACEB-20709F9F90D4}"/>
                </a:ext>
              </a:extLst>
            </p:cNvPr>
            <p:cNvGrpSpPr/>
            <p:nvPr/>
          </p:nvGrpSpPr>
          <p:grpSpPr>
            <a:xfrm>
              <a:off x="0" y="1413525"/>
              <a:ext cx="2626466" cy="2083170"/>
              <a:chOff x="-214006" y="1345830"/>
              <a:chExt cx="2626466" cy="2083170"/>
            </a:xfrm>
          </p:grpSpPr>
          <p:pic>
            <p:nvPicPr>
              <p:cNvPr id="16" name="Picture 15" descr="A close up of a sign&#10;&#10;Description automatically generated">
                <a:extLst>
                  <a:ext uri="{FF2B5EF4-FFF2-40B4-BE49-F238E27FC236}">
                    <a16:creationId xmlns:a16="http://schemas.microsoft.com/office/drawing/2014/main" id="{94D573EB-F007-4356-A9CC-4CBF2A74E7B1}"/>
                  </a:ext>
                </a:extLst>
              </p:cNvPr>
              <p:cNvPicPr>
                <a:picLocks noChangeAspect="1"/>
              </p:cNvPicPr>
              <p:nvPr/>
            </p:nvPicPr>
            <p:blipFill rotWithShape="1">
              <a:blip r:embed="rId2">
                <a:extLst>
                  <a:ext uri="{28A0092B-C50C-407E-A947-70E740481C1C}">
                    <a14:useLocalDpi xmlns:a14="http://schemas.microsoft.com/office/drawing/2010/main" val="0"/>
                  </a:ext>
                </a:extLst>
              </a:blip>
              <a:srcRect l="11009" r="9928"/>
              <a:stretch/>
            </p:blipFill>
            <p:spPr>
              <a:xfrm>
                <a:off x="126460" y="1345830"/>
                <a:ext cx="1536971" cy="1345830"/>
              </a:xfrm>
              <a:prstGeom prst="rect">
                <a:avLst/>
              </a:prstGeom>
            </p:spPr>
          </p:pic>
          <p:sp>
            <p:nvSpPr>
              <p:cNvPr id="17" name="TextBox 16">
                <a:extLst>
                  <a:ext uri="{FF2B5EF4-FFF2-40B4-BE49-F238E27FC236}">
                    <a16:creationId xmlns:a16="http://schemas.microsoft.com/office/drawing/2014/main" id="{E14FCC2A-D8AA-45FE-AD00-80B6FA7A9875}"/>
                  </a:ext>
                </a:extLst>
              </p:cNvPr>
              <p:cNvSpPr txBox="1"/>
              <p:nvPr/>
            </p:nvSpPr>
            <p:spPr>
              <a:xfrm>
                <a:off x="-214006" y="2690336"/>
                <a:ext cx="2626466" cy="738664"/>
              </a:xfrm>
              <a:prstGeom prst="rect">
                <a:avLst/>
              </a:prstGeom>
              <a:noFill/>
            </p:spPr>
            <p:txBody>
              <a:bodyPr wrap="square" rtlCol="0">
                <a:normAutofit/>
              </a:bodyPr>
              <a:lstStyle/>
              <a:p>
                <a:pPr lvl="1">
                  <a:lnSpc>
                    <a:spcPct val="90000"/>
                  </a:lnSpc>
                  <a:spcAft>
                    <a:spcPts val="600"/>
                  </a:spcAft>
                </a:pPr>
                <a:r>
                  <a:rPr lang="en-US" sz="900" b="1">
                    <a:solidFill>
                      <a:srgbClr val="074694"/>
                    </a:solidFill>
                    <a:latin typeface="Arial" panose="020B0604020202020204" pitchFamily="34" charset="0"/>
                    <a:cs typeface="Arial" panose="020B0604020202020204" pitchFamily="34" charset="0"/>
                  </a:rPr>
                  <a:t>B.S. Biology</a:t>
                </a:r>
                <a:br>
                  <a:rPr lang="en-US" sz="900" b="1">
                    <a:solidFill>
                      <a:srgbClr val="074694"/>
                    </a:solidFill>
                    <a:latin typeface="Arial" panose="020B0604020202020204" pitchFamily="34" charset="0"/>
                    <a:cs typeface="Arial" panose="020B0604020202020204" pitchFamily="34" charset="0"/>
                  </a:rPr>
                </a:br>
                <a:r>
                  <a:rPr lang="en-US" sz="900" b="1">
                    <a:solidFill>
                      <a:srgbClr val="074694"/>
                    </a:solidFill>
                    <a:latin typeface="Arial" panose="020B0604020202020204" pitchFamily="34" charset="0"/>
                    <a:cs typeface="Arial" panose="020B0604020202020204" pitchFamily="34" charset="0"/>
                  </a:rPr>
                  <a:t>Duke University</a:t>
                </a:r>
                <a:endParaRPr lang="en-US" sz="900">
                  <a:solidFill>
                    <a:srgbClr val="074694"/>
                  </a:solidFill>
                  <a:latin typeface="Arial" panose="020B0604020202020204" pitchFamily="34" charset="0"/>
                  <a:cs typeface="Arial" panose="020B0604020202020204" pitchFamily="34" charset="0"/>
                </a:endParaRPr>
              </a:p>
              <a:p>
                <a:pPr lvl="1">
                  <a:lnSpc>
                    <a:spcPct val="90000"/>
                  </a:lnSpc>
                  <a:spcAft>
                    <a:spcPts val="600"/>
                  </a:spcAft>
                  <a:buFont typeface="Wingdings" panose="05000000000000000000" pitchFamily="2" charset="2"/>
                  <a:buChar char="q"/>
                </a:pPr>
                <a:r>
                  <a:rPr lang="en-US" sz="900" b="1">
                    <a:solidFill>
                      <a:srgbClr val="074694"/>
                    </a:solidFill>
                    <a:latin typeface="Arial" panose="020B0604020202020204" pitchFamily="34" charset="0"/>
                    <a:cs typeface="Arial" panose="020B0604020202020204" pitchFamily="34" charset="0"/>
                  </a:rPr>
                  <a:t> Zero lines of code!</a:t>
                </a:r>
              </a:p>
            </p:txBody>
          </p:sp>
        </p:grpSp>
        <p:grpSp>
          <p:nvGrpSpPr>
            <p:cNvPr id="19" name="Group 18">
              <a:extLst>
                <a:ext uri="{FF2B5EF4-FFF2-40B4-BE49-F238E27FC236}">
                  <a16:creationId xmlns:a16="http://schemas.microsoft.com/office/drawing/2014/main" id="{CA61E399-0986-47E6-B90B-40FEB5942FDF}"/>
                </a:ext>
              </a:extLst>
            </p:cNvPr>
            <p:cNvGrpSpPr/>
            <p:nvPr/>
          </p:nvGrpSpPr>
          <p:grpSpPr>
            <a:xfrm>
              <a:off x="2840472" y="1413525"/>
              <a:ext cx="2626466" cy="1882191"/>
              <a:chOff x="-214006" y="1331365"/>
              <a:chExt cx="2626466" cy="1882191"/>
            </a:xfrm>
          </p:grpSpPr>
          <p:pic>
            <p:nvPicPr>
              <p:cNvPr id="20" name="Picture 19">
                <a:extLst>
                  <a:ext uri="{FF2B5EF4-FFF2-40B4-BE49-F238E27FC236}">
                    <a16:creationId xmlns:a16="http://schemas.microsoft.com/office/drawing/2014/main" id="{0191C89D-9977-4025-876E-49AA8748B6E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8467" y="1331365"/>
                <a:ext cx="1381519" cy="1345830"/>
              </a:xfrm>
              <a:prstGeom prst="rect">
                <a:avLst/>
              </a:prstGeom>
            </p:spPr>
          </p:pic>
          <p:sp>
            <p:nvSpPr>
              <p:cNvPr id="21" name="TextBox 20">
                <a:extLst>
                  <a:ext uri="{FF2B5EF4-FFF2-40B4-BE49-F238E27FC236}">
                    <a16:creationId xmlns:a16="http://schemas.microsoft.com/office/drawing/2014/main" id="{499CB5B2-FFC9-4ECC-82F7-064F642AA430}"/>
                  </a:ext>
                </a:extLst>
              </p:cNvPr>
              <p:cNvSpPr txBox="1"/>
              <p:nvPr/>
            </p:nvSpPr>
            <p:spPr>
              <a:xfrm>
                <a:off x="-214006" y="2690336"/>
                <a:ext cx="2626466" cy="523220"/>
              </a:xfrm>
              <a:prstGeom prst="rect">
                <a:avLst/>
              </a:prstGeom>
              <a:noFill/>
            </p:spPr>
            <p:txBody>
              <a:bodyPr wrap="square" rtlCol="0">
                <a:normAutofit/>
              </a:bodyPr>
              <a:lstStyle/>
              <a:p>
                <a:pPr lvl="1">
                  <a:lnSpc>
                    <a:spcPct val="90000"/>
                  </a:lnSpc>
                  <a:spcAft>
                    <a:spcPts val="600"/>
                  </a:spcAft>
                </a:pPr>
                <a:r>
                  <a:rPr lang="en-US" sz="900" b="1">
                    <a:latin typeface="Arial" panose="020B0604020202020204" pitchFamily="34" charset="0"/>
                    <a:cs typeface="Arial" panose="020B0604020202020204" pitchFamily="34" charset="0"/>
                  </a:rPr>
                  <a:t>Ph.D. Cancer Biology</a:t>
                </a:r>
                <a:br>
                  <a:rPr lang="en-US" sz="900" b="1">
                    <a:latin typeface="Arial" panose="020B0604020202020204" pitchFamily="34" charset="0"/>
                    <a:cs typeface="Arial" panose="020B0604020202020204" pitchFamily="34" charset="0"/>
                  </a:rPr>
                </a:br>
                <a:r>
                  <a:rPr lang="en-US" sz="900" b="1">
                    <a:latin typeface="Arial" panose="020B0604020202020204" pitchFamily="34" charset="0"/>
                    <a:cs typeface="Arial" panose="020B0604020202020204" pitchFamily="34" charset="0"/>
                  </a:rPr>
                  <a:t>Vanderbilt University</a:t>
                </a:r>
                <a:endParaRPr lang="en-US" sz="900">
                  <a:latin typeface="Arial" panose="020B0604020202020204" pitchFamily="34" charset="0"/>
                  <a:cs typeface="Arial" panose="020B0604020202020204" pitchFamily="34" charset="0"/>
                </a:endParaRPr>
              </a:p>
            </p:txBody>
          </p:sp>
        </p:grpSp>
        <p:grpSp>
          <p:nvGrpSpPr>
            <p:cNvPr id="27" name="Group 26">
              <a:extLst>
                <a:ext uri="{FF2B5EF4-FFF2-40B4-BE49-F238E27FC236}">
                  <a16:creationId xmlns:a16="http://schemas.microsoft.com/office/drawing/2014/main" id="{CB8FBB9C-7619-4DA8-834E-5D4F563EA64D}"/>
                </a:ext>
              </a:extLst>
            </p:cNvPr>
            <p:cNvGrpSpPr/>
            <p:nvPr/>
          </p:nvGrpSpPr>
          <p:grpSpPr>
            <a:xfrm>
              <a:off x="-315493" y="3558961"/>
              <a:ext cx="2626466" cy="2400673"/>
              <a:chOff x="-315493" y="3558961"/>
              <a:chExt cx="2626466" cy="2400673"/>
            </a:xfrm>
          </p:grpSpPr>
          <p:sp>
            <p:nvSpPr>
              <p:cNvPr id="24" name="TextBox 23">
                <a:extLst>
                  <a:ext uri="{FF2B5EF4-FFF2-40B4-BE49-F238E27FC236}">
                    <a16:creationId xmlns:a16="http://schemas.microsoft.com/office/drawing/2014/main" id="{80145147-036A-4050-A452-2CBC3EEF8EEC}"/>
                  </a:ext>
                </a:extLst>
              </p:cNvPr>
              <p:cNvSpPr txBox="1"/>
              <p:nvPr/>
            </p:nvSpPr>
            <p:spPr>
              <a:xfrm>
                <a:off x="-315493" y="5220970"/>
                <a:ext cx="2626466" cy="738664"/>
              </a:xfrm>
              <a:prstGeom prst="rect">
                <a:avLst/>
              </a:prstGeom>
              <a:noFill/>
            </p:spPr>
            <p:txBody>
              <a:bodyPr wrap="square" rtlCol="0">
                <a:normAutofit/>
              </a:bodyPr>
              <a:lstStyle/>
              <a:p>
                <a:pPr lvl="1">
                  <a:lnSpc>
                    <a:spcPct val="90000"/>
                  </a:lnSpc>
                  <a:spcAft>
                    <a:spcPts val="600"/>
                  </a:spcAft>
                </a:pPr>
                <a:r>
                  <a:rPr lang="en-US" sz="900" b="1">
                    <a:latin typeface="Arial" panose="020B0604020202020204" pitchFamily="34" charset="0"/>
                    <a:cs typeface="Arial" panose="020B0604020202020204" pitchFamily="34" charset="0"/>
                  </a:rPr>
                  <a:t>Postdoctoral Research </a:t>
                </a:r>
                <a:br>
                  <a:rPr lang="en-US" sz="900" b="1">
                    <a:latin typeface="Arial" panose="020B0604020202020204" pitchFamily="34" charset="0"/>
                    <a:cs typeface="Arial" panose="020B0604020202020204" pitchFamily="34" charset="0"/>
                  </a:rPr>
                </a:br>
                <a:r>
                  <a:rPr lang="en-US" sz="900" b="1">
                    <a:latin typeface="Arial" panose="020B0604020202020204" pitchFamily="34" charset="0"/>
                    <a:cs typeface="Arial" panose="020B0604020202020204" pitchFamily="34" charset="0"/>
                  </a:rPr>
                  <a:t>Computational Biology</a:t>
                </a:r>
                <a:br>
                  <a:rPr lang="en-US" sz="900" b="1">
                    <a:latin typeface="Arial" panose="020B0604020202020204" pitchFamily="34" charset="0"/>
                    <a:cs typeface="Arial" panose="020B0604020202020204" pitchFamily="34" charset="0"/>
                  </a:rPr>
                </a:br>
                <a:r>
                  <a:rPr lang="en-US" sz="900" b="1">
                    <a:latin typeface="Arial" panose="020B0604020202020204" pitchFamily="34" charset="0"/>
                    <a:cs typeface="Arial" panose="020B0604020202020204" pitchFamily="34" charset="0"/>
                  </a:rPr>
                  <a:t>Purdue University</a:t>
                </a:r>
                <a:endParaRPr lang="en-US" sz="900">
                  <a:latin typeface="Arial" panose="020B0604020202020204" pitchFamily="34" charset="0"/>
                  <a:cs typeface="Arial" panose="020B0604020202020204" pitchFamily="34" charset="0"/>
                </a:endParaRPr>
              </a:p>
            </p:txBody>
          </p:sp>
          <p:pic>
            <p:nvPicPr>
              <p:cNvPr id="26" name="Picture 25" descr="A close up of a logo&#10;&#10;Description automatically generated">
                <a:extLst>
                  <a:ext uri="{FF2B5EF4-FFF2-40B4-BE49-F238E27FC236}">
                    <a16:creationId xmlns:a16="http://schemas.microsoft.com/office/drawing/2014/main" id="{BE4525FA-FA73-4322-935C-85586FA839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442" y="3558961"/>
                <a:ext cx="1227809" cy="1662009"/>
              </a:xfrm>
              <a:prstGeom prst="rect">
                <a:avLst/>
              </a:prstGeom>
            </p:spPr>
          </p:pic>
        </p:grpSp>
        <p:grpSp>
          <p:nvGrpSpPr>
            <p:cNvPr id="28" name="Group 27">
              <a:extLst>
                <a:ext uri="{FF2B5EF4-FFF2-40B4-BE49-F238E27FC236}">
                  <a16:creationId xmlns:a16="http://schemas.microsoft.com/office/drawing/2014/main" id="{8037CBA8-8861-4DEE-8F3A-8D08CF01CEAA}"/>
                </a:ext>
              </a:extLst>
            </p:cNvPr>
            <p:cNvGrpSpPr/>
            <p:nvPr/>
          </p:nvGrpSpPr>
          <p:grpSpPr>
            <a:xfrm>
              <a:off x="2678953" y="3496695"/>
              <a:ext cx="2726378" cy="2400673"/>
              <a:chOff x="-377100" y="3558961"/>
              <a:chExt cx="2726378" cy="2400673"/>
            </a:xfrm>
          </p:grpSpPr>
          <p:sp>
            <p:nvSpPr>
              <p:cNvPr id="29" name="TextBox 28">
                <a:extLst>
                  <a:ext uri="{FF2B5EF4-FFF2-40B4-BE49-F238E27FC236}">
                    <a16:creationId xmlns:a16="http://schemas.microsoft.com/office/drawing/2014/main" id="{778FCC3A-B691-4FFF-89AF-1FCFCF09F471}"/>
                  </a:ext>
                </a:extLst>
              </p:cNvPr>
              <p:cNvSpPr txBox="1"/>
              <p:nvPr/>
            </p:nvSpPr>
            <p:spPr>
              <a:xfrm>
                <a:off x="-377100" y="5220970"/>
                <a:ext cx="2726378" cy="738664"/>
              </a:xfrm>
              <a:prstGeom prst="rect">
                <a:avLst/>
              </a:prstGeom>
              <a:noFill/>
            </p:spPr>
            <p:txBody>
              <a:bodyPr wrap="square" rtlCol="0">
                <a:normAutofit/>
              </a:bodyPr>
              <a:lstStyle/>
              <a:p>
                <a:pPr lvl="1">
                  <a:lnSpc>
                    <a:spcPct val="90000"/>
                  </a:lnSpc>
                  <a:spcAft>
                    <a:spcPts val="600"/>
                  </a:spcAft>
                </a:pPr>
                <a:r>
                  <a:rPr lang="en-US" sz="900" b="1">
                    <a:latin typeface="Arial" panose="020B0604020202020204" pitchFamily="34" charset="0"/>
                    <a:cs typeface="Arial" panose="020B0604020202020204" pitchFamily="34" charset="0"/>
                  </a:rPr>
                  <a:t>Postdoctoral Research </a:t>
                </a:r>
                <a:br>
                  <a:rPr lang="en-US" sz="900" b="1">
                    <a:latin typeface="Arial" panose="020B0604020202020204" pitchFamily="34" charset="0"/>
                    <a:cs typeface="Arial" panose="020B0604020202020204" pitchFamily="34" charset="0"/>
                  </a:rPr>
                </a:br>
                <a:r>
                  <a:rPr lang="en-US" sz="900" b="1">
                    <a:latin typeface="Arial" panose="020B0604020202020204" pitchFamily="34" charset="0"/>
                    <a:cs typeface="Arial" panose="020B0604020202020204" pitchFamily="34" charset="0"/>
                  </a:rPr>
                  <a:t>Future Work &amp; Learning</a:t>
                </a:r>
                <a:br>
                  <a:rPr lang="en-US" sz="900" b="1">
                    <a:latin typeface="Arial" panose="020B0604020202020204" pitchFamily="34" charset="0"/>
                    <a:cs typeface="Arial" panose="020B0604020202020204" pitchFamily="34" charset="0"/>
                  </a:rPr>
                </a:br>
                <a:r>
                  <a:rPr lang="en-US" sz="900" b="1">
                    <a:latin typeface="Arial" panose="020B0604020202020204" pitchFamily="34" charset="0"/>
                    <a:cs typeface="Arial" panose="020B0604020202020204" pitchFamily="34" charset="0"/>
                  </a:rPr>
                  <a:t>Purdue University</a:t>
                </a:r>
                <a:endParaRPr lang="en-US" sz="900">
                  <a:latin typeface="Arial" panose="020B0604020202020204" pitchFamily="34" charset="0"/>
                  <a:cs typeface="Arial" panose="020B0604020202020204" pitchFamily="34" charset="0"/>
                </a:endParaRPr>
              </a:p>
            </p:txBody>
          </p:sp>
          <p:pic>
            <p:nvPicPr>
              <p:cNvPr id="30" name="Picture 29" descr="A close up of a logo&#10;&#10;Description automatically generated">
                <a:extLst>
                  <a:ext uri="{FF2B5EF4-FFF2-40B4-BE49-F238E27FC236}">
                    <a16:creationId xmlns:a16="http://schemas.microsoft.com/office/drawing/2014/main" id="{03727798-0D54-4A23-92C3-7E81509B6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442" y="3558961"/>
                <a:ext cx="1227809" cy="1662009"/>
              </a:xfrm>
              <a:prstGeom prst="rect">
                <a:avLst/>
              </a:prstGeom>
            </p:spPr>
          </p:pic>
        </p:grpSp>
        <p:sp>
          <p:nvSpPr>
            <p:cNvPr id="3" name="Rectangle 2">
              <a:extLst>
                <a:ext uri="{FF2B5EF4-FFF2-40B4-BE49-F238E27FC236}">
                  <a16:creationId xmlns:a16="http://schemas.microsoft.com/office/drawing/2014/main" id="{86C2B037-D00D-44C8-9D87-566B61360955}"/>
                </a:ext>
              </a:extLst>
            </p:cNvPr>
            <p:cNvSpPr/>
            <p:nvPr/>
          </p:nvSpPr>
          <p:spPr>
            <a:xfrm>
              <a:off x="3039762" y="1413525"/>
              <a:ext cx="2365569" cy="1947780"/>
            </a:xfrm>
            <a:prstGeom prst="rect">
              <a:avLst/>
            </a:prstGeom>
            <a:noFill/>
            <a:ln w="50800">
              <a:solidFill>
                <a:srgbClr val="D6C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7E7F4113-F384-5736-3285-2E560CE57896}"/>
              </a:ext>
            </a:extLst>
          </p:cNvPr>
          <p:cNvSpPr txBox="1"/>
          <p:nvPr/>
        </p:nvSpPr>
        <p:spPr>
          <a:xfrm>
            <a:off x="6952493" y="4662644"/>
            <a:ext cx="3451595" cy="184400"/>
          </a:xfrm>
          <a:prstGeom prst="rect">
            <a:avLst/>
          </a:prstGeom>
          <a:noFill/>
        </p:spPr>
        <p:txBody>
          <a:bodyPr wrap="square" rtlCol="0">
            <a:normAutofit/>
          </a:bodyPr>
          <a:lstStyle/>
          <a:p>
            <a:pPr lvl="1">
              <a:lnSpc>
                <a:spcPct val="90000"/>
              </a:lnSpc>
              <a:spcAft>
                <a:spcPts val="600"/>
              </a:spcAft>
            </a:pPr>
            <a:r>
              <a:rPr lang="en-US" sz="500" b="1" dirty="0">
                <a:latin typeface="Arial" panose="020B0604020202020204" pitchFamily="34" charset="0"/>
                <a:cs typeface="Arial" panose="020B0604020202020204" pitchFamily="34" charset="0"/>
              </a:rPr>
              <a:t>Stochastic Receptor Simulations using Python</a:t>
            </a:r>
            <a:endParaRPr lang="en-US" sz="500" dirty="0">
              <a:latin typeface="Arial" panose="020B0604020202020204" pitchFamily="34" charset="0"/>
              <a:cs typeface="Arial" panose="020B0604020202020204" pitchFamily="34" charset="0"/>
            </a:endParaRPr>
          </a:p>
        </p:txBody>
      </p:sp>
      <p:pic>
        <p:nvPicPr>
          <p:cNvPr id="6" name="Picture 5" descr="A close up of a map&#10;&#10;Description automatically generated">
            <a:extLst>
              <a:ext uri="{FF2B5EF4-FFF2-40B4-BE49-F238E27FC236}">
                <a16:creationId xmlns:a16="http://schemas.microsoft.com/office/drawing/2014/main" id="{FC3A8B0C-9D07-7BF3-8DB7-EE1A992B8FC5}"/>
              </a:ext>
            </a:extLst>
          </p:cNvPr>
          <p:cNvPicPr>
            <a:picLocks noChangeAspect="1"/>
          </p:cNvPicPr>
          <p:nvPr/>
        </p:nvPicPr>
        <p:blipFill rotWithShape="1">
          <a:blip r:embed="rId5">
            <a:extLst>
              <a:ext uri="{28A0092B-C50C-407E-A947-70E740481C1C}">
                <a14:useLocalDpi xmlns:a14="http://schemas.microsoft.com/office/drawing/2010/main" val="0"/>
              </a:ext>
            </a:extLst>
          </a:blip>
          <a:srcRect t="29005" r="35959" b="3977"/>
          <a:stretch/>
        </p:blipFill>
        <p:spPr>
          <a:xfrm>
            <a:off x="7102820" y="598201"/>
            <a:ext cx="3976432" cy="5385156"/>
          </a:xfrm>
          <a:prstGeom prst="rect">
            <a:avLst/>
          </a:prstGeom>
        </p:spPr>
      </p:pic>
    </p:spTree>
    <p:extLst>
      <p:ext uri="{BB962C8B-B14F-4D97-AF65-F5344CB8AC3E}">
        <p14:creationId xmlns:p14="http://schemas.microsoft.com/office/powerpoint/2010/main" val="182945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88E2400-FAC4-468B-846D-75E60D0A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AD2CA5C-E1A7-4B7C-8BD8-210689271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3E87D26-CF78-4C88-B16E-A34969E74C20}"/>
              </a:ext>
            </a:extLst>
          </p:cNvPr>
          <p:cNvSpPr>
            <a:spLocks noGrp="1"/>
          </p:cNvSpPr>
          <p:nvPr>
            <p:ph type="title"/>
          </p:nvPr>
        </p:nvSpPr>
        <p:spPr>
          <a:xfrm>
            <a:off x="581192" y="5264487"/>
            <a:ext cx="11029616" cy="718870"/>
          </a:xfrm>
        </p:spPr>
        <p:txBody>
          <a:bodyPr>
            <a:normAutofit/>
          </a:bodyPr>
          <a:lstStyle/>
          <a:p>
            <a:r>
              <a:rPr lang="en-US">
                <a:solidFill>
                  <a:srgbClr val="FFFEFF"/>
                </a:solidFill>
              </a:rPr>
              <a:t>My Journey</a:t>
            </a:r>
          </a:p>
        </p:txBody>
      </p:sp>
      <p:sp>
        <p:nvSpPr>
          <p:cNvPr id="12" name="Rectangle 11">
            <a:extLst>
              <a:ext uri="{FF2B5EF4-FFF2-40B4-BE49-F238E27FC236}">
                <a16:creationId xmlns:a16="http://schemas.microsoft.com/office/drawing/2014/main" id="{0E9E01AD-C339-43F2-BC08-5FBC1E807409}"/>
              </a:ext>
            </a:extLst>
          </p:cNvPr>
          <p:cNvSpPr/>
          <p:nvPr/>
        </p:nvSpPr>
        <p:spPr>
          <a:xfrm>
            <a:off x="126460" y="2404231"/>
            <a:ext cx="3048000" cy="369332"/>
          </a:xfrm>
          <a:prstGeom prst="rect">
            <a:avLst/>
          </a:prstGeom>
        </p:spPr>
        <p:txBody>
          <a:bodyPr wrap="square">
            <a:spAutoFit/>
          </a:bodyPr>
          <a:lstStyle/>
          <a:p>
            <a:pPr algn="ctr"/>
            <a:endParaRPr lang="en-US" b="1" dirty="0">
              <a:solidFill>
                <a:srgbClr val="FFCB05"/>
              </a:solidFill>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FBF568AF-F28E-4970-8727-8CD9ACE471F7}"/>
              </a:ext>
            </a:extLst>
          </p:cNvPr>
          <p:cNvGrpSpPr/>
          <p:nvPr/>
        </p:nvGrpSpPr>
        <p:grpSpPr>
          <a:xfrm>
            <a:off x="1277217" y="858445"/>
            <a:ext cx="9637566" cy="3961205"/>
            <a:chOff x="-315493" y="1299411"/>
            <a:chExt cx="11649241" cy="4788038"/>
          </a:xfrm>
        </p:grpSpPr>
        <p:grpSp>
          <p:nvGrpSpPr>
            <p:cNvPr id="18" name="Group 17">
              <a:extLst>
                <a:ext uri="{FF2B5EF4-FFF2-40B4-BE49-F238E27FC236}">
                  <a16:creationId xmlns:a16="http://schemas.microsoft.com/office/drawing/2014/main" id="{40D65E7A-028D-455D-ACEB-20709F9F90D4}"/>
                </a:ext>
              </a:extLst>
            </p:cNvPr>
            <p:cNvGrpSpPr/>
            <p:nvPr/>
          </p:nvGrpSpPr>
          <p:grpSpPr>
            <a:xfrm>
              <a:off x="0" y="1413525"/>
              <a:ext cx="2626466" cy="2083170"/>
              <a:chOff x="-214006" y="1345830"/>
              <a:chExt cx="2626466" cy="2083170"/>
            </a:xfrm>
          </p:grpSpPr>
          <p:pic>
            <p:nvPicPr>
              <p:cNvPr id="16" name="Picture 15" descr="A close up of a sign&#10;&#10;Description automatically generated">
                <a:extLst>
                  <a:ext uri="{FF2B5EF4-FFF2-40B4-BE49-F238E27FC236}">
                    <a16:creationId xmlns:a16="http://schemas.microsoft.com/office/drawing/2014/main" id="{94D573EB-F007-4356-A9CC-4CBF2A74E7B1}"/>
                  </a:ext>
                </a:extLst>
              </p:cNvPr>
              <p:cNvPicPr>
                <a:picLocks noChangeAspect="1"/>
              </p:cNvPicPr>
              <p:nvPr/>
            </p:nvPicPr>
            <p:blipFill rotWithShape="1">
              <a:blip r:embed="rId3">
                <a:extLst>
                  <a:ext uri="{28A0092B-C50C-407E-A947-70E740481C1C}">
                    <a14:useLocalDpi xmlns:a14="http://schemas.microsoft.com/office/drawing/2010/main" val="0"/>
                  </a:ext>
                </a:extLst>
              </a:blip>
              <a:srcRect l="11009" r="9928"/>
              <a:stretch/>
            </p:blipFill>
            <p:spPr>
              <a:xfrm>
                <a:off x="126460" y="1345830"/>
                <a:ext cx="1536971" cy="1345830"/>
              </a:xfrm>
              <a:prstGeom prst="rect">
                <a:avLst/>
              </a:prstGeom>
            </p:spPr>
          </p:pic>
          <p:sp>
            <p:nvSpPr>
              <p:cNvPr id="17" name="TextBox 16">
                <a:extLst>
                  <a:ext uri="{FF2B5EF4-FFF2-40B4-BE49-F238E27FC236}">
                    <a16:creationId xmlns:a16="http://schemas.microsoft.com/office/drawing/2014/main" id="{E14FCC2A-D8AA-45FE-AD00-80B6FA7A9875}"/>
                  </a:ext>
                </a:extLst>
              </p:cNvPr>
              <p:cNvSpPr txBox="1"/>
              <p:nvPr/>
            </p:nvSpPr>
            <p:spPr>
              <a:xfrm>
                <a:off x="-214006" y="2690336"/>
                <a:ext cx="2626466" cy="738664"/>
              </a:xfrm>
              <a:prstGeom prst="rect">
                <a:avLst/>
              </a:prstGeom>
              <a:noFill/>
            </p:spPr>
            <p:txBody>
              <a:bodyPr wrap="square" rtlCol="0">
                <a:normAutofit/>
              </a:bodyPr>
              <a:lstStyle/>
              <a:p>
                <a:pPr lvl="1">
                  <a:lnSpc>
                    <a:spcPct val="90000"/>
                  </a:lnSpc>
                  <a:spcAft>
                    <a:spcPts val="600"/>
                  </a:spcAft>
                </a:pPr>
                <a:r>
                  <a:rPr lang="en-US" sz="900" b="1">
                    <a:solidFill>
                      <a:srgbClr val="074694"/>
                    </a:solidFill>
                    <a:latin typeface="Arial" panose="020B0604020202020204" pitchFamily="34" charset="0"/>
                    <a:cs typeface="Arial" panose="020B0604020202020204" pitchFamily="34" charset="0"/>
                  </a:rPr>
                  <a:t>B.S. Biology</a:t>
                </a:r>
                <a:br>
                  <a:rPr lang="en-US" sz="900" b="1">
                    <a:solidFill>
                      <a:srgbClr val="074694"/>
                    </a:solidFill>
                    <a:latin typeface="Arial" panose="020B0604020202020204" pitchFamily="34" charset="0"/>
                    <a:cs typeface="Arial" panose="020B0604020202020204" pitchFamily="34" charset="0"/>
                  </a:rPr>
                </a:br>
                <a:r>
                  <a:rPr lang="en-US" sz="900" b="1">
                    <a:solidFill>
                      <a:srgbClr val="074694"/>
                    </a:solidFill>
                    <a:latin typeface="Arial" panose="020B0604020202020204" pitchFamily="34" charset="0"/>
                    <a:cs typeface="Arial" panose="020B0604020202020204" pitchFamily="34" charset="0"/>
                  </a:rPr>
                  <a:t>Duke University</a:t>
                </a:r>
                <a:endParaRPr lang="en-US" sz="900">
                  <a:solidFill>
                    <a:srgbClr val="074694"/>
                  </a:solidFill>
                  <a:latin typeface="Arial" panose="020B0604020202020204" pitchFamily="34" charset="0"/>
                  <a:cs typeface="Arial" panose="020B0604020202020204" pitchFamily="34" charset="0"/>
                </a:endParaRPr>
              </a:p>
              <a:p>
                <a:pPr lvl="1">
                  <a:lnSpc>
                    <a:spcPct val="90000"/>
                  </a:lnSpc>
                  <a:spcAft>
                    <a:spcPts val="600"/>
                  </a:spcAft>
                  <a:buFont typeface="Wingdings" panose="05000000000000000000" pitchFamily="2" charset="2"/>
                  <a:buChar char="q"/>
                </a:pPr>
                <a:r>
                  <a:rPr lang="en-US" sz="900" b="1">
                    <a:solidFill>
                      <a:srgbClr val="074694"/>
                    </a:solidFill>
                    <a:latin typeface="Arial" panose="020B0604020202020204" pitchFamily="34" charset="0"/>
                    <a:cs typeface="Arial" panose="020B0604020202020204" pitchFamily="34" charset="0"/>
                  </a:rPr>
                  <a:t> Zero lines of code!</a:t>
                </a:r>
              </a:p>
            </p:txBody>
          </p:sp>
        </p:grpSp>
        <p:grpSp>
          <p:nvGrpSpPr>
            <p:cNvPr id="19" name="Group 18">
              <a:extLst>
                <a:ext uri="{FF2B5EF4-FFF2-40B4-BE49-F238E27FC236}">
                  <a16:creationId xmlns:a16="http://schemas.microsoft.com/office/drawing/2014/main" id="{CA61E399-0986-47E6-B90B-40FEB5942FDF}"/>
                </a:ext>
              </a:extLst>
            </p:cNvPr>
            <p:cNvGrpSpPr/>
            <p:nvPr/>
          </p:nvGrpSpPr>
          <p:grpSpPr>
            <a:xfrm>
              <a:off x="2840472" y="1413525"/>
              <a:ext cx="2626466" cy="1882191"/>
              <a:chOff x="-214006" y="1331365"/>
              <a:chExt cx="2626466" cy="1882191"/>
            </a:xfrm>
          </p:grpSpPr>
          <p:pic>
            <p:nvPicPr>
              <p:cNvPr id="20" name="Picture 19">
                <a:extLst>
                  <a:ext uri="{FF2B5EF4-FFF2-40B4-BE49-F238E27FC236}">
                    <a16:creationId xmlns:a16="http://schemas.microsoft.com/office/drawing/2014/main" id="{0191C89D-9977-4025-876E-49AA8748B6E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08467" y="1331365"/>
                <a:ext cx="1381519" cy="1345830"/>
              </a:xfrm>
              <a:prstGeom prst="rect">
                <a:avLst/>
              </a:prstGeom>
            </p:spPr>
          </p:pic>
          <p:sp>
            <p:nvSpPr>
              <p:cNvPr id="21" name="TextBox 20">
                <a:extLst>
                  <a:ext uri="{FF2B5EF4-FFF2-40B4-BE49-F238E27FC236}">
                    <a16:creationId xmlns:a16="http://schemas.microsoft.com/office/drawing/2014/main" id="{499CB5B2-FFC9-4ECC-82F7-064F642AA430}"/>
                  </a:ext>
                </a:extLst>
              </p:cNvPr>
              <p:cNvSpPr txBox="1"/>
              <p:nvPr/>
            </p:nvSpPr>
            <p:spPr>
              <a:xfrm>
                <a:off x="-214006" y="2690336"/>
                <a:ext cx="2626466" cy="523220"/>
              </a:xfrm>
              <a:prstGeom prst="rect">
                <a:avLst/>
              </a:prstGeom>
              <a:noFill/>
            </p:spPr>
            <p:txBody>
              <a:bodyPr wrap="square" rtlCol="0">
                <a:normAutofit/>
              </a:bodyPr>
              <a:lstStyle/>
              <a:p>
                <a:pPr lvl="1">
                  <a:lnSpc>
                    <a:spcPct val="90000"/>
                  </a:lnSpc>
                  <a:spcAft>
                    <a:spcPts val="600"/>
                  </a:spcAft>
                </a:pPr>
                <a:r>
                  <a:rPr lang="en-US" sz="900" b="1">
                    <a:latin typeface="Arial" panose="020B0604020202020204" pitchFamily="34" charset="0"/>
                    <a:cs typeface="Arial" panose="020B0604020202020204" pitchFamily="34" charset="0"/>
                  </a:rPr>
                  <a:t>Ph.D. Cancer Biology</a:t>
                </a:r>
                <a:br>
                  <a:rPr lang="en-US" sz="900" b="1">
                    <a:latin typeface="Arial" panose="020B0604020202020204" pitchFamily="34" charset="0"/>
                    <a:cs typeface="Arial" panose="020B0604020202020204" pitchFamily="34" charset="0"/>
                  </a:rPr>
                </a:br>
                <a:r>
                  <a:rPr lang="en-US" sz="900" b="1">
                    <a:latin typeface="Arial" panose="020B0604020202020204" pitchFamily="34" charset="0"/>
                    <a:cs typeface="Arial" panose="020B0604020202020204" pitchFamily="34" charset="0"/>
                  </a:rPr>
                  <a:t>Vanderbilt University</a:t>
                </a:r>
                <a:endParaRPr lang="en-US" sz="900">
                  <a:latin typeface="Arial" panose="020B0604020202020204" pitchFamily="34" charset="0"/>
                  <a:cs typeface="Arial" panose="020B0604020202020204" pitchFamily="34" charset="0"/>
                </a:endParaRPr>
              </a:p>
            </p:txBody>
          </p:sp>
        </p:grpSp>
        <p:grpSp>
          <p:nvGrpSpPr>
            <p:cNvPr id="27" name="Group 26">
              <a:extLst>
                <a:ext uri="{FF2B5EF4-FFF2-40B4-BE49-F238E27FC236}">
                  <a16:creationId xmlns:a16="http://schemas.microsoft.com/office/drawing/2014/main" id="{CB8FBB9C-7619-4DA8-834E-5D4F563EA64D}"/>
                </a:ext>
              </a:extLst>
            </p:cNvPr>
            <p:cNvGrpSpPr/>
            <p:nvPr/>
          </p:nvGrpSpPr>
          <p:grpSpPr>
            <a:xfrm>
              <a:off x="-315493" y="3558961"/>
              <a:ext cx="2626466" cy="2400673"/>
              <a:chOff x="-315493" y="3558961"/>
              <a:chExt cx="2626466" cy="2400673"/>
            </a:xfrm>
          </p:grpSpPr>
          <p:sp>
            <p:nvSpPr>
              <p:cNvPr id="24" name="TextBox 23">
                <a:extLst>
                  <a:ext uri="{FF2B5EF4-FFF2-40B4-BE49-F238E27FC236}">
                    <a16:creationId xmlns:a16="http://schemas.microsoft.com/office/drawing/2014/main" id="{80145147-036A-4050-A452-2CBC3EEF8EEC}"/>
                  </a:ext>
                </a:extLst>
              </p:cNvPr>
              <p:cNvSpPr txBox="1"/>
              <p:nvPr/>
            </p:nvSpPr>
            <p:spPr>
              <a:xfrm>
                <a:off x="-315493" y="5220970"/>
                <a:ext cx="2626466" cy="738664"/>
              </a:xfrm>
              <a:prstGeom prst="rect">
                <a:avLst/>
              </a:prstGeom>
              <a:noFill/>
            </p:spPr>
            <p:txBody>
              <a:bodyPr wrap="square" rtlCol="0">
                <a:normAutofit/>
              </a:bodyPr>
              <a:lstStyle/>
              <a:p>
                <a:pPr lvl="1">
                  <a:lnSpc>
                    <a:spcPct val="90000"/>
                  </a:lnSpc>
                  <a:spcAft>
                    <a:spcPts val="600"/>
                  </a:spcAft>
                </a:pPr>
                <a:r>
                  <a:rPr lang="en-US" sz="900" b="1">
                    <a:latin typeface="Arial" panose="020B0604020202020204" pitchFamily="34" charset="0"/>
                    <a:cs typeface="Arial" panose="020B0604020202020204" pitchFamily="34" charset="0"/>
                  </a:rPr>
                  <a:t>Postdoctoral Research </a:t>
                </a:r>
                <a:br>
                  <a:rPr lang="en-US" sz="900" b="1">
                    <a:latin typeface="Arial" panose="020B0604020202020204" pitchFamily="34" charset="0"/>
                    <a:cs typeface="Arial" panose="020B0604020202020204" pitchFamily="34" charset="0"/>
                  </a:rPr>
                </a:br>
                <a:r>
                  <a:rPr lang="en-US" sz="900" b="1">
                    <a:latin typeface="Arial" panose="020B0604020202020204" pitchFamily="34" charset="0"/>
                    <a:cs typeface="Arial" panose="020B0604020202020204" pitchFamily="34" charset="0"/>
                  </a:rPr>
                  <a:t>Computational Biology</a:t>
                </a:r>
                <a:br>
                  <a:rPr lang="en-US" sz="900" b="1">
                    <a:latin typeface="Arial" panose="020B0604020202020204" pitchFamily="34" charset="0"/>
                    <a:cs typeface="Arial" panose="020B0604020202020204" pitchFamily="34" charset="0"/>
                  </a:rPr>
                </a:br>
                <a:r>
                  <a:rPr lang="en-US" sz="900" b="1">
                    <a:latin typeface="Arial" panose="020B0604020202020204" pitchFamily="34" charset="0"/>
                    <a:cs typeface="Arial" panose="020B0604020202020204" pitchFamily="34" charset="0"/>
                  </a:rPr>
                  <a:t>Purdue University</a:t>
                </a:r>
                <a:endParaRPr lang="en-US" sz="900">
                  <a:latin typeface="Arial" panose="020B0604020202020204" pitchFamily="34" charset="0"/>
                  <a:cs typeface="Arial" panose="020B0604020202020204" pitchFamily="34" charset="0"/>
                </a:endParaRPr>
              </a:p>
            </p:txBody>
          </p:sp>
          <p:pic>
            <p:nvPicPr>
              <p:cNvPr id="26" name="Picture 25" descr="A close up of a logo&#10;&#10;Description automatically generated">
                <a:extLst>
                  <a:ext uri="{FF2B5EF4-FFF2-40B4-BE49-F238E27FC236}">
                    <a16:creationId xmlns:a16="http://schemas.microsoft.com/office/drawing/2014/main" id="{BE4525FA-FA73-4322-935C-85586FA839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442" y="3558961"/>
                <a:ext cx="1227809" cy="1662009"/>
              </a:xfrm>
              <a:prstGeom prst="rect">
                <a:avLst/>
              </a:prstGeom>
            </p:spPr>
          </p:pic>
        </p:grpSp>
        <p:grpSp>
          <p:nvGrpSpPr>
            <p:cNvPr id="28" name="Group 27">
              <a:extLst>
                <a:ext uri="{FF2B5EF4-FFF2-40B4-BE49-F238E27FC236}">
                  <a16:creationId xmlns:a16="http://schemas.microsoft.com/office/drawing/2014/main" id="{8037CBA8-8861-4DEE-8F3A-8D08CF01CEAA}"/>
                </a:ext>
              </a:extLst>
            </p:cNvPr>
            <p:cNvGrpSpPr/>
            <p:nvPr/>
          </p:nvGrpSpPr>
          <p:grpSpPr>
            <a:xfrm>
              <a:off x="2678953" y="3496695"/>
              <a:ext cx="2726378" cy="2400673"/>
              <a:chOff x="-377100" y="3558961"/>
              <a:chExt cx="2726378" cy="2400673"/>
            </a:xfrm>
          </p:grpSpPr>
          <p:sp>
            <p:nvSpPr>
              <p:cNvPr id="29" name="TextBox 28">
                <a:extLst>
                  <a:ext uri="{FF2B5EF4-FFF2-40B4-BE49-F238E27FC236}">
                    <a16:creationId xmlns:a16="http://schemas.microsoft.com/office/drawing/2014/main" id="{778FCC3A-B691-4FFF-89AF-1FCFCF09F471}"/>
                  </a:ext>
                </a:extLst>
              </p:cNvPr>
              <p:cNvSpPr txBox="1"/>
              <p:nvPr/>
            </p:nvSpPr>
            <p:spPr>
              <a:xfrm>
                <a:off x="-377100" y="5220970"/>
                <a:ext cx="2726378" cy="738664"/>
              </a:xfrm>
              <a:prstGeom prst="rect">
                <a:avLst/>
              </a:prstGeom>
              <a:noFill/>
            </p:spPr>
            <p:txBody>
              <a:bodyPr wrap="square" rtlCol="0">
                <a:normAutofit/>
              </a:bodyPr>
              <a:lstStyle/>
              <a:p>
                <a:pPr lvl="1">
                  <a:lnSpc>
                    <a:spcPct val="90000"/>
                  </a:lnSpc>
                  <a:spcAft>
                    <a:spcPts val="600"/>
                  </a:spcAft>
                </a:pPr>
                <a:r>
                  <a:rPr lang="en-US" sz="900" b="1">
                    <a:latin typeface="Arial" panose="020B0604020202020204" pitchFamily="34" charset="0"/>
                    <a:cs typeface="Arial" panose="020B0604020202020204" pitchFamily="34" charset="0"/>
                  </a:rPr>
                  <a:t>Postdoctoral Research </a:t>
                </a:r>
                <a:br>
                  <a:rPr lang="en-US" sz="900" b="1">
                    <a:latin typeface="Arial" panose="020B0604020202020204" pitchFamily="34" charset="0"/>
                    <a:cs typeface="Arial" panose="020B0604020202020204" pitchFamily="34" charset="0"/>
                  </a:rPr>
                </a:br>
                <a:r>
                  <a:rPr lang="en-US" sz="900" b="1">
                    <a:latin typeface="Arial" panose="020B0604020202020204" pitchFamily="34" charset="0"/>
                    <a:cs typeface="Arial" panose="020B0604020202020204" pitchFamily="34" charset="0"/>
                  </a:rPr>
                  <a:t>Future Work &amp; Learning</a:t>
                </a:r>
                <a:br>
                  <a:rPr lang="en-US" sz="900" b="1">
                    <a:latin typeface="Arial" panose="020B0604020202020204" pitchFamily="34" charset="0"/>
                    <a:cs typeface="Arial" panose="020B0604020202020204" pitchFamily="34" charset="0"/>
                  </a:rPr>
                </a:br>
                <a:r>
                  <a:rPr lang="en-US" sz="900" b="1">
                    <a:latin typeface="Arial" panose="020B0604020202020204" pitchFamily="34" charset="0"/>
                    <a:cs typeface="Arial" panose="020B0604020202020204" pitchFamily="34" charset="0"/>
                  </a:rPr>
                  <a:t>Purdue University</a:t>
                </a:r>
                <a:endParaRPr lang="en-US" sz="900">
                  <a:latin typeface="Arial" panose="020B0604020202020204" pitchFamily="34" charset="0"/>
                  <a:cs typeface="Arial" panose="020B0604020202020204" pitchFamily="34" charset="0"/>
                </a:endParaRPr>
              </a:p>
            </p:txBody>
          </p:sp>
          <p:pic>
            <p:nvPicPr>
              <p:cNvPr id="30" name="Picture 29" descr="A close up of a logo&#10;&#10;Description automatically generated">
                <a:extLst>
                  <a:ext uri="{FF2B5EF4-FFF2-40B4-BE49-F238E27FC236}">
                    <a16:creationId xmlns:a16="http://schemas.microsoft.com/office/drawing/2014/main" id="{03727798-0D54-4A23-92C3-7E81509B64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442" y="3558961"/>
                <a:ext cx="1227809" cy="1662009"/>
              </a:xfrm>
              <a:prstGeom prst="rect">
                <a:avLst/>
              </a:prstGeom>
            </p:spPr>
          </p:pic>
        </p:grpSp>
        <p:sp>
          <p:nvSpPr>
            <p:cNvPr id="22" name="Rectangle 21">
              <a:extLst>
                <a:ext uri="{FF2B5EF4-FFF2-40B4-BE49-F238E27FC236}">
                  <a16:creationId xmlns:a16="http://schemas.microsoft.com/office/drawing/2014/main" id="{8725DB0B-0313-4F43-A020-CC0A8FB04C9E}"/>
                </a:ext>
              </a:extLst>
            </p:cNvPr>
            <p:cNvSpPr/>
            <p:nvPr/>
          </p:nvSpPr>
          <p:spPr>
            <a:xfrm>
              <a:off x="3095608" y="3429000"/>
              <a:ext cx="2262298" cy="2658449"/>
            </a:xfrm>
            <a:prstGeom prst="rect">
              <a:avLst/>
            </a:prstGeom>
            <a:noFill/>
            <a:ln w="50800">
              <a:solidFill>
                <a:srgbClr val="D6C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326F6A-5258-4745-8B4A-EA7196370D30}"/>
                </a:ext>
              </a:extLst>
            </p:cNvPr>
            <p:cNvSpPr txBox="1"/>
            <p:nvPr/>
          </p:nvSpPr>
          <p:spPr>
            <a:xfrm>
              <a:off x="6015790" y="1299411"/>
              <a:ext cx="5317958" cy="2585323"/>
            </a:xfrm>
            <a:prstGeom prst="rect">
              <a:avLst/>
            </a:prstGeom>
            <a:noFill/>
          </p:spPr>
          <p:txBody>
            <a:bodyPr wrap="square" rtlCol="0">
              <a:normAutofit/>
            </a:bodyPr>
            <a:lstStyle/>
            <a:p>
              <a:pPr>
                <a:lnSpc>
                  <a:spcPct val="90000"/>
                </a:lnSpc>
                <a:spcAft>
                  <a:spcPts val="600"/>
                </a:spcAft>
              </a:pPr>
              <a:r>
                <a:rPr lang="en-US" sz="1300">
                  <a:latin typeface="Arial" panose="020B0604020202020204" pitchFamily="34" charset="0"/>
                  <a:cs typeface="Arial" panose="020B0604020202020204" pitchFamily="34" charset="0"/>
                </a:rPr>
                <a:t>Developed a theoretical framework for teaching computational and data science: </a:t>
              </a:r>
              <a:br>
                <a:rPr lang="en-US" sz="1300">
                  <a:latin typeface="Arial" panose="020B0604020202020204" pitchFamily="34" charset="0"/>
                  <a:cs typeface="Arial" panose="020B0604020202020204" pitchFamily="34" charset="0"/>
                </a:rPr>
              </a:br>
              <a:r>
                <a:rPr lang="en-US" sz="1300">
                  <a:latin typeface="Arial" panose="020B0604020202020204" pitchFamily="34" charset="0"/>
                  <a:cs typeface="Arial" panose="020B0604020202020204" pitchFamily="34" charset="0"/>
                </a:rPr>
                <a:t>“Computational Apprenticeship”</a:t>
              </a:r>
            </a:p>
            <a:p>
              <a:pPr>
                <a:lnSpc>
                  <a:spcPct val="90000"/>
                </a:lnSpc>
                <a:spcAft>
                  <a:spcPts val="600"/>
                </a:spcAft>
              </a:pPr>
              <a:endParaRPr lang="en-US" sz="1300">
                <a:latin typeface="Arial" panose="020B0604020202020204" pitchFamily="34" charset="0"/>
                <a:cs typeface="Arial" panose="020B0604020202020204" pitchFamily="34" charset="0"/>
              </a:endParaRPr>
            </a:p>
            <a:p>
              <a:pPr>
                <a:lnSpc>
                  <a:spcPct val="90000"/>
                </a:lnSpc>
                <a:spcAft>
                  <a:spcPts val="600"/>
                </a:spcAft>
              </a:pPr>
              <a:r>
                <a:rPr lang="en-US" sz="1300">
                  <a:latin typeface="Arial" panose="020B0604020202020204" pitchFamily="34" charset="0"/>
                  <a:cs typeface="Arial" panose="020B0604020202020204" pitchFamily="34" charset="0"/>
                </a:rPr>
                <a:t>Co-authored 8 studies on student learning experiences with python.</a:t>
              </a:r>
            </a:p>
            <a:p>
              <a:pPr>
                <a:lnSpc>
                  <a:spcPct val="90000"/>
                </a:lnSpc>
                <a:spcAft>
                  <a:spcPts val="600"/>
                </a:spcAft>
              </a:pPr>
              <a:endParaRPr lang="en-US" sz="1300">
                <a:latin typeface="Arial" panose="020B0604020202020204" pitchFamily="34" charset="0"/>
                <a:cs typeface="Arial" panose="020B0604020202020204" pitchFamily="34" charset="0"/>
              </a:endParaRPr>
            </a:p>
            <a:p>
              <a:pPr>
                <a:lnSpc>
                  <a:spcPct val="90000"/>
                </a:lnSpc>
                <a:spcAft>
                  <a:spcPts val="600"/>
                </a:spcAft>
              </a:pPr>
              <a:r>
                <a:rPr lang="en-US" sz="1300">
                  <a:latin typeface="Arial" panose="020B0604020202020204" pitchFamily="34" charset="0"/>
                  <a:cs typeface="Arial" panose="020B0604020202020204" pitchFamily="34" charset="0"/>
                </a:rPr>
                <a:t>Implemented python curricular modules in multiple disciplines</a:t>
              </a:r>
            </a:p>
          </p:txBody>
        </p:sp>
      </p:grpSp>
    </p:spTree>
    <p:extLst>
      <p:ext uri="{BB962C8B-B14F-4D97-AF65-F5344CB8AC3E}">
        <p14:creationId xmlns:p14="http://schemas.microsoft.com/office/powerpoint/2010/main" val="3690005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B8B9DBF-7C69-4F09-A62D-E1E968A5A077}"/>
              </a:ext>
            </a:extLst>
          </p:cNvPr>
          <p:cNvSpPr>
            <a:spLocks noGrp="1"/>
          </p:cNvSpPr>
          <p:nvPr>
            <p:ph type="title"/>
          </p:nvPr>
        </p:nvSpPr>
        <p:spPr>
          <a:xfrm>
            <a:off x="803189" y="1209184"/>
            <a:ext cx="3089189" cy="4734416"/>
          </a:xfrm>
        </p:spPr>
        <p:txBody>
          <a:bodyPr anchor="ctr">
            <a:normAutofit/>
          </a:bodyPr>
          <a:lstStyle/>
          <a:p>
            <a:r>
              <a:rPr lang="en-US">
                <a:solidFill>
                  <a:srgbClr val="FFFFFF"/>
                </a:solidFill>
              </a:rPr>
              <a:t>The keys to learning python</a:t>
            </a:r>
          </a:p>
        </p:txBody>
      </p:sp>
      <p:sp>
        <p:nvSpPr>
          <p:cNvPr id="16" name="Rectangle 15">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2">
            <a:extLst>
              <a:ext uri="{FF2B5EF4-FFF2-40B4-BE49-F238E27FC236}">
                <a16:creationId xmlns:a16="http://schemas.microsoft.com/office/drawing/2014/main" id="{25EEBE70-1770-5F18-DFCC-10861871D82A}"/>
              </a:ext>
            </a:extLst>
          </p:cNvPr>
          <p:cNvGraphicFramePr>
            <a:graphicFrameLocks noGrp="1"/>
          </p:cNvGraphicFramePr>
          <p:nvPr>
            <p:ph idx="1"/>
            <p:extLst>
              <p:ext uri="{D42A27DB-BD31-4B8C-83A1-F6EECF244321}">
                <p14:modId xmlns:p14="http://schemas.microsoft.com/office/powerpoint/2010/main" val="1673192264"/>
              </p:ext>
            </p:extLst>
          </p:nvPr>
        </p:nvGraphicFramePr>
        <p:xfrm>
          <a:off x="4561870" y="723899"/>
          <a:ext cx="7183597" cy="5554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188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959-F5D5-4BE2-B6F0-F09E2CA3AFB6}"/>
              </a:ext>
            </a:extLst>
          </p:cNvPr>
          <p:cNvSpPr>
            <a:spLocks noGrp="1"/>
          </p:cNvSpPr>
          <p:nvPr>
            <p:ph type="title"/>
          </p:nvPr>
        </p:nvSpPr>
        <p:spPr/>
        <p:txBody>
          <a:bodyPr/>
          <a:lstStyle/>
          <a:p>
            <a:r>
              <a:rPr lang="en-US"/>
              <a:t>Peer-to-Peer Learning</a:t>
            </a:r>
          </a:p>
        </p:txBody>
      </p:sp>
      <p:sp>
        <p:nvSpPr>
          <p:cNvPr id="3" name="Content Placeholder 2">
            <a:extLst>
              <a:ext uri="{FF2B5EF4-FFF2-40B4-BE49-F238E27FC236}">
                <a16:creationId xmlns:a16="http://schemas.microsoft.com/office/drawing/2014/main" id="{D348105E-C0CA-4935-8211-F0D8298611D1}"/>
              </a:ext>
            </a:extLst>
          </p:cNvPr>
          <p:cNvSpPr>
            <a:spLocks noGrp="1"/>
          </p:cNvSpPr>
          <p:nvPr>
            <p:ph idx="1"/>
          </p:nvPr>
        </p:nvSpPr>
        <p:spPr/>
        <p:txBody>
          <a:bodyPr>
            <a:normAutofit/>
          </a:bodyPr>
          <a:lstStyle/>
          <a:p>
            <a:r>
              <a:rPr lang="en-US" sz="6600" dirty="0"/>
              <a:t>I can not stress this enough!</a:t>
            </a:r>
          </a:p>
        </p:txBody>
      </p:sp>
    </p:spTree>
    <p:extLst>
      <p:ext uri="{BB962C8B-B14F-4D97-AF65-F5344CB8AC3E}">
        <p14:creationId xmlns:p14="http://schemas.microsoft.com/office/powerpoint/2010/main" val="3163855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9DBF-7C69-4F09-A62D-E1E968A5A077}"/>
              </a:ext>
            </a:extLst>
          </p:cNvPr>
          <p:cNvSpPr>
            <a:spLocks noGrp="1"/>
          </p:cNvSpPr>
          <p:nvPr>
            <p:ph type="title"/>
          </p:nvPr>
        </p:nvSpPr>
        <p:spPr>
          <a:xfrm>
            <a:off x="581192" y="702156"/>
            <a:ext cx="11029616" cy="1013800"/>
          </a:xfrm>
        </p:spPr>
        <p:txBody>
          <a:bodyPr>
            <a:normAutofit/>
          </a:bodyPr>
          <a:lstStyle/>
          <a:p>
            <a:r>
              <a:rPr lang="en-US">
                <a:solidFill>
                  <a:srgbClr val="FFFEFF"/>
                </a:solidFill>
              </a:rPr>
              <a:t>The keys to learning python</a:t>
            </a:r>
            <a:br>
              <a:rPr lang="en-US">
                <a:solidFill>
                  <a:srgbClr val="FFFEFF"/>
                </a:solidFill>
              </a:rPr>
            </a:br>
            <a:r>
              <a:rPr lang="en-US">
                <a:solidFill>
                  <a:srgbClr val="FFFEFF"/>
                </a:solidFill>
              </a:rPr>
              <a:t>during a Pandemic!</a:t>
            </a:r>
          </a:p>
        </p:txBody>
      </p:sp>
      <p:graphicFrame>
        <p:nvGraphicFramePr>
          <p:cNvPr id="5" name="Content Placeholder 2">
            <a:extLst>
              <a:ext uri="{FF2B5EF4-FFF2-40B4-BE49-F238E27FC236}">
                <a16:creationId xmlns:a16="http://schemas.microsoft.com/office/drawing/2014/main" id="{22646CFF-5E9F-5B6E-A7F5-6B0903A0D2FB}"/>
              </a:ext>
            </a:extLst>
          </p:cNvPr>
          <p:cNvGraphicFramePr>
            <a:graphicFrameLocks noGrp="1"/>
          </p:cNvGraphicFramePr>
          <p:nvPr>
            <p:ph idx="1"/>
            <p:extLst>
              <p:ext uri="{D42A27DB-BD31-4B8C-83A1-F6EECF244321}">
                <p14:modId xmlns:p14="http://schemas.microsoft.com/office/powerpoint/2010/main" val="659820923"/>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4959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9DBF-7C69-4F09-A62D-E1E968A5A077}"/>
              </a:ext>
            </a:extLst>
          </p:cNvPr>
          <p:cNvSpPr>
            <a:spLocks noGrp="1"/>
          </p:cNvSpPr>
          <p:nvPr>
            <p:ph type="title"/>
          </p:nvPr>
        </p:nvSpPr>
        <p:spPr>
          <a:xfrm>
            <a:off x="581192" y="702156"/>
            <a:ext cx="11029616" cy="1013800"/>
          </a:xfrm>
        </p:spPr>
        <p:txBody>
          <a:bodyPr>
            <a:normAutofit/>
          </a:bodyPr>
          <a:lstStyle/>
          <a:p>
            <a:r>
              <a:rPr lang="en-US"/>
              <a:t>Course Grading</a:t>
            </a:r>
          </a:p>
        </p:txBody>
      </p:sp>
      <p:sp>
        <p:nvSpPr>
          <p:cNvPr id="9" name="Rectangle 8">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1AE9488-5067-47F5-8BDA-A7DD1BC9D225}"/>
              </a:ext>
            </a:extLst>
          </p:cNvPr>
          <p:cNvPicPr>
            <a:picLocks noChangeAspect="1"/>
          </p:cNvPicPr>
          <p:nvPr/>
        </p:nvPicPr>
        <p:blipFill rotWithShape="1">
          <a:blip r:embed="rId3"/>
          <a:srcRect l="3842" r="16594" b="-4"/>
          <a:stretch/>
        </p:blipFill>
        <p:spPr>
          <a:xfrm>
            <a:off x="657225" y="2361056"/>
            <a:ext cx="4962525" cy="3649219"/>
          </a:xfrm>
          <a:prstGeom prst="rect">
            <a:avLst/>
          </a:prstGeom>
        </p:spPr>
      </p:pic>
      <p:sp>
        <p:nvSpPr>
          <p:cNvPr id="3" name="Content Placeholder 2">
            <a:extLst>
              <a:ext uri="{FF2B5EF4-FFF2-40B4-BE49-F238E27FC236}">
                <a16:creationId xmlns:a16="http://schemas.microsoft.com/office/drawing/2014/main" id="{D2D2D52B-4C08-4D50-9B8E-2D0F1C806120}"/>
              </a:ext>
            </a:extLst>
          </p:cNvPr>
          <p:cNvSpPr>
            <a:spLocks noGrp="1"/>
          </p:cNvSpPr>
          <p:nvPr>
            <p:ph idx="1"/>
          </p:nvPr>
        </p:nvSpPr>
        <p:spPr>
          <a:xfrm>
            <a:off x="6335805" y="2180496"/>
            <a:ext cx="5275001" cy="4045683"/>
          </a:xfrm>
        </p:spPr>
        <p:txBody>
          <a:bodyPr>
            <a:normAutofit/>
          </a:bodyPr>
          <a:lstStyle/>
          <a:p>
            <a:r>
              <a:rPr lang="en-US"/>
              <a:t>Do not cheat yourself!</a:t>
            </a:r>
          </a:p>
          <a:p>
            <a:pPr lvl="1"/>
            <a:r>
              <a:rPr lang="en-US"/>
              <a:t>Do not abuse flexibility</a:t>
            </a:r>
          </a:p>
          <a:p>
            <a:endParaRPr lang="en-US"/>
          </a:p>
          <a:p>
            <a:endParaRPr lang="en-US"/>
          </a:p>
        </p:txBody>
      </p:sp>
    </p:spTree>
    <p:extLst>
      <p:ext uri="{BB962C8B-B14F-4D97-AF65-F5344CB8AC3E}">
        <p14:creationId xmlns:p14="http://schemas.microsoft.com/office/powerpoint/2010/main" val="4264172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0FFA8-51E8-9147-808F-E27C3A35D495}"/>
              </a:ext>
            </a:extLst>
          </p:cNvPr>
          <p:cNvSpPr>
            <a:spLocks noGrp="1"/>
          </p:cNvSpPr>
          <p:nvPr>
            <p:ph type="title"/>
          </p:nvPr>
        </p:nvSpPr>
        <p:spPr>
          <a:xfrm>
            <a:off x="581192" y="702156"/>
            <a:ext cx="11029616" cy="1013800"/>
          </a:xfrm>
        </p:spPr>
        <p:txBody>
          <a:bodyPr>
            <a:normAutofit/>
          </a:bodyPr>
          <a:lstStyle/>
          <a:p>
            <a:r>
              <a:rPr lang="en-US">
                <a:solidFill>
                  <a:srgbClr val="FFFFFF"/>
                </a:solidFill>
              </a:rPr>
              <a:t>What is Python?</a:t>
            </a:r>
          </a:p>
        </p:txBody>
      </p:sp>
      <p:sp useBgFill="1">
        <p:nvSpPr>
          <p:cNvPr id="1031" name="Rectangle 1030">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626E61D-4376-47CE-9FCD-EF4CAFC1C5B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225" y="3155942"/>
            <a:ext cx="4962525" cy="205944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294E3D3-C379-D94B-A325-06FE5A2D6AAA}"/>
              </a:ext>
            </a:extLst>
          </p:cNvPr>
          <p:cNvSpPr>
            <a:spLocks noGrp="1"/>
          </p:cNvSpPr>
          <p:nvPr>
            <p:ph idx="1"/>
          </p:nvPr>
        </p:nvSpPr>
        <p:spPr>
          <a:xfrm>
            <a:off x="6335805" y="2180496"/>
            <a:ext cx="5275001" cy="4045683"/>
          </a:xfrm>
        </p:spPr>
        <p:txBody>
          <a:bodyPr>
            <a:normAutofit/>
          </a:bodyPr>
          <a:lstStyle/>
          <a:p>
            <a:r>
              <a:rPr lang="en-US"/>
              <a:t>An Object-oriented programming language</a:t>
            </a:r>
          </a:p>
          <a:p>
            <a:pPr lvl="1"/>
            <a:r>
              <a:rPr lang="en-US"/>
              <a:t>With objects and classes</a:t>
            </a:r>
          </a:p>
          <a:p>
            <a:r>
              <a:rPr lang="en-US"/>
              <a:t>The fastest-growing programming language</a:t>
            </a:r>
          </a:p>
          <a:p>
            <a:pPr lvl="1"/>
            <a:r>
              <a:rPr lang="en-US"/>
              <a:t>Lots of companies use it</a:t>
            </a:r>
          </a:p>
          <a:p>
            <a:r>
              <a:rPr lang="en-US"/>
              <a:t>Named for Monty Python's Flying Circus</a:t>
            </a:r>
          </a:p>
          <a:p>
            <a:pPr lvl="1"/>
            <a:r>
              <a:rPr lang="en-US"/>
              <a:t>A BBC comedy series from the 1970s</a:t>
            </a:r>
          </a:p>
          <a:p>
            <a:r>
              <a:rPr lang="en-US"/>
              <a:t>Heavily used for data science, web development, and machine learning</a:t>
            </a:r>
          </a:p>
          <a:p>
            <a:pPr lvl="1"/>
            <a:r>
              <a:rPr lang="en-US"/>
              <a:t>Lots of libraries to make things easier </a:t>
            </a:r>
          </a:p>
          <a:p>
            <a:endParaRPr lang="en-US"/>
          </a:p>
        </p:txBody>
      </p:sp>
    </p:spTree>
    <p:extLst>
      <p:ext uri="{BB962C8B-B14F-4D97-AF65-F5344CB8AC3E}">
        <p14:creationId xmlns:p14="http://schemas.microsoft.com/office/powerpoint/2010/main" val="1922756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BF74F-B90C-2548-BB01-849F6E419AAE}"/>
              </a:ext>
            </a:extLst>
          </p:cNvPr>
          <p:cNvSpPr>
            <a:spLocks noGrp="1"/>
          </p:cNvSpPr>
          <p:nvPr>
            <p:ph type="title"/>
          </p:nvPr>
        </p:nvSpPr>
        <p:spPr/>
        <p:txBody>
          <a:bodyPr/>
          <a:lstStyle/>
          <a:p>
            <a:r>
              <a:rPr lang="en-US" dirty="0"/>
              <a:t>Classes and Objects  </a:t>
            </a:r>
          </a:p>
        </p:txBody>
      </p:sp>
      <p:sp>
        <p:nvSpPr>
          <p:cNvPr id="3" name="Content Placeholder 2">
            <a:extLst>
              <a:ext uri="{FF2B5EF4-FFF2-40B4-BE49-F238E27FC236}">
                <a16:creationId xmlns:a16="http://schemas.microsoft.com/office/drawing/2014/main" id="{3AC917E2-DB7D-204A-96F4-88BCD8C20127}"/>
              </a:ext>
            </a:extLst>
          </p:cNvPr>
          <p:cNvSpPr>
            <a:spLocks noGrp="1"/>
          </p:cNvSpPr>
          <p:nvPr>
            <p:ph idx="1"/>
          </p:nvPr>
        </p:nvSpPr>
        <p:spPr>
          <a:xfrm>
            <a:off x="677334" y="2160589"/>
            <a:ext cx="5862951" cy="3880773"/>
          </a:xfrm>
        </p:spPr>
        <p:txBody>
          <a:bodyPr>
            <a:normAutofit/>
          </a:bodyPr>
          <a:lstStyle/>
          <a:p>
            <a:r>
              <a:rPr lang="en-US" dirty="0"/>
              <a:t>Object-oriented programming is what makes python powerful &amp; one of the main goals of this class is to get comfortable with classes </a:t>
            </a:r>
            <a:r>
              <a:rPr lang="en-US"/>
              <a:t>&amp; objects.</a:t>
            </a:r>
          </a:p>
          <a:p>
            <a:r>
              <a:rPr lang="en-US" i="1" dirty="0"/>
              <a:t>Classes</a:t>
            </a:r>
            <a:r>
              <a:rPr lang="en-US" dirty="0"/>
              <a:t> define what </a:t>
            </a:r>
            <a:r>
              <a:rPr lang="en-US" i="1" dirty="0"/>
              <a:t>objects</a:t>
            </a:r>
            <a:r>
              <a:rPr lang="en-US" dirty="0"/>
              <a:t> of the class know (attributes) and do (behavior)</a:t>
            </a:r>
          </a:p>
          <a:p>
            <a:r>
              <a:rPr lang="en-US" dirty="0"/>
              <a:t>Are like a cookie cutter</a:t>
            </a:r>
          </a:p>
          <a:p>
            <a:pPr lvl="1"/>
            <a:r>
              <a:rPr lang="en-US" dirty="0"/>
              <a:t>Can be used to create many cookies (objects)</a:t>
            </a:r>
          </a:p>
          <a:p>
            <a:r>
              <a:rPr lang="en-US" dirty="0"/>
              <a:t>Are like a car factory</a:t>
            </a:r>
          </a:p>
          <a:p>
            <a:pPr lvl="1"/>
            <a:r>
              <a:rPr lang="en-US" dirty="0"/>
              <a:t>Can we used to create many cars</a:t>
            </a:r>
          </a:p>
          <a:p>
            <a:pPr lvl="1"/>
            <a:r>
              <a:rPr lang="en-US" dirty="0"/>
              <a:t>Cars have a color, make, go forward</a:t>
            </a:r>
          </a:p>
        </p:txBody>
      </p:sp>
      <p:pic>
        <p:nvPicPr>
          <p:cNvPr id="4" name="Picture 3">
            <a:extLst>
              <a:ext uri="{FF2B5EF4-FFF2-40B4-BE49-F238E27FC236}">
                <a16:creationId xmlns:a16="http://schemas.microsoft.com/office/drawing/2014/main" id="{911DD022-05E0-8D45-BE61-52C6CEC7E832}"/>
              </a:ext>
            </a:extLst>
          </p:cNvPr>
          <p:cNvPicPr>
            <a:picLocks noChangeAspect="1"/>
          </p:cNvPicPr>
          <p:nvPr/>
        </p:nvPicPr>
        <p:blipFill>
          <a:blip r:embed="rId3"/>
          <a:stretch>
            <a:fillRect/>
          </a:stretch>
        </p:blipFill>
        <p:spPr>
          <a:xfrm>
            <a:off x="6705934" y="3006558"/>
            <a:ext cx="4025900" cy="2794000"/>
          </a:xfrm>
          <a:prstGeom prst="rect">
            <a:avLst/>
          </a:prstGeom>
        </p:spPr>
      </p:pic>
    </p:spTree>
    <p:extLst>
      <p:ext uri="{BB962C8B-B14F-4D97-AF65-F5344CB8AC3E}">
        <p14:creationId xmlns:p14="http://schemas.microsoft.com/office/powerpoint/2010/main" val="4167475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2849-9C60-E541-A4F3-7330741F027A}"/>
              </a:ext>
            </a:extLst>
          </p:cNvPr>
          <p:cNvSpPr>
            <a:spLocks noGrp="1"/>
          </p:cNvSpPr>
          <p:nvPr>
            <p:ph type="title"/>
          </p:nvPr>
        </p:nvSpPr>
        <p:spPr/>
        <p:txBody>
          <a:bodyPr/>
          <a:lstStyle/>
          <a:p>
            <a:r>
              <a:rPr lang="en-US" dirty="0"/>
              <a:t>Using a Terminal Window</a:t>
            </a:r>
          </a:p>
        </p:txBody>
      </p:sp>
      <p:sp>
        <p:nvSpPr>
          <p:cNvPr id="3" name="Content Placeholder 2">
            <a:extLst>
              <a:ext uri="{FF2B5EF4-FFF2-40B4-BE49-F238E27FC236}">
                <a16:creationId xmlns:a16="http://schemas.microsoft.com/office/drawing/2014/main" id="{D91A9F41-557E-BC41-ACC2-6553FE3BBE2B}"/>
              </a:ext>
            </a:extLst>
          </p:cNvPr>
          <p:cNvSpPr>
            <a:spLocks noGrp="1"/>
          </p:cNvSpPr>
          <p:nvPr>
            <p:ph idx="1"/>
          </p:nvPr>
        </p:nvSpPr>
        <p:spPr/>
        <p:txBody>
          <a:bodyPr/>
          <a:lstStyle/>
          <a:p>
            <a:r>
              <a:rPr lang="en-US" dirty="0"/>
              <a:t>The terminal window lets you type commands to the computer</a:t>
            </a:r>
          </a:p>
          <a:p>
            <a:r>
              <a:rPr lang="en-US" dirty="0"/>
              <a:t>Can run the python interpreter</a:t>
            </a:r>
          </a:p>
          <a:p>
            <a:pPr lvl="1"/>
            <a:r>
              <a:rPr lang="en-US" dirty="0"/>
              <a:t>python (python3 or </a:t>
            </a:r>
            <a:r>
              <a:rPr lang="en-US" dirty="0" err="1"/>
              <a:t>ipython</a:t>
            </a:r>
            <a:r>
              <a:rPr lang="en-US" dirty="0"/>
              <a:t>)</a:t>
            </a:r>
          </a:p>
          <a:p>
            <a:pPr lvl="1"/>
            <a:endParaRPr lang="en-US" dirty="0"/>
          </a:p>
          <a:p>
            <a:pPr lvl="1"/>
            <a:endParaRPr lang="en-US" dirty="0"/>
          </a:p>
        </p:txBody>
      </p:sp>
    </p:spTree>
    <p:extLst>
      <p:ext uri="{BB962C8B-B14F-4D97-AF65-F5344CB8AC3E}">
        <p14:creationId xmlns:p14="http://schemas.microsoft.com/office/powerpoint/2010/main" val="3824000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999BB-8E21-8B4E-A497-ACBDDF2F35D7}"/>
              </a:ext>
            </a:extLst>
          </p:cNvPr>
          <p:cNvSpPr>
            <a:spLocks noGrp="1"/>
          </p:cNvSpPr>
          <p:nvPr>
            <p:ph type="title"/>
          </p:nvPr>
        </p:nvSpPr>
        <p:spPr/>
        <p:txBody>
          <a:bodyPr/>
          <a:lstStyle/>
          <a:p>
            <a:r>
              <a:rPr lang="en-US" dirty="0"/>
              <a:t>Quitting the Terminal</a:t>
            </a:r>
          </a:p>
        </p:txBody>
      </p:sp>
      <p:sp>
        <p:nvSpPr>
          <p:cNvPr id="3" name="Content Placeholder 2">
            <a:extLst>
              <a:ext uri="{FF2B5EF4-FFF2-40B4-BE49-F238E27FC236}">
                <a16:creationId xmlns:a16="http://schemas.microsoft.com/office/drawing/2014/main" id="{61875B47-7500-024E-AD05-28620E417330}"/>
              </a:ext>
            </a:extLst>
          </p:cNvPr>
          <p:cNvSpPr>
            <a:spLocks noGrp="1"/>
          </p:cNvSpPr>
          <p:nvPr>
            <p:ph idx="1"/>
          </p:nvPr>
        </p:nvSpPr>
        <p:spPr/>
        <p:txBody>
          <a:bodyPr/>
          <a:lstStyle/>
          <a:p>
            <a:r>
              <a:rPr lang="en-US" dirty="0"/>
              <a:t>Type: quit()</a:t>
            </a:r>
          </a:p>
        </p:txBody>
      </p:sp>
    </p:spTree>
    <p:extLst>
      <p:ext uri="{BB962C8B-B14F-4D97-AF65-F5344CB8AC3E}">
        <p14:creationId xmlns:p14="http://schemas.microsoft.com/office/powerpoint/2010/main" val="312763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7EA9-D566-4AF1-A6CD-6888EB66F856}"/>
              </a:ext>
            </a:extLst>
          </p:cNvPr>
          <p:cNvSpPr>
            <a:spLocks noGrp="1"/>
          </p:cNvSpPr>
          <p:nvPr>
            <p:ph type="title"/>
          </p:nvPr>
        </p:nvSpPr>
        <p:spPr>
          <a:xfrm>
            <a:off x="581192" y="702156"/>
            <a:ext cx="11029616" cy="1013800"/>
          </a:xfrm>
        </p:spPr>
        <p:txBody>
          <a:bodyPr>
            <a:normAutofit/>
          </a:bodyPr>
          <a:lstStyle/>
          <a:p>
            <a:r>
              <a:rPr lang="en-US">
                <a:solidFill>
                  <a:srgbClr val="FFFEFF"/>
                </a:solidFill>
              </a:rPr>
              <a:t>Today’s Agenda &amp; Learning Objectives</a:t>
            </a:r>
          </a:p>
        </p:txBody>
      </p:sp>
      <p:graphicFrame>
        <p:nvGraphicFramePr>
          <p:cNvPr id="15" name="Content Placeholder 2">
            <a:extLst>
              <a:ext uri="{FF2B5EF4-FFF2-40B4-BE49-F238E27FC236}">
                <a16:creationId xmlns:a16="http://schemas.microsoft.com/office/drawing/2014/main" id="{019972AA-E626-4AEB-8C00-53F962C96470}"/>
              </a:ext>
            </a:extLst>
          </p:cNvPr>
          <p:cNvGraphicFramePr>
            <a:graphicFrameLocks noGrp="1"/>
          </p:cNvGraphicFramePr>
          <p:nvPr>
            <p:ph idx="1"/>
            <p:extLst>
              <p:ext uri="{D42A27DB-BD31-4B8C-83A1-F6EECF244321}">
                <p14:modId xmlns:p14="http://schemas.microsoft.com/office/powerpoint/2010/main" val="4213266095"/>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5571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US" dirty="0"/>
              <a:t>Naming is Powerful!</a:t>
            </a:r>
          </a:p>
        </p:txBody>
      </p:sp>
      <p:sp>
        <p:nvSpPr>
          <p:cNvPr id="3" name="Content Placeholder 2"/>
          <p:cNvSpPr>
            <a:spLocks noGrp="1"/>
          </p:cNvSpPr>
          <p:nvPr>
            <p:ph idx="1"/>
          </p:nvPr>
        </p:nvSpPr>
        <p:spPr>
          <a:xfrm>
            <a:off x="677334" y="1557867"/>
            <a:ext cx="8596668" cy="4483495"/>
          </a:xfrm>
        </p:spPr>
        <p:txBody>
          <a:bodyPr>
            <a:normAutofit/>
          </a:bodyPr>
          <a:lstStyle/>
          <a:p>
            <a:r>
              <a:rPr lang="en-US" dirty="0"/>
              <a:t>One of the big ideas in programming is that you can name things</a:t>
            </a:r>
          </a:p>
          <a:p>
            <a:pPr lvl="1"/>
            <a:r>
              <a:rPr lang="en-US" dirty="0"/>
              <a:t>variables </a:t>
            </a:r>
          </a:p>
          <a:p>
            <a:pPr lvl="1"/>
            <a:r>
              <a:rPr lang="en-US" dirty="0"/>
              <a:t>functions</a:t>
            </a:r>
          </a:p>
          <a:p>
            <a:pPr lvl="1"/>
            <a:r>
              <a:rPr lang="en-US" dirty="0"/>
              <a:t>classes</a:t>
            </a:r>
          </a:p>
          <a:p>
            <a:r>
              <a:rPr lang="en-US" dirty="0"/>
              <a:t>Use good names!</a:t>
            </a:r>
          </a:p>
          <a:p>
            <a:pPr lvl="1"/>
            <a:r>
              <a:rPr lang="en-US" dirty="0"/>
              <a:t>Other people will read your code</a:t>
            </a:r>
          </a:p>
          <a:p>
            <a:r>
              <a:rPr lang="en-US" dirty="0"/>
              <a:t>Can use snake case names in Python to make your code easier to read</a:t>
            </a:r>
          </a:p>
          <a:p>
            <a:pPr lvl="1"/>
            <a:r>
              <a:rPr lang="en-US" dirty="0" err="1"/>
              <a:t>this_is_a_long_name</a:t>
            </a:r>
            <a:r>
              <a:rPr lang="en-US" dirty="0"/>
              <a:t> vs </a:t>
            </a:r>
            <a:r>
              <a:rPr lang="en-US" dirty="0" err="1"/>
              <a:t>thisisalongname</a:t>
            </a:r>
            <a:endParaRPr lang="en-US" dirty="0"/>
          </a:p>
          <a:p>
            <a:endParaRPr lang="en-US" dirty="0"/>
          </a:p>
        </p:txBody>
      </p:sp>
    </p:spTree>
    <p:extLst>
      <p:ext uri="{BB962C8B-B14F-4D97-AF65-F5344CB8AC3E}">
        <p14:creationId xmlns:p14="http://schemas.microsoft.com/office/powerpoint/2010/main" val="1104419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E874-2F3A-CC49-B9F9-12BDCA279347}"/>
              </a:ext>
            </a:extLst>
          </p:cNvPr>
          <p:cNvSpPr>
            <a:spLocks noGrp="1"/>
          </p:cNvSpPr>
          <p:nvPr>
            <p:ph type="title"/>
          </p:nvPr>
        </p:nvSpPr>
        <p:spPr>
          <a:xfrm>
            <a:off x="762000" y="559678"/>
            <a:ext cx="6389914" cy="1094193"/>
          </a:xfrm>
        </p:spPr>
        <p:txBody>
          <a:bodyPr/>
          <a:lstStyle/>
          <a:p>
            <a:r>
              <a:rPr lang="en-US" dirty="0"/>
              <a:t>Naming Rules</a:t>
            </a:r>
          </a:p>
        </p:txBody>
      </p:sp>
      <p:sp>
        <p:nvSpPr>
          <p:cNvPr id="3" name="Content Placeholder 2">
            <a:extLst>
              <a:ext uri="{FF2B5EF4-FFF2-40B4-BE49-F238E27FC236}">
                <a16:creationId xmlns:a16="http://schemas.microsoft.com/office/drawing/2014/main" id="{31AEC219-ED22-0447-9876-F2E5813187C4}"/>
              </a:ext>
            </a:extLst>
          </p:cNvPr>
          <p:cNvSpPr>
            <a:spLocks noGrp="1"/>
          </p:cNvSpPr>
          <p:nvPr>
            <p:ph idx="1"/>
          </p:nvPr>
        </p:nvSpPr>
        <p:spPr>
          <a:xfrm>
            <a:off x="669383" y="1772468"/>
            <a:ext cx="8596668" cy="4866872"/>
          </a:xfrm>
        </p:spPr>
        <p:txBody>
          <a:bodyPr>
            <a:normAutofit/>
          </a:bodyPr>
          <a:lstStyle/>
          <a:p>
            <a:r>
              <a:rPr lang="en-US" dirty="0"/>
              <a:t>Names are case sensitive</a:t>
            </a:r>
          </a:p>
          <a:p>
            <a:pPr lvl="1"/>
            <a:r>
              <a:rPr lang="en-US" b="1" dirty="0"/>
              <a:t>Turtle</a:t>
            </a:r>
            <a:r>
              <a:rPr lang="en-US" dirty="0"/>
              <a:t> is different than </a:t>
            </a:r>
            <a:r>
              <a:rPr lang="en-US" b="1" dirty="0"/>
              <a:t>turtle</a:t>
            </a:r>
          </a:p>
          <a:p>
            <a:r>
              <a:rPr lang="en-US" dirty="0"/>
              <a:t>Can't use a reserved word</a:t>
            </a:r>
          </a:p>
          <a:p>
            <a:pPr lvl="1"/>
            <a:r>
              <a:rPr lang="en-US" dirty="0"/>
              <a:t>class, def, …</a:t>
            </a:r>
          </a:p>
          <a:p>
            <a:r>
              <a:rPr lang="en-US" dirty="0"/>
              <a:t>Start with a letter or underscore</a:t>
            </a:r>
          </a:p>
          <a:p>
            <a:pPr lvl="1"/>
            <a:r>
              <a:rPr lang="en-US" dirty="0"/>
              <a:t>name</a:t>
            </a:r>
          </a:p>
          <a:p>
            <a:pPr lvl="1"/>
            <a:r>
              <a:rPr lang="en-US" dirty="0"/>
              <a:t>_name</a:t>
            </a:r>
          </a:p>
          <a:p>
            <a:r>
              <a:rPr lang="en-US" dirty="0"/>
              <a:t>The rest of the name can have letters, numbers, and underscores</a:t>
            </a:r>
          </a:p>
          <a:p>
            <a:pPr lvl="1"/>
            <a:r>
              <a:rPr lang="en-US" dirty="0" err="1"/>
              <a:t>first_name</a:t>
            </a:r>
            <a:endParaRPr lang="en-US" dirty="0"/>
          </a:p>
          <a:p>
            <a:pPr lvl="1"/>
            <a:r>
              <a:rPr lang="en-US" dirty="0"/>
              <a:t>last_name2</a:t>
            </a:r>
          </a:p>
          <a:p>
            <a:pPr lvl="1"/>
            <a:endParaRPr lang="en-US" dirty="0"/>
          </a:p>
          <a:p>
            <a:pPr marL="457200" lvl="1" indent="0">
              <a:buNone/>
            </a:pPr>
            <a:endParaRPr lang="en-US" dirty="0"/>
          </a:p>
        </p:txBody>
      </p:sp>
    </p:spTree>
    <p:extLst>
      <p:ext uri="{BB962C8B-B14F-4D97-AF65-F5344CB8AC3E}">
        <p14:creationId xmlns:p14="http://schemas.microsoft.com/office/powerpoint/2010/main" val="1231285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336C0-3DA9-C047-B2B1-9D9078DA2C23}"/>
              </a:ext>
            </a:extLst>
          </p:cNvPr>
          <p:cNvSpPr>
            <a:spLocks noGrp="1"/>
          </p:cNvSpPr>
          <p:nvPr>
            <p:ph type="title"/>
          </p:nvPr>
        </p:nvSpPr>
        <p:spPr>
          <a:xfrm>
            <a:off x="826659" y="559678"/>
            <a:ext cx="8596309" cy="895411"/>
          </a:xfrm>
        </p:spPr>
        <p:txBody>
          <a:bodyPr/>
          <a:lstStyle/>
          <a:p>
            <a:r>
              <a:rPr lang="en-US" dirty="0"/>
              <a:t>Reserved Words in Python</a:t>
            </a:r>
          </a:p>
        </p:txBody>
      </p:sp>
      <p:graphicFrame>
        <p:nvGraphicFramePr>
          <p:cNvPr id="4" name="Content Placeholder 3">
            <a:extLst>
              <a:ext uri="{FF2B5EF4-FFF2-40B4-BE49-F238E27FC236}">
                <a16:creationId xmlns:a16="http://schemas.microsoft.com/office/drawing/2014/main" id="{96863F78-6D8A-5B43-BE7E-B2D13EC2FE54}"/>
              </a:ext>
            </a:extLst>
          </p:cNvPr>
          <p:cNvGraphicFramePr>
            <a:graphicFrameLocks noGrp="1"/>
          </p:cNvGraphicFramePr>
          <p:nvPr>
            <p:ph idx="1"/>
          </p:nvPr>
        </p:nvGraphicFramePr>
        <p:xfrm>
          <a:off x="826659" y="2563544"/>
          <a:ext cx="8596310" cy="2595880"/>
        </p:xfrm>
        <a:graphic>
          <a:graphicData uri="http://schemas.openxmlformats.org/drawingml/2006/table">
            <a:tbl>
              <a:tblPr firstRow="1" bandRow="1">
                <a:tableStyleId>{BC89EF96-8CEA-46FF-86C4-4CE0E7609802}</a:tableStyleId>
              </a:tblPr>
              <a:tblGrid>
                <a:gridCol w="1719262">
                  <a:extLst>
                    <a:ext uri="{9D8B030D-6E8A-4147-A177-3AD203B41FA5}">
                      <a16:colId xmlns:a16="http://schemas.microsoft.com/office/drawing/2014/main" val="2261771446"/>
                    </a:ext>
                  </a:extLst>
                </a:gridCol>
                <a:gridCol w="1719262">
                  <a:extLst>
                    <a:ext uri="{9D8B030D-6E8A-4147-A177-3AD203B41FA5}">
                      <a16:colId xmlns:a16="http://schemas.microsoft.com/office/drawing/2014/main" val="227499098"/>
                    </a:ext>
                  </a:extLst>
                </a:gridCol>
                <a:gridCol w="1719262">
                  <a:extLst>
                    <a:ext uri="{9D8B030D-6E8A-4147-A177-3AD203B41FA5}">
                      <a16:colId xmlns:a16="http://schemas.microsoft.com/office/drawing/2014/main" val="1586306600"/>
                    </a:ext>
                  </a:extLst>
                </a:gridCol>
                <a:gridCol w="1719262">
                  <a:extLst>
                    <a:ext uri="{9D8B030D-6E8A-4147-A177-3AD203B41FA5}">
                      <a16:colId xmlns:a16="http://schemas.microsoft.com/office/drawing/2014/main" val="953277808"/>
                    </a:ext>
                  </a:extLst>
                </a:gridCol>
                <a:gridCol w="1719262">
                  <a:extLst>
                    <a:ext uri="{9D8B030D-6E8A-4147-A177-3AD203B41FA5}">
                      <a16:colId xmlns:a16="http://schemas.microsoft.com/office/drawing/2014/main" val="726257793"/>
                    </a:ext>
                  </a:extLst>
                </a:gridCol>
              </a:tblGrid>
              <a:tr h="370840">
                <a:tc>
                  <a:txBody>
                    <a:bodyPr/>
                    <a:lstStyle/>
                    <a:p>
                      <a:r>
                        <a:rPr lang="en-US" b="0" dirty="0"/>
                        <a:t>False</a:t>
                      </a:r>
                    </a:p>
                  </a:txBody>
                  <a:tcPr/>
                </a:tc>
                <a:tc>
                  <a:txBody>
                    <a:bodyPr/>
                    <a:lstStyle/>
                    <a:p>
                      <a:r>
                        <a:rPr lang="en-US" b="0" dirty="0"/>
                        <a:t>True</a:t>
                      </a:r>
                    </a:p>
                  </a:txBody>
                  <a:tcPr/>
                </a:tc>
                <a:tc>
                  <a:txBody>
                    <a:bodyPr/>
                    <a:lstStyle/>
                    <a:p>
                      <a:r>
                        <a:rPr lang="en-US" b="0" dirty="0"/>
                        <a:t>None</a:t>
                      </a:r>
                    </a:p>
                  </a:txBody>
                  <a:tcPr/>
                </a:tc>
                <a:tc>
                  <a:txBody>
                    <a:bodyPr/>
                    <a:lstStyle/>
                    <a:p>
                      <a:r>
                        <a:rPr lang="en-US" b="0" dirty="0"/>
                        <a:t>class</a:t>
                      </a:r>
                    </a:p>
                  </a:txBody>
                  <a:tcPr/>
                </a:tc>
                <a:tc>
                  <a:txBody>
                    <a:bodyPr/>
                    <a:lstStyle/>
                    <a:p>
                      <a:r>
                        <a:rPr lang="en-US" b="0" dirty="0"/>
                        <a:t>return</a:t>
                      </a:r>
                    </a:p>
                  </a:txBody>
                  <a:tcPr/>
                </a:tc>
                <a:extLst>
                  <a:ext uri="{0D108BD9-81ED-4DB2-BD59-A6C34878D82A}">
                    <a16:rowId xmlns:a16="http://schemas.microsoft.com/office/drawing/2014/main" val="2883220516"/>
                  </a:ext>
                </a:extLst>
              </a:tr>
              <a:tr h="370840">
                <a:tc>
                  <a:txBody>
                    <a:bodyPr/>
                    <a:lstStyle/>
                    <a:p>
                      <a:r>
                        <a:rPr lang="en-US" dirty="0"/>
                        <a:t>is</a:t>
                      </a:r>
                    </a:p>
                  </a:txBody>
                  <a:tcPr/>
                </a:tc>
                <a:tc>
                  <a:txBody>
                    <a:bodyPr/>
                    <a:lstStyle/>
                    <a:p>
                      <a:r>
                        <a:rPr lang="en-US" dirty="0"/>
                        <a:t>continue</a:t>
                      </a:r>
                    </a:p>
                  </a:txBody>
                  <a:tcPr/>
                </a:tc>
                <a:tc>
                  <a:txBody>
                    <a:bodyPr/>
                    <a:lstStyle/>
                    <a:p>
                      <a:r>
                        <a:rPr lang="en-US" dirty="0"/>
                        <a:t>for</a:t>
                      </a:r>
                    </a:p>
                  </a:txBody>
                  <a:tcPr/>
                </a:tc>
                <a:tc>
                  <a:txBody>
                    <a:bodyPr/>
                    <a:lstStyle/>
                    <a:p>
                      <a:r>
                        <a:rPr lang="en-US" dirty="0"/>
                        <a:t>lambda</a:t>
                      </a:r>
                    </a:p>
                  </a:txBody>
                  <a:tcPr/>
                </a:tc>
                <a:tc>
                  <a:txBody>
                    <a:bodyPr/>
                    <a:lstStyle/>
                    <a:p>
                      <a:r>
                        <a:rPr lang="en-US" dirty="0"/>
                        <a:t>try</a:t>
                      </a:r>
                    </a:p>
                  </a:txBody>
                  <a:tcPr/>
                </a:tc>
                <a:extLst>
                  <a:ext uri="{0D108BD9-81ED-4DB2-BD59-A6C34878D82A}">
                    <a16:rowId xmlns:a16="http://schemas.microsoft.com/office/drawing/2014/main" val="1868389056"/>
                  </a:ext>
                </a:extLst>
              </a:tr>
              <a:tr h="370840">
                <a:tc>
                  <a:txBody>
                    <a:bodyPr/>
                    <a:lstStyle/>
                    <a:p>
                      <a:r>
                        <a:rPr lang="en-US" dirty="0"/>
                        <a:t>def</a:t>
                      </a:r>
                    </a:p>
                  </a:txBody>
                  <a:tcPr/>
                </a:tc>
                <a:tc>
                  <a:txBody>
                    <a:bodyPr/>
                    <a:lstStyle/>
                    <a:p>
                      <a:r>
                        <a:rPr lang="en-US" dirty="0"/>
                        <a:t>from</a:t>
                      </a:r>
                    </a:p>
                  </a:txBody>
                  <a:tcPr/>
                </a:tc>
                <a:tc>
                  <a:txBody>
                    <a:bodyPr/>
                    <a:lstStyle/>
                    <a:p>
                      <a:r>
                        <a:rPr lang="en-US" dirty="0"/>
                        <a:t>nonlocal</a:t>
                      </a:r>
                    </a:p>
                  </a:txBody>
                  <a:tcPr/>
                </a:tc>
                <a:tc>
                  <a:txBody>
                    <a:bodyPr/>
                    <a:lstStyle/>
                    <a:p>
                      <a:r>
                        <a:rPr lang="en-US" dirty="0"/>
                        <a:t>while</a:t>
                      </a:r>
                    </a:p>
                  </a:txBody>
                  <a:tcPr/>
                </a:tc>
                <a:tc>
                  <a:txBody>
                    <a:bodyPr/>
                    <a:lstStyle/>
                    <a:p>
                      <a:r>
                        <a:rPr lang="en-US" dirty="0"/>
                        <a:t>and</a:t>
                      </a:r>
                    </a:p>
                  </a:txBody>
                  <a:tcPr/>
                </a:tc>
                <a:extLst>
                  <a:ext uri="{0D108BD9-81ED-4DB2-BD59-A6C34878D82A}">
                    <a16:rowId xmlns:a16="http://schemas.microsoft.com/office/drawing/2014/main" val="644644371"/>
                  </a:ext>
                </a:extLst>
              </a:tr>
              <a:tr h="370840">
                <a:tc>
                  <a:txBody>
                    <a:bodyPr/>
                    <a:lstStyle/>
                    <a:p>
                      <a:r>
                        <a:rPr lang="en-US" dirty="0"/>
                        <a:t>del</a:t>
                      </a:r>
                    </a:p>
                  </a:txBody>
                  <a:tcPr/>
                </a:tc>
                <a:tc>
                  <a:txBody>
                    <a:bodyPr/>
                    <a:lstStyle/>
                    <a:p>
                      <a:r>
                        <a:rPr lang="en-US" dirty="0"/>
                        <a:t>global</a:t>
                      </a:r>
                    </a:p>
                  </a:txBody>
                  <a:tcPr/>
                </a:tc>
                <a:tc>
                  <a:txBody>
                    <a:bodyPr/>
                    <a:lstStyle/>
                    <a:p>
                      <a:r>
                        <a:rPr lang="en-US" dirty="0"/>
                        <a:t>not</a:t>
                      </a:r>
                    </a:p>
                  </a:txBody>
                  <a:tcPr/>
                </a:tc>
                <a:tc>
                  <a:txBody>
                    <a:bodyPr/>
                    <a:lstStyle/>
                    <a:p>
                      <a:r>
                        <a:rPr lang="en-US" dirty="0"/>
                        <a:t>with</a:t>
                      </a:r>
                    </a:p>
                  </a:txBody>
                  <a:tcPr/>
                </a:tc>
                <a:tc>
                  <a:txBody>
                    <a:bodyPr/>
                    <a:lstStyle/>
                    <a:p>
                      <a:r>
                        <a:rPr lang="en-US" dirty="0"/>
                        <a:t>as</a:t>
                      </a:r>
                    </a:p>
                  </a:txBody>
                  <a:tcPr/>
                </a:tc>
                <a:extLst>
                  <a:ext uri="{0D108BD9-81ED-4DB2-BD59-A6C34878D82A}">
                    <a16:rowId xmlns:a16="http://schemas.microsoft.com/office/drawing/2014/main" val="4171577253"/>
                  </a:ext>
                </a:extLst>
              </a:tr>
              <a:tr h="370840">
                <a:tc>
                  <a:txBody>
                    <a:bodyPr/>
                    <a:lstStyle/>
                    <a:p>
                      <a:r>
                        <a:rPr lang="en-US" dirty="0" err="1"/>
                        <a:t>elif</a:t>
                      </a:r>
                      <a:endParaRPr lang="en-US" dirty="0"/>
                    </a:p>
                  </a:txBody>
                  <a:tcPr/>
                </a:tc>
                <a:tc>
                  <a:txBody>
                    <a:bodyPr/>
                    <a:lstStyle/>
                    <a:p>
                      <a:r>
                        <a:rPr lang="en-US" dirty="0"/>
                        <a:t>if</a:t>
                      </a:r>
                    </a:p>
                  </a:txBody>
                  <a:tcPr/>
                </a:tc>
                <a:tc>
                  <a:txBody>
                    <a:bodyPr/>
                    <a:lstStyle/>
                    <a:p>
                      <a:r>
                        <a:rPr lang="en-US" dirty="0"/>
                        <a:t>or</a:t>
                      </a:r>
                    </a:p>
                  </a:txBody>
                  <a:tcPr/>
                </a:tc>
                <a:tc>
                  <a:txBody>
                    <a:bodyPr/>
                    <a:lstStyle/>
                    <a:p>
                      <a:r>
                        <a:rPr lang="en-US" dirty="0"/>
                        <a:t>yield</a:t>
                      </a:r>
                    </a:p>
                  </a:txBody>
                  <a:tcPr/>
                </a:tc>
                <a:tc>
                  <a:txBody>
                    <a:bodyPr/>
                    <a:lstStyle/>
                    <a:p>
                      <a:r>
                        <a:rPr lang="en-US" dirty="0"/>
                        <a:t>assert</a:t>
                      </a:r>
                    </a:p>
                  </a:txBody>
                  <a:tcPr/>
                </a:tc>
                <a:extLst>
                  <a:ext uri="{0D108BD9-81ED-4DB2-BD59-A6C34878D82A}">
                    <a16:rowId xmlns:a16="http://schemas.microsoft.com/office/drawing/2014/main" val="327267458"/>
                  </a:ext>
                </a:extLst>
              </a:tr>
              <a:tr h="370840">
                <a:tc>
                  <a:txBody>
                    <a:bodyPr/>
                    <a:lstStyle/>
                    <a:p>
                      <a:r>
                        <a:rPr lang="en-US" dirty="0"/>
                        <a:t>else</a:t>
                      </a:r>
                    </a:p>
                  </a:txBody>
                  <a:tcPr/>
                </a:tc>
                <a:tc>
                  <a:txBody>
                    <a:bodyPr/>
                    <a:lstStyle/>
                    <a:p>
                      <a:r>
                        <a:rPr lang="en-US" dirty="0"/>
                        <a:t>import</a:t>
                      </a:r>
                    </a:p>
                  </a:txBody>
                  <a:tcPr/>
                </a:tc>
                <a:tc>
                  <a:txBody>
                    <a:bodyPr/>
                    <a:lstStyle/>
                    <a:p>
                      <a:r>
                        <a:rPr lang="en-US" dirty="0"/>
                        <a:t>pass</a:t>
                      </a:r>
                    </a:p>
                  </a:txBody>
                  <a:tcPr/>
                </a:tc>
                <a:tc>
                  <a:txBody>
                    <a:bodyPr/>
                    <a:lstStyle/>
                    <a:p>
                      <a:r>
                        <a:rPr lang="en-US" dirty="0"/>
                        <a:t>break</a:t>
                      </a:r>
                    </a:p>
                  </a:txBody>
                  <a:tcPr/>
                </a:tc>
                <a:tc>
                  <a:txBody>
                    <a:bodyPr/>
                    <a:lstStyle/>
                    <a:p>
                      <a:r>
                        <a:rPr lang="en-US" dirty="0"/>
                        <a:t>except</a:t>
                      </a:r>
                    </a:p>
                  </a:txBody>
                  <a:tcPr/>
                </a:tc>
                <a:extLst>
                  <a:ext uri="{0D108BD9-81ED-4DB2-BD59-A6C34878D82A}">
                    <a16:rowId xmlns:a16="http://schemas.microsoft.com/office/drawing/2014/main" val="3947628401"/>
                  </a:ext>
                </a:extLst>
              </a:tr>
              <a:tr h="370840">
                <a:tc>
                  <a:txBody>
                    <a:bodyPr/>
                    <a:lstStyle/>
                    <a:p>
                      <a:r>
                        <a:rPr lang="en-US" dirty="0"/>
                        <a:t>in</a:t>
                      </a:r>
                    </a:p>
                  </a:txBody>
                  <a:tcPr/>
                </a:tc>
                <a:tc>
                  <a:txBody>
                    <a:bodyPr/>
                    <a:lstStyle/>
                    <a:p>
                      <a:r>
                        <a:rPr lang="en-US" dirty="0"/>
                        <a:t>raise</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09572090"/>
                  </a:ext>
                </a:extLst>
              </a:tr>
            </a:tbl>
          </a:graphicData>
        </a:graphic>
      </p:graphicFrame>
      <p:sp>
        <p:nvSpPr>
          <p:cNvPr id="5" name="Rectangle 4">
            <a:extLst>
              <a:ext uri="{FF2B5EF4-FFF2-40B4-BE49-F238E27FC236}">
                <a16:creationId xmlns:a16="http://schemas.microsoft.com/office/drawing/2014/main" id="{5A84C7DE-EA0A-8749-A759-65C71F10B8E1}"/>
              </a:ext>
            </a:extLst>
          </p:cNvPr>
          <p:cNvSpPr/>
          <p:nvPr/>
        </p:nvSpPr>
        <p:spPr>
          <a:xfrm>
            <a:off x="826659" y="2563544"/>
            <a:ext cx="5181025" cy="381134"/>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F909967-0858-C14B-B403-F9A605F7445F}"/>
              </a:ext>
            </a:extLst>
          </p:cNvPr>
          <p:cNvSpPr txBox="1"/>
          <p:nvPr/>
        </p:nvSpPr>
        <p:spPr>
          <a:xfrm>
            <a:off x="664087" y="1979965"/>
            <a:ext cx="8792132" cy="461665"/>
          </a:xfrm>
          <a:prstGeom prst="rect">
            <a:avLst/>
          </a:prstGeom>
          <a:noFill/>
        </p:spPr>
        <p:txBody>
          <a:bodyPr wrap="square" rtlCol="0">
            <a:spAutoFit/>
          </a:bodyPr>
          <a:lstStyle/>
          <a:p>
            <a:r>
              <a:rPr lang="en-US" sz="2400" dirty="0"/>
              <a:t>Notice that False, True, and None are capitalized </a:t>
            </a:r>
          </a:p>
        </p:txBody>
      </p:sp>
    </p:spTree>
    <p:extLst>
      <p:ext uri="{BB962C8B-B14F-4D97-AF65-F5344CB8AC3E}">
        <p14:creationId xmlns:p14="http://schemas.microsoft.com/office/powerpoint/2010/main" val="3877319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65F4-D289-AC4A-BB13-1EE1731E0F28}"/>
              </a:ext>
            </a:extLst>
          </p:cNvPr>
          <p:cNvSpPr>
            <a:spLocks noGrp="1"/>
          </p:cNvSpPr>
          <p:nvPr>
            <p:ph type="title"/>
          </p:nvPr>
        </p:nvSpPr>
        <p:spPr>
          <a:xfrm>
            <a:off x="761999" y="559678"/>
            <a:ext cx="8235043" cy="831800"/>
          </a:xfrm>
        </p:spPr>
        <p:txBody>
          <a:bodyPr/>
          <a:lstStyle/>
          <a:p>
            <a:r>
              <a:rPr lang="en-US" dirty="0"/>
              <a:t>Peer Instruction #1</a:t>
            </a:r>
          </a:p>
        </p:txBody>
      </p:sp>
      <p:sp>
        <p:nvSpPr>
          <p:cNvPr id="3" name="Content Placeholder 2">
            <a:extLst>
              <a:ext uri="{FF2B5EF4-FFF2-40B4-BE49-F238E27FC236}">
                <a16:creationId xmlns:a16="http://schemas.microsoft.com/office/drawing/2014/main" id="{297FA870-3305-8A40-B6B2-AB25D96F6944}"/>
              </a:ext>
            </a:extLst>
          </p:cNvPr>
          <p:cNvSpPr>
            <a:spLocks noGrp="1"/>
          </p:cNvSpPr>
          <p:nvPr>
            <p:ph idx="1"/>
          </p:nvPr>
        </p:nvSpPr>
        <p:spPr>
          <a:xfrm>
            <a:off x="677333" y="2160589"/>
            <a:ext cx="9334571" cy="3421227"/>
          </a:xfrm>
        </p:spPr>
        <p:txBody>
          <a:bodyPr/>
          <a:lstStyle/>
          <a:p>
            <a:r>
              <a:rPr lang="en-US" dirty="0"/>
              <a:t>Which of the following is a legal variable name in Python?</a:t>
            </a:r>
          </a:p>
          <a:p>
            <a:r>
              <a:rPr lang="en-US" dirty="0"/>
              <a:t>A) _</a:t>
            </a:r>
            <a:r>
              <a:rPr lang="en-US" dirty="0" err="1"/>
              <a:t>a_long_name</a:t>
            </a:r>
            <a:endParaRPr lang="en-US" dirty="0"/>
          </a:p>
          <a:p>
            <a:r>
              <a:rPr lang="en-US" dirty="0"/>
              <a:t>B) #kids</a:t>
            </a:r>
          </a:p>
          <a:p>
            <a:r>
              <a:rPr lang="en-US" dirty="0"/>
              <a:t>C) class</a:t>
            </a:r>
          </a:p>
          <a:p>
            <a:r>
              <a:rPr lang="en-US" dirty="0"/>
              <a:t>D) pass</a:t>
            </a:r>
          </a:p>
          <a:p>
            <a:r>
              <a:rPr lang="en-US" dirty="0"/>
              <a:t>E) 1Name</a:t>
            </a:r>
          </a:p>
          <a:p>
            <a:pPr lvl="1"/>
            <a:endParaRPr lang="en-US" dirty="0"/>
          </a:p>
        </p:txBody>
      </p:sp>
    </p:spTree>
    <p:extLst>
      <p:ext uri="{BB962C8B-B14F-4D97-AF65-F5344CB8AC3E}">
        <p14:creationId xmlns:p14="http://schemas.microsoft.com/office/powerpoint/2010/main" val="1118828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9C17-2EDB-564F-8528-21E4A9D29E54}"/>
              </a:ext>
            </a:extLst>
          </p:cNvPr>
          <p:cNvSpPr>
            <a:spLocks noGrp="1"/>
          </p:cNvSpPr>
          <p:nvPr>
            <p:ph type="title"/>
          </p:nvPr>
        </p:nvSpPr>
        <p:spPr/>
        <p:txBody>
          <a:bodyPr/>
          <a:lstStyle/>
          <a:p>
            <a:r>
              <a:rPr lang="en-US" dirty="0"/>
              <a:t>What is None?</a:t>
            </a:r>
          </a:p>
        </p:txBody>
      </p:sp>
      <p:sp>
        <p:nvSpPr>
          <p:cNvPr id="3" name="Content Placeholder 2">
            <a:extLst>
              <a:ext uri="{FF2B5EF4-FFF2-40B4-BE49-F238E27FC236}">
                <a16:creationId xmlns:a16="http://schemas.microsoft.com/office/drawing/2014/main" id="{BE49A91A-49AE-6143-B3AE-E38EFA12E76C}"/>
              </a:ext>
            </a:extLst>
          </p:cNvPr>
          <p:cNvSpPr>
            <a:spLocks noGrp="1"/>
          </p:cNvSpPr>
          <p:nvPr>
            <p:ph idx="1"/>
          </p:nvPr>
        </p:nvSpPr>
        <p:spPr/>
        <p:txBody>
          <a:bodyPr/>
          <a:lstStyle/>
          <a:p>
            <a:r>
              <a:rPr lang="en-US" dirty="0"/>
              <a:t>Special dummy value </a:t>
            </a:r>
          </a:p>
          <a:p>
            <a:pPr lvl="1"/>
            <a:r>
              <a:rPr lang="en-US" dirty="0"/>
              <a:t>Null value or no value yet</a:t>
            </a:r>
          </a:p>
          <a:p>
            <a:r>
              <a:rPr lang="en-US" dirty="0"/>
              <a:t>Can set a variable to None</a:t>
            </a:r>
          </a:p>
          <a:p>
            <a:pPr marL="457200" lvl="1" indent="0">
              <a:buNone/>
            </a:pPr>
            <a:endParaRPr lang="en-US" dirty="0"/>
          </a:p>
          <a:p>
            <a:pPr marL="457200" lvl="1" indent="0">
              <a:buNone/>
            </a:pPr>
            <a:endParaRPr lang="en-US" dirty="0"/>
          </a:p>
        </p:txBody>
      </p:sp>
      <p:pic>
        <p:nvPicPr>
          <p:cNvPr id="4" name="Picture 3">
            <a:extLst>
              <a:ext uri="{FF2B5EF4-FFF2-40B4-BE49-F238E27FC236}">
                <a16:creationId xmlns:a16="http://schemas.microsoft.com/office/drawing/2014/main" id="{AB3D601D-75DE-6941-A7E0-388208CEAB5D}"/>
              </a:ext>
            </a:extLst>
          </p:cNvPr>
          <p:cNvPicPr>
            <a:picLocks noChangeAspect="1"/>
          </p:cNvPicPr>
          <p:nvPr/>
        </p:nvPicPr>
        <p:blipFill>
          <a:blip r:embed="rId2"/>
          <a:stretch>
            <a:fillRect/>
          </a:stretch>
        </p:blipFill>
        <p:spPr>
          <a:xfrm>
            <a:off x="5179423" y="2856164"/>
            <a:ext cx="5180028" cy="2326966"/>
          </a:xfrm>
          <a:prstGeom prst="rect">
            <a:avLst/>
          </a:prstGeom>
        </p:spPr>
      </p:pic>
    </p:spTree>
    <p:extLst>
      <p:ext uri="{BB962C8B-B14F-4D97-AF65-F5344CB8AC3E}">
        <p14:creationId xmlns:p14="http://schemas.microsoft.com/office/powerpoint/2010/main" val="949847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A2B9-48CF-A14B-87F2-A189A04A2A3F}"/>
              </a:ext>
            </a:extLst>
          </p:cNvPr>
          <p:cNvSpPr>
            <a:spLocks noGrp="1"/>
          </p:cNvSpPr>
          <p:nvPr>
            <p:ph type="title"/>
          </p:nvPr>
        </p:nvSpPr>
        <p:spPr/>
        <p:txBody>
          <a:bodyPr/>
          <a:lstStyle/>
          <a:p>
            <a:r>
              <a:rPr lang="en-US" dirty="0"/>
              <a:t>What is pass?</a:t>
            </a:r>
          </a:p>
        </p:txBody>
      </p:sp>
      <p:sp>
        <p:nvSpPr>
          <p:cNvPr id="3" name="Content Placeholder 2">
            <a:extLst>
              <a:ext uri="{FF2B5EF4-FFF2-40B4-BE49-F238E27FC236}">
                <a16:creationId xmlns:a16="http://schemas.microsoft.com/office/drawing/2014/main" id="{AD5AEE0B-0A2C-9746-8CD2-E04ABF99471E}"/>
              </a:ext>
            </a:extLst>
          </p:cNvPr>
          <p:cNvSpPr>
            <a:spLocks noGrp="1"/>
          </p:cNvSpPr>
          <p:nvPr>
            <p:ph idx="1"/>
          </p:nvPr>
        </p:nvSpPr>
        <p:spPr/>
        <p:txBody>
          <a:bodyPr/>
          <a:lstStyle/>
          <a:p>
            <a:r>
              <a:rPr lang="en-US" dirty="0"/>
              <a:t>A null statement</a:t>
            </a:r>
          </a:p>
          <a:p>
            <a:pPr lvl="1"/>
            <a:r>
              <a:rPr lang="en-US" dirty="0"/>
              <a:t>Nothing happens</a:t>
            </a:r>
          </a:p>
          <a:p>
            <a:r>
              <a:rPr lang="en-US" dirty="0"/>
              <a:t>Used to allow things to compile (stub)</a:t>
            </a:r>
          </a:p>
          <a:p>
            <a:pPr lvl="1"/>
            <a:r>
              <a:rPr lang="en-US" dirty="0"/>
              <a:t>Even if not complete</a:t>
            </a:r>
          </a:p>
          <a:p>
            <a:pPr lvl="1"/>
            <a:r>
              <a:rPr lang="en-US" dirty="0"/>
              <a:t>Conditional requires at least one statement after the if</a:t>
            </a:r>
          </a:p>
          <a:p>
            <a:pPr marL="457200" lvl="1" indent="0">
              <a:buNone/>
            </a:pPr>
            <a:r>
              <a:rPr lang="en-US" dirty="0"/>
              <a:t>If x:</a:t>
            </a:r>
          </a:p>
          <a:p>
            <a:pPr marL="457200" lvl="1" indent="0">
              <a:buNone/>
            </a:pPr>
            <a:r>
              <a:rPr lang="en-US" dirty="0"/>
              <a:t>    pass</a:t>
            </a:r>
          </a:p>
        </p:txBody>
      </p:sp>
    </p:spTree>
    <p:extLst>
      <p:ext uri="{BB962C8B-B14F-4D97-AF65-F5344CB8AC3E}">
        <p14:creationId xmlns:p14="http://schemas.microsoft.com/office/powerpoint/2010/main" val="3163366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BC2C-4CC7-D94A-A51F-79CA07AC83CE}"/>
              </a:ext>
            </a:extLst>
          </p:cNvPr>
          <p:cNvSpPr>
            <a:spLocks noGrp="1"/>
          </p:cNvSpPr>
          <p:nvPr>
            <p:ph type="title"/>
          </p:nvPr>
        </p:nvSpPr>
        <p:spPr>
          <a:xfrm>
            <a:off x="761999" y="559678"/>
            <a:ext cx="7451271" cy="728433"/>
          </a:xfrm>
        </p:spPr>
        <p:txBody>
          <a:bodyPr>
            <a:normAutofit/>
          </a:bodyPr>
          <a:lstStyle/>
          <a:p>
            <a:r>
              <a:rPr lang="en-US" dirty="0"/>
              <a:t>Types in Python</a:t>
            </a:r>
          </a:p>
        </p:txBody>
      </p:sp>
      <p:sp>
        <p:nvSpPr>
          <p:cNvPr id="3" name="Content Placeholder 2">
            <a:extLst>
              <a:ext uri="{FF2B5EF4-FFF2-40B4-BE49-F238E27FC236}">
                <a16:creationId xmlns:a16="http://schemas.microsoft.com/office/drawing/2014/main" id="{3E65BFD6-473A-ED49-A9F4-7A1438FAB215}"/>
              </a:ext>
            </a:extLst>
          </p:cNvPr>
          <p:cNvSpPr>
            <a:spLocks noGrp="1"/>
          </p:cNvSpPr>
          <p:nvPr>
            <p:ph idx="1"/>
          </p:nvPr>
        </p:nvSpPr>
        <p:spPr>
          <a:xfrm>
            <a:off x="1840006" y="2146870"/>
            <a:ext cx="6248398" cy="1129017"/>
          </a:xfrm>
        </p:spPr>
        <p:txBody>
          <a:bodyPr/>
          <a:lstStyle/>
          <a:p>
            <a:r>
              <a:rPr lang="en-US" dirty="0"/>
              <a:t>All variables have a type</a:t>
            </a:r>
          </a:p>
          <a:p>
            <a:pPr lvl="1"/>
            <a:r>
              <a:rPr lang="en-US" dirty="0"/>
              <a:t>Class name</a:t>
            </a:r>
          </a:p>
          <a:p>
            <a:pPr lvl="1"/>
            <a:endParaRPr lang="en-US" dirty="0"/>
          </a:p>
          <a:p>
            <a:endParaRPr lang="en-US" dirty="0"/>
          </a:p>
        </p:txBody>
      </p:sp>
      <p:pic>
        <p:nvPicPr>
          <p:cNvPr id="4" name="Picture 3">
            <a:extLst>
              <a:ext uri="{FF2B5EF4-FFF2-40B4-BE49-F238E27FC236}">
                <a16:creationId xmlns:a16="http://schemas.microsoft.com/office/drawing/2014/main" id="{503190FB-108D-2540-A7A5-C8681987BA2B}"/>
              </a:ext>
            </a:extLst>
          </p:cNvPr>
          <p:cNvPicPr>
            <a:picLocks noChangeAspect="1"/>
          </p:cNvPicPr>
          <p:nvPr/>
        </p:nvPicPr>
        <p:blipFill>
          <a:blip r:embed="rId2"/>
          <a:stretch>
            <a:fillRect/>
          </a:stretch>
        </p:blipFill>
        <p:spPr>
          <a:xfrm>
            <a:off x="1768445" y="2844429"/>
            <a:ext cx="3632200" cy="3662981"/>
          </a:xfrm>
          <a:prstGeom prst="rect">
            <a:avLst/>
          </a:prstGeom>
        </p:spPr>
      </p:pic>
      <p:pic>
        <p:nvPicPr>
          <p:cNvPr id="5" name="Picture 4">
            <a:extLst>
              <a:ext uri="{FF2B5EF4-FFF2-40B4-BE49-F238E27FC236}">
                <a16:creationId xmlns:a16="http://schemas.microsoft.com/office/drawing/2014/main" id="{B8B41E7D-C3F0-774C-9598-F64A85CEEBC7}"/>
              </a:ext>
            </a:extLst>
          </p:cNvPr>
          <p:cNvPicPr>
            <a:picLocks noChangeAspect="1"/>
          </p:cNvPicPr>
          <p:nvPr/>
        </p:nvPicPr>
        <p:blipFill>
          <a:blip r:embed="rId3"/>
          <a:stretch>
            <a:fillRect/>
          </a:stretch>
        </p:blipFill>
        <p:spPr>
          <a:xfrm>
            <a:off x="8308685" y="3428999"/>
            <a:ext cx="2527300" cy="1498600"/>
          </a:xfrm>
          <a:prstGeom prst="rect">
            <a:avLst/>
          </a:prstGeom>
        </p:spPr>
      </p:pic>
      <p:sp>
        <p:nvSpPr>
          <p:cNvPr id="6" name="Rectangle 5">
            <a:extLst>
              <a:ext uri="{FF2B5EF4-FFF2-40B4-BE49-F238E27FC236}">
                <a16:creationId xmlns:a16="http://schemas.microsoft.com/office/drawing/2014/main" id="{A045E769-CE83-40EE-B957-9DAB8A1BB273}"/>
              </a:ext>
            </a:extLst>
          </p:cNvPr>
          <p:cNvSpPr/>
          <p:nvPr/>
        </p:nvSpPr>
        <p:spPr>
          <a:xfrm>
            <a:off x="7303994" y="2521264"/>
            <a:ext cx="6096000" cy="646331"/>
          </a:xfrm>
          <a:prstGeom prst="rect">
            <a:avLst/>
          </a:prstGeom>
        </p:spPr>
        <p:txBody>
          <a:bodyPr>
            <a:spAutoFit/>
          </a:bodyPr>
          <a:lstStyle/>
          <a:p>
            <a:r>
              <a:rPr lang="en-US" dirty="0"/>
              <a:t>Dynamically typed-language</a:t>
            </a:r>
          </a:p>
          <a:p>
            <a:pPr lvl="2"/>
            <a:r>
              <a:rPr lang="en-US" dirty="0"/>
              <a:t>Don't declare the type</a:t>
            </a:r>
          </a:p>
        </p:txBody>
      </p:sp>
    </p:spTree>
    <p:extLst>
      <p:ext uri="{BB962C8B-B14F-4D97-AF65-F5344CB8AC3E}">
        <p14:creationId xmlns:p14="http://schemas.microsoft.com/office/powerpoint/2010/main" val="3242455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6879771" cy="1006729"/>
          </a:xfrm>
        </p:spPr>
        <p:txBody>
          <a:bodyPr/>
          <a:lstStyle/>
          <a:p>
            <a:r>
              <a:rPr lang="en-US" dirty="0"/>
              <a:t>Strings in Python</a:t>
            </a:r>
          </a:p>
        </p:txBody>
      </p:sp>
      <p:sp>
        <p:nvSpPr>
          <p:cNvPr id="3" name="Content Placeholder 2"/>
          <p:cNvSpPr>
            <a:spLocks noGrp="1"/>
          </p:cNvSpPr>
          <p:nvPr>
            <p:ph idx="1"/>
          </p:nvPr>
        </p:nvSpPr>
        <p:spPr>
          <a:xfrm>
            <a:off x="677334" y="1499616"/>
            <a:ext cx="8596668" cy="5358383"/>
          </a:xfrm>
        </p:spPr>
        <p:txBody>
          <a:bodyPr>
            <a:normAutofit/>
          </a:bodyPr>
          <a:lstStyle/>
          <a:p>
            <a:endParaRPr lang="en-US" dirty="0"/>
          </a:p>
          <a:p>
            <a:r>
              <a:rPr lang="en-US" dirty="0"/>
              <a:t>Strings literals have </a:t>
            </a:r>
            <a:r>
              <a:rPr lang="en-US" i="1" dirty="0"/>
              <a:t>pairs</a:t>
            </a:r>
            <a:r>
              <a:rPr lang="en-US" dirty="0"/>
              <a:t> of </a:t>
            </a:r>
          </a:p>
          <a:p>
            <a:pPr lvl="1"/>
            <a:r>
              <a:rPr lang="en-US" dirty="0"/>
              <a:t>Single quotes: print('hello')</a:t>
            </a:r>
          </a:p>
          <a:p>
            <a:pPr lvl="1"/>
            <a:r>
              <a:rPr lang="en-US" dirty="0"/>
              <a:t>Double quotes: print("hello")</a:t>
            </a:r>
          </a:p>
          <a:p>
            <a:pPr lvl="1"/>
            <a:r>
              <a:rPr lang="en-US" dirty="0"/>
              <a:t>Triple quotes: print('''hello</a:t>
            </a:r>
          </a:p>
          <a:p>
            <a:pPr marL="457200" lvl="1" indent="0">
              <a:buNone/>
            </a:pPr>
            <a:r>
              <a:rPr lang="en-US" dirty="0"/>
              <a:t>                                  there''')</a:t>
            </a:r>
          </a:p>
          <a:p>
            <a:r>
              <a:rPr lang="en-US" dirty="0"/>
              <a:t>You can append strings using +</a:t>
            </a:r>
          </a:p>
          <a:p>
            <a:pPr lvl="1"/>
            <a:r>
              <a:rPr lang="en-US" dirty="0"/>
              <a:t>It won’t add spaces for you</a:t>
            </a:r>
          </a:p>
          <a:p>
            <a:pPr lvl="1"/>
            <a:r>
              <a:rPr lang="en-US" dirty="0"/>
              <a:t>You can’t append a number to a string</a:t>
            </a:r>
          </a:p>
          <a:p>
            <a:pPr lvl="2"/>
            <a:r>
              <a:rPr lang="en-US" dirty="0"/>
              <a:t>Use </a:t>
            </a:r>
            <a:r>
              <a:rPr lang="en-US" dirty="0" err="1"/>
              <a:t>str</a:t>
            </a:r>
            <a:r>
              <a:rPr lang="en-US" dirty="0"/>
              <a:t>(number) to convert it</a:t>
            </a:r>
          </a:p>
          <a:p>
            <a:pPr lvl="2"/>
            <a:r>
              <a:rPr lang="en-US" dirty="0"/>
              <a:t>Or use commas to separate values</a:t>
            </a:r>
          </a:p>
        </p:txBody>
      </p:sp>
      <p:pic>
        <p:nvPicPr>
          <p:cNvPr id="5" name="Picture 4"/>
          <p:cNvPicPr>
            <a:picLocks noChangeAspect="1"/>
          </p:cNvPicPr>
          <p:nvPr/>
        </p:nvPicPr>
        <p:blipFill>
          <a:blip r:embed="rId3"/>
          <a:stretch>
            <a:fillRect/>
          </a:stretch>
        </p:blipFill>
        <p:spPr>
          <a:xfrm>
            <a:off x="5910927" y="2250562"/>
            <a:ext cx="4699310" cy="1650584"/>
          </a:xfrm>
          <a:prstGeom prst="rect">
            <a:avLst/>
          </a:prstGeom>
        </p:spPr>
      </p:pic>
      <p:sp>
        <p:nvSpPr>
          <p:cNvPr id="7" name="TextBox 6"/>
          <p:cNvSpPr txBox="1"/>
          <p:nvPr/>
        </p:nvSpPr>
        <p:spPr>
          <a:xfrm>
            <a:off x="5919704" y="1881230"/>
            <a:ext cx="4690533" cy="369332"/>
          </a:xfrm>
          <a:prstGeom prst="rect">
            <a:avLst/>
          </a:prstGeom>
          <a:noFill/>
        </p:spPr>
        <p:txBody>
          <a:bodyPr wrap="square" rtlCol="0">
            <a:spAutoFit/>
          </a:bodyPr>
          <a:lstStyle/>
          <a:p>
            <a:r>
              <a:rPr lang="en-US" dirty="0"/>
              <a:t>This code has errors.  What are they?</a:t>
            </a:r>
          </a:p>
        </p:txBody>
      </p:sp>
    </p:spTree>
    <p:extLst>
      <p:ext uri="{BB962C8B-B14F-4D97-AF65-F5344CB8AC3E}">
        <p14:creationId xmlns:p14="http://schemas.microsoft.com/office/powerpoint/2010/main" val="16935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5600"/>
            <a:ext cx="8596668" cy="1320800"/>
          </a:xfrm>
        </p:spPr>
        <p:txBody>
          <a:bodyPr/>
          <a:lstStyle/>
          <a:p>
            <a:r>
              <a:rPr lang="en-US" dirty="0"/>
              <a:t>Strings are Objects</a:t>
            </a:r>
          </a:p>
        </p:txBody>
      </p:sp>
      <p:sp>
        <p:nvSpPr>
          <p:cNvPr id="3" name="Content Placeholder 2"/>
          <p:cNvSpPr>
            <a:spLocks noGrp="1"/>
          </p:cNvSpPr>
          <p:nvPr>
            <p:ph idx="1"/>
          </p:nvPr>
        </p:nvSpPr>
        <p:spPr>
          <a:xfrm>
            <a:off x="677334" y="1956021"/>
            <a:ext cx="8596668" cy="4546378"/>
          </a:xfrm>
        </p:spPr>
        <p:txBody>
          <a:bodyPr>
            <a:normAutofit/>
          </a:bodyPr>
          <a:lstStyle/>
          <a:p>
            <a:r>
              <a:rPr lang="en-US" dirty="0"/>
              <a:t>Strings are objects of the </a:t>
            </a:r>
            <a:r>
              <a:rPr lang="en-US" i="1" dirty="0" err="1"/>
              <a:t>str</a:t>
            </a:r>
            <a:r>
              <a:rPr lang="en-US" dirty="0"/>
              <a:t> class</a:t>
            </a:r>
          </a:p>
          <a:p>
            <a:r>
              <a:rPr lang="en-US" dirty="0"/>
              <a:t>Objects have state (data) and behavior (methods/functions)</a:t>
            </a:r>
          </a:p>
          <a:p>
            <a:r>
              <a:rPr lang="en-US" dirty="0"/>
              <a:t>String methods </a:t>
            </a:r>
            <a:r>
              <a:rPr lang="mr-IN" dirty="0"/>
              <a:t>–</a:t>
            </a:r>
            <a:r>
              <a:rPr lang="en-US" dirty="0"/>
              <a:t> use dot notation to execute </a:t>
            </a:r>
          </a:p>
          <a:p>
            <a:pPr lvl="1"/>
            <a:r>
              <a:rPr lang="en-US" dirty="0" err="1"/>
              <a:t>str.lower</a:t>
            </a:r>
            <a:r>
              <a:rPr lang="en-US" dirty="0"/>
              <a:t>()</a:t>
            </a:r>
          </a:p>
          <a:p>
            <a:pPr lvl="1"/>
            <a:r>
              <a:rPr lang="en-US" dirty="0" err="1"/>
              <a:t>str.capitalize</a:t>
            </a:r>
            <a:r>
              <a:rPr lang="en-US" dirty="0"/>
              <a:t>()</a:t>
            </a:r>
          </a:p>
          <a:p>
            <a:pPr lvl="1"/>
            <a:r>
              <a:rPr lang="en-US" dirty="0" err="1"/>
              <a:t>str.find</a:t>
            </a:r>
            <a:r>
              <a:rPr lang="en-US" dirty="0"/>
              <a:t>(</a:t>
            </a:r>
            <a:r>
              <a:rPr lang="en-US" dirty="0" err="1"/>
              <a:t>oStr</a:t>
            </a:r>
            <a:r>
              <a:rPr lang="en-US" dirty="0"/>
              <a:t>) </a:t>
            </a:r>
            <a:r>
              <a:rPr lang="mr-IN" dirty="0"/>
              <a:t>–</a:t>
            </a:r>
            <a:r>
              <a:rPr lang="en-US" dirty="0"/>
              <a:t> returns the first index of </a:t>
            </a:r>
            <a:r>
              <a:rPr lang="en-US" dirty="0" err="1"/>
              <a:t>oStr</a:t>
            </a:r>
            <a:r>
              <a:rPr lang="en-US" dirty="0"/>
              <a:t> or -1 if not found</a:t>
            </a:r>
          </a:p>
          <a:p>
            <a:r>
              <a:rPr lang="en-US" dirty="0"/>
              <a:t>Access part of a string</a:t>
            </a:r>
          </a:p>
          <a:p>
            <a:pPr lvl="1"/>
            <a:r>
              <a:rPr lang="en-US" dirty="0" err="1"/>
              <a:t>str</a:t>
            </a:r>
            <a:r>
              <a:rPr lang="en-US" dirty="0"/>
              <a:t>[</a:t>
            </a:r>
            <a:r>
              <a:rPr lang="en-US" dirty="0" err="1"/>
              <a:t>start:end</a:t>
            </a:r>
            <a:r>
              <a:rPr lang="en-US" dirty="0"/>
              <a:t>] returns a copy of the substring from start to end - 1</a:t>
            </a:r>
          </a:p>
          <a:p>
            <a:pPr lvl="1"/>
            <a:r>
              <a:rPr lang="en-US" dirty="0" err="1"/>
              <a:t>str</a:t>
            </a:r>
            <a:r>
              <a:rPr lang="en-US" dirty="0"/>
              <a:t>[index] returns the character at the index</a:t>
            </a:r>
          </a:p>
          <a:p>
            <a:r>
              <a:rPr lang="en-US" dirty="0"/>
              <a:t>Length of a string</a:t>
            </a:r>
          </a:p>
          <a:p>
            <a:pPr lvl="1"/>
            <a:r>
              <a:rPr lang="en-US" dirty="0" err="1"/>
              <a:t>len</a:t>
            </a:r>
            <a:r>
              <a:rPr lang="en-US" dirty="0"/>
              <a:t>(</a:t>
            </a:r>
            <a:r>
              <a:rPr lang="en-US" dirty="0" err="1"/>
              <a:t>str</a:t>
            </a:r>
            <a:r>
              <a:rPr lang="en-US" dirty="0"/>
              <a:t>)</a:t>
            </a:r>
          </a:p>
          <a:p>
            <a:endParaRPr lang="en-US" dirty="0"/>
          </a:p>
        </p:txBody>
      </p:sp>
    </p:spTree>
    <p:extLst>
      <p:ext uri="{BB962C8B-B14F-4D97-AF65-F5344CB8AC3E}">
        <p14:creationId xmlns:p14="http://schemas.microsoft.com/office/powerpoint/2010/main" val="3663903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indices start at 0</a:t>
            </a:r>
          </a:p>
        </p:txBody>
      </p:sp>
      <p:sp>
        <p:nvSpPr>
          <p:cNvPr id="3" name="Content Placeholder 2"/>
          <p:cNvSpPr>
            <a:spLocks noGrp="1"/>
          </p:cNvSpPr>
          <p:nvPr>
            <p:ph idx="1"/>
          </p:nvPr>
        </p:nvSpPr>
        <p:spPr>
          <a:xfrm>
            <a:off x="677334" y="2933503"/>
            <a:ext cx="8596668" cy="2197495"/>
          </a:xfrm>
        </p:spPr>
        <p:txBody>
          <a:bodyPr>
            <a:normAutofit/>
          </a:bodyPr>
          <a:lstStyle/>
          <a:p>
            <a:r>
              <a:rPr lang="en-US" dirty="0"/>
              <a:t>How would you get the "is" from the string?</a:t>
            </a:r>
          </a:p>
          <a:p>
            <a:pPr lvl="1"/>
            <a:r>
              <a:rPr lang="en-US" dirty="0"/>
              <a:t>STRING[5:7]</a:t>
            </a:r>
          </a:p>
          <a:p>
            <a:r>
              <a:rPr lang="en-US" dirty="0"/>
              <a:t>How would you get the "test" from the string?</a:t>
            </a:r>
          </a:p>
        </p:txBody>
      </p:sp>
      <p:pic>
        <p:nvPicPr>
          <p:cNvPr id="5" name="Picture 4"/>
          <p:cNvPicPr>
            <a:picLocks noChangeAspect="1"/>
          </p:cNvPicPr>
          <p:nvPr/>
        </p:nvPicPr>
        <p:blipFill>
          <a:blip r:embed="rId3"/>
          <a:stretch>
            <a:fillRect/>
          </a:stretch>
        </p:blipFill>
        <p:spPr>
          <a:xfrm>
            <a:off x="581192" y="2006703"/>
            <a:ext cx="8145901" cy="1373717"/>
          </a:xfrm>
          <a:prstGeom prst="rect">
            <a:avLst/>
          </a:prstGeom>
        </p:spPr>
      </p:pic>
      <p:sp>
        <p:nvSpPr>
          <p:cNvPr id="6" name="TextBox 5"/>
          <p:cNvSpPr txBox="1"/>
          <p:nvPr/>
        </p:nvSpPr>
        <p:spPr>
          <a:xfrm>
            <a:off x="838200" y="5610881"/>
            <a:ext cx="8274935" cy="523220"/>
          </a:xfrm>
          <a:prstGeom prst="rect">
            <a:avLst/>
          </a:prstGeom>
          <a:noFill/>
        </p:spPr>
        <p:txBody>
          <a:bodyPr wrap="square" rtlCol="0">
            <a:spAutoFit/>
          </a:bodyPr>
          <a:lstStyle/>
          <a:p>
            <a:r>
              <a:rPr lang="en-US" sz="2800" dirty="0"/>
              <a:t>See </a:t>
            </a:r>
            <a:r>
              <a:rPr lang="en-US" sz="2800" dirty="0">
                <a:hlinkClick r:id="rId4"/>
              </a:rPr>
              <a:t>https://goo.gl/Wv8Kw3</a:t>
            </a:r>
            <a:r>
              <a:rPr lang="en-US" sz="2800" dirty="0"/>
              <a:t> </a:t>
            </a:r>
          </a:p>
        </p:txBody>
      </p:sp>
    </p:spTree>
    <p:extLst>
      <p:ext uri="{BB962C8B-B14F-4D97-AF65-F5344CB8AC3E}">
        <p14:creationId xmlns:p14="http://schemas.microsoft.com/office/powerpoint/2010/main" val="422146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C3F9-8A26-440F-9A3D-186B77507899}"/>
              </a:ext>
            </a:extLst>
          </p:cNvPr>
          <p:cNvSpPr>
            <a:spLocks noGrp="1"/>
          </p:cNvSpPr>
          <p:nvPr>
            <p:ph type="title"/>
          </p:nvPr>
        </p:nvSpPr>
        <p:spPr>
          <a:xfrm>
            <a:off x="8046748" y="1257300"/>
            <a:ext cx="3505240" cy="4254869"/>
          </a:xfrm>
        </p:spPr>
        <p:txBody>
          <a:bodyPr>
            <a:normAutofit/>
          </a:bodyPr>
          <a:lstStyle/>
          <a:p>
            <a:pPr algn="l"/>
            <a:r>
              <a:rPr lang="en-US">
                <a:solidFill>
                  <a:schemeClr val="accent1"/>
                </a:solidFill>
              </a:rPr>
              <a:t>What do you learn in </a:t>
            </a:r>
            <a:br>
              <a:rPr lang="en-US">
                <a:solidFill>
                  <a:schemeClr val="accent1"/>
                </a:solidFill>
              </a:rPr>
            </a:br>
            <a:r>
              <a:rPr lang="en-US">
                <a:solidFill>
                  <a:schemeClr val="accent1"/>
                </a:solidFill>
              </a:rPr>
              <a:t>SI 507?</a:t>
            </a:r>
            <a:endParaRPr lang="en-US" dirty="0">
              <a:solidFill>
                <a:schemeClr val="accent1"/>
              </a:solidFill>
            </a:endParaRPr>
          </a:p>
        </p:txBody>
      </p:sp>
      <p:graphicFrame>
        <p:nvGraphicFramePr>
          <p:cNvPr id="5" name="Content Placeholder 2">
            <a:extLst>
              <a:ext uri="{FF2B5EF4-FFF2-40B4-BE49-F238E27FC236}">
                <a16:creationId xmlns:a16="http://schemas.microsoft.com/office/drawing/2014/main" id="{52A41089-6B3B-41A1-9018-CFA3DCEC5236}"/>
              </a:ext>
            </a:extLst>
          </p:cNvPr>
          <p:cNvGraphicFramePr>
            <a:graphicFrameLocks noGrp="1"/>
          </p:cNvGraphicFramePr>
          <p:nvPr>
            <p:ph idx="1"/>
            <p:extLst>
              <p:ext uri="{D42A27DB-BD31-4B8C-83A1-F6EECF244321}">
                <p14:modId xmlns:p14="http://schemas.microsoft.com/office/powerpoint/2010/main" val="1253909738"/>
              </p:ext>
            </p:extLst>
          </p:nvPr>
        </p:nvGraphicFramePr>
        <p:xfrm>
          <a:off x="640012" y="978569"/>
          <a:ext cx="5727784" cy="5101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5113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 Instruction Question #2 </a:t>
            </a:r>
          </a:p>
        </p:txBody>
      </p:sp>
      <p:sp>
        <p:nvSpPr>
          <p:cNvPr id="3" name="Content Placeholder 2"/>
          <p:cNvSpPr>
            <a:spLocks noGrp="1"/>
          </p:cNvSpPr>
          <p:nvPr>
            <p:ph idx="1"/>
          </p:nvPr>
        </p:nvSpPr>
        <p:spPr/>
        <p:txBody>
          <a:bodyPr>
            <a:normAutofit/>
          </a:bodyPr>
          <a:lstStyle/>
          <a:p>
            <a:r>
              <a:rPr lang="en-US" dirty="0"/>
              <a:t>What is the value of y after this code executes?</a:t>
            </a:r>
          </a:p>
          <a:p>
            <a:pPr marL="0" indent="0">
              <a:buNone/>
            </a:pPr>
            <a:r>
              <a:rPr lang="en-US" dirty="0"/>
              <a:t>s = "Cats"</a:t>
            </a:r>
          </a:p>
          <a:p>
            <a:pPr marL="0" indent="0">
              <a:buNone/>
            </a:pPr>
            <a:r>
              <a:rPr lang="en-US" dirty="0"/>
              <a:t>y = s[-3:-1]</a:t>
            </a:r>
          </a:p>
          <a:p>
            <a:pPr marL="514350" indent="-514350">
              <a:buAutoNum type="alphaLcParenR"/>
            </a:pPr>
            <a:r>
              <a:rPr lang="en-US" dirty="0"/>
              <a:t>"at"</a:t>
            </a:r>
          </a:p>
          <a:p>
            <a:pPr marL="514350" indent="-514350">
              <a:buAutoNum type="alphaLcParenR"/>
            </a:pPr>
            <a:r>
              <a:rPr lang="en-US" dirty="0"/>
              <a:t>"</a:t>
            </a:r>
            <a:r>
              <a:rPr lang="en-US" dirty="0" err="1"/>
              <a:t>ats</a:t>
            </a:r>
            <a:r>
              <a:rPr lang="en-US" dirty="0"/>
              <a:t>"</a:t>
            </a:r>
          </a:p>
          <a:p>
            <a:pPr marL="514350" indent="-514350">
              <a:buAutoNum type="alphaLcParenR"/>
            </a:pPr>
            <a:r>
              <a:rPr lang="en-US" dirty="0"/>
              <a:t>"</a:t>
            </a:r>
            <a:r>
              <a:rPr lang="en-US" dirty="0" err="1"/>
              <a:t>ts</a:t>
            </a:r>
            <a:r>
              <a:rPr lang="en-US" dirty="0"/>
              <a:t>"</a:t>
            </a:r>
          </a:p>
          <a:p>
            <a:pPr marL="514350" indent="-514350">
              <a:buAutoNum type="alphaLcParenR"/>
            </a:pPr>
            <a:r>
              <a:rPr lang="en-US" dirty="0"/>
              <a:t>This code won't compile</a:t>
            </a:r>
          </a:p>
          <a:p>
            <a:pPr marL="514350" indent="-514350">
              <a:buAutoNum type="alphaLcParenR"/>
            </a:pPr>
            <a:endParaRPr lang="en-US" dirty="0"/>
          </a:p>
        </p:txBody>
      </p:sp>
    </p:spTree>
    <p:extLst>
      <p:ext uri="{BB962C8B-B14F-4D97-AF65-F5344CB8AC3E}">
        <p14:creationId xmlns:p14="http://schemas.microsoft.com/office/powerpoint/2010/main" val="2243757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74290" cy="940904"/>
          </a:xfrm>
        </p:spPr>
        <p:txBody>
          <a:bodyPr>
            <a:normAutofit/>
          </a:bodyPr>
          <a:lstStyle/>
          <a:p>
            <a:r>
              <a:rPr lang="en-US" dirty="0"/>
              <a:t>String Slice - Create a copy of a substring</a:t>
            </a:r>
          </a:p>
        </p:txBody>
      </p:sp>
      <p:sp>
        <p:nvSpPr>
          <p:cNvPr id="3" name="Content Placeholder 2"/>
          <p:cNvSpPr>
            <a:spLocks noGrp="1"/>
          </p:cNvSpPr>
          <p:nvPr>
            <p:ph idx="1"/>
          </p:nvPr>
        </p:nvSpPr>
        <p:spPr>
          <a:xfrm>
            <a:off x="3777343" y="2122714"/>
            <a:ext cx="6248398" cy="3693293"/>
          </a:xfrm>
        </p:spPr>
        <p:txBody>
          <a:bodyPr>
            <a:normAutofit/>
          </a:bodyPr>
          <a:lstStyle/>
          <a:p>
            <a:r>
              <a:rPr lang="en-US" dirty="0">
                <a:latin typeface="Arial" panose="020B0604020202020204" pitchFamily="34" charset="0"/>
                <a:cs typeface="Arial" panose="020B0604020202020204" pitchFamily="34" charset="0"/>
              </a:rPr>
              <a:t>If you leave off the first index it defaults to 0</a:t>
            </a:r>
          </a:p>
          <a:p>
            <a:pPr lvl="1"/>
            <a:r>
              <a:rPr lang="en-US" dirty="0" err="1">
                <a:latin typeface="Arial" panose="020B0604020202020204" pitchFamily="34" charset="0"/>
                <a:cs typeface="Arial" panose="020B0604020202020204" pitchFamily="34" charset="0"/>
              </a:rPr>
              <a:t>str</a:t>
            </a:r>
            <a:r>
              <a:rPr lang="en-US" dirty="0">
                <a:latin typeface="Arial" panose="020B0604020202020204" pitchFamily="34" charset="0"/>
                <a:cs typeface="Arial" panose="020B0604020202020204" pitchFamily="34" charset="0"/>
              </a:rPr>
              <a:t>[:3] is the same as </a:t>
            </a:r>
            <a:r>
              <a:rPr lang="en-US" dirty="0" err="1">
                <a:latin typeface="Arial" panose="020B0604020202020204" pitchFamily="34" charset="0"/>
                <a:cs typeface="Arial" panose="020B0604020202020204" pitchFamily="34" charset="0"/>
              </a:rPr>
              <a:t>str</a:t>
            </a:r>
            <a:r>
              <a:rPr lang="en-US" dirty="0">
                <a:latin typeface="Arial" panose="020B0604020202020204" pitchFamily="34" charset="0"/>
                <a:cs typeface="Arial" panose="020B0604020202020204" pitchFamily="34" charset="0"/>
              </a:rPr>
              <a:t>[0:3]</a:t>
            </a:r>
          </a:p>
          <a:p>
            <a:r>
              <a:rPr lang="en-US" dirty="0">
                <a:latin typeface="Arial" panose="020B0604020202020204" pitchFamily="34" charset="0"/>
                <a:cs typeface="Arial" panose="020B0604020202020204" pitchFamily="34" charset="0"/>
              </a:rPr>
              <a:t>If you leave off the last index it defaults to the length of the string</a:t>
            </a:r>
          </a:p>
          <a:p>
            <a:pPr lvl="1"/>
            <a:r>
              <a:rPr lang="en-US" dirty="0" err="1">
                <a:latin typeface="Arial" panose="020B0604020202020204" pitchFamily="34" charset="0"/>
                <a:cs typeface="Arial" panose="020B0604020202020204" pitchFamily="34" charset="0"/>
              </a:rPr>
              <a:t>str</a:t>
            </a:r>
            <a:r>
              <a:rPr lang="en-US" dirty="0">
                <a:latin typeface="Arial" panose="020B0604020202020204" pitchFamily="34" charset="0"/>
                <a:cs typeface="Arial" panose="020B0604020202020204" pitchFamily="34" charset="0"/>
              </a:rPr>
              <a:t>[2:] is the same as </a:t>
            </a:r>
            <a:r>
              <a:rPr lang="en-US" dirty="0" err="1">
                <a:latin typeface="Arial" panose="020B0604020202020204" pitchFamily="34" charset="0"/>
                <a:cs typeface="Arial" panose="020B0604020202020204" pitchFamily="34" charset="0"/>
              </a:rPr>
              <a:t>str</a:t>
            </a:r>
            <a:r>
              <a:rPr lang="en-US" dirty="0">
                <a:latin typeface="Arial" panose="020B0604020202020204" pitchFamily="34" charset="0"/>
                <a:cs typeface="Arial" panose="020B0604020202020204" pitchFamily="34" charset="0"/>
              </a:rPr>
              <a:t>[2:len(</a:t>
            </a:r>
            <a:r>
              <a:rPr lang="en-US" dirty="0" err="1">
                <a:latin typeface="Arial" panose="020B0604020202020204" pitchFamily="34" charset="0"/>
                <a:cs typeface="Arial" panose="020B0604020202020204" pitchFamily="34" charset="0"/>
              </a:rPr>
              <a:t>str</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s[:] returns a copy of the whole string</a:t>
            </a:r>
          </a:p>
          <a:p>
            <a:r>
              <a:rPr lang="en-US" dirty="0">
                <a:latin typeface="Arial" panose="020B0604020202020204" pitchFamily="34" charset="0"/>
                <a:cs typeface="Arial" panose="020B0604020202020204" pitchFamily="34" charset="0"/>
              </a:rPr>
              <a:t>You can use negative indices as well </a:t>
            </a:r>
          </a:p>
          <a:p>
            <a:pPr lvl="1"/>
            <a:r>
              <a:rPr lang="en-US" dirty="0">
                <a:latin typeface="Arial" panose="020B0604020202020204" pitchFamily="34" charset="0"/>
                <a:cs typeface="Arial" panose="020B0604020202020204" pitchFamily="34" charset="0"/>
              </a:rPr>
              <a:t>-1 is the index of the last character in the string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1733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 Instruction Question #3</a:t>
            </a:r>
          </a:p>
        </p:txBody>
      </p:sp>
      <p:sp>
        <p:nvSpPr>
          <p:cNvPr id="3" name="Content Placeholder 2"/>
          <p:cNvSpPr>
            <a:spLocks noGrp="1"/>
          </p:cNvSpPr>
          <p:nvPr>
            <p:ph idx="1"/>
          </p:nvPr>
        </p:nvSpPr>
        <p:spPr/>
        <p:txBody>
          <a:bodyPr>
            <a:normAutofit/>
          </a:bodyPr>
          <a:lstStyle/>
          <a:p>
            <a:r>
              <a:rPr lang="en-US" dirty="0"/>
              <a:t>What will the following print?</a:t>
            </a:r>
          </a:p>
          <a:p>
            <a:pPr marL="0" indent="0">
              <a:buNone/>
            </a:pPr>
            <a:r>
              <a:rPr lang="en-US" dirty="0"/>
              <a:t>s = "Vampires"</a:t>
            </a:r>
          </a:p>
          <a:p>
            <a:pPr marL="0" indent="0">
              <a:buNone/>
            </a:pPr>
            <a:r>
              <a:rPr lang="en-US" dirty="0"/>
              <a:t>print(s[3:-1])</a:t>
            </a:r>
          </a:p>
          <a:p>
            <a:pPr marL="514350" indent="-514350">
              <a:buAutoNum type="alphaLcParenR"/>
            </a:pPr>
            <a:r>
              <a:rPr lang="en-US" dirty="0"/>
              <a:t>res</a:t>
            </a:r>
          </a:p>
          <a:p>
            <a:pPr marL="514350" indent="-514350">
              <a:buAutoNum type="alphaLcParenR"/>
            </a:pPr>
            <a:r>
              <a:rPr lang="en-US" dirty="0" err="1"/>
              <a:t>ires</a:t>
            </a:r>
            <a:endParaRPr lang="en-US" dirty="0"/>
          </a:p>
          <a:p>
            <a:pPr marL="514350" indent="-514350">
              <a:buAutoNum type="alphaLcParenR"/>
            </a:pPr>
            <a:r>
              <a:rPr lang="en-US" dirty="0" err="1"/>
              <a:t>mpires</a:t>
            </a:r>
            <a:endParaRPr lang="en-US" dirty="0"/>
          </a:p>
          <a:p>
            <a:pPr marL="514350" indent="-514350">
              <a:buAutoNum type="alphaLcParenR"/>
            </a:pPr>
            <a:r>
              <a:rPr lang="en-US" dirty="0" err="1"/>
              <a:t>pires</a:t>
            </a:r>
            <a:endParaRPr lang="en-US" dirty="0"/>
          </a:p>
          <a:p>
            <a:pPr marL="514350" indent="-514350">
              <a:buAutoNum type="alphaLcParenR"/>
            </a:pPr>
            <a:r>
              <a:rPr lang="en-US" dirty="0" err="1"/>
              <a:t>pire</a:t>
            </a:r>
            <a:endParaRPr lang="en-US" dirty="0"/>
          </a:p>
          <a:p>
            <a:pPr marL="514350" indent="-514350">
              <a:buAutoNum type="alphaLcParenR"/>
            </a:pPr>
            <a:endParaRPr lang="en-US" dirty="0"/>
          </a:p>
          <a:p>
            <a:pPr marL="514350" indent="-514350">
              <a:buAutoNum type="alphaLcParenR"/>
            </a:pPr>
            <a:endParaRPr lang="en-US" dirty="0"/>
          </a:p>
          <a:p>
            <a:endParaRPr lang="en-US" dirty="0"/>
          </a:p>
        </p:txBody>
      </p:sp>
    </p:spTree>
    <p:extLst>
      <p:ext uri="{BB962C8B-B14F-4D97-AF65-F5344CB8AC3E}">
        <p14:creationId xmlns:p14="http://schemas.microsoft.com/office/powerpoint/2010/main" val="520350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866" y="656095"/>
            <a:ext cx="8596668" cy="1320800"/>
          </a:xfrm>
        </p:spPr>
        <p:txBody>
          <a:bodyPr/>
          <a:lstStyle/>
          <a:p>
            <a:r>
              <a:rPr lang="en-US" dirty="0"/>
              <a:t>Math Operators</a:t>
            </a:r>
          </a:p>
        </p:txBody>
      </p:sp>
      <p:graphicFrame>
        <p:nvGraphicFramePr>
          <p:cNvPr id="5" name="Content Placeholder 4">
            <a:extLst>
              <a:ext uri="{FF2B5EF4-FFF2-40B4-BE49-F238E27FC236}">
                <a16:creationId xmlns:a16="http://schemas.microsoft.com/office/drawing/2014/main" id="{0674F58F-A164-1C48-8DBC-22BD1ECA1852}"/>
              </a:ext>
            </a:extLst>
          </p:cNvPr>
          <p:cNvGraphicFramePr>
            <a:graphicFrameLocks noGrp="1"/>
          </p:cNvGraphicFramePr>
          <p:nvPr>
            <p:ph idx="1"/>
            <p:extLst>
              <p:ext uri="{D42A27DB-BD31-4B8C-83A1-F6EECF244321}">
                <p14:modId xmlns:p14="http://schemas.microsoft.com/office/powerpoint/2010/main" val="3097892030"/>
              </p:ext>
            </p:extLst>
          </p:nvPr>
        </p:nvGraphicFramePr>
        <p:xfrm>
          <a:off x="382866" y="2049697"/>
          <a:ext cx="7737717" cy="3108960"/>
        </p:xfrm>
        <a:graphic>
          <a:graphicData uri="http://schemas.openxmlformats.org/drawingml/2006/table">
            <a:tbl>
              <a:tblPr firstRow="1" bandRow="1">
                <a:tableStyleId>{5C22544A-7EE6-4342-B048-85BDC9FD1C3A}</a:tableStyleId>
              </a:tblPr>
              <a:tblGrid>
                <a:gridCol w="2579239">
                  <a:extLst>
                    <a:ext uri="{9D8B030D-6E8A-4147-A177-3AD203B41FA5}">
                      <a16:colId xmlns:a16="http://schemas.microsoft.com/office/drawing/2014/main" val="3242241786"/>
                    </a:ext>
                  </a:extLst>
                </a:gridCol>
                <a:gridCol w="1640362">
                  <a:extLst>
                    <a:ext uri="{9D8B030D-6E8A-4147-A177-3AD203B41FA5}">
                      <a16:colId xmlns:a16="http://schemas.microsoft.com/office/drawing/2014/main" val="3973751854"/>
                    </a:ext>
                  </a:extLst>
                </a:gridCol>
                <a:gridCol w="3518116">
                  <a:extLst>
                    <a:ext uri="{9D8B030D-6E8A-4147-A177-3AD203B41FA5}">
                      <a16:colId xmlns:a16="http://schemas.microsoft.com/office/drawing/2014/main" val="1903251177"/>
                    </a:ext>
                  </a:extLst>
                </a:gridCol>
              </a:tblGrid>
              <a:tr h="370840">
                <a:tc>
                  <a:txBody>
                    <a:bodyPr/>
                    <a:lstStyle/>
                    <a:p>
                      <a:r>
                        <a:rPr lang="en-US" sz="2800" dirty="0"/>
                        <a:t>Name</a:t>
                      </a:r>
                    </a:p>
                  </a:txBody>
                  <a:tcPr/>
                </a:tc>
                <a:tc>
                  <a:txBody>
                    <a:bodyPr/>
                    <a:lstStyle/>
                    <a:p>
                      <a:r>
                        <a:rPr lang="en-US" sz="2800" dirty="0"/>
                        <a:t>Symbol</a:t>
                      </a:r>
                    </a:p>
                  </a:txBody>
                  <a:tcPr/>
                </a:tc>
                <a:tc>
                  <a:txBody>
                    <a:bodyPr/>
                    <a:lstStyle/>
                    <a:p>
                      <a:r>
                        <a:rPr lang="en-US" sz="2800" dirty="0"/>
                        <a:t>Example</a:t>
                      </a:r>
                    </a:p>
                  </a:txBody>
                  <a:tcPr/>
                </a:tc>
                <a:extLst>
                  <a:ext uri="{0D108BD9-81ED-4DB2-BD59-A6C34878D82A}">
                    <a16:rowId xmlns:a16="http://schemas.microsoft.com/office/drawing/2014/main" val="1521908304"/>
                  </a:ext>
                </a:extLst>
              </a:tr>
              <a:tr h="370840">
                <a:tc>
                  <a:txBody>
                    <a:bodyPr/>
                    <a:lstStyle/>
                    <a:p>
                      <a:r>
                        <a:rPr lang="en-US" sz="2800" dirty="0"/>
                        <a:t>addition</a:t>
                      </a:r>
                    </a:p>
                  </a:txBody>
                  <a:tcPr/>
                </a:tc>
                <a:tc>
                  <a:txBody>
                    <a:bodyPr/>
                    <a:lstStyle/>
                    <a:p>
                      <a:r>
                        <a:rPr lang="en-US" sz="2800" dirty="0"/>
                        <a:t>+</a:t>
                      </a:r>
                    </a:p>
                  </a:txBody>
                  <a:tcPr/>
                </a:tc>
                <a:tc>
                  <a:txBody>
                    <a:bodyPr/>
                    <a:lstStyle/>
                    <a:p>
                      <a:r>
                        <a:rPr lang="en-US" sz="2800" dirty="0"/>
                        <a:t>print(3 + 5)</a:t>
                      </a:r>
                    </a:p>
                  </a:txBody>
                  <a:tcPr/>
                </a:tc>
                <a:extLst>
                  <a:ext uri="{0D108BD9-81ED-4DB2-BD59-A6C34878D82A}">
                    <a16:rowId xmlns:a16="http://schemas.microsoft.com/office/drawing/2014/main" val="2070525721"/>
                  </a:ext>
                </a:extLst>
              </a:tr>
              <a:tr h="370840">
                <a:tc>
                  <a:txBody>
                    <a:bodyPr/>
                    <a:lstStyle/>
                    <a:p>
                      <a:r>
                        <a:rPr lang="en-US" sz="2800" dirty="0"/>
                        <a:t>multiplication</a:t>
                      </a:r>
                    </a:p>
                  </a:txBody>
                  <a:tcPr/>
                </a:tc>
                <a:tc>
                  <a:txBody>
                    <a:bodyPr/>
                    <a:lstStyle/>
                    <a:p>
                      <a:r>
                        <a:rPr lang="en-US" sz="2800" dirty="0"/>
                        <a:t>*</a:t>
                      </a:r>
                    </a:p>
                  </a:txBody>
                  <a:tcPr/>
                </a:tc>
                <a:tc>
                  <a:txBody>
                    <a:bodyPr/>
                    <a:lstStyle/>
                    <a:p>
                      <a:r>
                        <a:rPr lang="en-US" sz="2800" dirty="0"/>
                        <a:t>print(3 * 5)</a:t>
                      </a:r>
                    </a:p>
                  </a:txBody>
                  <a:tcPr/>
                </a:tc>
                <a:extLst>
                  <a:ext uri="{0D108BD9-81ED-4DB2-BD59-A6C34878D82A}">
                    <a16:rowId xmlns:a16="http://schemas.microsoft.com/office/drawing/2014/main" val="1698228069"/>
                  </a:ext>
                </a:extLst>
              </a:tr>
              <a:tr h="370840">
                <a:tc>
                  <a:txBody>
                    <a:bodyPr/>
                    <a:lstStyle/>
                    <a:p>
                      <a:r>
                        <a:rPr lang="en-US" sz="2800" dirty="0"/>
                        <a:t>division</a:t>
                      </a:r>
                    </a:p>
                  </a:txBody>
                  <a:tcPr/>
                </a:tc>
                <a:tc>
                  <a:txBody>
                    <a:bodyPr/>
                    <a:lstStyle/>
                    <a:p>
                      <a:r>
                        <a:rPr lang="en-US" sz="2800" dirty="0"/>
                        <a:t>/ </a:t>
                      </a:r>
                    </a:p>
                  </a:txBody>
                  <a:tcPr/>
                </a:tc>
                <a:tc>
                  <a:txBody>
                    <a:bodyPr/>
                    <a:lstStyle/>
                    <a:p>
                      <a:r>
                        <a:rPr lang="en-US" sz="2800" dirty="0"/>
                        <a:t>print(3 / 2) </a:t>
                      </a:r>
                    </a:p>
                  </a:txBody>
                  <a:tcPr/>
                </a:tc>
                <a:extLst>
                  <a:ext uri="{0D108BD9-81ED-4DB2-BD59-A6C34878D82A}">
                    <a16:rowId xmlns:a16="http://schemas.microsoft.com/office/drawing/2014/main" val="251697710"/>
                  </a:ext>
                </a:extLst>
              </a:tr>
              <a:tr h="370840">
                <a:tc>
                  <a:txBody>
                    <a:bodyPr/>
                    <a:lstStyle/>
                    <a:p>
                      <a:r>
                        <a:rPr lang="en-US" sz="2800" dirty="0"/>
                        <a:t>subtraction</a:t>
                      </a:r>
                    </a:p>
                  </a:txBody>
                  <a:tcPr/>
                </a:tc>
                <a:tc>
                  <a:txBody>
                    <a:bodyPr/>
                    <a:lstStyle/>
                    <a:p>
                      <a:r>
                        <a:rPr lang="en-US" sz="2800" dirty="0"/>
                        <a:t>- </a:t>
                      </a:r>
                    </a:p>
                  </a:txBody>
                  <a:tcPr/>
                </a:tc>
                <a:tc>
                  <a:txBody>
                    <a:bodyPr/>
                    <a:lstStyle/>
                    <a:p>
                      <a:r>
                        <a:rPr lang="en-US" sz="2800" dirty="0"/>
                        <a:t>print(2 – 3)</a:t>
                      </a:r>
                    </a:p>
                  </a:txBody>
                  <a:tcPr/>
                </a:tc>
                <a:extLst>
                  <a:ext uri="{0D108BD9-81ED-4DB2-BD59-A6C34878D82A}">
                    <a16:rowId xmlns:a16="http://schemas.microsoft.com/office/drawing/2014/main" val="2047206627"/>
                  </a:ext>
                </a:extLst>
              </a:tr>
              <a:tr h="370840">
                <a:tc>
                  <a:txBody>
                    <a:bodyPr/>
                    <a:lstStyle/>
                    <a:p>
                      <a:r>
                        <a:rPr lang="en-US" sz="2800" dirty="0"/>
                        <a:t>integer division</a:t>
                      </a:r>
                    </a:p>
                  </a:txBody>
                  <a:tcPr/>
                </a:tc>
                <a:tc>
                  <a:txBody>
                    <a:bodyPr/>
                    <a:lstStyle/>
                    <a:p>
                      <a:r>
                        <a:rPr lang="en-US" sz="2800" dirty="0"/>
                        <a:t>//</a:t>
                      </a:r>
                    </a:p>
                  </a:txBody>
                  <a:tcPr/>
                </a:tc>
                <a:tc>
                  <a:txBody>
                    <a:bodyPr/>
                    <a:lstStyle/>
                    <a:p>
                      <a:r>
                        <a:rPr lang="en-US" sz="2800" dirty="0"/>
                        <a:t>print(3 / 2)</a:t>
                      </a:r>
                    </a:p>
                  </a:txBody>
                  <a:tcPr/>
                </a:tc>
                <a:extLst>
                  <a:ext uri="{0D108BD9-81ED-4DB2-BD59-A6C34878D82A}">
                    <a16:rowId xmlns:a16="http://schemas.microsoft.com/office/drawing/2014/main" val="1773542695"/>
                  </a:ext>
                </a:extLst>
              </a:tr>
            </a:tbl>
          </a:graphicData>
        </a:graphic>
      </p:graphicFrame>
      <p:sp>
        <p:nvSpPr>
          <p:cNvPr id="7" name="TextBox 6">
            <a:extLst>
              <a:ext uri="{FF2B5EF4-FFF2-40B4-BE49-F238E27FC236}">
                <a16:creationId xmlns:a16="http://schemas.microsoft.com/office/drawing/2014/main" id="{7C1E00BD-FC97-4644-8682-A28911D6721F}"/>
              </a:ext>
            </a:extLst>
          </p:cNvPr>
          <p:cNvSpPr txBox="1"/>
          <p:nvPr/>
        </p:nvSpPr>
        <p:spPr>
          <a:xfrm>
            <a:off x="382866" y="5377872"/>
            <a:ext cx="10558937" cy="830997"/>
          </a:xfrm>
          <a:prstGeom prst="rect">
            <a:avLst/>
          </a:prstGeom>
          <a:noFill/>
        </p:spPr>
        <p:txBody>
          <a:bodyPr wrap="square" rtlCol="0">
            <a:spAutoFit/>
          </a:bodyPr>
          <a:lstStyle/>
          <a:p>
            <a:r>
              <a:rPr lang="en-US" sz="2400" dirty="0"/>
              <a:t>Note that an integer divided by an integer returns a floating point </a:t>
            </a:r>
          </a:p>
          <a:p>
            <a:r>
              <a:rPr lang="en-US" sz="2400" dirty="0"/>
              <a:t>Use // for an integer result</a:t>
            </a:r>
          </a:p>
        </p:txBody>
      </p:sp>
      <p:pic>
        <p:nvPicPr>
          <p:cNvPr id="8" name="Picture 7">
            <a:extLst>
              <a:ext uri="{FF2B5EF4-FFF2-40B4-BE49-F238E27FC236}">
                <a16:creationId xmlns:a16="http://schemas.microsoft.com/office/drawing/2014/main" id="{AD892A9E-E8CD-C040-A601-72E33DDFE117}"/>
              </a:ext>
            </a:extLst>
          </p:cNvPr>
          <p:cNvPicPr>
            <a:picLocks noChangeAspect="1"/>
          </p:cNvPicPr>
          <p:nvPr/>
        </p:nvPicPr>
        <p:blipFill>
          <a:blip r:embed="rId2"/>
          <a:stretch>
            <a:fillRect/>
          </a:stretch>
        </p:blipFill>
        <p:spPr>
          <a:xfrm>
            <a:off x="8368553" y="1664642"/>
            <a:ext cx="3190882" cy="3418802"/>
          </a:xfrm>
          <a:prstGeom prst="rect">
            <a:avLst/>
          </a:prstGeom>
        </p:spPr>
      </p:pic>
      <p:sp>
        <p:nvSpPr>
          <p:cNvPr id="10" name="Frame 9">
            <a:extLst>
              <a:ext uri="{FF2B5EF4-FFF2-40B4-BE49-F238E27FC236}">
                <a16:creationId xmlns:a16="http://schemas.microsoft.com/office/drawing/2014/main" id="{7032EECE-A1D1-B141-8C98-86E8E8084D13}"/>
              </a:ext>
            </a:extLst>
          </p:cNvPr>
          <p:cNvSpPr/>
          <p:nvPr/>
        </p:nvSpPr>
        <p:spPr>
          <a:xfrm>
            <a:off x="8244568" y="4246536"/>
            <a:ext cx="3314867" cy="836908"/>
          </a:xfrm>
          <a:prstGeom prst="frame">
            <a:avLst/>
          </a:prstGeom>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DDB0D26E-08B7-0E4F-B450-4265AD08AC04}"/>
              </a:ext>
            </a:extLst>
          </p:cNvPr>
          <p:cNvSpPr/>
          <p:nvPr/>
        </p:nvSpPr>
        <p:spPr>
          <a:xfrm>
            <a:off x="8244568" y="2913681"/>
            <a:ext cx="3314867" cy="83690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83394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8596668" cy="939938"/>
          </a:xfrm>
        </p:spPr>
        <p:txBody>
          <a:bodyPr/>
          <a:lstStyle/>
          <a:p>
            <a:r>
              <a:rPr lang="en-US" dirty="0"/>
              <a:t>Modulo (Remainder)</a:t>
            </a:r>
          </a:p>
        </p:txBody>
      </p:sp>
      <p:sp>
        <p:nvSpPr>
          <p:cNvPr id="3" name="Content Placeholder 2"/>
          <p:cNvSpPr>
            <a:spLocks noGrp="1"/>
          </p:cNvSpPr>
          <p:nvPr>
            <p:ph idx="1"/>
          </p:nvPr>
        </p:nvSpPr>
        <p:spPr>
          <a:xfrm>
            <a:off x="677334" y="1499616"/>
            <a:ext cx="8596668" cy="5358383"/>
          </a:xfrm>
        </p:spPr>
        <p:txBody>
          <a:bodyPr>
            <a:normAutofit/>
          </a:bodyPr>
          <a:lstStyle/>
          <a:p>
            <a:r>
              <a:rPr lang="en-US" dirty="0"/>
              <a:t>% is the modulo or remainder operator</a:t>
            </a:r>
          </a:p>
          <a:p>
            <a:pPr lvl="1"/>
            <a:r>
              <a:rPr lang="en-US" dirty="0"/>
              <a:t>5 % 2 is 1</a:t>
            </a:r>
          </a:p>
          <a:p>
            <a:pPr lvl="1"/>
            <a:r>
              <a:rPr lang="en-US" dirty="0"/>
              <a:t>4 % 2 is 0</a:t>
            </a:r>
          </a:p>
          <a:p>
            <a:pPr lvl="1"/>
            <a:r>
              <a:rPr lang="en-US" dirty="0"/>
              <a:t>7 % 2 is 1</a:t>
            </a:r>
          </a:p>
          <a:p>
            <a:pPr lvl="1"/>
            <a:r>
              <a:rPr lang="en-US" dirty="0"/>
              <a:t>6 % 2 is 0</a:t>
            </a:r>
          </a:p>
          <a:p>
            <a:r>
              <a:rPr lang="en-US" dirty="0"/>
              <a:t>Notice a pattern?</a:t>
            </a:r>
          </a:p>
          <a:p>
            <a:r>
              <a:rPr lang="en-US" dirty="0"/>
              <a:t>What would 18 % 5 return?</a:t>
            </a:r>
          </a:p>
        </p:txBody>
      </p:sp>
      <p:pic>
        <p:nvPicPr>
          <p:cNvPr id="4" name="Picture 3"/>
          <p:cNvPicPr>
            <a:picLocks noChangeAspect="1"/>
          </p:cNvPicPr>
          <p:nvPr/>
        </p:nvPicPr>
        <p:blipFill>
          <a:blip r:embed="rId3"/>
          <a:stretch>
            <a:fillRect/>
          </a:stretch>
        </p:blipFill>
        <p:spPr>
          <a:xfrm>
            <a:off x="5611175" y="1930400"/>
            <a:ext cx="2883119" cy="2633960"/>
          </a:xfrm>
          <a:prstGeom prst="rect">
            <a:avLst/>
          </a:prstGeom>
        </p:spPr>
      </p:pic>
      <p:sp>
        <p:nvSpPr>
          <p:cNvPr id="5" name="Rectangle 4">
            <a:extLst>
              <a:ext uri="{FF2B5EF4-FFF2-40B4-BE49-F238E27FC236}">
                <a16:creationId xmlns:a16="http://schemas.microsoft.com/office/drawing/2014/main" id="{4CEC7633-9618-2244-990E-983B85B76712}"/>
              </a:ext>
            </a:extLst>
          </p:cNvPr>
          <p:cNvSpPr/>
          <p:nvPr/>
        </p:nvSpPr>
        <p:spPr>
          <a:xfrm>
            <a:off x="7038474" y="2273968"/>
            <a:ext cx="324852" cy="37297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01785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A3D8B-F1A7-A74D-91F8-33EEF85262DF}"/>
              </a:ext>
            </a:extLst>
          </p:cNvPr>
          <p:cNvSpPr>
            <a:spLocks noGrp="1"/>
          </p:cNvSpPr>
          <p:nvPr>
            <p:ph type="title"/>
          </p:nvPr>
        </p:nvSpPr>
        <p:spPr/>
        <p:txBody>
          <a:bodyPr/>
          <a:lstStyle/>
          <a:p>
            <a:r>
              <a:rPr lang="en-US" dirty="0"/>
              <a:t>Peer Instruction #4</a:t>
            </a:r>
          </a:p>
        </p:txBody>
      </p:sp>
      <p:sp>
        <p:nvSpPr>
          <p:cNvPr id="3" name="Content Placeholder 2">
            <a:extLst>
              <a:ext uri="{FF2B5EF4-FFF2-40B4-BE49-F238E27FC236}">
                <a16:creationId xmlns:a16="http://schemas.microsoft.com/office/drawing/2014/main" id="{A12828CB-081A-9E43-B2FA-886B340EA529}"/>
              </a:ext>
            </a:extLst>
          </p:cNvPr>
          <p:cNvSpPr>
            <a:spLocks noGrp="1"/>
          </p:cNvSpPr>
          <p:nvPr>
            <p:ph idx="1"/>
          </p:nvPr>
        </p:nvSpPr>
        <p:spPr/>
        <p:txBody>
          <a:bodyPr/>
          <a:lstStyle/>
          <a:p>
            <a:r>
              <a:rPr lang="en-US" dirty="0"/>
              <a:t>What is returned from 3 % 4?</a:t>
            </a:r>
          </a:p>
          <a:p>
            <a:pPr lvl="1"/>
            <a:r>
              <a:rPr lang="en-US" dirty="0"/>
              <a:t>A) 0</a:t>
            </a:r>
          </a:p>
          <a:p>
            <a:pPr lvl="1"/>
            <a:r>
              <a:rPr lang="en-US" dirty="0"/>
              <a:t>B) 1</a:t>
            </a:r>
          </a:p>
          <a:p>
            <a:pPr lvl="1"/>
            <a:r>
              <a:rPr lang="en-US" dirty="0"/>
              <a:t>C) 2</a:t>
            </a:r>
          </a:p>
          <a:p>
            <a:pPr lvl="1"/>
            <a:r>
              <a:rPr lang="en-US" dirty="0"/>
              <a:t>D) 3</a:t>
            </a:r>
          </a:p>
          <a:p>
            <a:pPr lvl="1"/>
            <a:r>
              <a:rPr lang="en-US" dirty="0"/>
              <a:t>E) 4</a:t>
            </a:r>
          </a:p>
        </p:txBody>
      </p:sp>
    </p:spTree>
    <p:extLst>
      <p:ext uri="{BB962C8B-B14F-4D97-AF65-F5344CB8AC3E}">
        <p14:creationId xmlns:p14="http://schemas.microsoft.com/office/powerpoint/2010/main" val="1447891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845A-E765-EA43-97E4-223FE0EDFFB1}"/>
              </a:ext>
            </a:extLst>
          </p:cNvPr>
          <p:cNvSpPr>
            <a:spLocks noGrp="1"/>
          </p:cNvSpPr>
          <p:nvPr>
            <p:ph type="title"/>
          </p:nvPr>
        </p:nvSpPr>
        <p:spPr>
          <a:xfrm>
            <a:off x="761999" y="559678"/>
            <a:ext cx="6678155" cy="934077"/>
          </a:xfrm>
        </p:spPr>
        <p:txBody>
          <a:bodyPr/>
          <a:lstStyle/>
          <a:p>
            <a:r>
              <a:rPr lang="en-US" dirty="0"/>
              <a:t>Comments in Python</a:t>
            </a:r>
          </a:p>
        </p:txBody>
      </p:sp>
      <p:sp>
        <p:nvSpPr>
          <p:cNvPr id="3" name="Content Placeholder 2">
            <a:extLst>
              <a:ext uri="{FF2B5EF4-FFF2-40B4-BE49-F238E27FC236}">
                <a16:creationId xmlns:a16="http://schemas.microsoft.com/office/drawing/2014/main" id="{2AC9078E-8126-3E40-9107-7AB3A715B530}"/>
              </a:ext>
            </a:extLst>
          </p:cNvPr>
          <p:cNvSpPr>
            <a:spLocks noGrp="1"/>
          </p:cNvSpPr>
          <p:nvPr>
            <p:ph idx="1"/>
          </p:nvPr>
        </p:nvSpPr>
        <p:spPr>
          <a:xfrm>
            <a:off x="761998" y="1493755"/>
            <a:ext cx="10667998" cy="3870489"/>
          </a:xfrm>
        </p:spPr>
        <p:txBody>
          <a:bodyPr/>
          <a:lstStyle/>
          <a:p>
            <a:r>
              <a:rPr lang="en-US" dirty="0"/>
              <a:t>Use # to comment</a:t>
            </a:r>
          </a:p>
          <a:p>
            <a:pPr lvl="1"/>
            <a:r>
              <a:rPr lang="en-US" dirty="0"/>
              <a:t>Can start a line</a:t>
            </a:r>
          </a:p>
          <a:p>
            <a:pPr lvl="1"/>
            <a:endParaRPr lang="en-US" dirty="0"/>
          </a:p>
          <a:p>
            <a:pPr lvl="1"/>
            <a:endParaRPr lang="en-US" dirty="0"/>
          </a:p>
          <a:p>
            <a:pPr lvl="1"/>
            <a:endParaRPr lang="en-US" dirty="0"/>
          </a:p>
          <a:p>
            <a:pPr lvl="1"/>
            <a:r>
              <a:rPr lang="en-US" dirty="0"/>
              <a:t>Or can occur at the end of a line</a:t>
            </a:r>
          </a:p>
        </p:txBody>
      </p:sp>
      <p:pic>
        <p:nvPicPr>
          <p:cNvPr id="4" name="Picture 3">
            <a:extLst>
              <a:ext uri="{FF2B5EF4-FFF2-40B4-BE49-F238E27FC236}">
                <a16:creationId xmlns:a16="http://schemas.microsoft.com/office/drawing/2014/main" id="{1F46BDB3-52AE-D049-AF75-F8BFD5DBFFFF}"/>
              </a:ext>
            </a:extLst>
          </p:cNvPr>
          <p:cNvPicPr>
            <a:picLocks noChangeAspect="1"/>
          </p:cNvPicPr>
          <p:nvPr/>
        </p:nvPicPr>
        <p:blipFill>
          <a:blip r:embed="rId2"/>
          <a:stretch>
            <a:fillRect/>
          </a:stretch>
        </p:blipFill>
        <p:spPr>
          <a:xfrm>
            <a:off x="1001254" y="2757256"/>
            <a:ext cx="5753100" cy="927100"/>
          </a:xfrm>
          <a:prstGeom prst="rect">
            <a:avLst/>
          </a:prstGeom>
        </p:spPr>
      </p:pic>
      <p:pic>
        <p:nvPicPr>
          <p:cNvPr id="5" name="Picture 4">
            <a:extLst>
              <a:ext uri="{FF2B5EF4-FFF2-40B4-BE49-F238E27FC236}">
                <a16:creationId xmlns:a16="http://schemas.microsoft.com/office/drawing/2014/main" id="{88C0AB47-0363-7E4B-9C83-EE8A9A7FB9D1}"/>
              </a:ext>
            </a:extLst>
          </p:cNvPr>
          <p:cNvPicPr>
            <a:picLocks noChangeAspect="1"/>
          </p:cNvPicPr>
          <p:nvPr/>
        </p:nvPicPr>
        <p:blipFill>
          <a:blip r:embed="rId3"/>
          <a:stretch>
            <a:fillRect/>
          </a:stretch>
        </p:blipFill>
        <p:spPr>
          <a:xfrm>
            <a:off x="1001254" y="4614944"/>
            <a:ext cx="6438900" cy="749300"/>
          </a:xfrm>
          <a:prstGeom prst="rect">
            <a:avLst/>
          </a:prstGeom>
        </p:spPr>
      </p:pic>
    </p:spTree>
    <p:extLst>
      <p:ext uri="{BB962C8B-B14F-4D97-AF65-F5344CB8AC3E}">
        <p14:creationId xmlns:p14="http://schemas.microsoft.com/office/powerpoint/2010/main" val="3340013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8A33E-E789-DA4F-843F-DAB2B8BFFAC3}"/>
              </a:ext>
            </a:extLst>
          </p:cNvPr>
          <p:cNvSpPr>
            <a:spLocks noGrp="1"/>
          </p:cNvSpPr>
          <p:nvPr>
            <p:ph type="title"/>
          </p:nvPr>
        </p:nvSpPr>
        <p:spPr>
          <a:xfrm>
            <a:off x="761999" y="559678"/>
            <a:ext cx="8186057" cy="895411"/>
          </a:xfrm>
        </p:spPr>
        <p:txBody>
          <a:bodyPr/>
          <a:lstStyle/>
          <a:p>
            <a:r>
              <a:rPr lang="en-US" dirty="0"/>
              <a:t>Conditionals in Python</a:t>
            </a:r>
          </a:p>
        </p:txBody>
      </p:sp>
      <p:sp>
        <p:nvSpPr>
          <p:cNvPr id="3" name="Content Placeholder 2">
            <a:extLst>
              <a:ext uri="{FF2B5EF4-FFF2-40B4-BE49-F238E27FC236}">
                <a16:creationId xmlns:a16="http://schemas.microsoft.com/office/drawing/2014/main" id="{9CCF8558-91B2-BB42-8959-9179A1B83679}"/>
              </a:ext>
            </a:extLst>
          </p:cNvPr>
          <p:cNvSpPr>
            <a:spLocks noGrp="1"/>
          </p:cNvSpPr>
          <p:nvPr>
            <p:ph idx="1"/>
          </p:nvPr>
        </p:nvSpPr>
        <p:spPr>
          <a:xfrm>
            <a:off x="1114962" y="1671919"/>
            <a:ext cx="6248398" cy="3840251"/>
          </a:xfrm>
        </p:spPr>
        <p:txBody>
          <a:bodyPr/>
          <a:lstStyle/>
          <a:p>
            <a:r>
              <a:rPr lang="en-US" dirty="0"/>
              <a:t>Use </a:t>
            </a:r>
            <a:r>
              <a:rPr lang="en-US" i="1" dirty="0"/>
              <a:t>if</a:t>
            </a:r>
            <a:r>
              <a:rPr lang="en-US" dirty="0"/>
              <a:t>, </a:t>
            </a:r>
            <a:r>
              <a:rPr lang="en-US" i="1" dirty="0" err="1"/>
              <a:t>elif</a:t>
            </a:r>
            <a:r>
              <a:rPr lang="en-US" i="1" dirty="0"/>
              <a:t> (if needed)</a:t>
            </a:r>
            <a:r>
              <a:rPr lang="en-US" dirty="0"/>
              <a:t>, and </a:t>
            </a:r>
            <a:r>
              <a:rPr lang="en-US" i="1" dirty="0"/>
              <a:t>else</a:t>
            </a:r>
          </a:p>
          <a:p>
            <a:r>
              <a:rPr lang="en-US" dirty="0"/>
              <a:t>Start each block with a </a:t>
            </a:r>
            <a:r>
              <a:rPr lang="en-US" i="1" dirty="0"/>
              <a:t>':'</a:t>
            </a:r>
          </a:p>
          <a:p>
            <a:r>
              <a:rPr lang="en-US" dirty="0"/>
              <a:t>Indent the statements in each block</a:t>
            </a:r>
          </a:p>
          <a:p>
            <a:pPr lvl="1"/>
            <a:r>
              <a:rPr lang="en-US" dirty="0"/>
              <a:t>Use 4 spaces</a:t>
            </a:r>
          </a:p>
          <a:p>
            <a:r>
              <a:rPr lang="en-US" dirty="0"/>
              <a:t>Use </a:t>
            </a:r>
            <a:r>
              <a:rPr lang="en-US" i="1" dirty="0"/>
              <a:t>and</a:t>
            </a:r>
            <a:r>
              <a:rPr lang="en-US" dirty="0"/>
              <a:t>, </a:t>
            </a:r>
            <a:r>
              <a:rPr lang="en-US" i="1" dirty="0"/>
              <a:t>or</a:t>
            </a:r>
            <a:r>
              <a:rPr lang="en-US" dirty="0"/>
              <a:t>, and </a:t>
            </a:r>
            <a:r>
              <a:rPr lang="en-US" i="1" dirty="0"/>
              <a:t>not</a:t>
            </a:r>
            <a:r>
              <a:rPr lang="en-US" dirty="0"/>
              <a:t> to create complex conditionals</a:t>
            </a:r>
          </a:p>
        </p:txBody>
      </p:sp>
      <p:pic>
        <p:nvPicPr>
          <p:cNvPr id="4" name="Picture 3">
            <a:extLst>
              <a:ext uri="{FF2B5EF4-FFF2-40B4-BE49-F238E27FC236}">
                <a16:creationId xmlns:a16="http://schemas.microsoft.com/office/drawing/2014/main" id="{218EECA0-549A-FC4C-BF2B-EB2A91E721C4}"/>
              </a:ext>
            </a:extLst>
          </p:cNvPr>
          <p:cNvPicPr>
            <a:picLocks noChangeAspect="1"/>
          </p:cNvPicPr>
          <p:nvPr/>
        </p:nvPicPr>
        <p:blipFill>
          <a:blip r:embed="rId3"/>
          <a:stretch>
            <a:fillRect/>
          </a:stretch>
        </p:blipFill>
        <p:spPr>
          <a:xfrm>
            <a:off x="7493000" y="2160589"/>
            <a:ext cx="4699000" cy="2286000"/>
          </a:xfrm>
          <a:prstGeom prst="rect">
            <a:avLst/>
          </a:prstGeom>
        </p:spPr>
      </p:pic>
      <p:pic>
        <p:nvPicPr>
          <p:cNvPr id="5" name="Picture 4">
            <a:extLst>
              <a:ext uri="{FF2B5EF4-FFF2-40B4-BE49-F238E27FC236}">
                <a16:creationId xmlns:a16="http://schemas.microsoft.com/office/drawing/2014/main" id="{18E12E80-DE5E-3143-A7DC-545DE3D95E3D}"/>
              </a:ext>
            </a:extLst>
          </p:cNvPr>
          <p:cNvPicPr>
            <a:picLocks noChangeAspect="1"/>
          </p:cNvPicPr>
          <p:nvPr/>
        </p:nvPicPr>
        <p:blipFill>
          <a:blip r:embed="rId4"/>
          <a:stretch>
            <a:fillRect/>
          </a:stretch>
        </p:blipFill>
        <p:spPr>
          <a:xfrm>
            <a:off x="517589" y="4883406"/>
            <a:ext cx="6533676" cy="1257528"/>
          </a:xfrm>
          <a:prstGeom prst="rect">
            <a:avLst/>
          </a:prstGeom>
        </p:spPr>
      </p:pic>
    </p:spTree>
    <p:extLst>
      <p:ext uri="{BB962C8B-B14F-4D97-AF65-F5344CB8AC3E}">
        <p14:creationId xmlns:p14="http://schemas.microsoft.com/office/powerpoint/2010/main" val="1389737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66550-9B7D-F049-9D51-558E42E699C0}"/>
              </a:ext>
            </a:extLst>
          </p:cNvPr>
          <p:cNvSpPr>
            <a:spLocks noGrp="1"/>
          </p:cNvSpPr>
          <p:nvPr>
            <p:ph type="title"/>
          </p:nvPr>
        </p:nvSpPr>
        <p:spPr/>
        <p:txBody>
          <a:bodyPr/>
          <a:lstStyle/>
          <a:p>
            <a:r>
              <a:rPr lang="en-US" dirty="0"/>
              <a:t>Indentation Matters!</a:t>
            </a:r>
          </a:p>
        </p:txBody>
      </p:sp>
      <p:sp>
        <p:nvSpPr>
          <p:cNvPr id="3" name="Content Placeholder 2">
            <a:extLst>
              <a:ext uri="{FF2B5EF4-FFF2-40B4-BE49-F238E27FC236}">
                <a16:creationId xmlns:a16="http://schemas.microsoft.com/office/drawing/2014/main" id="{D49F6496-5C27-4646-8492-37664EDA8E6A}"/>
              </a:ext>
            </a:extLst>
          </p:cNvPr>
          <p:cNvSpPr>
            <a:spLocks noGrp="1"/>
          </p:cNvSpPr>
          <p:nvPr>
            <p:ph idx="1"/>
          </p:nvPr>
        </p:nvSpPr>
        <p:spPr/>
        <p:txBody>
          <a:bodyPr/>
          <a:lstStyle/>
          <a:p>
            <a:r>
              <a:rPr lang="en-US" dirty="0"/>
              <a:t>Python uses indentation to indicate the statements in the body of a block of code</a:t>
            </a:r>
          </a:p>
        </p:txBody>
      </p:sp>
      <p:pic>
        <p:nvPicPr>
          <p:cNvPr id="4" name="Picture 3">
            <a:extLst>
              <a:ext uri="{FF2B5EF4-FFF2-40B4-BE49-F238E27FC236}">
                <a16:creationId xmlns:a16="http://schemas.microsoft.com/office/drawing/2014/main" id="{FA253E0D-58A4-A642-A936-27A5DCFE9405}"/>
              </a:ext>
            </a:extLst>
          </p:cNvPr>
          <p:cNvPicPr>
            <a:picLocks noChangeAspect="1"/>
          </p:cNvPicPr>
          <p:nvPr/>
        </p:nvPicPr>
        <p:blipFill>
          <a:blip r:embed="rId3"/>
          <a:stretch>
            <a:fillRect/>
          </a:stretch>
        </p:blipFill>
        <p:spPr>
          <a:xfrm>
            <a:off x="762000" y="2393548"/>
            <a:ext cx="8497078" cy="2529812"/>
          </a:xfrm>
          <a:prstGeom prst="rect">
            <a:avLst/>
          </a:prstGeom>
        </p:spPr>
      </p:pic>
      <p:sp>
        <p:nvSpPr>
          <p:cNvPr id="5" name="TextBox 4">
            <a:extLst>
              <a:ext uri="{FF2B5EF4-FFF2-40B4-BE49-F238E27FC236}">
                <a16:creationId xmlns:a16="http://schemas.microsoft.com/office/drawing/2014/main" id="{6F5CA032-B9B2-234D-9D5D-F2D468AA0100}"/>
              </a:ext>
            </a:extLst>
          </p:cNvPr>
          <p:cNvSpPr txBox="1"/>
          <p:nvPr/>
        </p:nvSpPr>
        <p:spPr>
          <a:xfrm>
            <a:off x="5914168" y="5149709"/>
            <a:ext cx="4652231" cy="1200329"/>
          </a:xfrm>
          <a:prstGeom prst="rect">
            <a:avLst/>
          </a:prstGeom>
          <a:noFill/>
        </p:spPr>
        <p:txBody>
          <a:bodyPr wrap="square" rtlCol="0">
            <a:spAutoFit/>
          </a:bodyPr>
          <a:lstStyle/>
          <a:p>
            <a:r>
              <a:rPr lang="en-US" sz="2400" dirty="0"/>
              <a:t>Which lines are in </a:t>
            </a:r>
          </a:p>
          <a:p>
            <a:r>
              <a:rPr lang="en-US" sz="2400" dirty="0"/>
              <a:t>the body of the </a:t>
            </a:r>
          </a:p>
          <a:p>
            <a:r>
              <a:rPr lang="en-US" sz="2400"/>
              <a:t>If conditional </a:t>
            </a:r>
            <a:r>
              <a:rPr lang="en-US" sz="2400" dirty="0"/>
              <a:t>on line 2?</a:t>
            </a:r>
          </a:p>
        </p:txBody>
      </p:sp>
      <p:sp>
        <p:nvSpPr>
          <p:cNvPr id="6" name="TextBox 5">
            <a:extLst>
              <a:ext uri="{FF2B5EF4-FFF2-40B4-BE49-F238E27FC236}">
                <a16:creationId xmlns:a16="http://schemas.microsoft.com/office/drawing/2014/main" id="{5FBADEB8-EE13-F34E-BB49-8D8235258E06}"/>
              </a:ext>
            </a:extLst>
          </p:cNvPr>
          <p:cNvSpPr txBox="1"/>
          <p:nvPr/>
        </p:nvSpPr>
        <p:spPr>
          <a:xfrm>
            <a:off x="953961" y="5549324"/>
            <a:ext cx="4220130" cy="461665"/>
          </a:xfrm>
          <a:prstGeom prst="rect">
            <a:avLst/>
          </a:prstGeom>
          <a:noFill/>
        </p:spPr>
        <p:txBody>
          <a:bodyPr wrap="square" rtlCol="0">
            <a:spAutoFit/>
          </a:bodyPr>
          <a:lstStyle/>
          <a:p>
            <a:r>
              <a:rPr lang="en-US" sz="2400" dirty="0"/>
              <a:t>https://</a:t>
            </a:r>
            <a:r>
              <a:rPr lang="en-US" sz="2400" dirty="0" err="1"/>
              <a:t>goo.gl</a:t>
            </a:r>
            <a:r>
              <a:rPr lang="en-US" sz="2400" dirty="0"/>
              <a:t>/DkB6zD</a:t>
            </a:r>
          </a:p>
        </p:txBody>
      </p:sp>
    </p:spTree>
    <p:extLst>
      <p:ext uri="{BB962C8B-B14F-4D97-AF65-F5344CB8AC3E}">
        <p14:creationId xmlns:p14="http://schemas.microsoft.com/office/powerpoint/2010/main" val="20860540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E9A8A-68B1-684C-A3E6-20F81E949F98}"/>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70DFF27F-411B-4B4B-B78D-A9E411EE48E6}"/>
              </a:ext>
            </a:extLst>
          </p:cNvPr>
          <p:cNvSpPr>
            <a:spLocks noGrp="1"/>
          </p:cNvSpPr>
          <p:nvPr>
            <p:ph idx="1"/>
          </p:nvPr>
        </p:nvSpPr>
        <p:spPr/>
        <p:txBody>
          <a:bodyPr/>
          <a:lstStyle/>
          <a:p>
            <a:r>
              <a:rPr lang="en-US" dirty="0"/>
              <a:t>Many built-in functions in Python</a:t>
            </a:r>
          </a:p>
          <a:p>
            <a:pPr lvl="1"/>
            <a:r>
              <a:rPr lang="en-US" dirty="0"/>
              <a:t>print, range, max, </a:t>
            </a:r>
            <a:r>
              <a:rPr lang="en-US" dirty="0" err="1"/>
              <a:t>len</a:t>
            </a:r>
            <a:endParaRPr lang="en-US" dirty="0"/>
          </a:p>
          <a:p>
            <a:r>
              <a:rPr lang="en-US" dirty="0"/>
              <a:t>Can also create your own functions</a:t>
            </a:r>
          </a:p>
          <a:p>
            <a:pPr marL="457200" lvl="1" indent="0">
              <a:buNone/>
            </a:pPr>
            <a:r>
              <a:rPr lang="en-US" dirty="0"/>
              <a:t>def </a:t>
            </a:r>
            <a:r>
              <a:rPr lang="en-US" i="1" dirty="0"/>
              <a:t>name</a:t>
            </a:r>
            <a:r>
              <a:rPr lang="en-US" dirty="0"/>
              <a:t>():</a:t>
            </a:r>
          </a:p>
          <a:p>
            <a:pPr marL="457200" lvl="1" indent="0">
              <a:buNone/>
            </a:pPr>
            <a:r>
              <a:rPr lang="en-US" dirty="0"/>
              <a:t>    </a:t>
            </a:r>
            <a:r>
              <a:rPr lang="en-US" i="1" dirty="0"/>
              <a:t>body statements</a:t>
            </a:r>
          </a:p>
          <a:p>
            <a:pPr marL="457200" lvl="1" indent="0">
              <a:buNone/>
            </a:pPr>
            <a:r>
              <a:rPr lang="en-US" i="1" dirty="0"/>
              <a:t>    (optional return statement)</a:t>
            </a:r>
          </a:p>
          <a:p>
            <a:pPr lvl="2"/>
            <a:endParaRPr lang="en-US" dirty="0"/>
          </a:p>
          <a:p>
            <a:pPr lvl="1"/>
            <a:endParaRPr lang="en-US" dirty="0"/>
          </a:p>
        </p:txBody>
      </p:sp>
      <p:pic>
        <p:nvPicPr>
          <p:cNvPr id="4" name="Picture 3">
            <a:extLst>
              <a:ext uri="{FF2B5EF4-FFF2-40B4-BE49-F238E27FC236}">
                <a16:creationId xmlns:a16="http://schemas.microsoft.com/office/drawing/2014/main" id="{F2748BC4-AAD0-6644-9CB3-20F52F9FF446}"/>
              </a:ext>
            </a:extLst>
          </p:cNvPr>
          <p:cNvPicPr>
            <a:picLocks noChangeAspect="1"/>
          </p:cNvPicPr>
          <p:nvPr/>
        </p:nvPicPr>
        <p:blipFill>
          <a:blip r:embed="rId2"/>
          <a:stretch>
            <a:fillRect/>
          </a:stretch>
        </p:blipFill>
        <p:spPr>
          <a:xfrm>
            <a:off x="860442" y="4969799"/>
            <a:ext cx="3581400" cy="889000"/>
          </a:xfrm>
          <a:prstGeom prst="rect">
            <a:avLst/>
          </a:prstGeom>
        </p:spPr>
      </p:pic>
      <p:pic>
        <p:nvPicPr>
          <p:cNvPr id="5" name="Picture 4">
            <a:extLst>
              <a:ext uri="{FF2B5EF4-FFF2-40B4-BE49-F238E27FC236}">
                <a16:creationId xmlns:a16="http://schemas.microsoft.com/office/drawing/2014/main" id="{15C1C559-EA93-C54F-9838-B8B25C069769}"/>
              </a:ext>
            </a:extLst>
          </p:cNvPr>
          <p:cNvPicPr>
            <a:picLocks noChangeAspect="1"/>
          </p:cNvPicPr>
          <p:nvPr/>
        </p:nvPicPr>
        <p:blipFill>
          <a:blip r:embed="rId3"/>
          <a:stretch>
            <a:fillRect/>
          </a:stretch>
        </p:blipFill>
        <p:spPr>
          <a:xfrm>
            <a:off x="5510022" y="4830099"/>
            <a:ext cx="3873500" cy="1028700"/>
          </a:xfrm>
          <a:prstGeom prst="rect">
            <a:avLst/>
          </a:prstGeom>
        </p:spPr>
      </p:pic>
    </p:spTree>
    <p:extLst>
      <p:ext uri="{BB962C8B-B14F-4D97-AF65-F5344CB8AC3E}">
        <p14:creationId xmlns:p14="http://schemas.microsoft.com/office/powerpoint/2010/main" val="165659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C3F9-8A26-440F-9A3D-186B77507899}"/>
              </a:ext>
            </a:extLst>
          </p:cNvPr>
          <p:cNvSpPr>
            <a:spLocks noGrp="1"/>
          </p:cNvSpPr>
          <p:nvPr>
            <p:ph type="title"/>
          </p:nvPr>
        </p:nvSpPr>
        <p:spPr>
          <a:xfrm>
            <a:off x="8046748" y="1257300"/>
            <a:ext cx="3505240" cy="4254869"/>
          </a:xfrm>
        </p:spPr>
        <p:txBody>
          <a:bodyPr>
            <a:normAutofit/>
          </a:bodyPr>
          <a:lstStyle/>
          <a:p>
            <a:pPr algn="l"/>
            <a:r>
              <a:rPr lang="en-US" dirty="0">
                <a:solidFill>
                  <a:schemeClr val="accent2"/>
                </a:solidFill>
              </a:rPr>
              <a:t>What do you learn in </a:t>
            </a:r>
            <a:br>
              <a:rPr lang="en-US" dirty="0">
                <a:solidFill>
                  <a:schemeClr val="accent2"/>
                </a:solidFill>
              </a:rPr>
            </a:br>
            <a:r>
              <a:rPr lang="en-US" dirty="0">
                <a:solidFill>
                  <a:schemeClr val="accent2"/>
                </a:solidFill>
              </a:rPr>
              <a:t>SI 507?</a:t>
            </a:r>
          </a:p>
        </p:txBody>
      </p:sp>
      <p:graphicFrame>
        <p:nvGraphicFramePr>
          <p:cNvPr id="5" name="Content Placeholder 2">
            <a:extLst>
              <a:ext uri="{FF2B5EF4-FFF2-40B4-BE49-F238E27FC236}">
                <a16:creationId xmlns:a16="http://schemas.microsoft.com/office/drawing/2014/main" id="{52A41089-6B3B-41A1-9018-CFA3DCEC5236}"/>
              </a:ext>
            </a:extLst>
          </p:cNvPr>
          <p:cNvGraphicFramePr>
            <a:graphicFrameLocks noGrp="1"/>
          </p:cNvGraphicFramePr>
          <p:nvPr>
            <p:ph idx="1"/>
            <p:extLst>
              <p:ext uri="{D42A27DB-BD31-4B8C-83A1-F6EECF244321}">
                <p14:modId xmlns:p14="http://schemas.microsoft.com/office/powerpoint/2010/main" val="2576888380"/>
              </p:ext>
            </p:extLst>
          </p:nvPr>
        </p:nvGraphicFramePr>
        <p:xfrm>
          <a:off x="640012" y="978569"/>
          <a:ext cx="5727784" cy="5101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L-Shape 7">
            <a:extLst>
              <a:ext uri="{FF2B5EF4-FFF2-40B4-BE49-F238E27FC236}">
                <a16:creationId xmlns:a16="http://schemas.microsoft.com/office/drawing/2014/main" id="{31EC4F2B-FE4F-4F21-AB4E-CAD699FD6CD8}"/>
              </a:ext>
            </a:extLst>
          </p:cNvPr>
          <p:cNvSpPr/>
          <p:nvPr/>
        </p:nvSpPr>
        <p:spPr>
          <a:xfrm rot="10800000">
            <a:off x="690557" y="778124"/>
            <a:ext cx="5677238" cy="3705643"/>
          </a:xfrm>
          <a:prstGeom prst="corner">
            <a:avLst>
              <a:gd name="adj1" fmla="val 51807"/>
              <a:gd name="adj2" fmla="val 78564"/>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794BAF5-C7C7-4CA0-ADC5-A2966B877EE0}"/>
              </a:ext>
            </a:extLst>
          </p:cNvPr>
          <p:cNvSpPr txBox="1"/>
          <p:nvPr/>
        </p:nvSpPr>
        <p:spPr>
          <a:xfrm>
            <a:off x="6418339" y="2400113"/>
            <a:ext cx="3722494" cy="461665"/>
          </a:xfrm>
          <a:prstGeom prst="rect">
            <a:avLst/>
          </a:prstGeom>
          <a:noFill/>
        </p:spPr>
        <p:txBody>
          <a:bodyPr wrap="none" rtlCol="0">
            <a:spAutoFit/>
          </a:bodyPr>
          <a:lstStyle/>
          <a:p>
            <a:r>
              <a:rPr lang="en-US" sz="2400" b="1" dirty="0">
                <a:solidFill>
                  <a:srgbClr val="FF0000"/>
                </a:solidFill>
                <a:latin typeface="Arial" panose="020B0604020202020204" pitchFamily="34" charset="0"/>
                <a:cs typeface="Arial" panose="020B0604020202020204" pitchFamily="34" charset="0"/>
              </a:rPr>
              <a:t>Getting Better at Python</a:t>
            </a:r>
          </a:p>
        </p:txBody>
      </p:sp>
    </p:spTree>
    <p:extLst>
      <p:ext uri="{BB962C8B-B14F-4D97-AF65-F5344CB8AC3E}">
        <p14:creationId xmlns:p14="http://schemas.microsoft.com/office/powerpoint/2010/main" val="3910235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552C2-1D16-F64B-82BA-6FDF0AB6B481}"/>
              </a:ext>
            </a:extLst>
          </p:cNvPr>
          <p:cNvSpPr>
            <a:spLocks noGrp="1"/>
          </p:cNvSpPr>
          <p:nvPr>
            <p:ph type="title"/>
          </p:nvPr>
        </p:nvSpPr>
        <p:spPr/>
        <p:txBody>
          <a:bodyPr/>
          <a:lstStyle/>
          <a:p>
            <a:r>
              <a:rPr lang="en-US" dirty="0"/>
              <a:t>Example Function</a:t>
            </a:r>
          </a:p>
        </p:txBody>
      </p:sp>
      <p:sp>
        <p:nvSpPr>
          <p:cNvPr id="8" name="Rectangle 7">
            <a:extLst>
              <a:ext uri="{FF2B5EF4-FFF2-40B4-BE49-F238E27FC236}">
                <a16:creationId xmlns:a16="http://schemas.microsoft.com/office/drawing/2014/main" id="{E5F53254-C787-7C40-865E-076A26104F93}"/>
              </a:ext>
            </a:extLst>
          </p:cNvPr>
          <p:cNvSpPr/>
          <p:nvPr/>
        </p:nvSpPr>
        <p:spPr>
          <a:xfrm>
            <a:off x="5950123" y="2131218"/>
            <a:ext cx="3402789" cy="1200329"/>
          </a:xfrm>
          <a:prstGeom prst="rect">
            <a:avLst/>
          </a:prstGeom>
        </p:spPr>
        <p:txBody>
          <a:bodyPr wrap="square">
            <a:spAutoFit/>
          </a:bodyPr>
          <a:lstStyle/>
          <a:p>
            <a:r>
              <a:rPr lang="en-US" sz="2400" dirty="0"/>
              <a:t>BMI is Body Mass Index</a:t>
            </a:r>
          </a:p>
          <a:p>
            <a:r>
              <a:rPr lang="en-US" sz="2400" dirty="0"/>
              <a:t>height is in inches</a:t>
            </a:r>
          </a:p>
          <a:p>
            <a:r>
              <a:rPr lang="en-US" sz="2400" dirty="0"/>
              <a:t>weight is in pounds</a:t>
            </a:r>
          </a:p>
        </p:txBody>
      </p:sp>
      <p:sp>
        <p:nvSpPr>
          <p:cNvPr id="11" name="TextBox 10">
            <a:extLst>
              <a:ext uri="{FF2B5EF4-FFF2-40B4-BE49-F238E27FC236}">
                <a16:creationId xmlns:a16="http://schemas.microsoft.com/office/drawing/2014/main" id="{28AD28BB-0DF8-584A-8DE0-97B17FE6D026}"/>
              </a:ext>
            </a:extLst>
          </p:cNvPr>
          <p:cNvSpPr txBox="1"/>
          <p:nvPr/>
        </p:nvSpPr>
        <p:spPr>
          <a:xfrm>
            <a:off x="5950123" y="3580568"/>
            <a:ext cx="5062433" cy="1200329"/>
          </a:xfrm>
          <a:prstGeom prst="rect">
            <a:avLst/>
          </a:prstGeom>
          <a:noFill/>
        </p:spPr>
        <p:txBody>
          <a:bodyPr wrap="square" rtlCol="0">
            <a:spAutoFit/>
          </a:bodyPr>
          <a:lstStyle/>
          <a:p>
            <a:r>
              <a:rPr lang="en-US" sz="2400" dirty="0"/>
              <a:t>Note that you define the function and call it.  You can call it several times with different parameters (values).</a:t>
            </a:r>
          </a:p>
        </p:txBody>
      </p:sp>
      <p:pic>
        <p:nvPicPr>
          <p:cNvPr id="12" name="Picture 11">
            <a:extLst>
              <a:ext uri="{FF2B5EF4-FFF2-40B4-BE49-F238E27FC236}">
                <a16:creationId xmlns:a16="http://schemas.microsoft.com/office/drawing/2014/main" id="{F7818C6D-E854-494C-B03A-628F4FFF29A7}"/>
              </a:ext>
            </a:extLst>
          </p:cNvPr>
          <p:cNvPicPr>
            <a:picLocks noChangeAspect="1"/>
          </p:cNvPicPr>
          <p:nvPr/>
        </p:nvPicPr>
        <p:blipFill>
          <a:blip r:embed="rId2"/>
          <a:stretch>
            <a:fillRect/>
          </a:stretch>
        </p:blipFill>
        <p:spPr>
          <a:xfrm>
            <a:off x="831359" y="1975217"/>
            <a:ext cx="4162059" cy="3979334"/>
          </a:xfrm>
          <a:prstGeom prst="rect">
            <a:avLst/>
          </a:prstGeom>
        </p:spPr>
      </p:pic>
      <p:sp>
        <p:nvSpPr>
          <p:cNvPr id="13" name="TextBox 12">
            <a:extLst>
              <a:ext uri="{FF2B5EF4-FFF2-40B4-BE49-F238E27FC236}">
                <a16:creationId xmlns:a16="http://schemas.microsoft.com/office/drawing/2014/main" id="{555592F4-1DF2-D049-9F22-210DC76DA35C}"/>
              </a:ext>
            </a:extLst>
          </p:cNvPr>
          <p:cNvSpPr txBox="1"/>
          <p:nvPr/>
        </p:nvSpPr>
        <p:spPr>
          <a:xfrm>
            <a:off x="677334" y="6248400"/>
            <a:ext cx="4763069" cy="461665"/>
          </a:xfrm>
          <a:prstGeom prst="rect">
            <a:avLst/>
          </a:prstGeom>
          <a:noFill/>
        </p:spPr>
        <p:txBody>
          <a:bodyPr wrap="square" rtlCol="0">
            <a:spAutoFit/>
          </a:bodyPr>
          <a:lstStyle/>
          <a:p>
            <a:r>
              <a:rPr lang="en-US" sz="2400" dirty="0"/>
              <a:t>Go to https://</a:t>
            </a:r>
            <a:r>
              <a:rPr lang="en-US" sz="2400" dirty="0" err="1"/>
              <a:t>goo.gl</a:t>
            </a:r>
            <a:r>
              <a:rPr lang="en-US" sz="2400" dirty="0"/>
              <a:t>/evp8HZ </a:t>
            </a:r>
          </a:p>
        </p:txBody>
      </p:sp>
    </p:spTree>
    <p:extLst>
      <p:ext uri="{BB962C8B-B14F-4D97-AF65-F5344CB8AC3E}">
        <p14:creationId xmlns:p14="http://schemas.microsoft.com/office/powerpoint/2010/main" val="2513518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CFEC-4965-8A4F-A9EF-C4BDD20AD6AD}"/>
              </a:ext>
            </a:extLst>
          </p:cNvPr>
          <p:cNvSpPr>
            <a:spLocks noGrp="1"/>
          </p:cNvSpPr>
          <p:nvPr>
            <p:ph type="title"/>
          </p:nvPr>
        </p:nvSpPr>
        <p:spPr/>
        <p:txBody>
          <a:bodyPr/>
          <a:lstStyle/>
          <a:p>
            <a:r>
              <a:rPr lang="en-US" dirty="0"/>
              <a:t>Why Write Functions?</a:t>
            </a:r>
          </a:p>
        </p:txBody>
      </p:sp>
      <p:sp>
        <p:nvSpPr>
          <p:cNvPr id="3" name="Content Placeholder 2">
            <a:extLst>
              <a:ext uri="{FF2B5EF4-FFF2-40B4-BE49-F238E27FC236}">
                <a16:creationId xmlns:a16="http://schemas.microsoft.com/office/drawing/2014/main" id="{239559AB-D824-1A4B-95F4-9E5B620AD062}"/>
              </a:ext>
            </a:extLst>
          </p:cNvPr>
          <p:cNvSpPr>
            <a:spLocks noGrp="1"/>
          </p:cNvSpPr>
          <p:nvPr>
            <p:ph idx="1"/>
          </p:nvPr>
        </p:nvSpPr>
        <p:spPr/>
        <p:txBody>
          <a:bodyPr/>
          <a:lstStyle/>
          <a:p>
            <a:r>
              <a:rPr lang="en-US" dirty="0"/>
              <a:t>Name a group of statements</a:t>
            </a:r>
          </a:p>
          <a:p>
            <a:pPr lvl="1"/>
            <a:r>
              <a:rPr lang="en-US" dirty="0"/>
              <a:t>Makes the program easier to read and debug</a:t>
            </a:r>
          </a:p>
          <a:p>
            <a:r>
              <a:rPr lang="en-US" dirty="0"/>
              <a:t>Eliminate repetitive code</a:t>
            </a:r>
          </a:p>
          <a:p>
            <a:pPr lvl="1"/>
            <a:r>
              <a:rPr lang="en-US" dirty="0"/>
              <a:t>Makes code smaller and easier to change</a:t>
            </a:r>
          </a:p>
          <a:p>
            <a:r>
              <a:rPr lang="en-US" dirty="0"/>
              <a:t>Well designed and debugged functions can be reused</a:t>
            </a:r>
          </a:p>
        </p:txBody>
      </p:sp>
    </p:spTree>
    <p:extLst>
      <p:ext uri="{BB962C8B-B14F-4D97-AF65-F5344CB8AC3E}">
        <p14:creationId xmlns:p14="http://schemas.microsoft.com/office/powerpoint/2010/main" val="40057394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4BF3-305D-E042-8EC5-32DDDB1B8F8C}"/>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0B579879-0B0F-DB4E-86DB-F5D72BDCB916}"/>
              </a:ext>
            </a:extLst>
          </p:cNvPr>
          <p:cNvSpPr>
            <a:spLocks noGrp="1"/>
          </p:cNvSpPr>
          <p:nvPr>
            <p:ph idx="1"/>
          </p:nvPr>
        </p:nvSpPr>
        <p:spPr>
          <a:xfrm>
            <a:off x="677334" y="1456267"/>
            <a:ext cx="8596668" cy="4585095"/>
          </a:xfrm>
        </p:spPr>
        <p:txBody>
          <a:bodyPr>
            <a:normAutofit/>
          </a:bodyPr>
          <a:lstStyle/>
          <a:p>
            <a:r>
              <a:rPr lang="en-US" dirty="0"/>
              <a:t>Lists hold items in order 	</a:t>
            </a:r>
          </a:p>
          <a:p>
            <a:pPr lvl="1"/>
            <a:r>
              <a:rPr lang="en-US" dirty="0"/>
              <a:t>Items can be of any type</a:t>
            </a:r>
          </a:p>
          <a:p>
            <a:pPr lvl="1"/>
            <a:endParaRPr lang="en-US" dirty="0"/>
          </a:p>
          <a:p>
            <a:pPr lvl="1"/>
            <a:endParaRPr lang="en-US" dirty="0"/>
          </a:p>
          <a:p>
            <a:pPr lvl="1"/>
            <a:endParaRPr lang="en-US" dirty="0"/>
          </a:p>
          <a:p>
            <a:pPr lvl="1"/>
            <a:r>
              <a:rPr lang="en-US" dirty="0"/>
              <a:t>They can even be different types</a:t>
            </a:r>
          </a:p>
          <a:p>
            <a:pPr lvl="1"/>
            <a:endParaRPr lang="en-US" dirty="0"/>
          </a:p>
          <a:p>
            <a:pPr lvl="1"/>
            <a:endParaRPr lang="en-US" dirty="0"/>
          </a:p>
          <a:p>
            <a:r>
              <a:rPr lang="en-US" dirty="0"/>
              <a:t>Lists can be modified </a:t>
            </a:r>
          </a:p>
        </p:txBody>
      </p:sp>
      <p:pic>
        <p:nvPicPr>
          <p:cNvPr id="4" name="Picture 3">
            <a:extLst>
              <a:ext uri="{FF2B5EF4-FFF2-40B4-BE49-F238E27FC236}">
                <a16:creationId xmlns:a16="http://schemas.microsoft.com/office/drawing/2014/main" id="{C2C35F23-FAFF-8F44-B85D-8ACC5BEB7C8B}"/>
              </a:ext>
            </a:extLst>
          </p:cNvPr>
          <p:cNvPicPr>
            <a:picLocks noChangeAspect="1"/>
          </p:cNvPicPr>
          <p:nvPr/>
        </p:nvPicPr>
        <p:blipFill>
          <a:blip r:embed="rId2"/>
          <a:stretch>
            <a:fillRect/>
          </a:stretch>
        </p:blipFill>
        <p:spPr>
          <a:xfrm>
            <a:off x="1426018" y="2487165"/>
            <a:ext cx="7099300" cy="1308100"/>
          </a:xfrm>
          <a:prstGeom prst="rect">
            <a:avLst/>
          </a:prstGeom>
        </p:spPr>
      </p:pic>
      <p:pic>
        <p:nvPicPr>
          <p:cNvPr id="5" name="Picture 4">
            <a:extLst>
              <a:ext uri="{FF2B5EF4-FFF2-40B4-BE49-F238E27FC236}">
                <a16:creationId xmlns:a16="http://schemas.microsoft.com/office/drawing/2014/main" id="{2BDA8205-9FEB-8C42-BA13-F019791B2C15}"/>
              </a:ext>
            </a:extLst>
          </p:cNvPr>
          <p:cNvPicPr>
            <a:picLocks noChangeAspect="1"/>
          </p:cNvPicPr>
          <p:nvPr/>
        </p:nvPicPr>
        <p:blipFill>
          <a:blip r:embed="rId3"/>
          <a:stretch>
            <a:fillRect/>
          </a:stretch>
        </p:blipFill>
        <p:spPr>
          <a:xfrm>
            <a:off x="1134091" y="4480884"/>
            <a:ext cx="4546600" cy="1016000"/>
          </a:xfrm>
          <a:prstGeom prst="rect">
            <a:avLst/>
          </a:prstGeom>
        </p:spPr>
      </p:pic>
      <p:pic>
        <p:nvPicPr>
          <p:cNvPr id="6" name="Picture 5">
            <a:extLst>
              <a:ext uri="{FF2B5EF4-FFF2-40B4-BE49-F238E27FC236}">
                <a16:creationId xmlns:a16="http://schemas.microsoft.com/office/drawing/2014/main" id="{D047928C-1185-E942-8CC4-7868C4BA46D3}"/>
              </a:ext>
            </a:extLst>
          </p:cNvPr>
          <p:cNvPicPr>
            <a:picLocks noChangeAspect="1"/>
          </p:cNvPicPr>
          <p:nvPr/>
        </p:nvPicPr>
        <p:blipFill>
          <a:blip r:embed="rId4"/>
          <a:stretch>
            <a:fillRect/>
          </a:stretch>
        </p:blipFill>
        <p:spPr>
          <a:xfrm>
            <a:off x="6153593" y="4826370"/>
            <a:ext cx="3492500" cy="1371600"/>
          </a:xfrm>
          <a:prstGeom prst="rect">
            <a:avLst/>
          </a:prstGeom>
        </p:spPr>
      </p:pic>
    </p:spTree>
    <p:extLst>
      <p:ext uri="{BB962C8B-B14F-4D97-AF65-F5344CB8AC3E}">
        <p14:creationId xmlns:p14="http://schemas.microsoft.com/office/powerpoint/2010/main" val="2230209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27C8-E0D3-B848-9DA0-1FF31038B641}"/>
              </a:ext>
            </a:extLst>
          </p:cNvPr>
          <p:cNvSpPr>
            <a:spLocks noGrp="1"/>
          </p:cNvSpPr>
          <p:nvPr>
            <p:ph type="title"/>
          </p:nvPr>
        </p:nvSpPr>
        <p:spPr>
          <a:xfrm>
            <a:off x="761999" y="559678"/>
            <a:ext cx="10976599" cy="1022632"/>
          </a:xfrm>
        </p:spPr>
        <p:txBody>
          <a:bodyPr>
            <a:normAutofit/>
          </a:bodyPr>
          <a:lstStyle/>
          <a:p>
            <a:r>
              <a:rPr lang="en-US" dirty="0"/>
              <a:t>Accessing Items at an Index in a List</a:t>
            </a:r>
          </a:p>
        </p:txBody>
      </p:sp>
      <p:sp>
        <p:nvSpPr>
          <p:cNvPr id="3" name="Content Placeholder 2">
            <a:extLst>
              <a:ext uri="{FF2B5EF4-FFF2-40B4-BE49-F238E27FC236}">
                <a16:creationId xmlns:a16="http://schemas.microsoft.com/office/drawing/2014/main" id="{5AFD23FD-7B04-3246-ADF8-79B13C002F7F}"/>
              </a:ext>
            </a:extLst>
          </p:cNvPr>
          <p:cNvSpPr>
            <a:spLocks noGrp="1"/>
          </p:cNvSpPr>
          <p:nvPr>
            <p:ph idx="1"/>
          </p:nvPr>
        </p:nvSpPr>
        <p:spPr>
          <a:xfrm>
            <a:off x="677334" y="2160589"/>
            <a:ext cx="5104965" cy="3874451"/>
          </a:xfrm>
        </p:spPr>
        <p:txBody>
          <a:bodyPr>
            <a:normAutofit/>
          </a:bodyPr>
          <a:lstStyle/>
          <a:p>
            <a:r>
              <a:rPr lang="en-US" dirty="0"/>
              <a:t>The first item in a list is at index 0</a:t>
            </a:r>
          </a:p>
          <a:p>
            <a:r>
              <a:rPr lang="en-US" dirty="0"/>
              <a:t>The second item in a list is at index 1 </a:t>
            </a:r>
          </a:p>
          <a:p>
            <a:r>
              <a:rPr lang="en-US" dirty="0"/>
              <a:t>Use </a:t>
            </a:r>
            <a:r>
              <a:rPr lang="en-US" dirty="0" err="1"/>
              <a:t>len</a:t>
            </a:r>
            <a:r>
              <a:rPr lang="en-US" dirty="0"/>
              <a:t>(list) to get the number of items in a list</a:t>
            </a:r>
          </a:p>
          <a:p>
            <a:r>
              <a:rPr lang="en-US" dirty="0"/>
              <a:t>The last item is at </a:t>
            </a:r>
            <a:r>
              <a:rPr lang="en-US" dirty="0" err="1"/>
              <a:t>len</a:t>
            </a:r>
            <a:r>
              <a:rPr lang="en-US" dirty="0"/>
              <a:t>(list) – 1</a:t>
            </a:r>
          </a:p>
          <a:p>
            <a:r>
              <a:rPr lang="en-US" dirty="0"/>
              <a:t>The type is class list</a:t>
            </a:r>
          </a:p>
          <a:p>
            <a:pPr marL="0" indent="0">
              <a:buNone/>
            </a:pPr>
            <a:endParaRPr lang="en-US" dirty="0"/>
          </a:p>
        </p:txBody>
      </p:sp>
      <p:grpSp>
        <p:nvGrpSpPr>
          <p:cNvPr id="5" name="Group 4">
            <a:extLst>
              <a:ext uri="{FF2B5EF4-FFF2-40B4-BE49-F238E27FC236}">
                <a16:creationId xmlns:a16="http://schemas.microsoft.com/office/drawing/2014/main" id="{9F839D28-6E31-4036-9533-A0F8F227AC8A}"/>
              </a:ext>
            </a:extLst>
          </p:cNvPr>
          <p:cNvGrpSpPr/>
          <p:nvPr/>
        </p:nvGrpSpPr>
        <p:grpSpPr>
          <a:xfrm>
            <a:off x="6478624" y="1893038"/>
            <a:ext cx="2843086" cy="734283"/>
            <a:chOff x="6430916" y="1678353"/>
            <a:chExt cx="2843086" cy="734283"/>
          </a:xfrm>
        </p:grpSpPr>
        <p:sp>
          <p:nvSpPr>
            <p:cNvPr id="4" name="TextBox 3">
              <a:extLst>
                <a:ext uri="{FF2B5EF4-FFF2-40B4-BE49-F238E27FC236}">
                  <a16:creationId xmlns:a16="http://schemas.microsoft.com/office/drawing/2014/main" id="{71E517F6-2CDD-0444-BBEA-C31F775C7F62}"/>
                </a:ext>
              </a:extLst>
            </p:cNvPr>
            <p:cNvSpPr txBox="1"/>
            <p:nvPr/>
          </p:nvSpPr>
          <p:spPr>
            <a:xfrm>
              <a:off x="6528603" y="1766305"/>
              <a:ext cx="752825" cy="646331"/>
            </a:xfrm>
            <a:prstGeom prst="rect">
              <a:avLst/>
            </a:prstGeom>
            <a:noFill/>
          </p:spPr>
          <p:txBody>
            <a:bodyPr wrap="square" rtlCol="0">
              <a:spAutoFit/>
            </a:bodyPr>
            <a:lstStyle/>
            <a:p>
              <a:r>
                <a:rPr lang="en-US" dirty="0"/>
                <a:t>0</a:t>
              </a:r>
            </a:p>
            <a:p>
              <a:r>
                <a:rPr lang="en-US" dirty="0"/>
                <a:t>"red"</a:t>
              </a:r>
            </a:p>
          </p:txBody>
        </p:sp>
        <p:sp>
          <p:nvSpPr>
            <p:cNvPr id="7" name="TextBox 6">
              <a:extLst>
                <a:ext uri="{FF2B5EF4-FFF2-40B4-BE49-F238E27FC236}">
                  <a16:creationId xmlns:a16="http://schemas.microsoft.com/office/drawing/2014/main" id="{AB4759FA-79AC-5840-A2A7-1FF3156FEF91}"/>
                </a:ext>
              </a:extLst>
            </p:cNvPr>
            <p:cNvSpPr txBox="1"/>
            <p:nvPr/>
          </p:nvSpPr>
          <p:spPr>
            <a:xfrm>
              <a:off x="7207003" y="1766305"/>
              <a:ext cx="1111655" cy="646331"/>
            </a:xfrm>
            <a:prstGeom prst="rect">
              <a:avLst/>
            </a:prstGeom>
            <a:noFill/>
          </p:spPr>
          <p:txBody>
            <a:bodyPr wrap="square" rtlCol="0">
              <a:spAutoFit/>
            </a:bodyPr>
            <a:lstStyle/>
            <a:p>
              <a:r>
                <a:rPr lang="en-US" dirty="0"/>
                <a:t>1</a:t>
              </a:r>
            </a:p>
            <a:p>
              <a:r>
                <a:rPr lang="en-US" dirty="0"/>
                <a:t>"yellow"</a:t>
              </a:r>
            </a:p>
          </p:txBody>
        </p:sp>
        <p:sp>
          <p:nvSpPr>
            <p:cNvPr id="8" name="TextBox 7">
              <a:extLst>
                <a:ext uri="{FF2B5EF4-FFF2-40B4-BE49-F238E27FC236}">
                  <a16:creationId xmlns:a16="http://schemas.microsoft.com/office/drawing/2014/main" id="{A397F8C6-0BD6-634C-88C3-C70B5E575332}"/>
                </a:ext>
              </a:extLst>
            </p:cNvPr>
            <p:cNvSpPr txBox="1"/>
            <p:nvPr/>
          </p:nvSpPr>
          <p:spPr>
            <a:xfrm>
              <a:off x="8167031" y="1766304"/>
              <a:ext cx="929550" cy="646331"/>
            </a:xfrm>
            <a:prstGeom prst="rect">
              <a:avLst/>
            </a:prstGeom>
            <a:noFill/>
          </p:spPr>
          <p:txBody>
            <a:bodyPr wrap="square" rtlCol="0">
              <a:spAutoFit/>
            </a:bodyPr>
            <a:lstStyle/>
            <a:p>
              <a:r>
                <a:rPr lang="en-US" dirty="0"/>
                <a:t>2</a:t>
              </a:r>
            </a:p>
            <a:p>
              <a:r>
                <a:rPr lang="en-US" dirty="0"/>
                <a:t>"blue"</a:t>
              </a:r>
            </a:p>
          </p:txBody>
        </p:sp>
        <p:sp>
          <p:nvSpPr>
            <p:cNvPr id="9" name="Rectangle 8">
              <a:extLst>
                <a:ext uri="{FF2B5EF4-FFF2-40B4-BE49-F238E27FC236}">
                  <a16:creationId xmlns:a16="http://schemas.microsoft.com/office/drawing/2014/main" id="{97994E20-A4F0-FD4A-8983-C13DD90263BB}"/>
                </a:ext>
              </a:extLst>
            </p:cNvPr>
            <p:cNvSpPr/>
            <p:nvPr/>
          </p:nvSpPr>
          <p:spPr>
            <a:xfrm>
              <a:off x="6430916" y="1678353"/>
              <a:ext cx="2843086" cy="73428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Picture 11">
            <a:extLst>
              <a:ext uri="{FF2B5EF4-FFF2-40B4-BE49-F238E27FC236}">
                <a16:creationId xmlns:a16="http://schemas.microsoft.com/office/drawing/2014/main" id="{605E816A-FC06-404C-B4A9-92C3258551A5}"/>
              </a:ext>
            </a:extLst>
          </p:cNvPr>
          <p:cNvPicPr>
            <a:picLocks noChangeAspect="1"/>
          </p:cNvPicPr>
          <p:nvPr/>
        </p:nvPicPr>
        <p:blipFill>
          <a:blip r:embed="rId2"/>
          <a:stretch>
            <a:fillRect/>
          </a:stretch>
        </p:blipFill>
        <p:spPr>
          <a:xfrm>
            <a:off x="5782299" y="2724915"/>
            <a:ext cx="5956300" cy="4013200"/>
          </a:xfrm>
          <a:prstGeom prst="rect">
            <a:avLst/>
          </a:prstGeom>
        </p:spPr>
      </p:pic>
    </p:spTree>
    <p:extLst>
      <p:ext uri="{BB962C8B-B14F-4D97-AF65-F5344CB8AC3E}">
        <p14:creationId xmlns:p14="http://schemas.microsoft.com/office/powerpoint/2010/main" val="3838786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C5BD-DD27-614A-9061-CC95567B179E}"/>
              </a:ext>
            </a:extLst>
          </p:cNvPr>
          <p:cNvSpPr>
            <a:spLocks noGrp="1"/>
          </p:cNvSpPr>
          <p:nvPr>
            <p:ph type="title"/>
          </p:nvPr>
        </p:nvSpPr>
        <p:spPr/>
        <p:txBody>
          <a:bodyPr/>
          <a:lstStyle/>
          <a:p>
            <a:r>
              <a:rPr lang="en-US" dirty="0"/>
              <a:t>Create a List and Add to It</a:t>
            </a:r>
          </a:p>
        </p:txBody>
      </p:sp>
      <p:sp>
        <p:nvSpPr>
          <p:cNvPr id="3" name="Content Placeholder 2">
            <a:extLst>
              <a:ext uri="{FF2B5EF4-FFF2-40B4-BE49-F238E27FC236}">
                <a16:creationId xmlns:a16="http://schemas.microsoft.com/office/drawing/2014/main" id="{AC92DB9B-7001-3142-9588-EFCC69D81BD6}"/>
              </a:ext>
            </a:extLst>
          </p:cNvPr>
          <p:cNvSpPr>
            <a:spLocks noGrp="1"/>
          </p:cNvSpPr>
          <p:nvPr>
            <p:ph idx="1"/>
          </p:nvPr>
        </p:nvSpPr>
        <p:spPr/>
        <p:txBody>
          <a:bodyPr/>
          <a:lstStyle/>
          <a:p>
            <a:r>
              <a:rPr lang="en-US" dirty="0"/>
              <a:t>You can create an empty list</a:t>
            </a:r>
          </a:p>
          <a:p>
            <a:endParaRPr lang="en-US" dirty="0"/>
          </a:p>
          <a:p>
            <a:pPr marL="0" indent="0">
              <a:buNone/>
            </a:pPr>
            <a:endParaRPr lang="en-US" dirty="0"/>
          </a:p>
          <a:p>
            <a:r>
              <a:rPr lang="en-US" dirty="0"/>
              <a:t>You can append items to the end of a list</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pic>
        <p:nvPicPr>
          <p:cNvPr id="4" name="Picture 3">
            <a:extLst>
              <a:ext uri="{FF2B5EF4-FFF2-40B4-BE49-F238E27FC236}">
                <a16:creationId xmlns:a16="http://schemas.microsoft.com/office/drawing/2014/main" id="{9241C8E6-F39F-A545-88CF-4C8CA756901E}"/>
              </a:ext>
            </a:extLst>
          </p:cNvPr>
          <p:cNvPicPr>
            <a:picLocks noChangeAspect="1"/>
          </p:cNvPicPr>
          <p:nvPr/>
        </p:nvPicPr>
        <p:blipFill>
          <a:blip r:embed="rId2"/>
          <a:stretch>
            <a:fillRect/>
          </a:stretch>
        </p:blipFill>
        <p:spPr>
          <a:xfrm>
            <a:off x="4320367" y="2425700"/>
            <a:ext cx="4241800" cy="1003300"/>
          </a:xfrm>
          <a:prstGeom prst="rect">
            <a:avLst/>
          </a:prstGeom>
        </p:spPr>
      </p:pic>
      <p:pic>
        <p:nvPicPr>
          <p:cNvPr id="5" name="Picture 4">
            <a:extLst>
              <a:ext uri="{FF2B5EF4-FFF2-40B4-BE49-F238E27FC236}">
                <a16:creationId xmlns:a16="http://schemas.microsoft.com/office/drawing/2014/main" id="{CDD81C56-4E02-6C4C-8E19-A1449FD7E813}"/>
              </a:ext>
            </a:extLst>
          </p:cNvPr>
          <p:cNvPicPr>
            <a:picLocks noChangeAspect="1"/>
          </p:cNvPicPr>
          <p:nvPr/>
        </p:nvPicPr>
        <p:blipFill>
          <a:blip r:embed="rId3"/>
          <a:stretch>
            <a:fillRect/>
          </a:stretch>
        </p:blipFill>
        <p:spPr>
          <a:xfrm>
            <a:off x="5246466" y="3893540"/>
            <a:ext cx="4229100" cy="1917700"/>
          </a:xfrm>
          <a:prstGeom prst="rect">
            <a:avLst/>
          </a:prstGeom>
        </p:spPr>
      </p:pic>
    </p:spTree>
    <p:extLst>
      <p:ext uri="{BB962C8B-B14F-4D97-AF65-F5344CB8AC3E}">
        <p14:creationId xmlns:p14="http://schemas.microsoft.com/office/powerpoint/2010/main" val="255527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B105-7901-9240-8236-7C3302CCDA3B}"/>
              </a:ext>
            </a:extLst>
          </p:cNvPr>
          <p:cNvSpPr>
            <a:spLocks noGrp="1"/>
          </p:cNvSpPr>
          <p:nvPr>
            <p:ph type="title"/>
          </p:nvPr>
        </p:nvSpPr>
        <p:spPr>
          <a:xfrm>
            <a:off x="761999" y="559678"/>
            <a:ext cx="9312729" cy="831800"/>
          </a:xfrm>
        </p:spPr>
        <p:txBody>
          <a:bodyPr/>
          <a:lstStyle/>
          <a:p>
            <a:r>
              <a:rPr lang="en-US" dirty="0"/>
              <a:t>Peer Instruction #5</a:t>
            </a:r>
          </a:p>
        </p:txBody>
      </p:sp>
      <p:sp>
        <p:nvSpPr>
          <p:cNvPr id="3" name="Content Placeholder 2">
            <a:extLst>
              <a:ext uri="{FF2B5EF4-FFF2-40B4-BE49-F238E27FC236}">
                <a16:creationId xmlns:a16="http://schemas.microsoft.com/office/drawing/2014/main" id="{9A2D6DE8-6A29-244E-A67C-3B14A22F62AC}"/>
              </a:ext>
            </a:extLst>
          </p:cNvPr>
          <p:cNvSpPr>
            <a:spLocks noGrp="1"/>
          </p:cNvSpPr>
          <p:nvPr>
            <p:ph idx="1"/>
          </p:nvPr>
        </p:nvSpPr>
        <p:spPr>
          <a:xfrm>
            <a:off x="947679" y="1527093"/>
            <a:ext cx="8596668" cy="5046132"/>
          </a:xfrm>
        </p:spPr>
        <p:txBody>
          <a:bodyPr>
            <a:normAutofit/>
          </a:bodyPr>
          <a:lstStyle/>
          <a:p>
            <a:r>
              <a:rPr lang="en-US" dirty="0"/>
              <a:t>While will the following code print?</a:t>
            </a:r>
          </a:p>
          <a:p>
            <a:pPr marL="400050" lvl="1" indent="0">
              <a:buNone/>
            </a:pPr>
            <a:r>
              <a:rPr lang="en-US" dirty="0"/>
              <a:t>list1 = [0, 1, 2]</a:t>
            </a:r>
          </a:p>
          <a:p>
            <a:pPr marL="400050" lvl="1" indent="0">
              <a:buNone/>
            </a:pPr>
            <a:r>
              <a:rPr lang="en-US" dirty="0"/>
              <a:t>list2 = ["a", "b", "c"]</a:t>
            </a:r>
          </a:p>
          <a:p>
            <a:pPr marL="400050" lvl="1" indent="0">
              <a:buNone/>
            </a:pPr>
            <a:r>
              <a:rPr lang="en-US" dirty="0"/>
              <a:t>list1.append(list2)</a:t>
            </a:r>
          </a:p>
          <a:p>
            <a:pPr marL="400050" lvl="1" indent="0">
              <a:buNone/>
            </a:pPr>
            <a:r>
              <a:rPr lang="en-US" dirty="0"/>
              <a:t>print(list1)</a:t>
            </a:r>
          </a:p>
          <a:p>
            <a:pPr marL="857250" lvl="1" indent="-457200">
              <a:buAutoNum type="alphaUcParenR"/>
            </a:pPr>
            <a:r>
              <a:rPr lang="en-US" dirty="0"/>
              <a:t>[0, 1, 2]</a:t>
            </a:r>
          </a:p>
          <a:p>
            <a:pPr marL="857250" lvl="1" indent="-457200">
              <a:buAutoNum type="alphaUcParenR"/>
            </a:pPr>
            <a:r>
              <a:rPr lang="en-US" dirty="0"/>
              <a:t>[0, 1, 2, "a", "b", "c"]</a:t>
            </a:r>
          </a:p>
          <a:p>
            <a:pPr marL="857250" lvl="1" indent="-457200">
              <a:buAutoNum type="alphaUcParenR"/>
            </a:pPr>
            <a:r>
              <a:rPr lang="en-US" dirty="0"/>
              <a:t>[0, 1, 2 ["a", "b", "c"]]</a:t>
            </a:r>
          </a:p>
          <a:p>
            <a:pPr marL="857250" lvl="1" indent="-457200">
              <a:buAutoNum type="alphaUcParenR"/>
            </a:pPr>
            <a:r>
              <a:rPr lang="en-US" dirty="0"/>
              <a:t>The code won't compile</a:t>
            </a:r>
          </a:p>
        </p:txBody>
      </p:sp>
    </p:spTree>
    <p:extLst>
      <p:ext uri="{BB962C8B-B14F-4D97-AF65-F5344CB8AC3E}">
        <p14:creationId xmlns:p14="http://schemas.microsoft.com/office/powerpoint/2010/main" val="1785239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C8CF-3CCF-1A4B-90F1-C3EC65C8FCCE}"/>
              </a:ext>
            </a:extLst>
          </p:cNvPr>
          <p:cNvSpPr>
            <a:spLocks noGrp="1"/>
          </p:cNvSpPr>
          <p:nvPr>
            <p:ph type="title"/>
          </p:nvPr>
        </p:nvSpPr>
        <p:spPr>
          <a:xfrm>
            <a:off x="762000" y="559678"/>
            <a:ext cx="10752666" cy="1062388"/>
          </a:xfrm>
        </p:spPr>
        <p:txBody>
          <a:bodyPr/>
          <a:lstStyle/>
          <a:p>
            <a:r>
              <a:rPr lang="en-US" dirty="0"/>
              <a:t>List Functions (Similar to String)</a:t>
            </a:r>
          </a:p>
        </p:txBody>
      </p:sp>
      <p:sp>
        <p:nvSpPr>
          <p:cNvPr id="3" name="Content Placeholder 2">
            <a:extLst>
              <a:ext uri="{FF2B5EF4-FFF2-40B4-BE49-F238E27FC236}">
                <a16:creationId xmlns:a16="http://schemas.microsoft.com/office/drawing/2014/main" id="{702B33D1-7A87-B64E-983A-B6ACCB98118E}"/>
              </a:ext>
            </a:extLst>
          </p:cNvPr>
          <p:cNvSpPr>
            <a:spLocks noGrp="1"/>
          </p:cNvSpPr>
          <p:nvPr>
            <p:ph idx="1"/>
          </p:nvPr>
        </p:nvSpPr>
        <p:spPr>
          <a:xfrm>
            <a:off x="2917998" y="1071659"/>
            <a:ext cx="8596668" cy="4588933"/>
          </a:xfrm>
        </p:spPr>
        <p:txBody>
          <a:bodyPr>
            <a:normAutofit/>
          </a:bodyPr>
          <a:lstStyle/>
          <a:p>
            <a:r>
              <a:rPr lang="en-US" dirty="0"/>
              <a:t>You can add lists together using "+" or extend </a:t>
            </a:r>
          </a:p>
          <a:p>
            <a:endParaRPr lang="en-US" dirty="0"/>
          </a:p>
          <a:p>
            <a:endParaRPr lang="en-US" dirty="0"/>
          </a:p>
          <a:p>
            <a:endParaRPr lang="en-US" dirty="0"/>
          </a:p>
          <a:p>
            <a:endParaRPr lang="en-US" dirty="0"/>
          </a:p>
          <a:p>
            <a:endParaRPr lang="en-US" dirty="0"/>
          </a:p>
          <a:p>
            <a:r>
              <a:rPr lang="en-US" dirty="0"/>
              <a:t>You can get a slice from a list</a:t>
            </a:r>
          </a:p>
          <a:p>
            <a:pPr lvl="1"/>
            <a:r>
              <a:rPr lang="en-US" dirty="0"/>
              <a:t>[start: end] </a:t>
            </a:r>
          </a:p>
        </p:txBody>
      </p:sp>
      <p:pic>
        <p:nvPicPr>
          <p:cNvPr id="4" name="Picture 3">
            <a:extLst>
              <a:ext uri="{FF2B5EF4-FFF2-40B4-BE49-F238E27FC236}">
                <a16:creationId xmlns:a16="http://schemas.microsoft.com/office/drawing/2014/main" id="{09818C3B-5358-4F45-868A-8BB083BC9228}"/>
              </a:ext>
            </a:extLst>
          </p:cNvPr>
          <p:cNvPicPr>
            <a:picLocks noChangeAspect="1"/>
          </p:cNvPicPr>
          <p:nvPr/>
        </p:nvPicPr>
        <p:blipFill>
          <a:blip r:embed="rId2"/>
          <a:stretch>
            <a:fillRect/>
          </a:stretch>
        </p:blipFill>
        <p:spPr>
          <a:xfrm>
            <a:off x="1309680" y="2164784"/>
            <a:ext cx="4900084" cy="2096979"/>
          </a:xfrm>
          <a:prstGeom prst="rect">
            <a:avLst/>
          </a:prstGeom>
        </p:spPr>
      </p:pic>
      <p:pic>
        <p:nvPicPr>
          <p:cNvPr id="6" name="Picture 5">
            <a:extLst>
              <a:ext uri="{FF2B5EF4-FFF2-40B4-BE49-F238E27FC236}">
                <a16:creationId xmlns:a16="http://schemas.microsoft.com/office/drawing/2014/main" id="{9DDF7E2F-E3D8-5144-9E97-66835C68E7B0}"/>
              </a:ext>
            </a:extLst>
          </p:cNvPr>
          <p:cNvPicPr>
            <a:picLocks noChangeAspect="1"/>
          </p:cNvPicPr>
          <p:nvPr/>
        </p:nvPicPr>
        <p:blipFill>
          <a:blip r:embed="rId3"/>
          <a:stretch>
            <a:fillRect/>
          </a:stretch>
        </p:blipFill>
        <p:spPr>
          <a:xfrm>
            <a:off x="2628565" y="5045892"/>
            <a:ext cx="5753100" cy="1638300"/>
          </a:xfrm>
          <a:prstGeom prst="rect">
            <a:avLst/>
          </a:prstGeom>
        </p:spPr>
      </p:pic>
      <p:pic>
        <p:nvPicPr>
          <p:cNvPr id="7" name="Picture 6">
            <a:extLst>
              <a:ext uri="{FF2B5EF4-FFF2-40B4-BE49-F238E27FC236}">
                <a16:creationId xmlns:a16="http://schemas.microsoft.com/office/drawing/2014/main" id="{6A266B08-7ED3-4A43-8B08-045375DD8292}"/>
              </a:ext>
            </a:extLst>
          </p:cNvPr>
          <p:cNvPicPr>
            <a:picLocks noChangeAspect="1"/>
          </p:cNvPicPr>
          <p:nvPr/>
        </p:nvPicPr>
        <p:blipFill>
          <a:blip r:embed="rId4"/>
          <a:stretch>
            <a:fillRect/>
          </a:stretch>
        </p:blipFill>
        <p:spPr>
          <a:xfrm>
            <a:off x="6934202" y="2502129"/>
            <a:ext cx="4318000" cy="1663700"/>
          </a:xfrm>
          <a:prstGeom prst="rect">
            <a:avLst/>
          </a:prstGeom>
        </p:spPr>
      </p:pic>
    </p:spTree>
    <p:extLst>
      <p:ext uri="{BB962C8B-B14F-4D97-AF65-F5344CB8AC3E}">
        <p14:creationId xmlns:p14="http://schemas.microsoft.com/office/powerpoint/2010/main" val="209108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435C-104F-DB40-B30E-FBEEB16A75AF}"/>
              </a:ext>
            </a:extLst>
          </p:cNvPr>
          <p:cNvSpPr>
            <a:spLocks noGrp="1"/>
          </p:cNvSpPr>
          <p:nvPr>
            <p:ph type="title"/>
          </p:nvPr>
        </p:nvSpPr>
        <p:spPr>
          <a:xfrm>
            <a:off x="762000" y="559678"/>
            <a:ext cx="10752666" cy="927216"/>
          </a:xfrm>
        </p:spPr>
        <p:txBody>
          <a:bodyPr/>
          <a:lstStyle/>
          <a:p>
            <a:r>
              <a:rPr lang="en-US" dirty="0"/>
              <a:t>List Functions (use dot notation)</a:t>
            </a:r>
          </a:p>
        </p:txBody>
      </p:sp>
      <p:sp>
        <p:nvSpPr>
          <p:cNvPr id="3" name="Content Placeholder 2">
            <a:extLst>
              <a:ext uri="{FF2B5EF4-FFF2-40B4-BE49-F238E27FC236}">
                <a16:creationId xmlns:a16="http://schemas.microsoft.com/office/drawing/2014/main" id="{175A2765-D322-0545-9599-5488A04EA5AC}"/>
              </a:ext>
            </a:extLst>
          </p:cNvPr>
          <p:cNvSpPr>
            <a:spLocks noGrp="1"/>
          </p:cNvSpPr>
          <p:nvPr>
            <p:ph idx="1"/>
          </p:nvPr>
        </p:nvSpPr>
        <p:spPr>
          <a:xfrm>
            <a:off x="677334" y="1676401"/>
            <a:ext cx="9127066" cy="4364962"/>
          </a:xfrm>
        </p:spPr>
        <p:txBody>
          <a:bodyPr/>
          <a:lstStyle/>
          <a:p>
            <a:r>
              <a:rPr lang="en-US" dirty="0"/>
              <a:t>sort (modify the list from low to high) – doesn’t return anything</a:t>
            </a:r>
          </a:p>
          <a:p>
            <a:endParaRPr lang="en-US" dirty="0"/>
          </a:p>
          <a:p>
            <a:endParaRPr lang="en-US" dirty="0"/>
          </a:p>
          <a:p>
            <a:endParaRPr lang="en-US" dirty="0"/>
          </a:p>
          <a:p>
            <a:r>
              <a:rPr lang="en-US" dirty="0"/>
              <a:t>pop(index) – remove the item at the index and return it</a:t>
            </a:r>
          </a:p>
          <a:p>
            <a:pPr marL="0" indent="0">
              <a:buNone/>
            </a:pPr>
            <a:endParaRPr lang="en-US" dirty="0"/>
          </a:p>
        </p:txBody>
      </p:sp>
      <p:pic>
        <p:nvPicPr>
          <p:cNvPr id="5" name="Picture 4">
            <a:extLst>
              <a:ext uri="{FF2B5EF4-FFF2-40B4-BE49-F238E27FC236}">
                <a16:creationId xmlns:a16="http://schemas.microsoft.com/office/drawing/2014/main" id="{3D4F85E3-5A77-7F40-A57A-8B91A4876085}"/>
              </a:ext>
            </a:extLst>
          </p:cNvPr>
          <p:cNvPicPr>
            <a:picLocks noChangeAspect="1"/>
          </p:cNvPicPr>
          <p:nvPr/>
        </p:nvPicPr>
        <p:blipFill>
          <a:blip r:embed="rId2"/>
          <a:stretch>
            <a:fillRect/>
          </a:stretch>
        </p:blipFill>
        <p:spPr>
          <a:xfrm>
            <a:off x="1005988" y="4710822"/>
            <a:ext cx="5283200" cy="1587500"/>
          </a:xfrm>
          <a:prstGeom prst="rect">
            <a:avLst/>
          </a:prstGeom>
        </p:spPr>
      </p:pic>
      <p:pic>
        <p:nvPicPr>
          <p:cNvPr id="6" name="Picture 5">
            <a:extLst>
              <a:ext uri="{FF2B5EF4-FFF2-40B4-BE49-F238E27FC236}">
                <a16:creationId xmlns:a16="http://schemas.microsoft.com/office/drawing/2014/main" id="{2F887F93-58B5-9F48-841D-E439E9FD963E}"/>
              </a:ext>
            </a:extLst>
          </p:cNvPr>
          <p:cNvPicPr>
            <a:picLocks noChangeAspect="1"/>
          </p:cNvPicPr>
          <p:nvPr/>
        </p:nvPicPr>
        <p:blipFill>
          <a:blip r:embed="rId3"/>
          <a:stretch>
            <a:fillRect/>
          </a:stretch>
        </p:blipFill>
        <p:spPr>
          <a:xfrm>
            <a:off x="1005988" y="3041714"/>
            <a:ext cx="3034695" cy="1237073"/>
          </a:xfrm>
          <a:prstGeom prst="rect">
            <a:avLst/>
          </a:prstGeom>
        </p:spPr>
      </p:pic>
    </p:spTree>
    <p:extLst>
      <p:ext uri="{BB962C8B-B14F-4D97-AF65-F5344CB8AC3E}">
        <p14:creationId xmlns:p14="http://schemas.microsoft.com/office/powerpoint/2010/main" val="2450075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7CF62-6021-4D4E-9308-9A06F8615B24}"/>
              </a:ext>
            </a:extLst>
          </p:cNvPr>
          <p:cNvSpPr>
            <a:spLocks noGrp="1"/>
          </p:cNvSpPr>
          <p:nvPr>
            <p:ph type="title"/>
          </p:nvPr>
        </p:nvSpPr>
        <p:spPr>
          <a:xfrm>
            <a:off x="762000" y="559678"/>
            <a:ext cx="10188132" cy="1022632"/>
          </a:xfrm>
        </p:spPr>
        <p:txBody>
          <a:bodyPr>
            <a:normAutofit/>
          </a:bodyPr>
          <a:lstStyle/>
          <a:p>
            <a:r>
              <a:rPr lang="en-US" dirty="0"/>
              <a:t>Another Way to Delete from a List</a:t>
            </a:r>
          </a:p>
        </p:txBody>
      </p:sp>
      <p:sp>
        <p:nvSpPr>
          <p:cNvPr id="3" name="Content Placeholder 2">
            <a:extLst>
              <a:ext uri="{FF2B5EF4-FFF2-40B4-BE49-F238E27FC236}">
                <a16:creationId xmlns:a16="http://schemas.microsoft.com/office/drawing/2014/main" id="{A37A6BB9-17ED-4D46-BA5C-86ABEA84422F}"/>
              </a:ext>
            </a:extLst>
          </p:cNvPr>
          <p:cNvSpPr>
            <a:spLocks noGrp="1"/>
          </p:cNvSpPr>
          <p:nvPr>
            <p:ph idx="1"/>
          </p:nvPr>
        </p:nvSpPr>
        <p:spPr>
          <a:xfrm>
            <a:off x="548640" y="1458672"/>
            <a:ext cx="10963003" cy="5655156"/>
          </a:xfrm>
        </p:spPr>
        <p:txBody>
          <a:bodyPr/>
          <a:lstStyle/>
          <a:p>
            <a:r>
              <a:rPr lang="en-US" dirty="0"/>
              <a:t>Can use del to delete an item from a list by index</a:t>
            </a:r>
          </a:p>
          <a:p>
            <a:endParaRPr lang="en-US" dirty="0"/>
          </a:p>
          <a:p>
            <a:endParaRPr lang="en-US" dirty="0"/>
          </a:p>
          <a:p>
            <a:pPr marL="0" indent="0">
              <a:buNone/>
            </a:pPr>
            <a:endParaRPr lang="en-US" dirty="0"/>
          </a:p>
          <a:p>
            <a:r>
              <a:rPr lang="en-US" dirty="0"/>
              <a:t>Can even delete a section of a list</a:t>
            </a:r>
          </a:p>
          <a:p>
            <a:endParaRPr lang="en-US" dirty="0"/>
          </a:p>
        </p:txBody>
      </p:sp>
      <p:pic>
        <p:nvPicPr>
          <p:cNvPr id="4" name="Picture 3">
            <a:extLst>
              <a:ext uri="{FF2B5EF4-FFF2-40B4-BE49-F238E27FC236}">
                <a16:creationId xmlns:a16="http://schemas.microsoft.com/office/drawing/2014/main" id="{F2D1818D-9E74-6C49-AA88-B05FC89CE6F8}"/>
              </a:ext>
            </a:extLst>
          </p:cNvPr>
          <p:cNvPicPr>
            <a:picLocks noChangeAspect="1"/>
          </p:cNvPicPr>
          <p:nvPr/>
        </p:nvPicPr>
        <p:blipFill>
          <a:blip r:embed="rId2"/>
          <a:stretch>
            <a:fillRect/>
          </a:stretch>
        </p:blipFill>
        <p:spPr>
          <a:xfrm>
            <a:off x="5730240" y="2465561"/>
            <a:ext cx="2622853" cy="1399590"/>
          </a:xfrm>
          <a:prstGeom prst="rect">
            <a:avLst/>
          </a:prstGeom>
        </p:spPr>
      </p:pic>
      <p:pic>
        <p:nvPicPr>
          <p:cNvPr id="5" name="Picture 4">
            <a:extLst>
              <a:ext uri="{FF2B5EF4-FFF2-40B4-BE49-F238E27FC236}">
                <a16:creationId xmlns:a16="http://schemas.microsoft.com/office/drawing/2014/main" id="{97A71F6C-9F70-C94A-8F19-EDEDDC91C9D7}"/>
              </a:ext>
            </a:extLst>
          </p:cNvPr>
          <p:cNvPicPr>
            <a:picLocks noChangeAspect="1"/>
          </p:cNvPicPr>
          <p:nvPr/>
        </p:nvPicPr>
        <p:blipFill>
          <a:blip r:embed="rId3"/>
          <a:stretch>
            <a:fillRect/>
          </a:stretch>
        </p:blipFill>
        <p:spPr>
          <a:xfrm>
            <a:off x="4819156" y="4314648"/>
            <a:ext cx="5005496" cy="1821728"/>
          </a:xfrm>
          <a:prstGeom prst="rect">
            <a:avLst/>
          </a:prstGeom>
        </p:spPr>
      </p:pic>
    </p:spTree>
    <p:extLst>
      <p:ext uri="{BB962C8B-B14F-4D97-AF65-F5344CB8AC3E}">
        <p14:creationId xmlns:p14="http://schemas.microsoft.com/office/powerpoint/2010/main" val="3211065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927C-58BE-3D4C-A309-1919C2D96A93}"/>
              </a:ext>
            </a:extLst>
          </p:cNvPr>
          <p:cNvSpPr>
            <a:spLocks noGrp="1"/>
          </p:cNvSpPr>
          <p:nvPr>
            <p:ph type="title"/>
          </p:nvPr>
        </p:nvSpPr>
        <p:spPr>
          <a:xfrm>
            <a:off x="762000" y="559678"/>
            <a:ext cx="11190514" cy="736385"/>
          </a:xfrm>
        </p:spPr>
        <p:txBody>
          <a:bodyPr>
            <a:normAutofit/>
          </a:bodyPr>
          <a:lstStyle/>
          <a:p>
            <a:r>
              <a:rPr lang="en-US" dirty="0"/>
              <a:t>Yet Another Way to Delete from a List</a:t>
            </a:r>
          </a:p>
        </p:txBody>
      </p:sp>
      <p:sp>
        <p:nvSpPr>
          <p:cNvPr id="3" name="Content Placeholder 2">
            <a:extLst>
              <a:ext uri="{FF2B5EF4-FFF2-40B4-BE49-F238E27FC236}">
                <a16:creationId xmlns:a16="http://schemas.microsoft.com/office/drawing/2014/main" id="{8EBB69F4-9057-554B-A2EA-DE716065AC4E}"/>
              </a:ext>
            </a:extLst>
          </p:cNvPr>
          <p:cNvSpPr>
            <a:spLocks noGrp="1"/>
          </p:cNvSpPr>
          <p:nvPr>
            <p:ph idx="1"/>
          </p:nvPr>
        </p:nvSpPr>
        <p:spPr>
          <a:xfrm>
            <a:off x="1157817" y="1797944"/>
            <a:ext cx="6248398" cy="3823922"/>
          </a:xfrm>
        </p:spPr>
        <p:txBody>
          <a:bodyPr/>
          <a:lstStyle/>
          <a:p>
            <a:r>
              <a:rPr lang="en-US" dirty="0" err="1"/>
              <a:t>Some_list.remove</a:t>
            </a:r>
            <a:r>
              <a:rPr lang="en-US" dirty="0"/>
              <a:t>("hi") </a:t>
            </a:r>
          </a:p>
          <a:p>
            <a:pPr lvl="1"/>
            <a:r>
              <a:rPr lang="en-US" dirty="0"/>
              <a:t>Removes the first value from the list that matches</a:t>
            </a:r>
          </a:p>
          <a:p>
            <a:pPr lvl="1"/>
            <a:endParaRPr lang="en-US" dirty="0"/>
          </a:p>
        </p:txBody>
      </p:sp>
      <p:pic>
        <p:nvPicPr>
          <p:cNvPr id="4" name="Picture 3">
            <a:extLst>
              <a:ext uri="{FF2B5EF4-FFF2-40B4-BE49-F238E27FC236}">
                <a16:creationId xmlns:a16="http://schemas.microsoft.com/office/drawing/2014/main" id="{2460C43C-9D7A-854E-AFD0-0F69F5DDA767}"/>
              </a:ext>
            </a:extLst>
          </p:cNvPr>
          <p:cNvPicPr>
            <a:picLocks noChangeAspect="1"/>
          </p:cNvPicPr>
          <p:nvPr/>
        </p:nvPicPr>
        <p:blipFill>
          <a:blip r:embed="rId3"/>
          <a:stretch>
            <a:fillRect/>
          </a:stretch>
        </p:blipFill>
        <p:spPr>
          <a:xfrm>
            <a:off x="982888" y="4020626"/>
            <a:ext cx="8842868" cy="2057401"/>
          </a:xfrm>
          <a:prstGeom prst="rect">
            <a:avLst/>
          </a:prstGeom>
        </p:spPr>
      </p:pic>
    </p:spTree>
    <p:extLst>
      <p:ext uri="{BB962C8B-B14F-4D97-AF65-F5344CB8AC3E}">
        <p14:creationId xmlns:p14="http://schemas.microsoft.com/office/powerpoint/2010/main" val="2632111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C3F9-8A26-440F-9A3D-186B77507899}"/>
              </a:ext>
            </a:extLst>
          </p:cNvPr>
          <p:cNvSpPr>
            <a:spLocks noGrp="1"/>
          </p:cNvSpPr>
          <p:nvPr>
            <p:ph type="title"/>
          </p:nvPr>
        </p:nvSpPr>
        <p:spPr>
          <a:xfrm>
            <a:off x="8046748" y="1257300"/>
            <a:ext cx="3505240" cy="4254869"/>
          </a:xfrm>
        </p:spPr>
        <p:txBody>
          <a:bodyPr>
            <a:normAutofit/>
          </a:bodyPr>
          <a:lstStyle/>
          <a:p>
            <a:pPr algn="l"/>
            <a:r>
              <a:rPr lang="en-US" dirty="0">
                <a:solidFill>
                  <a:schemeClr val="accent2"/>
                </a:solidFill>
              </a:rPr>
              <a:t>What do you learn in </a:t>
            </a:r>
            <a:br>
              <a:rPr lang="en-US" dirty="0">
                <a:solidFill>
                  <a:schemeClr val="accent2"/>
                </a:solidFill>
              </a:rPr>
            </a:br>
            <a:r>
              <a:rPr lang="en-US" dirty="0">
                <a:solidFill>
                  <a:schemeClr val="accent2"/>
                </a:solidFill>
              </a:rPr>
              <a:t>SI 507?</a:t>
            </a:r>
          </a:p>
        </p:txBody>
      </p:sp>
      <p:graphicFrame>
        <p:nvGraphicFramePr>
          <p:cNvPr id="5" name="Content Placeholder 2">
            <a:extLst>
              <a:ext uri="{FF2B5EF4-FFF2-40B4-BE49-F238E27FC236}">
                <a16:creationId xmlns:a16="http://schemas.microsoft.com/office/drawing/2014/main" id="{52A41089-6B3B-41A1-9018-CFA3DCEC5236}"/>
              </a:ext>
            </a:extLst>
          </p:cNvPr>
          <p:cNvGraphicFramePr>
            <a:graphicFrameLocks noGrp="1"/>
          </p:cNvGraphicFramePr>
          <p:nvPr>
            <p:ph idx="1"/>
            <p:extLst>
              <p:ext uri="{D42A27DB-BD31-4B8C-83A1-F6EECF244321}">
                <p14:modId xmlns:p14="http://schemas.microsoft.com/office/powerpoint/2010/main" val="592417563"/>
              </p:ext>
            </p:extLst>
          </p:nvPr>
        </p:nvGraphicFramePr>
        <p:xfrm>
          <a:off x="640012" y="978569"/>
          <a:ext cx="5727784" cy="5101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L-Shape 7">
            <a:extLst>
              <a:ext uri="{FF2B5EF4-FFF2-40B4-BE49-F238E27FC236}">
                <a16:creationId xmlns:a16="http://schemas.microsoft.com/office/drawing/2014/main" id="{31EC4F2B-FE4F-4F21-AB4E-CAD699FD6CD8}"/>
              </a:ext>
            </a:extLst>
          </p:cNvPr>
          <p:cNvSpPr/>
          <p:nvPr/>
        </p:nvSpPr>
        <p:spPr>
          <a:xfrm>
            <a:off x="665285" y="2630905"/>
            <a:ext cx="5677238" cy="3617494"/>
          </a:xfrm>
          <a:prstGeom prst="corner">
            <a:avLst>
              <a:gd name="adj1" fmla="val 1156"/>
              <a:gd name="adj2" fmla="val 156938"/>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794BAF5-C7C7-4CA0-ADC5-A2966B877EE0}"/>
              </a:ext>
            </a:extLst>
          </p:cNvPr>
          <p:cNvSpPr txBox="1"/>
          <p:nvPr/>
        </p:nvSpPr>
        <p:spPr>
          <a:xfrm>
            <a:off x="708491" y="6271637"/>
            <a:ext cx="5590826" cy="461665"/>
          </a:xfrm>
          <a:prstGeom prst="rect">
            <a:avLst/>
          </a:prstGeom>
          <a:noFill/>
        </p:spPr>
        <p:txBody>
          <a:bodyPr wrap="none" rtlCol="0">
            <a:spAutoFit/>
          </a:bodyPr>
          <a:lstStyle/>
          <a:p>
            <a:r>
              <a:rPr lang="en-US" sz="2400" b="1" dirty="0">
                <a:solidFill>
                  <a:srgbClr val="FF0000"/>
                </a:solidFill>
                <a:latin typeface="Arial" panose="020B0604020202020204" pitchFamily="34" charset="0"/>
                <a:cs typeface="Arial" panose="020B0604020202020204" pitchFamily="34" charset="0"/>
              </a:rPr>
              <a:t>Using Python with the Outside World</a:t>
            </a:r>
          </a:p>
        </p:txBody>
      </p:sp>
    </p:spTree>
    <p:extLst>
      <p:ext uri="{BB962C8B-B14F-4D97-AF65-F5344CB8AC3E}">
        <p14:creationId xmlns:p14="http://schemas.microsoft.com/office/powerpoint/2010/main" val="13790238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FEAA7-32EB-6546-87C7-C4AF2906C452}"/>
              </a:ext>
            </a:extLst>
          </p:cNvPr>
          <p:cNvSpPr>
            <a:spLocks noGrp="1"/>
          </p:cNvSpPr>
          <p:nvPr>
            <p:ph type="title"/>
          </p:nvPr>
        </p:nvSpPr>
        <p:spPr>
          <a:xfrm>
            <a:off x="762000" y="559678"/>
            <a:ext cx="10390414" cy="966972"/>
          </a:xfrm>
        </p:spPr>
        <p:txBody>
          <a:bodyPr/>
          <a:lstStyle/>
          <a:p>
            <a:r>
              <a:rPr lang="en-US" dirty="0"/>
              <a:t>Looping Through Items in a List</a:t>
            </a:r>
          </a:p>
        </p:txBody>
      </p:sp>
      <p:sp>
        <p:nvSpPr>
          <p:cNvPr id="3" name="Content Placeholder 2">
            <a:extLst>
              <a:ext uri="{FF2B5EF4-FFF2-40B4-BE49-F238E27FC236}">
                <a16:creationId xmlns:a16="http://schemas.microsoft.com/office/drawing/2014/main" id="{2F66E1FA-6359-EE47-9CC1-44533FB0359C}"/>
              </a:ext>
            </a:extLst>
          </p:cNvPr>
          <p:cNvSpPr>
            <a:spLocks noGrp="1"/>
          </p:cNvSpPr>
          <p:nvPr>
            <p:ph idx="1"/>
          </p:nvPr>
        </p:nvSpPr>
        <p:spPr>
          <a:xfrm>
            <a:off x="1039586" y="1793709"/>
            <a:ext cx="6248398" cy="5655156"/>
          </a:xfrm>
        </p:spPr>
        <p:txBody>
          <a:bodyPr/>
          <a:lstStyle/>
          <a:p>
            <a:r>
              <a:rPr lang="en-US" dirty="0"/>
              <a:t>You can easily loop through all the items in a list</a:t>
            </a:r>
          </a:p>
          <a:p>
            <a:pPr lvl="1"/>
            <a:r>
              <a:rPr lang="en-US" dirty="0"/>
              <a:t>Using a for-each loop</a:t>
            </a:r>
          </a:p>
          <a:p>
            <a:pPr lvl="1"/>
            <a:r>
              <a:rPr lang="en-US" dirty="0"/>
              <a:t>Using a for loop with indices</a:t>
            </a:r>
          </a:p>
        </p:txBody>
      </p:sp>
      <p:pic>
        <p:nvPicPr>
          <p:cNvPr id="6" name="Picture 5">
            <a:extLst>
              <a:ext uri="{FF2B5EF4-FFF2-40B4-BE49-F238E27FC236}">
                <a16:creationId xmlns:a16="http://schemas.microsoft.com/office/drawing/2014/main" id="{CFF92FBA-2FCC-A042-905E-ABFACAEA65B1}"/>
              </a:ext>
            </a:extLst>
          </p:cNvPr>
          <p:cNvPicPr>
            <a:picLocks noChangeAspect="1"/>
          </p:cNvPicPr>
          <p:nvPr/>
        </p:nvPicPr>
        <p:blipFill>
          <a:blip r:embed="rId2"/>
          <a:stretch>
            <a:fillRect/>
          </a:stretch>
        </p:blipFill>
        <p:spPr>
          <a:xfrm>
            <a:off x="1406930" y="1971077"/>
            <a:ext cx="5513710" cy="2004985"/>
          </a:xfrm>
          <a:prstGeom prst="rect">
            <a:avLst/>
          </a:prstGeom>
        </p:spPr>
      </p:pic>
    </p:spTree>
    <p:extLst>
      <p:ext uri="{BB962C8B-B14F-4D97-AF65-F5344CB8AC3E}">
        <p14:creationId xmlns:p14="http://schemas.microsoft.com/office/powerpoint/2010/main" val="62312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DF01-D195-AF42-989B-72A2EC285EAF}"/>
              </a:ext>
            </a:extLst>
          </p:cNvPr>
          <p:cNvSpPr>
            <a:spLocks noGrp="1"/>
          </p:cNvSpPr>
          <p:nvPr>
            <p:ph type="title"/>
          </p:nvPr>
        </p:nvSpPr>
        <p:spPr>
          <a:xfrm>
            <a:off x="743666" y="760491"/>
            <a:ext cx="6045200" cy="625066"/>
          </a:xfrm>
        </p:spPr>
        <p:txBody>
          <a:bodyPr>
            <a:normAutofit/>
          </a:bodyPr>
          <a:lstStyle/>
          <a:p>
            <a:r>
              <a:rPr lang="en-US" dirty="0"/>
              <a:t>Peer Instruction #6</a:t>
            </a:r>
          </a:p>
        </p:txBody>
      </p:sp>
      <p:sp>
        <p:nvSpPr>
          <p:cNvPr id="3" name="Content Placeholder 2">
            <a:extLst>
              <a:ext uri="{FF2B5EF4-FFF2-40B4-BE49-F238E27FC236}">
                <a16:creationId xmlns:a16="http://schemas.microsoft.com/office/drawing/2014/main" id="{2E4EAEB1-DD05-8C43-8DB8-0049B448FB91}"/>
              </a:ext>
            </a:extLst>
          </p:cNvPr>
          <p:cNvSpPr>
            <a:spLocks noGrp="1"/>
          </p:cNvSpPr>
          <p:nvPr>
            <p:ph idx="1"/>
          </p:nvPr>
        </p:nvSpPr>
        <p:spPr>
          <a:xfrm>
            <a:off x="6511651" y="509756"/>
            <a:ext cx="6248398" cy="5655156"/>
          </a:xfrm>
        </p:spPr>
        <p:txBody>
          <a:bodyPr/>
          <a:lstStyle/>
          <a:p>
            <a:r>
              <a:rPr lang="en-US" dirty="0"/>
              <a:t>What will the following code print?</a:t>
            </a:r>
          </a:p>
          <a:p>
            <a:pPr lvl="1"/>
            <a:r>
              <a:rPr lang="en-US" dirty="0"/>
              <a:t>A) [3, 0, 2, 0, 0]</a:t>
            </a:r>
          </a:p>
          <a:p>
            <a:pPr lvl="1"/>
            <a:r>
              <a:rPr lang="en-US" dirty="0"/>
              <a:t>B) [3, 0, 2]</a:t>
            </a:r>
          </a:p>
          <a:p>
            <a:pPr lvl="1"/>
            <a:r>
              <a:rPr lang="en-US" dirty="0"/>
              <a:t>C) [3, 2]</a:t>
            </a:r>
          </a:p>
          <a:p>
            <a:pPr lvl="1"/>
            <a:r>
              <a:rPr lang="en-US" dirty="0"/>
              <a:t>D) [3, 2, 0]</a:t>
            </a:r>
          </a:p>
        </p:txBody>
      </p:sp>
      <p:pic>
        <p:nvPicPr>
          <p:cNvPr id="4" name="Picture 3">
            <a:extLst>
              <a:ext uri="{FF2B5EF4-FFF2-40B4-BE49-F238E27FC236}">
                <a16:creationId xmlns:a16="http://schemas.microsoft.com/office/drawing/2014/main" id="{7FE0215B-B770-B042-8290-292BA4449238}"/>
              </a:ext>
            </a:extLst>
          </p:cNvPr>
          <p:cNvPicPr>
            <a:picLocks noChangeAspect="1"/>
          </p:cNvPicPr>
          <p:nvPr/>
        </p:nvPicPr>
        <p:blipFill>
          <a:blip r:embed="rId2"/>
          <a:stretch>
            <a:fillRect/>
          </a:stretch>
        </p:blipFill>
        <p:spPr>
          <a:xfrm>
            <a:off x="334992" y="2261357"/>
            <a:ext cx="6176659" cy="3584668"/>
          </a:xfrm>
          <a:prstGeom prst="rect">
            <a:avLst/>
          </a:prstGeom>
        </p:spPr>
      </p:pic>
    </p:spTree>
    <p:extLst>
      <p:ext uri="{BB962C8B-B14F-4D97-AF65-F5344CB8AC3E}">
        <p14:creationId xmlns:p14="http://schemas.microsoft.com/office/powerpoint/2010/main" val="30207113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D5AFEC-E4A4-5F4B-A2DE-FD3EE7B16298}"/>
              </a:ext>
            </a:extLst>
          </p:cNvPr>
          <p:cNvPicPr>
            <a:picLocks noChangeAspect="1"/>
          </p:cNvPicPr>
          <p:nvPr/>
        </p:nvPicPr>
        <p:blipFill>
          <a:blip r:embed="rId2"/>
          <a:stretch>
            <a:fillRect/>
          </a:stretch>
        </p:blipFill>
        <p:spPr>
          <a:xfrm>
            <a:off x="1769171" y="3717452"/>
            <a:ext cx="4485448" cy="1242124"/>
          </a:xfrm>
          <a:prstGeom prst="rect">
            <a:avLst/>
          </a:prstGeom>
        </p:spPr>
      </p:pic>
      <p:sp>
        <p:nvSpPr>
          <p:cNvPr id="2" name="Title 1">
            <a:extLst>
              <a:ext uri="{FF2B5EF4-FFF2-40B4-BE49-F238E27FC236}">
                <a16:creationId xmlns:a16="http://schemas.microsoft.com/office/drawing/2014/main" id="{9C1AA750-A7F0-3140-9653-AB37255E9D27}"/>
              </a:ext>
            </a:extLst>
          </p:cNvPr>
          <p:cNvSpPr>
            <a:spLocks noGrp="1"/>
          </p:cNvSpPr>
          <p:nvPr>
            <p:ph type="title"/>
          </p:nvPr>
        </p:nvSpPr>
        <p:spPr>
          <a:xfrm>
            <a:off x="762000" y="559678"/>
            <a:ext cx="5334000" cy="998252"/>
          </a:xfrm>
        </p:spPr>
        <p:txBody>
          <a:bodyPr/>
          <a:lstStyle/>
          <a:p>
            <a:r>
              <a:rPr lang="en-US" dirty="0"/>
              <a:t>Range Function</a:t>
            </a:r>
          </a:p>
        </p:txBody>
      </p:sp>
      <p:sp>
        <p:nvSpPr>
          <p:cNvPr id="3" name="Content Placeholder 2">
            <a:extLst>
              <a:ext uri="{FF2B5EF4-FFF2-40B4-BE49-F238E27FC236}">
                <a16:creationId xmlns:a16="http://schemas.microsoft.com/office/drawing/2014/main" id="{AAC64D8F-82BF-A542-B72A-459AF9996094}"/>
              </a:ext>
            </a:extLst>
          </p:cNvPr>
          <p:cNvSpPr>
            <a:spLocks noGrp="1"/>
          </p:cNvSpPr>
          <p:nvPr>
            <p:ph idx="1"/>
          </p:nvPr>
        </p:nvSpPr>
        <p:spPr>
          <a:xfrm>
            <a:off x="677334" y="1777067"/>
            <a:ext cx="4624052" cy="1751330"/>
          </a:xfrm>
        </p:spPr>
        <p:txBody>
          <a:bodyPr/>
          <a:lstStyle/>
          <a:p>
            <a:r>
              <a:rPr lang="en-US" dirty="0"/>
              <a:t>Returns an iterator</a:t>
            </a:r>
          </a:p>
          <a:p>
            <a:pPr lvl="1"/>
            <a:r>
              <a:rPr lang="en-US" dirty="0"/>
              <a:t>Object that has a next() method to get the next value in a sequence</a:t>
            </a:r>
          </a:p>
        </p:txBody>
      </p:sp>
      <p:pic>
        <p:nvPicPr>
          <p:cNvPr id="5" name="Picture 4">
            <a:extLst>
              <a:ext uri="{FF2B5EF4-FFF2-40B4-BE49-F238E27FC236}">
                <a16:creationId xmlns:a16="http://schemas.microsoft.com/office/drawing/2014/main" id="{08E3FBED-0289-4F41-997F-5B5431942755}"/>
              </a:ext>
            </a:extLst>
          </p:cNvPr>
          <p:cNvPicPr>
            <a:picLocks noChangeAspect="1"/>
          </p:cNvPicPr>
          <p:nvPr/>
        </p:nvPicPr>
        <p:blipFill>
          <a:blip r:embed="rId3"/>
          <a:stretch>
            <a:fillRect/>
          </a:stretch>
        </p:blipFill>
        <p:spPr>
          <a:xfrm>
            <a:off x="6730206" y="2256195"/>
            <a:ext cx="1062733" cy="2922517"/>
          </a:xfrm>
          <a:prstGeom prst="rect">
            <a:avLst/>
          </a:prstGeom>
        </p:spPr>
      </p:pic>
      <p:sp>
        <p:nvSpPr>
          <p:cNvPr id="6" name="TextBox 5">
            <a:extLst>
              <a:ext uri="{FF2B5EF4-FFF2-40B4-BE49-F238E27FC236}">
                <a16:creationId xmlns:a16="http://schemas.microsoft.com/office/drawing/2014/main" id="{03455CCE-0383-1C49-AD44-B5C94B79A90F}"/>
              </a:ext>
            </a:extLst>
          </p:cNvPr>
          <p:cNvSpPr txBox="1"/>
          <p:nvPr/>
        </p:nvSpPr>
        <p:spPr>
          <a:xfrm>
            <a:off x="4086620" y="5278171"/>
            <a:ext cx="2165684" cy="1200329"/>
          </a:xfrm>
          <a:prstGeom prst="rect">
            <a:avLst/>
          </a:prstGeom>
          <a:noFill/>
          <a:ln w="25400">
            <a:solidFill>
              <a:srgbClr val="C00000"/>
            </a:solidFill>
          </a:ln>
        </p:spPr>
        <p:txBody>
          <a:bodyPr wrap="square" rtlCol="0">
            <a:spAutoFit/>
          </a:bodyPr>
          <a:lstStyle/>
          <a:p>
            <a:r>
              <a:rPr lang="en-US" dirty="0"/>
              <a:t>Notice that it only prints to 9 but loops 10 times (from 0 to 9)</a:t>
            </a:r>
          </a:p>
        </p:txBody>
      </p:sp>
      <p:cxnSp>
        <p:nvCxnSpPr>
          <p:cNvPr id="7" name="Straight Connector 6">
            <a:extLst>
              <a:ext uri="{FF2B5EF4-FFF2-40B4-BE49-F238E27FC236}">
                <a16:creationId xmlns:a16="http://schemas.microsoft.com/office/drawing/2014/main" id="{7E46A522-CEFE-2341-B273-75C105664A98}"/>
              </a:ext>
            </a:extLst>
          </p:cNvPr>
          <p:cNvCxnSpPr>
            <a:cxnSpLocks/>
          </p:cNvCxnSpPr>
          <p:nvPr/>
        </p:nvCxnSpPr>
        <p:spPr>
          <a:xfrm flipV="1">
            <a:off x="5613621" y="4800600"/>
            <a:ext cx="1116585" cy="378112"/>
          </a:xfrm>
          <a:prstGeom prst="line">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2D72162-A0CA-DA4E-8E2F-B490B0032778}"/>
              </a:ext>
            </a:extLst>
          </p:cNvPr>
          <p:cNvCxnSpPr>
            <a:cxnSpLocks/>
          </p:cNvCxnSpPr>
          <p:nvPr/>
        </p:nvCxnSpPr>
        <p:spPr>
          <a:xfrm flipH="1" flipV="1">
            <a:off x="5064981" y="4436828"/>
            <a:ext cx="379377" cy="741884"/>
          </a:xfrm>
          <a:prstGeom prst="line">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1248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397-5BB3-E64A-B608-7F3BB8F5AA8B}"/>
              </a:ext>
            </a:extLst>
          </p:cNvPr>
          <p:cNvSpPr>
            <a:spLocks noGrp="1"/>
          </p:cNvSpPr>
          <p:nvPr>
            <p:ph type="title"/>
          </p:nvPr>
        </p:nvSpPr>
        <p:spPr>
          <a:xfrm>
            <a:off x="761999" y="559678"/>
            <a:ext cx="9655629" cy="784092"/>
          </a:xfrm>
        </p:spPr>
        <p:txBody>
          <a:bodyPr>
            <a:normAutofit/>
          </a:bodyPr>
          <a:lstStyle/>
          <a:p>
            <a:r>
              <a:rPr lang="en-US" dirty="0"/>
              <a:t>Three Ways to Use Range</a:t>
            </a:r>
          </a:p>
        </p:txBody>
      </p:sp>
      <p:sp>
        <p:nvSpPr>
          <p:cNvPr id="3" name="Content Placeholder 2">
            <a:extLst>
              <a:ext uri="{FF2B5EF4-FFF2-40B4-BE49-F238E27FC236}">
                <a16:creationId xmlns:a16="http://schemas.microsoft.com/office/drawing/2014/main" id="{F33A9433-5C72-154D-95D7-8D0CCA705B8C}"/>
              </a:ext>
            </a:extLst>
          </p:cNvPr>
          <p:cNvSpPr>
            <a:spLocks noGrp="1"/>
          </p:cNvSpPr>
          <p:nvPr>
            <p:ph idx="1"/>
          </p:nvPr>
        </p:nvSpPr>
        <p:spPr>
          <a:xfrm>
            <a:off x="2626169" y="1854969"/>
            <a:ext cx="6248398" cy="2197100"/>
          </a:xfrm>
        </p:spPr>
        <p:txBody>
          <a:bodyPr/>
          <a:lstStyle/>
          <a:p>
            <a:r>
              <a:rPr lang="en-US" dirty="0"/>
              <a:t>range(end) – 0 to (end – 1) by 1 – Loops end times</a:t>
            </a:r>
          </a:p>
          <a:p>
            <a:r>
              <a:rPr lang="en-US" dirty="0"/>
              <a:t>range(start, end) – start to (end – 1) by 1</a:t>
            </a:r>
          </a:p>
          <a:p>
            <a:r>
              <a:rPr lang="en-US" dirty="0"/>
              <a:t>Range(start, end, step) – start to (end – 1) by step</a:t>
            </a:r>
          </a:p>
        </p:txBody>
      </p:sp>
      <p:pic>
        <p:nvPicPr>
          <p:cNvPr id="4" name="Picture 3">
            <a:extLst>
              <a:ext uri="{FF2B5EF4-FFF2-40B4-BE49-F238E27FC236}">
                <a16:creationId xmlns:a16="http://schemas.microsoft.com/office/drawing/2014/main" id="{6770F999-EF0C-0246-844D-1B3D650732C0}"/>
              </a:ext>
            </a:extLst>
          </p:cNvPr>
          <p:cNvPicPr>
            <a:picLocks noChangeAspect="1"/>
          </p:cNvPicPr>
          <p:nvPr/>
        </p:nvPicPr>
        <p:blipFill>
          <a:blip r:embed="rId2"/>
          <a:stretch>
            <a:fillRect/>
          </a:stretch>
        </p:blipFill>
        <p:spPr>
          <a:xfrm>
            <a:off x="817658" y="3946657"/>
            <a:ext cx="3086100" cy="2463800"/>
          </a:xfrm>
          <a:prstGeom prst="rect">
            <a:avLst/>
          </a:prstGeom>
        </p:spPr>
      </p:pic>
      <p:pic>
        <p:nvPicPr>
          <p:cNvPr id="5" name="Picture 4">
            <a:extLst>
              <a:ext uri="{FF2B5EF4-FFF2-40B4-BE49-F238E27FC236}">
                <a16:creationId xmlns:a16="http://schemas.microsoft.com/office/drawing/2014/main" id="{74E012DB-958A-F545-B636-FFD5D1D41475}"/>
              </a:ext>
            </a:extLst>
          </p:cNvPr>
          <p:cNvPicPr>
            <a:picLocks noChangeAspect="1"/>
          </p:cNvPicPr>
          <p:nvPr/>
        </p:nvPicPr>
        <p:blipFill>
          <a:blip r:embed="rId3"/>
          <a:stretch>
            <a:fillRect/>
          </a:stretch>
        </p:blipFill>
        <p:spPr>
          <a:xfrm>
            <a:off x="4233334" y="3959357"/>
            <a:ext cx="2768600" cy="2197100"/>
          </a:xfrm>
          <a:prstGeom prst="rect">
            <a:avLst/>
          </a:prstGeom>
        </p:spPr>
      </p:pic>
      <p:pic>
        <p:nvPicPr>
          <p:cNvPr id="6" name="Picture 5">
            <a:extLst>
              <a:ext uri="{FF2B5EF4-FFF2-40B4-BE49-F238E27FC236}">
                <a16:creationId xmlns:a16="http://schemas.microsoft.com/office/drawing/2014/main" id="{3D51A374-3C1D-EB49-9746-4680E71B3527}"/>
              </a:ext>
            </a:extLst>
          </p:cNvPr>
          <p:cNvPicPr>
            <a:picLocks noChangeAspect="1"/>
          </p:cNvPicPr>
          <p:nvPr/>
        </p:nvPicPr>
        <p:blipFill>
          <a:blip r:embed="rId4"/>
          <a:stretch>
            <a:fillRect/>
          </a:stretch>
        </p:blipFill>
        <p:spPr>
          <a:xfrm>
            <a:off x="7502352" y="3946657"/>
            <a:ext cx="3543300" cy="2222500"/>
          </a:xfrm>
          <a:prstGeom prst="rect">
            <a:avLst/>
          </a:prstGeom>
        </p:spPr>
      </p:pic>
    </p:spTree>
    <p:extLst>
      <p:ext uri="{BB962C8B-B14F-4D97-AF65-F5344CB8AC3E}">
        <p14:creationId xmlns:p14="http://schemas.microsoft.com/office/powerpoint/2010/main" val="13409258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E9F2-111A-3046-9BF5-C8FFDB34D140}"/>
              </a:ext>
            </a:extLst>
          </p:cNvPr>
          <p:cNvSpPr>
            <a:spLocks noGrp="1"/>
          </p:cNvSpPr>
          <p:nvPr>
            <p:ph type="title"/>
          </p:nvPr>
        </p:nvSpPr>
        <p:spPr>
          <a:xfrm>
            <a:off x="762000" y="559678"/>
            <a:ext cx="9002486" cy="966972"/>
          </a:xfrm>
        </p:spPr>
        <p:txBody>
          <a:bodyPr/>
          <a:lstStyle/>
          <a:p>
            <a:r>
              <a:rPr lang="en-US" dirty="0"/>
              <a:t>Functions that take Lists</a:t>
            </a:r>
          </a:p>
        </p:txBody>
      </p:sp>
      <p:pic>
        <p:nvPicPr>
          <p:cNvPr id="4" name="Content Placeholder 3">
            <a:extLst>
              <a:ext uri="{FF2B5EF4-FFF2-40B4-BE49-F238E27FC236}">
                <a16:creationId xmlns:a16="http://schemas.microsoft.com/office/drawing/2014/main" id="{3340C5C6-E7C8-3E47-A84B-69DDEEBA29A1}"/>
              </a:ext>
            </a:extLst>
          </p:cNvPr>
          <p:cNvPicPr>
            <a:picLocks noGrp="1" noChangeAspect="1"/>
          </p:cNvPicPr>
          <p:nvPr>
            <p:ph idx="1"/>
          </p:nvPr>
        </p:nvPicPr>
        <p:blipFill>
          <a:blip r:embed="rId2"/>
          <a:stretch>
            <a:fillRect/>
          </a:stretch>
        </p:blipFill>
        <p:spPr>
          <a:xfrm>
            <a:off x="1811960" y="2047306"/>
            <a:ext cx="5960052" cy="4430128"/>
          </a:xfrm>
          <a:prstGeom prst="rect">
            <a:avLst/>
          </a:prstGeom>
        </p:spPr>
      </p:pic>
    </p:spTree>
    <p:extLst>
      <p:ext uri="{BB962C8B-B14F-4D97-AF65-F5344CB8AC3E}">
        <p14:creationId xmlns:p14="http://schemas.microsoft.com/office/powerpoint/2010/main" val="41332785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78B8-E006-CE42-9884-DEE9AD9E2AB4}"/>
              </a:ext>
            </a:extLst>
          </p:cNvPr>
          <p:cNvSpPr>
            <a:spLocks noGrp="1"/>
          </p:cNvSpPr>
          <p:nvPr>
            <p:ph type="title"/>
          </p:nvPr>
        </p:nvSpPr>
        <p:spPr>
          <a:xfrm>
            <a:off x="761999" y="559678"/>
            <a:ext cx="8349343" cy="943119"/>
          </a:xfrm>
        </p:spPr>
        <p:txBody>
          <a:bodyPr/>
          <a:lstStyle/>
          <a:p>
            <a:r>
              <a:rPr lang="en-US" dirty="0"/>
              <a:t>Example Functions</a:t>
            </a:r>
          </a:p>
        </p:txBody>
      </p:sp>
      <p:pic>
        <p:nvPicPr>
          <p:cNvPr id="4" name="Content Placeholder 3">
            <a:extLst>
              <a:ext uri="{FF2B5EF4-FFF2-40B4-BE49-F238E27FC236}">
                <a16:creationId xmlns:a16="http://schemas.microsoft.com/office/drawing/2014/main" id="{1744608A-2DCA-354A-B0EB-56F46EB9661B}"/>
              </a:ext>
            </a:extLst>
          </p:cNvPr>
          <p:cNvPicPr>
            <a:picLocks noGrp="1" noChangeAspect="1"/>
          </p:cNvPicPr>
          <p:nvPr>
            <p:ph idx="1"/>
          </p:nvPr>
        </p:nvPicPr>
        <p:blipFill>
          <a:blip r:embed="rId3"/>
          <a:stretch>
            <a:fillRect/>
          </a:stretch>
        </p:blipFill>
        <p:spPr>
          <a:xfrm>
            <a:off x="183886" y="1826109"/>
            <a:ext cx="5912114" cy="4718843"/>
          </a:xfrm>
          <a:prstGeom prst="rect">
            <a:avLst/>
          </a:prstGeom>
        </p:spPr>
      </p:pic>
      <p:pic>
        <p:nvPicPr>
          <p:cNvPr id="5" name="Picture 4">
            <a:extLst>
              <a:ext uri="{FF2B5EF4-FFF2-40B4-BE49-F238E27FC236}">
                <a16:creationId xmlns:a16="http://schemas.microsoft.com/office/drawing/2014/main" id="{0AFBD1CF-F853-4142-9D52-BEF2BC979008}"/>
              </a:ext>
            </a:extLst>
          </p:cNvPr>
          <p:cNvPicPr>
            <a:picLocks noChangeAspect="1"/>
          </p:cNvPicPr>
          <p:nvPr/>
        </p:nvPicPr>
        <p:blipFill>
          <a:blip r:embed="rId4"/>
          <a:stretch>
            <a:fillRect/>
          </a:stretch>
        </p:blipFill>
        <p:spPr>
          <a:xfrm>
            <a:off x="6415802" y="1913573"/>
            <a:ext cx="5229464" cy="4718843"/>
          </a:xfrm>
          <a:prstGeom prst="rect">
            <a:avLst/>
          </a:prstGeom>
        </p:spPr>
      </p:pic>
    </p:spTree>
    <p:extLst>
      <p:ext uri="{BB962C8B-B14F-4D97-AF65-F5344CB8AC3E}">
        <p14:creationId xmlns:p14="http://schemas.microsoft.com/office/powerpoint/2010/main" val="19888147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CDED-244E-4A4A-BE5B-2A329CB731B4}"/>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3C6C2BDC-8C68-5A4E-AFED-21A4D6CC2888}"/>
              </a:ext>
            </a:extLst>
          </p:cNvPr>
          <p:cNvSpPr>
            <a:spLocks noGrp="1"/>
          </p:cNvSpPr>
          <p:nvPr>
            <p:ph idx="1"/>
          </p:nvPr>
        </p:nvSpPr>
        <p:spPr>
          <a:xfrm>
            <a:off x="677334" y="1500190"/>
            <a:ext cx="8596668" cy="1532802"/>
          </a:xfrm>
        </p:spPr>
        <p:txBody>
          <a:bodyPr/>
          <a:lstStyle/>
          <a:p>
            <a:r>
              <a:rPr lang="en-US" dirty="0"/>
              <a:t>Use a while loop when you don't know how many times to repeat</a:t>
            </a:r>
          </a:p>
        </p:txBody>
      </p:sp>
      <p:pic>
        <p:nvPicPr>
          <p:cNvPr id="4" name="Picture 3">
            <a:extLst>
              <a:ext uri="{FF2B5EF4-FFF2-40B4-BE49-F238E27FC236}">
                <a16:creationId xmlns:a16="http://schemas.microsoft.com/office/drawing/2014/main" id="{8A297ABD-77A7-3C4C-A5D1-E7BD0F541C9A}"/>
              </a:ext>
            </a:extLst>
          </p:cNvPr>
          <p:cNvPicPr>
            <a:picLocks noChangeAspect="1"/>
          </p:cNvPicPr>
          <p:nvPr/>
        </p:nvPicPr>
        <p:blipFill>
          <a:blip r:embed="rId2"/>
          <a:stretch>
            <a:fillRect/>
          </a:stretch>
        </p:blipFill>
        <p:spPr>
          <a:xfrm>
            <a:off x="1334776" y="2663686"/>
            <a:ext cx="6578182" cy="3676383"/>
          </a:xfrm>
          <a:prstGeom prst="rect">
            <a:avLst/>
          </a:prstGeom>
        </p:spPr>
      </p:pic>
    </p:spTree>
    <p:extLst>
      <p:ext uri="{BB962C8B-B14F-4D97-AF65-F5344CB8AC3E}">
        <p14:creationId xmlns:p14="http://schemas.microsoft.com/office/powerpoint/2010/main" val="15708639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07408-11B1-1144-9009-6AEABAE939FF}"/>
              </a:ext>
            </a:extLst>
          </p:cNvPr>
          <p:cNvSpPr>
            <a:spLocks noGrp="1"/>
          </p:cNvSpPr>
          <p:nvPr>
            <p:ph type="title"/>
          </p:nvPr>
        </p:nvSpPr>
        <p:spPr>
          <a:xfrm>
            <a:off x="762000" y="559678"/>
            <a:ext cx="5909144" cy="943119"/>
          </a:xfrm>
        </p:spPr>
        <p:txBody>
          <a:bodyPr>
            <a:normAutofit/>
          </a:bodyPr>
          <a:lstStyle/>
          <a:p>
            <a:r>
              <a:rPr lang="en-US" dirty="0"/>
              <a:t>Common Syntax Errors</a:t>
            </a:r>
          </a:p>
        </p:txBody>
      </p:sp>
      <p:sp>
        <p:nvSpPr>
          <p:cNvPr id="3" name="Content Placeholder 2">
            <a:extLst>
              <a:ext uri="{FF2B5EF4-FFF2-40B4-BE49-F238E27FC236}">
                <a16:creationId xmlns:a16="http://schemas.microsoft.com/office/drawing/2014/main" id="{282E7A7B-41C7-4A49-A1BE-9BEA3CF8E291}"/>
              </a:ext>
            </a:extLst>
          </p:cNvPr>
          <p:cNvSpPr>
            <a:spLocks noGrp="1"/>
          </p:cNvSpPr>
          <p:nvPr>
            <p:ph idx="1"/>
          </p:nvPr>
        </p:nvSpPr>
        <p:spPr>
          <a:xfrm>
            <a:off x="930030" y="1502797"/>
            <a:ext cx="6248398" cy="5655156"/>
          </a:xfrm>
        </p:spPr>
        <p:txBody>
          <a:bodyPr>
            <a:normAutofit/>
          </a:bodyPr>
          <a:lstStyle/>
          <a:p>
            <a:r>
              <a:rPr lang="en-US" dirty="0"/>
              <a:t>Missing one of a pair</a:t>
            </a:r>
          </a:p>
          <a:p>
            <a:pPr lvl="1"/>
            <a:r>
              <a:rPr lang="en-US" dirty="0"/>
              <a:t>()</a:t>
            </a:r>
          </a:p>
          <a:p>
            <a:pPr lvl="1"/>
            <a:r>
              <a:rPr lang="en-US" dirty="0"/>
              <a:t>[]</a:t>
            </a:r>
          </a:p>
          <a:p>
            <a:pPr lvl="1"/>
            <a:r>
              <a:rPr lang="en-US" dirty="0"/>
              <a:t>Single or double quote</a:t>
            </a:r>
          </a:p>
          <a:p>
            <a:r>
              <a:rPr lang="en-US" dirty="0"/>
              <a:t>Wrong case </a:t>
            </a:r>
          </a:p>
          <a:p>
            <a:pPr lvl="1"/>
            <a:r>
              <a:rPr lang="en-US" dirty="0"/>
              <a:t>Name versus name</a:t>
            </a:r>
          </a:p>
          <a:p>
            <a:r>
              <a:rPr lang="en-US" dirty="0"/>
              <a:t>Wrong name </a:t>
            </a:r>
          </a:p>
          <a:p>
            <a:pPr lvl="1"/>
            <a:r>
              <a:rPr lang="en-US" dirty="0"/>
              <a:t>amount vs cost</a:t>
            </a:r>
          </a:p>
          <a:p>
            <a:pPr lvl="1"/>
            <a:endParaRPr lang="en-US" dirty="0"/>
          </a:p>
        </p:txBody>
      </p:sp>
      <p:pic>
        <p:nvPicPr>
          <p:cNvPr id="4" name="Picture 3">
            <a:extLst>
              <a:ext uri="{FF2B5EF4-FFF2-40B4-BE49-F238E27FC236}">
                <a16:creationId xmlns:a16="http://schemas.microsoft.com/office/drawing/2014/main" id="{406065DD-1AD3-034B-AC0C-6488CE65D450}"/>
              </a:ext>
            </a:extLst>
          </p:cNvPr>
          <p:cNvPicPr>
            <a:picLocks noChangeAspect="1"/>
          </p:cNvPicPr>
          <p:nvPr/>
        </p:nvPicPr>
        <p:blipFill>
          <a:blip r:embed="rId2"/>
          <a:stretch>
            <a:fillRect/>
          </a:stretch>
        </p:blipFill>
        <p:spPr>
          <a:xfrm>
            <a:off x="4821767" y="2584751"/>
            <a:ext cx="6172200" cy="1231900"/>
          </a:xfrm>
          <a:prstGeom prst="rect">
            <a:avLst/>
          </a:prstGeom>
        </p:spPr>
      </p:pic>
      <p:pic>
        <p:nvPicPr>
          <p:cNvPr id="5" name="Picture 4">
            <a:extLst>
              <a:ext uri="{FF2B5EF4-FFF2-40B4-BE49-F238E27FC236}">
                <a16:creationId xmlns:a16="http://schemas.microsoft.com/office/drawing/2014/main" id="{3F90FAC0-8DDF-DA49-82E3-BBFC5406DC89}"/>
              </a:ext>
            </a:extLst>
          </p:cNvPr>
          <p:cNvPicPr>
            <a:picLocks noChangeAspect="1"/>
          </p:cNvPicPr>
          <p:nvPr/>
        </p:nvPicPr>
        <p:blipFill>
          <a:blip r:embed="rId3"/>
          <a:stretch>
            <a:fillRect/>
          </a:stretch>
        </p:blipFill>
        <p:spPr>
          <a:xfrm>
            <a:off x="4821767" y="1263951"/>
            <a:ext cx="6108700" cy="1295400"/>
          </a:xfrm>
          <a:prstGeom prst="rect">
            <a:avLst/>
          </a:prstGeom>
        </p:spPr>
      </p:pic>
      <p:pic>
        <p:nvPicPr>
          <p:cNvPr id="6" name="Picture 5">
            <a:extLst>
              <a:ext uri="{FF2B5EF4-FFF2-40B4-BE49-F238E27FC236}">
                <a16:creationId xmlns:a16="http://schemas.microsoft.com/office/drawing/2014/main" id="{07A47D38-67F1-5847-A8BD-0B95498D8F81}"/>
              </a:ext>
            </a:extLst>
          </p:cNvPr>
          <p:cNvPicPr>
            <a:picLocks noChangeAspect="1"/>
          </p:cNvPicPr>
          <p:nvPr/>
        </p:nvPicPr>
        <p:blipFill>
          <a:blip r:embed="rId4"/>
          <a:stretch>
            <a:fillRect/>
          </a:stretch>
        </p:blipFill>
        <p:spPr>
          <a:xfrm>
            <a:off x="4696883" y="3880212"/>
            <a:ext cx="6083300" cy="1485900"/>
          </a:xfrm>
          <a:prstGeom prst="rect">
            <a:avLst/>
          </a:prstGeom>
        </p:spPr>
      </p:pic>
      <p:pic>
        <p:nvPicPr>
          <p:cNvPr id="7" name="Picture 6">
            <a:extLst>
              <a:ext uri="{FF2B5EF4-FFF2-40B4-BE49-F238E27FC236}">
                <a16:creationId xmlns:a16="http://schemas.microsoft.com/office/drawing/2014/main" id="{BF2A3182-DDC6-E54B-81D1-FFACE14C9946}"/>
              </a:ext>
            </a:extLst>
          </p:cNvPr>
          <p:cNvPicPr>
            <a:picLocks noChangeAspect="1"/>
          </p:cNvPicPr>
          <p:nvPr/>
        </p:nvPicPr>
        <p:blipFill>
          <a:blip r:embed="rId5"/>
          <a:stretch>
            <a:fillRect/>
          </a:stretch>
        </p:blipFill>
        <p:spPr>
          <a:xfrm>
            <a:off x="4874666" y="5283200"/>
            <a:ext cx="3937000" cy="1574800"/>
          </a:xfrm>
          <a:prstGeom prst="rect">
            <a:avLst/>
          </a:prstGeom>
        </p:spPr>
      </p:pic>
    </p:spTree>
    <p:extLst>
      <p:ext uri="{BB962C8B-B14F-4D97-AF65-F5344CB8AC3E}">
        <p14:creationId xmlns:p14="http://schemas.microsoft.com/office/powerpoint/2010/main" val="8557532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3189-9F92-8C43-A102-5F5A8D527775}"/>
              </a:ext>
            </a:extLst>
          </p:cNvPr>
          <p:cNvSpPr>
            <a:spLocks noGrp="1"/>
          </p:cNvSpPr>
          <p:nvPr>
            <p:ph type="title"/>
          </p:nvPr>
        </p:nvSpPr>
        <p:spPr>
          <a:xfrm>
            <a:off x="761999" y="559678"/>
            <a:ext cx="7369629" cy="974924"/>
          </a:xfrm>
        </p:spPr>
        <p:txBody>
          <a:bodyPr/>
          <a:lstStyle/>
          <a:p>
            <a:r>
              <a:rPr lang="en-US" dirty="0"/>
              <a:t>Common Syntax Errors</a:t>
            </a:r>
          </a:p>
        </p:txBody>
      </p:sp>
      <p:sp>
        <p:nvSpPr>
          <p:cNvPr id="3" name="Content Placeholder 2">
            <a:extLst>
              <a:ext uri="{FF2B5EF4-FFF2-40B4-BE49-F238E27FC236}">
                <a16:creationId xmlns:a16="http://schemas.microsoft.com/office/drawing/2014/main" id="{B4C171ED-761F-D240-9074-609CC7BC5241}"/>
              </a:ext>
            </a:extLst>
          </p:cNvPr>
          <p:cNvSpPr>
            <a:spLocks noGrp="1"/>
          </p:cNvSpPr>
          <p:nvPr>
            <p:ph idx="1"/>
          </p:nvPr>
        </p:nvSpPr>
        <p:spPr>
          <a:xfrm>
            <a:off x="677334" y="2160589"/>
            <a:ext cx="4284133" cy="3880773"/>
          </a:xfrm>
        </p:spPr>
        <p:txBody>
          <a:bodyPr/>
          <a:lstStyle/>
          <a:p>
            <a:r>
              <a:rPr lang="en-US" dirty="0"/>
              <a:t>Using = instead of == for equality testing</a:t>
            </a:r>
          </a:p>
          <a:p>
            <a:pPr marL="514350" indent="-457200"/>
            <a:r>
              <a:rPr lang="en-US" dirty="0"/>
              <a:t>Forgetting the : at the start of a block</a:t>
            </a:r>
          </a:p>
          <a:p>
            <a:pPr marL="514350" indent="-457200"/>
            <a:r>
              <a:rPr lang="en-US" dirty="0"/>
              <a:t>Forgetting the + between strings</a:t>
            </a:r>
          </a:p>
          <a:p>
            <a:pPr marL="514350" indent="-457200"/>
            <a:endParaRPr lang="en-US" dirty="0"/>
          </a:p>
        </p:txBody>
      </p:sp>
      <p:pic>
        <p:nvPicPr>
          <p:cNvPr id="4" name="Picture 3">
            <a:extLst>
              <a:ext uri="{FF2B5EF4-FFF2-40B4-BE49-F238E27FC236}">
                <a16:creationId xmlns:a16="http://schemas.microsoft.com/office/drawing/2014/main" id="{62D54405-4F47-2145-8225-F6233C22A6D4}"/>
              </a:ext>
            </a:extLst>
          </p:cNvPr>
          <p:cNvPicPr>
            <a:picLocks noChangeAspect="1"/>
          </p:cNvPicPr>
          <p:nvPr/>
        </p:nvPicPr>
        <p:blipFill>
          <a:blip r:embed="rId3"/>
          <a:stretch>
            <a:fillRect/>
          </a:stretch>
        </p:blipFill>
        <p:spPr>
          <a:xfrm>
            <a:off x="5433483" y="3082262"/>
            <a:ext cx="6134100" cy="1536700"/>
          </a:xfrm>
          <a:prstGeom prst="rect">
            <a:avLst/>
          </a:prstGeom>
        </p:spPr>
      </p:pic>
      <p:pic>
        <p:nvPicPr>
          <p:cNvPr id="5" name="Picture 4">
            <a:extLst>
              <a:ext uri="{FF2B5EF4-FFF2-40B4-BE49-F238E27FC236}">
                <a16:creationId xmlns:a16="http://schemas.microsoft.com/office/drawing/2014/main" id="{3048D336-4A12-6246-918E-EB68C4BB2AF5}"/>
              </a:ext>
            </a:extLst>
          </p:cNvPr>
          <p:cNvPicPr>
            <a:picLocks noChangeAspect="1"/>
          </p:cNvPicPr>
          <p:nvPr/>
        </p:nvPicPr>
        <p:blipFill>
          <a:blip r:embed="rId4"/>
          <a:stretch>
            <a:fillRect/>
          </a:stretch>
        </p:blipFill>
        <p:spPr>
          <a:xfrm>
            <a:off x="5433483" y="1850757"/>
            <a:ext cx="3175000" cy="1181100"/>
          </a:xfrm>
          <a:prstGeom prst="rect">
            <a:avLst/>
          </a:prstGeom>
        </p:spPr>
      </p:pic>
      <p:pic>
        <p:nvPicPr>
          <p:cNvPr id="6" name="Picture 5">
            <a:extLst>
              <a:ext uri="{FF2B5EF4-FFF2-40B4-BE49-F238E27FC236}">
                <a16:creationId xmlns:a16="http://schemas.microsoft.com/office/drawing/2014/main" id="{97C9172D-E527-744C-B3F0-1E4C184CABEF}"/>
              </a:ext>
            </a:extLst>
          </p:cNvPr>
          <p:cNvPicPr>
            <a:picLocks noChangeAspect="1"/>
          </p:cNvPicPr>
          <p:nvPr/>
        </p:nvPicPr>
        <p:blipFill>
          <a:blip r:embed="rId5"/>
          <a:stretch>
            <a:fillRect/>
          </a:stretch>
        </p:blipFill>
        <p:spPr>
          <a:xfrm>
            <a:off x="5433483" y="4822162"/>
            <a:ext cx="6007100" cy="1219200"/>
          </a:xfrm>
          <a:prstGeom prst="rect">
            <a:avLst/>
          </a:prstGeom>
        </p:spPr>
      </p:pic>
    </p:spTree>
    <p:extLst>
      <p:ext uri="{BB962C8B-B14F-4D97-AF65-F5344CB8AC3E}">
        <p14:creationId xmlns:p14="http://schemas.microsoft.com/office/powerpoint/2010/main" val="16230310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02D48-B676-164A-905E-0C7CAFCF0F3A}"/>
              </a:ext>
            </a:extLst>
          </p:cNvPr>
          <p:cNvSpPr>
            <a:spLocks noGrp="1"/>
          </p:cNvSpPr>
          <p:nvPr>
            <p:ph type="title"/>
          </p:nvPr>
        </p:nvSpPr>
        <p:spPr/>
        <p:txBody>
          <a:bodyPr/>
          <a:lstStyle/>
          <a:p>
            <a:r>
              <a:rPr lang="en-US" dirty="0"/>
              <a:t>Other Common Errors</a:t>
            </a:r>
          </a:p>
        </p:txBody>
      </p:sp>
      <p:sp>
        <p:nvSpPr>
          <p:cNvPr id="3" name="Content Placeholder 2">
            <a:extLst>
              <a:ext uri="{FF2B5EF4-FFF2-40B4-BE49-F238E27FC236}">
                <a16:creationId xmlns:a16="http://schemas.microsoft.com/office/drawing/2014/main" id="{29E96AD5-E254-B34D-B225-572DA31549B7}"/>
              </a:ext>
            </a:extLst>
          </p:cNvPr>
          <p:cNvSpPr>
            <a:spLocks noGrp="1"/>
          </p:cNvSpPr>
          <p:nvPr>
            <p:ph idx="1"/>
          </p:nvPr>
        </p:nvSpPr>
        <p:spPr>
          <a:xfrm>
            <a:off x="802043" y="2261350"/>
            <a:ext cx="6353092" cy="3053904"/>
          </a:xfrm>
        </p:spPr>
        <p:txBody>
          <a:bodyPr>
            <a:normAutofit/>
          </a:bodyPr>
          <a:lstStyle/>
          <a:p>
            <a:r>
              <a:rPr lang="en-US" dirty="0"/>
              <a:t>Divide by zero</a:t>
            </a:r>
          </a:p>
          <a:p>
            <a:endParaRPr lang="en-US" dirty="0"/>
          </a:p>
          <a:p>
            <a:r>
              <a:rPr lang="en-US" dirty="0"/>
              <a:t>Off by one</a:t>
            </a:r>
          </a:p>
          <a:p>
            <a:endParaRPr lang="en-US" dirty="0"/>
          </a:p>
          <a:p>
            <a:r>
              <a:rPr lang="en-US" dirty="0"/>
              <a:t>Early exit of a loop </a:t>
            </a:r>
          </a:p>
          <a:p>
            <a:endParaRPr lang="en-US" dirty="0"/>
          </a:p>
          <a:p>
            <a:r>
              <a:rPr lang="en-US" dirty="0"/>
              <a:t>Incorrect indentation</a:t>
            </a:r>
          </a:p>
        </p:txBody>
      </p:sp>
      <p:pic>
        <p:nvPicPr>
          <p:cNvPr id="5" name="Picture 4">
            <a:extLst>
              <a:ext uri="{FF2B5EF4-FFF2-40B4-BE49-F238E27FC236}">
                <a16:creationId xmlns:a16="http://schemas.microsoft.com/office/drawing/2014/main" id="{FB2F3CC4-0B35-7645-AF73-ABB060793B70}"/>
              </a:ext>
            </a:extLst>
          </p:cNvPr>
          <p:cNvPicPr>
            <a:picLocks noChangeAspect="1"/>
          </p:cNvPicPr>
          <p:nvPr/>
        </p:nvPicPr>
        <p:blipFill>
          <a:blip r:embed="rId2"/>
          <a:stretch>
            <a:fillRect/>
          </a:stretch>
        </p:blipFill>
        <p:spPr>
          <a:xfrm>
            <a:off x="5657850" y="1832466"/>
            <a:ext cx="2336800" cy="889000"/>
          </a:xfrm>
          <a:prstGeom prst="rect">
            <a:avLst/>
          </a:prstGeom>
        </p:spPr>
      </p:pic>
      <p:pic>
        <p:nvPicPr>
          <p:cNvPr id="6" name="Picture 5">
            <a:extLst>
              <a:ext uri="{FF2B5EF4-FFF2-40B4-BE49-F238E27FC236}">
                <a16:creationId xmlns:a16="http://schemas.microsoft.com/office/drawing/2014/main" id="{79810664-8B5A-D945-AB0A-9E2F5B3AB5FB}"/>
              </a:ext>
            </a:extLst>
          </p:cNvPr>
          <p:cNvPicPr>
            <a:picLocks noChangeAspect="1"/>
          </p:cNvPicPr>
          <p:nvPr/>
        </p:nvPicPr>
        <p:blipFill>
          <a:blip r:embed="rId3"/>
          <a:stretch>
            <a:fillRect/>
          </a:stretch>
        </p:blipFill>
        <p:spPr>
          <a:xfrm>
            <a:off x="6564400" y="706197"/>
            <a:ext cx="4937568" cy="963670"/>
          </a:xfrm>
          <a:prstGeom prst="rect">
            <a:avLst/>
          </a:prstGeom>
        </p:spPr>
      </p:pic>
      <p:pic>
        <p:nvPicPr>
          <p:cNvPr id="7" name="Picture 6">
            <a:extLst>
              <a:ext uri="{FF2B5EF4-FFF2-40B4-BE49-F238E27FC236}">
                <a16:creationId xmlns:a16="http://schemas.microsoft.com/office/drawing/2014/main" id="{23A3A53A-0022-064D-B1CE-B05A1CBA0D35}"/>
              </a:ext>
            </a:extLst>
          </p:cNvPr>
          <p:cNvPicPr>
            <a:picLocks noChangeAspect="1"/>
          </p:cNvPicPr>
          <p:nvPr/>
        </p:nvPicPr>
        <p:blipFill>
          <a:blip r:embed="rId4"/>
          <a:stretch>
            <a:fillRect/>
          </a:stretch>
        </p:blipFill>
        <p:spPr>
          <a:xfrm>
            <a:off x="5071159" y="2869075"/>
            <a:ext cx="3048000" cy="1231900"/>
          </a:xfrm>
          <a:prstGeom prst="rect">
            <a:avLst/>
          </a:prstGeom>
        </p:spPr>
      </p:pic>
      <p:pic>
        <p:nvPicPr>
          <p:cNvPr id="8" name="Picture 7">
            <a:extLst>
              <a:ext uri="{FF2B5EF4-FFF2-40B4-BE49-F238E27FC236}">
                <a16:creationId xmlns:a16="http://schemas.microsoft.com/office/drawing/2014/main" id="{52467151-8CB2-7E40-8CC3-FB8507B405C2}"/>
              </a:ext>
            </a:extLst>
          </p:cNvPr>
          <p:cNvPicPr>
            <a:picLocks noChangeAspect="1"/>
          </p:cNvPicPr>
          <p:nvPr/>
        </p:nvPicPr>
        <p:blipFill>
          <a:blip r:embed="rId5"/>
          <a:stretch>
            <a:fillRect/>
          </a:stretch>
        </p:blipFill>
        <p:spPr>
          <a:xfrm>
            <a:off x="8213412" y="2900825"/>
            <a:ext cx="762000" cy="2400300"/>
          </a:xfrm>
          <a:prstGeom prst="rect">
            <a:avLst/>
          </a:prstGeom>
        </p:spPr>
      </p:pic>
      <p:pic>
        <p:nvPicPr>
          <p:cNvPr id="9" name="Picture 8">
            <a:extLst>
              <a:ext uri="{FF2B5EF4-FFF2-40B4-BE49-F238E27FC236}">
                <a16:creationId xmlns:a16="http://schemas.microsoft.com/office/drawing/2014/main" id="{C548110D-EDCA-7945-842A-6BED11BE768D}"/>
              </a:ext>
            </a:extLst>
          </p:cNvPr>
          <p:cNvPicPr>
            <a:picLocks noChangeAspect="1"/>
          </p:cNvPicPr>
          <p:nvPr/>
        </p:nvPicPr>
        <p:blipFill>
          <a:blip r:embed="rId6"/>
          <a:stretch>
            <a:fillRect/>
          </a:stretch>
        </p:blipFill>
        <p:spPr>
          <a:xfrm>
            <a:off x="4705350" y="4370947"/>
            <a:ext cx="3289300" cy="1460500"/>
          </a:xfrm>
          <a:prstGeom prst="rect">
            <a:avLst/>
          </a:prstGeom>
        </p:spPr>
      </p:pic>
    </p:spTree>
    <p:extLst>
      <p:ext uri="{BB962C8B-B14F-4D97-AF65-F5344CB8AC3E}">
        <p14:creationId xmlns:p14="http://schemas.microsoft.com/office/powerpoint/2010/main" val="2121535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1E15E2-171D-4C5C-96B7-898B0A348AA5}"/>
              </a:ext>
            </a:extLst>
          </p:cNvPr>
          <p:cNvSpPr>
            <a:spLocks noGrp="1"/>
          </p:cNvSpPr>
          <p:nvPr>
            <p:ph type="title"/>
          </p:nvPr>
        </p:nvSpPr>
        <p:spPr>
          <a:xfrm>
            <a:off x="959157" y="1113764"/>
            <a:ext cx="3269749" cy="4624327"/>
          </a:xfrm>
        </p:spPr>
        <p:txBody>
          <a:bodyPr anchor="ctr">
            <a:normAutofit/>
          </a:bodyPr>
          <a:lstStyle/>
          <a:p>
            <a:r>
              <a:rPr lang="en-US" sz="3200">
                <a:solidFill>
                  <a:srgbClr val="FFFFFF"/>
                </a:solidFill>
              </a:rPr>
              <a:t>Required Background Knowledge</a:t>
            </a:r>
          </a:p>
        </p:txBody>
      </p:sp>
      <p:sp>
        <p:nvSpPr>
          <p:cNvPr id="3" name="Content Placeholder 2">
            <a:extLst>
              <a:ext uri="{FF2B5EF4-FFF2-40B4-BE49-F238E27FC236}">
                <a16:creationId xmlns:a16="http://schemas.microsoft.com/office/drawing/2014/main" id="{9D30E648-624A-4FE4-9F76-A56BEB509551}"/>
              </a:ext>
            </a:extLst>
          </p:cNvPr>
          <p:cNvSpPr>
            <a:spLocks noGrp="1"/>
          </p:cNvSpPr>
          <p:nvPr>
            <p:ph idx="1"/>
          </p:nvPr>
        </p:nvSpPr>
        <p:spPr>
          <a:xfrm>
            <a:off x="5155905" y="1113764"/>
            <a:ext cx="6108179" cy="4624327"/>
          </a:xfrm>
        </p:spPr>
        <p:txBody>
          <a:bodyPr anchor="ctr">
            <a:normAutofit fontScale="92500" lnSpcReduction="10000"/>
          </a:bodyPr>
          <a:lstStyle/>
          <a:p>
            <a:pPr marL="0" indent="0">
              <a:lnSpc>
                <a:spcPct val="90000"/>
              </a:lnSpc>
              <a:buNone/>
            </a:pPr>
            <a:r>
              <a:rPr lang="en-US" sz="1400" b="1" dirty="0">
                <a:latin typeface="Arial" panose="020B0604020202020204" pitchFamily="34" charset="0"/>
                <a:cs typeface="Arial" panose="020B0604020202020204" pitchFamily="34" charset="0"/>
              </a:rPr>
              <a:t>Introductory Programming Concepts</a:t>
            </a:r>
          </a:p>
          <a:p>
            <a:pPr lvl="1">
              <a:lnSpc>
                <a:spcPct val="90000"/>
              </a:lnSpc>
              <a:buFont typeface="Wingdings" panose="05000000000000000000" pitchFamily="2" charset="2"/>
              <a:buChar char="q"/>
            </a:pPr>
            <a:r>
              <a:rPr lang="en-US" sz="1400" dirty="0">
                <a:latin typeface="Arial" panose="020B0604020202020204" pitchFamily="34" charset="0"/>
                <a:cs typeface="Arial" panose="020B0604020202020204" pitchFamily="34" charset="0"/>
              </a:rPr>
              <a:t>Sequential Execution – top to bottom </a:t>
            </a:r>
          </a:p>
          <a:p>
            <a:pPr lvl="1">
              <a:lnSpc>
                <a:spcPct val="90000"/>
              </a:lnSpc>
              <a:buFont typeface="Wingdings" panose="05000000000000000000" pitchFamily="2" charset="2"/>
              <a:buChar char="q"/>
            </a:pPr>
            <a:r>
              <a:rPr lang="en-US" sz="1400" dirty="0">
                <a:latin typeface="Arial" panose="020B0604020202020204" pitchFamily="34" charset="0"/>
                <a:cs typeface="Arial" panose="020B0604020202020204" pitchFamily="34" charset="0"/>
              </a:rPr>
              <a:t>Variables – hold a value and that value can vary</a:t>
            </a:r>
          </a:p>
          <a:p>
            <a:pPr lvl="1">
              <a:lnSpc>
                <a:spcPct val="90000"/>
              </a:lnSpc>
              <a:buFont typeface="Wingdings" panose="05000000000000000000" pitchFamily="2" charset="2"/>
              <a:buChar char="q"/>
            </a:pPr>
            <a:r>
              <a:rPr lang="en-US" sz="1400" dirty="0">
                <a:latin typeface="Arial" panose="020B0604020202020204" pitchFamily="34" charset="0"/>
                <a:cs typeface="Arial" panose="020B0604020202020204" pitchFamily="34" charset="0"/>
              </a:rPr>
              <a:t>Loops (iteration) – repeat a statement or block</a:t>
            </a:r>
          </a:p>
          <a:p>
            <a:pPr lvl="1">
              <a:lnSpc>
                <a:spcPct val="90000"/>
              </a:lnSpc>
              <a:buFont typeface="Wingdings" panose="05000000000000000000" pitchFamily="2" charset="2"/>
              <a:buChar char="q"/>
            </a:pPr>
            <a:r>
              <a:rPr lang="en-US" sz="1400" dirty="0">
                <a:latin typeface="Arial" panose="020B0604020202020204" pitchFamily="34" charset="0"/>
                <a:cs typeface="Arial" panose="020B0604020202020204" pitchFamily="34" charset="0"/>
              </a:rPr>
              <a:t>Conditionals – conditionally execute a statement </a:t>
            </a:r>
          </a:p>
          <a:p>
            <a:pPr lvl="1">
              <a:lnSpc>
                <a:spcPct val="90000"/>
              </a:lnSpc>
              <a:buFont typeface="Wingdings" panose="05000000000000000000" pitchFamily="2" charset="2"/>
              <a:buChar char="q"/>
            </a:pPr>
            <a:r>
              <a:rPr lang="en-US" sz="1400" dirty="0">
                <a:latin typeface="Arial" panose="020B0604020202020204" pitchFamily="34" charset="0"/>
                <a:cs typeface="Arial" panose="020B0604020202020204" pitchFamily="34" charset="0"/>
              </a:rPr>
              <a:t>Functions – name a block of statements and execute using the name</a:t>
            </a:r>
          </a:p>
          <a:p>
            <a:pPr marL="0" indent="0">
              <a:lnSpc>
                <a:spcPct val="90000"/>
              </a:lnSpc>
              <a:buNone/>
            </a:pPr>
            <a:r>
              <a:rPr lang="en-US" sz="1400" b="1" dirty="0">
                <a:latin typeface="Arial" panose="020B0604020202020204" pitchFamily="34" charset="0"/>
                <a:cs typeface="Arial" panose="020B0604020202020204" pitchFamily="34" charset="0"/>
              </a:rPr>
              <a:t>Week 1 Suggested Reading: First 9 Sections of </a:t>
            </a:r>
            <a:r>
              <a:rPr lang="en-US" sz="1400" dirty="0">
                <a:latin typeface="Arial" panose="020B0604020202020204" pitchFamily="34" charset="0"/>
                <a:cs typeface="Arial" panose="020B0604020202020204" pitchFamily="34" charset="0"/>
              </a:rPr>
              <a:t> </a:t>
            </a:r>
            <a:r>
              <a:rPr lang="en-US" sz="1400" u="sng" dirty="0">
                <a:latin typeface="Arial" panose="020B0604020202020204" pitchFamily="34" charset="0"/>
                <a:cs typeface="Arial" panose="020B0604020202020204" pitchFamily="34" charset="0"/>
                <a:hlinkClick r:id="rId3"/>
              </a:rPr>
              <a:t>https://jakevdp.github.io/WhirlwindTourOfPython/</a:t>
            </a:r>
            <a:endParaRPr lang="en-US" sz="1400" b="1" dirty="0">
              <a:latin typeface="Arial" panose="020B0604020202020204" pitchFamily="34" charset="0"/>
              <a:cs typeface="Arial" panose="020B0604020202020204" pitchFamily="34" charset="0"/>
            </a:endParaRPr>
          </a:p>
          <a:p>
            <a:pPr lvl="2">
              <a:lnSpc>
                <a:spcPct val="90000"/>
              </a:lnSpc>
              <a:buFont typeface="Wingdings" panose="05000000000000000000" pitchFamily="2" charset="2"/>
              <a:buChar char="q"/>
            </a:pPr>
            <a:r>
              <a:rPr lang="en-US" u="sng" dirty="0">
                <a:latin typeface="Arial" panose="020B0604020202020204" pitchFamily="34" charset="0"/>
                <a:cs typeface="Arial" panose="020B0604020202020204" pitchFamily="34" charset="0"/>
                <a:hlinkClick r:id="rId4"/>
              </a:rPr>
              <a:t>Introduction</a:t>
            </a:r>
            <a:endParaRPr lang="en-US" dirty="0">
              <a:latin typeface="Arial" panose="020B0604020202020204" pitchFamily="34" charset="0"/>
              <a:cs typeface="Arial" panose="020B0604020202020204" pitchFamily="34" charset="0"/>
            </a:endParaRPr>
          </a:p>
          <a:p>
            <a:pPr lvl="2">
              <a:lnSpc>
                <a:spcPct val="90000"/>
              </a:lnSpc>
              <a:buFont typeface="Wingdings" panose="05000000000000000000" pitchFamily="2" charset="2"/>
              <a:buChar char="q"/>
            </a:pPr>
            <a:r>
              <a:rPr lang="en-US" u="sng" dirty="0">
                <a:latin typeface="Arial" panose="020B0604020202020204" pitchFamily="34" charset="0"/>
                <a:cs typeface="Arial" panose="020B0604020202020204" pitchFamily="34" charset="0"/>
                <a:hlinkClick r:id="rId5"/>
              </a:rPr>
              <a:t>How to Run Python Code</a:t>
            </a:r>
            <a:endParaRPr lang="en-US" dirty="0">
              <a:latin typeface="Arial" panose="020B0604020202020204" pitchFamily="34" charset="0"/>
              <a:cs typeface="Arial" panose="020B0604020202020204" pitchFamily="34" charset="0"/>
            </a:endParaRPr>
          </a:p>
          <a:p>
            <a:pPr lvl="2">
              <a:lnSpc>
                <a:spcPct val="90000"/>
              </a:lnSpc>
              <a:buFont typeface="Wingdings" panose="05000000000000000000" pitchFamily="2" charset="2"/>
              <a:buChar char="q"/>
            </a:pPr>
            <a:r>
              <a:rPr lang="en-US" u="sng" dirty="0">
                <a:latin typeface="Arial" panose="020B0604020202020204" pitchFamily="34" charset="0"/>
                <a:cs typeface="Arial" panose="020B0604020202020204" pitchFamily="34" charset="0"/>
                <a:hlinkClick r:id="rId6"/>
              </a:rPr>
              <a:t>Basic Python Syntax</a:t>
            </a:r>
            <a:endParaRPr lang="en-US" dirty="0">
              <a:latin typeface="Arial" panose="020B0604020202020204" pitchFamily="34" charset="0"/>
              <a:cs typeface="Arial" panose="020B0604020202020204" pitchFamily="34" charset="0"/>
            </a:endParaRPr>
          </a:p>
          <a:p>
            <a:pPr lvl="2">
              <a:lnSpc>
                <a:spcPct val="90000"/>
              </a:lnSpc>
              <a:buFont typeface="Wingdings" panose="05000000000000000000" pitchFamily="2" charset="2"/>
              <a:buChar char="q"/>
            </a:pPr>
            <a:r>
              <a:rPr lang="en-US" u="sng" dirty="0">
                <a:latin typeface="Arial" panose="020B0604020202020204" pitchFamily="34" charset="0"/>
                <a:cs typeface="Arial" panose="020B0604020202020204" pitchFamily="34" charset="0"/>
                <a:hlinkClick r:id="rId7"/>
              </a:rPr>
              <a:t>Python Semantics: Variables</a:t>
            </a:r>
            <a:endParaRPr lang="en-US" dirty="0">
              <a:latin typeface="Arial" panose="020B0604020202020204" pitchFamily="34" charset="0"/>
              <a:cs typeface="Arial" panose="020B0604020202020204" pitchFamily="34" charset="0"/>
            </a:endParaRPr>
          </a:p>
          <a:p>
            <a:pPr lvl="2">
              <a:lnSpc>
                <a:spcPct val="90000"/>
              </a:lnSpc>
              <a:buFont typeface="Wingdings" panose="05000000000000000000" pitchFamily="2" charset="2"/>
              <a:buChar char="q"/>
            </a:pPr>
            <a:r>
              <a:rPr lang="en-US" u="sng" dirty="0">
                <a:latin typeface="Arial" panose="020B0604020202020204" pitchFamily="34" charset="0"/>
                <a:cs typeface="Arial" panose="020B0604020202020204" pitchFamily="34" charset="0"/>
                <a:hlinkClick r:id="rId8"/>
              </a:rPr>
              <a:t>Python Semantics: Operators</a:t>
            </a:r>
            <a:endParaRPr lang="en-US" dirty="0">
              <a:latin typeface="Arial" panose="020B0604020202020204" pitchFamily="34" charset="0"/>
              <a:cs typeface="Arial" panose="020B0604020202020204" pitchFamily="34" charset="0"/>
            </a:endParaRPr>
          </a:p>
          <a:p>
            <a:pPr lvl="2">
              <a:lnSpc>
                <a:spcPct val="90000"/>
              </a:lnSpc>
              <a:buFont typeface="Wingdings" panose="05000000000000000000" pitchFamily="2" charset="2"/>
              <a:buChar char="q"/>
            </a:pPr>
            <a:r>
              <a:rPr lang="en-US" u="sng" dirty="0">
                <a:latin typeface="Arial" panose="020B0604020202020204" pitchFamily="34" charset="0"/>
                <a:cs typeface="Arial" panose="020B0604020202020204" pitchFamily="34" charset="0"/>
                <a:hlinkClick r:id="rId9"/>
              </a:rPr>
              <a:t>Built-In Scalar Types</a:t>
            </a:r>
            <a:endParaRPr lang="en-US" dirty="0">
              <a:latin typeface="Arial" panose="020B0604020202020204" pitchFamily="34" charset="0"/>
              <a:cs typeface="Arial" panose="020B0604020202020204" pitchFamily="34" charset="0"/>
            </a:endParaRPr>
          </a:p>
          <a:p>
            <a:pPr lvl="2">
              <a:lnSpc>
                <a:spcPct val="90000"/>
              </a:lnSpc>
              <a:buFont typeface="Wingdings" panose="05000000000000000000" pitchFamily="2" charset="2"/>
              <a:buChar char="q"/>
            </a:pPr>
            <a:r>
              <a:rPr lang="en-US" u="sng" dirty="0">
                <a:latin typeface="Arial" panose="020B0604020202020204" pitchFamily="34" charset="0"/>
                <a:cs typeface="Arial" panose="020B0604020202020204" pitchFamily="34" charset="0"/>
                <a:hlinkClick r:id="rId10"/>
              </a:rPr>
              <a:t>Built-In Data Structures</a:t>
            </a:r>
            <a:endParaRPr lang="en-US" dirty="0">
              <a:latin typeface="Arial" panose="020B0604020202020204" pitchFamily="34" charset="0"/>
              <a:cs typeface="Arial" panose="020B0604020202020204" pitchFamily="34" charset="0"/>
            </a:endParaRPr>
          </a:p>
          <a:p>
            <a:pPr lvl="2">
              <a:lnSpc>
                <a:spcPct val="90000"/>
              </a:lnSpc>
              <a:buFont typeface="Wingdings" panose="05000000000000000000" pitchFamily="2" charset="2"/>
              <a:buChar char="q"/>
            </a:pPr>
            <a:r>
              <a:rPr lang="en-US" u="sng" dirty="0">
                <a:latin typeface="Arial" panose="020B0604020202020204" pitchFamily="34" charset="0"/>
                <a:cs typeface="Arial" panose="020B0604020202020204" pitchFamily="34" charset="0"/>
                <a:hlinkClick r:id="rId11"/>
              </a:rPr>
              <a:t>Control Flow Statements</a:t>
            </a:r>
            <a:endParaRPr lang="en-US" dirty="0">
              <a:latin typeface="Arial" panose="020B0604020202020204" pitchFamily="34" charset="0"/>
              <a:cs typeface="Arial" panose="020B0604020202020204" pitchFamily="34" charset="0"/>
            </a:endParaRPr>
          </a:p>
          <a:p>
            <a:pPr lvl="2">
              <a:lnSpc>
                <a:spcPct val="90000"/>
              </a:lnSpc>
              <a:buFont typeface="Wingdings" panose="05000000000000000000" pitchFamily="2" charset="2"/>
              <a:buChar char="q"/>
            </a:pPr>
            <a:r>
              <a:rPr lang="en-US" u="sng" dirty="0">
                <a:latin typeface="Arial" panose="020B0604020202020204" pitchFamily="34" charset="0"/>
                <a:cs typeface="Arial" panose="020B0604020202020204" pitchFamily="34" charset="0"/>
                <a:hlinkClick r:id="rId12"/>
              </a:rPr>
              <a:t>Defining Functions</a:t>
            </a:r>
            <a:endParaRPr lang="en-US" dirty="0">
              <a:latin typeface="Arial" panose="020B0604020202020204" pitchFamily="34" charset="0"/>
              <a:cs typeface="Arial" panose="020B0604020202020204" pitchFamily="34" charset="0"/>
            </a:endParaRPr>
          </a:p>
          <a:p>
            <a:pPr marL="0" indent="0">
              <a:lnSpc>
                <a:spcPct val="90000"/>
              </a:lnSpc>
              <a:buNone/>
            </a:pPr>
            <a:endParaRPr lang="en-US" sz="1400" b="1" dirty="0"/>
          </a:p>
        </p:txBody>
      </p:sp>
    </p:spTree>
    <p:extLst>
      <p:ext uri="{BB962C8B-B14F-4D97-AF65-F5344CB8AC3E}">
        <p14:creationId xmlns:p14="http://schemas.microsoft.com/office/powerpoint/2010/main" val="5132011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85AA-C0A9-DB49-B074-E8CA4F3E308C}"/>
              </a:ext>
            </a:extLst>
          </p:cNvPr>
          <p:cNvSpPr>
            <a:spLocks noGrp="1"/>
          </p:cNvSpPr>
          <p:nvPr>
            <p:ph type="title"/>
          </p:nvPr>
        </p:nvSpPr>
        <p:spPr/>
        <p:txBody>
          <a:bodyPr/>
          <a:lstStyle/>
          <a:p>
            <a:r>
              <a:rPr lang="en-US" dirty="0"/>
              <a:t>Debugging Strategies</a:t>
            </a:r>
          </a:p>
        </p:txBody>
      </p:sp>
      <p:sp>
        <p:nvSpPr>
          <p:cNvPr id="3" name="Content Placeholder 2">
            <a:extLst>
              <a:ext uri="{FF2B5EF4-FFF2-40B4-BE49-F238E27FC236}">
                <a16:creationId xmlns:a16="http://schemas.microsoft.com/office/drawing/2014/main" id="{5156858D-CD28-AC44-9002-37CA8D8BE007}"/>
              </a:ext>
            </a:extLst>
          </p:cNvPr>
          <p:cNvSpPr>
            <a:spLocks noGrp="1"/>
          </p:cNvSpPr>
          <p:nvPr>
            <p:ph idx="1"/>
          </p:nvPr>
        </p:nvSpPr>
        <p:spPr>
          <a:xfrm>
            <a:off x="677334" y="2160589"/>
            <a:ext cx="6095999" cy="3880773"/>
          </a:xfrm>
        </p:spPr>
        <p:txBody>
          <a:bodyPr>
            <a:normAutofit/>
          </a:bodyPr>
          <a:lstStyle/>
          <a:p>
            <a:r>
              <a:rPr lang="en-US" dirty="0"/>
              <a:t>Use the complier to tell you where to start</a:t>
            </a:r>
          </a:p>
          <a:p>
            <a:pPr lvl="1"/>
            <a:r>
              <a:rPr lang="en-US" dirty="0"/>
              <a:t>Look at the line number or above </a:t>
            </a:r>
          </a:p>
          <a:p>
            <a:r>
              <a:rPr lang="en-US" dirty="0"/>
              <a:t>Limit what is executed </a:t>
            </a:r>
          </a:p>
          <a:p>
            <a:pPr lvl="1"/>
            <a:r>
              <a:rPr lang="en-US" dirty="0"/>
              <a:t>Comment out things </a:t>
            </a:r>
          </a:p>
          <a:p>
            <a:pPr lvl="1"/>
            <a:r>
              <a:rPr lang="en-US" dirty="0"/>
              <a:t>Triple quote can be used for this</a:t>
            </a:r>
          </a:p>
          <a:p>
            <a:r>
              <a:rPr lang="en-US" dirty="0"/>
              <a:t>Track what is happening</a:t>
            </a:r>
          </a:p>
          <a:p>
            <a:pPr lvl="1"/>
            <a:r>
              <a:rPr lang="en-US" dirty="0"/>
              <a:t>Use print statements</a:t>
            </a:r>
          </a:p>
          <a:p>
            <a:pPr lvl="1"/>
            <a:r>
              <a:rPr lang="en-US" dirty="0"/>
              <a:t>Use a stepper like Python Tutor</a:t>
            </a:r>
          </a:p>
          <a:p>
            <a:pPr lvl="1"/>
            <a:r>
              <a:rPr lang="en-US" dirty="0"/>
              <a:t>Use the </a:t>
            </a:r>
            <a:r>
              <a:rPr lang="en-US" dirty="0" err="1"/>
              <a:t>Codelens</a:t>
            </a:r>
            <a:endParaRPr lang="en-US" dirty="0"/>
          </a:p>
          <a:p>
            <a:pPr lvl="1"/>
            <a:r>
              <a:rPr lang="en-US" dirty="0"/>
              <a:t>Use a debugger</a:t>
            </a:r>
          </a:p>
          <a:p>
            <a:pPr lvl="1"/>
            <a:endParaRPr lang="en-US" dirty="0"/>
          </a:p>
        </p:txBody>
      </p:sp>
      <p:pic>
        <p:nvPicPr>
          <p:cNvPr id="5" name="Picture 4">
            <a:extLst>
              <a:ext uri="{FF2B5EF4-FFF2-40B4-BE49-F238E27FC236}">
                <a16:creationId xmlns:a16="http://schemas.microsoft.com/office/drawing/2014/main" id="{1532D237-D9C8-BD4B-A1F2-5FA729F9CEF2}"/>
              </a:ext>
            </a:extLst>
          </p:cNvPr>
          <p:cNvPicPr>
            <a:picLocks noChangeAspect="1"/>
          </p:cNvPicPr>
          <p:nvPr/>
        </p:nvPicPr>
        <p:blipFill>
          <a:blip r:embed="rId2"/>
          <a:stretch>
            <a:fillRect/>
          </a:stretch>
        </p:blipFill>
        <p:spPr>
          <a:xfrm>
            <a:off x="7241116" y="1270000"/>
            <a:ext cx="3060700" cy="1041400"/>
          </a:xfrm>
          <a:prstGeom prst="rect">
            <a:avLst/>
          </a:prstGeom>
        </p:spPr>
      </p:pic>
      <p:pic>
        <p:nvPicPr>
          <p:cNvPr id="6" name="Picture 5">
            <a:extLst>
              <a:ext uri="{FF2B5EF4-FFF2-40B4-BE49-F238E27FC236}">
                <a16:creationId xmlns:a16="http://schemas.microsoft.com/office/drawing/2014/main" id="{A6592EFD-60A9-CF4C-9E42-99146F9C72E0}"/>
              </a:ext>
            </a:extLst>
          </p:cNvPr>
          <p:cNvPicPr>
            <a:picLocks noChangeAspect="1"/>
          </p:cNvPicPr>
          <p:nvPr/>
        </p:nvPicPr>
        <p:blipFill>
          <a:blip r:embed="rId3"/>
          <a:stretch>
            <a:fillRect/>
          </a:stretch>
        </p:blipFill>
        <p:spPr>
          <a:xfrm>
            <a:off x="7241116" y="2275084"/>
            <a:ext cx="3441700" cy="1143000"/>
          </a:xfrm>
          <a:prstGeom prst="rect">
            <a:avLst/>
          </a:prstGeom>
        </p:spPr>
      </p:pic>
      <p:pic>
        <p:nvPicPr>
          <p:cNvPr id="7" name="Picture 6">
            <a:extLst>
              <a:ext uri="{FF2B5EF4-FFF2-40B4-BE49-F238E27FC236}">
                <a16:creationId xmlns:a16="http://schemas.microsoft.com/office/drawing/2014/main" id="{760A4939-96AB-B747-879B-E393D1F5C39F}"/>
              </a:ext>
            </a:extLst>
          </p:cNvPr>
          <p:cNvPicPr>
            <a:picLocks noChangeAspect="1"/>
          </p:cNvPicPr>
          <p:nvPr/>
        </p:nvPicPr>
        <p:blipFill>
          <a:blip r:embed="rId4"/>
          <a:stretch>
            <a:fillRect/>
          </a:stretch>
        </p:blipFill>
        <p:spPr>
          <a:xfrm>
            <a:off x="6832600" y="3408562"/>
            <a:ext cx="5359400" cy="647700"/>
          </a:xfrm>
          <a:prstGeom prst="rect">
            <a:avLst/>
          </a:prstGeom>
        </p:spPr>
      </p:pic>
      <p:pic>
        <p:nvPicPr>
          <p:cNvPr id="8" name="Picture 7">
            <a:extLst>
              <a:ext uri="{FF2B5EF4-FFF2-40B4-BE49-F238E27FC236}">
                <a16:creationId xmlns:a16="http://schemas.microsoft.com/office/drawing/2014/main" id="{A1F8140C-20AB-1C40-AC6D-F1A027991BFA}"/>
              </a:ext>
            </a:extLst>
          </p:cNvPr>
          <p:cNvPicPr>
            <a:picLocks noChangeAspect="1"/>
          </p:cNvPicPr>
          <p:nvPr/>
        </p:nvPicPr>
        <p:blipFill>
          <a:blip r:embed="rId5"/>
          <a:stretch>
            <a:fillRect/>
          </a:stretch>
        </p:blipFill>
        <p:spPr>
          <a:xfrm>
            <a:off x="6917266" y="4255957"/>
            <a:ext cx="4089400" cy="2286000"/>
          </a:xfrm>
          <a:prstGeom prst="rect">
            <a:avLst/>
          </a:prstGeom>
        </p:spPr>
      </p:pic>
    </p:spTree>
    <p:extLst>
      <p:ext uri="{BB962C8B-B14F-4D97-AF65-F5344CB8AC3E}">
        <p14:creationId xmlns:p14="http://schemas.microsoft.com/office/powerpoint/2010/main" val="2852271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6FA0-218F-4BE2-90C5-47342647681D}"/>
              </a:ext>
            </a:extLst>
          </p:cNvPr>
          <p:cNvSpPr>
            <a:spLocks noGrp="1"/>
          </p:cNvSpPr>
          <p:nvPr>
            <p:ph type="title"/>
          </p:nvPr>
        </p:nvSpPr>
        <p:spPr/>
        <p:txBody>
          <a:bodyPr/>
          <a:lstStyle/>
          <a:p>
            <a:r>
              <a:rPr lang="en-US" dirty="0"/>
              <a:t>User Inputs</a:t>
            </a:r>
          </a:p>
        </p:txBody>
      </p:sp>
      <p:pic>
        <p:nvPicPr>
          <p:cNvPr id="4" name="Picture 3">
            <a:extLst>
              <a:ext uri="{FF2B5EF4-FFF2-40B4-BE49-F238E27FC236}">
                <a16:creationId xmlns:a16="http://schemas.microsoft.com/office/drawing/2014/main" id="{76BB9ADF-DEE5-41A1-BD98-E13DA620C955}"/>
              </a:ext>
            </a:extLst>
          </p:cNvPr>
          <p:cNvPicPr>
            <a:picLocks noChangeAspect="1"/>
          </p:cNvPicPr>
          <p:nvPr/>
        </p:nvPicPr>
        <p:blipFill rotWithShape="1">
          <a:blip r:embed="rId3"/>
          <a:srcRect l="55682" t="43232" r="17727" b="22828"/>
          <a:stretch/>
        </p:blipFill>
        <p:spPr>
          <a:xfrm>
            <a:off x="835125" y="2281524"/>
            <a:ext cx="4897662" cy="3516269"/>
          </a:xfrm>
          <a:prstGeom prst="rect">
            <a:avLst/>
          </a:prstGeom>
        </p:spPr>
      </p:pic>
      <p:sp>
        <p:nvSpPr>
          <p:cNvPr id="3" name="TextBox 2">
            <a:extLst>
              <a:ext uri="{FF2B5EF4-FFF2-40B4-BE49-F238E27FC236}">
                <a16:creationId xmlns:a16="http://schemas.microsoft.com/office/drawing/2014/main" id="{C84D01B9-F573-47AD-B77A-FD98B484A34E}"/>
              </a:ext>
            </a:extLst>
          </p:cNvPr>
          <p:cNvSpPr txBox="1"/>
          <p:nvPr/>
        </p:nvSpPr>
        <p:spPr>
          <a:xfrm>
            <a:off x="6838121" y="2568271"/>
            <a:ext cx="3784821" cy="1754326"/>
          </a:xfrm>
          <a:prstGeom prst="rect">
            <a:avLst/>
          </a:prstGeom>
          <a:noFill/>
        </p:spPr>
        <p:txBody>
          <a:bodyPr wrap="square" rtlCol="0">
            <a:spAutoFit/>
          </a:bodyPr>
          <a:lstStyle/>
          <a:p>
            <a:r>
              <a:rPr lang="en-US" dirty="0"/>
              <a:t>The next part of the lesson will be: </a:t>
            </a:r>
            <a:r>
              <a:rPr lang="en-US" b="0" i="0" dirty="0">
                <a:solidFill>
                  <a:srgbClr val="212121"/>
                </a:solidFill>
                <a:effectLst/>
                <a:latin typeface="Roboto" panose="02000000000000000000" pitchFamily="2" charset="0"/>
                <a:hlinkClick r:id="rId4"/>
              </a:rPr>
              <a:t>https://tinyurl.com/y6egzg64</a:t>
            </a:r>
            <a:endParaRPr lang="en-US" b="0" i="0" dirty="0">
              <a:solidFill>
                <a:srgbClr val="212121"/>
              </a:solidFill>
              <a:effectLst/>
              <a:latin typeface="Roboto" panose="02000000000000000000" pitchFamily="2" charset="0"/>
            </a:endParaRPr>
          </a:p>
          <a:p>
            <a:endParaRPr lang="en-US" dirty="0">
              <a:solidFill>
                <a:srgbClr val="212121"/>
              </a:solidFill>
              <a:latin typeface="Roboto" panose="02000000000000000000" pitchFamily="2" charset="0"/>
            </a:endParaRPr>
          </a:p>
          <a:p>
            <a:r>
              <a:rPr lang="en-US" dirty="0">
                <a:solidFill>
                  <a:srgbClr val="212121"/>
                </a:solidFill>
                <a:latin typeface="Roboto" panose="02000000000000000000" pitchFamily="2" charset="0"/>
              </a:rPr>
              <a:t>You can also run locally with the .</a:t>
            </a:r>
            <a:r>
              <a:rPr lang="en-US" dirty="0" err="1">
                <a:solidFill>
                  <a:srgbClr val="212121"/>
                </a:solidFill>
                <a:latin typeface="Roboto" panose="02000000000000000000" pitchFamily="2" charset="0"/>
              </a:rPr>
              <a:t>py</a:t>
            </a:r>
            <a:r>
              <a:rPr lang="en-US" dirty="0">
                <a:solidFill>
                  <a:srgbClr val="212121"/>
                </a:solidFill>
                <a:latin typeface="Roboto" panose="02000000000000000000" pitchFamily="2" charset="0"/>
              </a:rPr>
              <a:t> or .</a:t>
            </a:r>
            <a:r>
              <a:rPr lang="en-US" dirty="0" err="1">
                <a:solidFill>
                  <a:srgbClr val="212121"/>
                </a:solidFill>
                <a:latin typeface="Roboto" panose="02000000000000000000" pitchFamily="2" charset="0"/>
              </a:rPr>
              <a:t>pynb</a:t>
            </a:r>
            <a:r>
              <a:rPr lang="en-US" dirty="0">
                <a:solidFill>
                  <a:srgbClr val="212121"/>
                </a:solidFill>
                <a:latin typeface="Roboto" panose="02000000000000000000" pitchFamily="2" charset="0"/>
              </a:rPr>
              <a:t> files in the module</a:t>
            </a:r>
            <a:endParaRPr lang="en-US" b="0" i="0" dirty="0">
              <a:solidFill>
                <a:srgbClr val="212121"/>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7885214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6FA0-218F-4BE2-90C5-47342647681D}"/>
              </a:ext>
            </a:extLst>
          </p:cNvPr>
          <p:cNvSpPr>
            <a:spLocks noGrp="1"/>
          </p:cNvSpPr>
          <p:nvPr>
            <p:ph type="title"/>
          </p:nvPr>
        </p:nvSpPr>
        <p:spPr/>
        <p:txBody>
          <a:bodyPr/>
          <a:lstStyle/>
          <a:p>
            <a:r>
              <a:rPr lang="en-US" dirty="0"/>
              <a:t>Functions Basics</a:t>
            </a:r>
          </a:p>
        </p:txBody>
      </p:sp>
      <p:sp>
        <p:nvSpPr>
          <p:cNvPr id="3" name="TextBox 2">
            <a:extLst>
              <a:ext uri="{FF2B5EF4-FFF2-40B4-BE49-F238E27FC236}">
                <a16:creationId xmlns:a16="http://schemas.microsoft.com/office/drawing/2014/main" id="{C84D01B9-F573-47AD-B77A-FD98B484A34E}"/>
              </a:ext>
            </a:extLst>
          </p:cNvPr>
          <p:cNvSpPr txBox="1"/>
          <p:nvPr/>
        </p:nvSpPr>
        <p:spPr>
          <a:xfrm>
            <a:off x="3522133" y="1947333"/>
            <a:ext cx="7083875" cy="1200329"/>
          </a:xfrm>
          <a:prstGeom prst="rect">
            <a:avLst/>
          </a:prstGeom>
          <a:noFill/>
        </p:spPr>
        <p:txBody>
          <a:bodyPr wrap="square" rtlCol="0">
            <a:spAutoFit/>
          </a:bodyPr>
          <a:lstStyle/>
          <a:p>
            <a:r>
              <a:rPr lang="en-US" dirty="0"/>
              <a:t>The next part of the lesson will be: </a:t>
            </a:r>
            <a:r>
              <a:rPr lang="en-US" b="0" i="0" dirty="0">
                <a:solidFill>
                  <a:srgbClr val="212121"/>
                </a:solidFill>
                <a:effectLst/>
                <a:latin typeface="Roboto" panose="02000000000000000000" pitchFamily="2" charset="0"/>
                <a:hlinkClick r:id="rId3"/>
              </a:rPr>
              <a:t>https://tinyurl.com/y6mblg8s</a:t>
            </a:r>
            <a:r>
              <a:rPr lang="en-US" b="0" i="0" dirty="0">
                <a:solidFill>
                  <a:srgbClr val="212121"/>
                </a:solidFill>
                <a:effectLst/>
                <a:latin typeface="Roboto" panose="02000000000000000000" pitchFamily="2" charset="0"/>
              </a:rPr>
              <a:t> </a:t>
            </a:r>
          </a:p>
          <a:p>
            <a:endParaRPr lang="en-US" dirty="0">
              <a:solidFill>
                <a:srgbClr val="212121"/>
              </a:solidFill>
              <a:latin typeface="Roboto" panose="02000000000000000000" pitchFamily="2" charset="0"/>
            </a:endParaRPr>
          </a:p>
          <a:p>
            <a:r>
              <a:rPr lang="en-US" dirty="0">
                <a:solidFill>
                  <a:srgbClr val="212121"/>
                </a:solidFill>
                <a:latin typeface="Roboto" panose="02000000000000000000" pitchFamily="2" charset="0"/>
              </a:rPr>
              <a:t>You can also run locally with the .</a:t>
            </a:r>
            <a:r>
              <a:rPr lang="en-US" dirty="0" err="1">
                <a:solidFill>
                  <a:srgbClr val="212121"/>
                </a:solidFill>
                <a:latin typeface="Roboto" panose="02000000000000000000" pitchFamily="2" charset="0"/>
              </a:rPr>
              <a:t>py</a:t>
            </a:r>
            <a:r>
              <a:rPr lang="en-US" dirty="0">
                <a:solidFill>
                  <a:srgbClr val="212121"/>
                </a:solidFill>
                <a:latin typeface="Roboto" panose="02000000000000000000" pitchFamily="2" charset="0"/>
              </a:rPr>
              <a:t> or .</a:t>
            </a:r>
            <a:r>
              <a:rPr lang="en-US" dirty="0" err="1">
                <a:solidFill>
                  <a:srgbClr val="212121"/>
                </a:solidFill>
                <a:latin typeface="Roboto" panose="02000000000000000000" pitchFamily="2" charset="0"/>
              </a:rPr>
              <a:t>pynb</a:t>
            </a:r>
            <a:r>
              <a:rPr lang="en-US" dirty="0">
                <a:solidFill>
                  <a:srgbClr val="212121"/>
                </a:solidFill>
                <a:latin typeface="Roboto" panose="02000000000000000000" pitchFamily="2" charset="0"/>
              </a:rPr>
              <a:t> files in the module</a:t>
            </a:r>
            <a:endParaRPr lang="en-US" b="0" i="0" dirty="0">
              <a:solidFill>
                <a:srgbClr val="212121"/>
              </a:solidFill>
              <a:effectLst/>
              <a:latin typeface="Roboto" panose="02000000000000000000" pitchFamily="2" charset="0"/>
            </a:endParaRPr>
          </a:p>
          <a:p>
            <a:endParaRPr lang="en-US" dirty="0"/>
          </a:p>
        </p:txBody>
      </p:sp>
      <p:pic>
        <p:nvPicPr>
          <p:cNvPr id="8" name="Picture 7" descr="Graphical user interface, text, application&#10;&#10;Description automatically generated">
            <a:extLst>
              <a:ext uri="{FF2B5EF4-FFF2-40B4-BE49-F238E27FC236}">
                <a16:creationId xmlns:a16="http://schemas.microsoft.com/office/drawing/2014/main" id="{6DC3C058-4D14-4C0E-940D-B8BB1C529AE2}"/>
              </a:ext>
            </a:extLst>
          </p:cNvPr>
          <p:cNvPicPr>
            <a:picLocks noChangeAspect="1"/>
          </p:cNvPicPr>
          <p:nvPr/>
        </p:nvPicPr>
        <p:blipFill>
          <a:blip r:embed="rId4"/>
          <a:stretch>
            <a:fillRect/>
          </a:stretch>
        </p:blipFill>
        <p:spPr>
          <a:xfrm>
            <a:off x="447241" y="1947333"/>
            <a:ext cx="2964825" cy="4537742"/>
          </a:xfrm>
          <a:prstGeom prst="rect">
            <a:avLst/>
          </a:prstGeom>
        </p:spPr>
      </p:pic>
      <p:pic>
        <p:nvPicPr>
          <p:cNvPr id="12" name="Picture 11" descr="Diagram&#10;&#10;Description automatically generated">
            <a:extLst>
              <a:ext uri="{FF2B5EF4-FFF2-40B4-BE49-F238E27FC236}">
                <a16:creationId xmlns:a16="http://schemas.microsoft.com/office/drawing/2014/main" id="{FE4C3ED4-1CE1-49DF-ADFE-27B50AE08538}"/>
              </a:ext>
            </a:extLst>
          </p:cNvPr>
          <p:cNvPicPr>
            <a:picLocks noChangeAspect="1"/>
          </p:cNvPicPr>
          <p:nvPr/>
        </p:nvPicPr>
        <p:blipFill>
          <a:blip r:embed="rId5"/>
          <a:stretch>
            <a:fillRect/>
          </a:stretch>
        </p:blipFill>
        <p:spPr>
          <a:xfrm>
            <a:off x="5144604" y="3054818"/>
            <a:ext cx="3635332" cy="3535323"/>
          </a:xfrm>
          <a:prstGeom prst="rect">
            <a:avLst/>
          </a:prstGeom>
        </p:spPr>
      </p:pic>
    </p:spTree>
    <p:extLst>
      <p:ext uri="{BB962C8B-B14F-4D97-AF65-F5344CB8AC3E}">
        <p14:creationId xmlns:p14="http://schemas.microsoft.com/office/powerpoint/2010/main" val="7226575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7729E-BA7A-486C-A09E-4FEF64B57F17}"/>
              </a:ext>
            </a:extLst>
          </p:cNvPr>
          <p:cNvSpPr>
            <a:spLocks noGrp="1"/>
          </p:cNvSpPr>
          <p:nvPr>
            <p:ph type="ctrTitle"/>
          </p:nvPr>
        </p:nvSpPr>
        <p:spPr/>
        <p:txBody>
          <a:bodyPr/>
          <a:lstStyle/>
          <a:p>
            <a:r>
              <a:rPr lang="en-US"/>
              <a:t>Functions Wrap-up</a:t>
            </a:r>
          </a:p>
        </p:txBody>
      </p:sp>
      <p:sp>
        <p:nvSpPr>
          <p:cNvPr id="3" name="Subtitle 2">
            <a:extLst>
              <a:ext uri="{FF2B5EF4-FFF2-40B4-BE49-F238E27FC236}">
                <a16:creationId xmlns:a16="http://schemas.microsoft.com/office/drawing/2014/main" id="{5670CA72-02C6-4071-826F-2E3E19F2E8E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859072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6D38-BC36-4E44-BDC4-145191E45A6A}"/>
              </a:ext>
            </a:extLst>
          </p:cNvPr>
          <p:cNvSpPr>
            <a:spLocks noGrp="1"/>
          </p:cNvSpPr>
          <p:nvPr>
            <p:ph type="title"/>
          </p:nvPr>
        </p:nvSpPr>
        <p:spPr/>
        <p:txBody>
          <a:bodyPr/>
          <a:lstStyle/>
          <a:p>
            <a:r>
              <a:rPr lang="en-US"/>
              <a:t>Norms &amp; Practices of Functions</a:t>
            </a:r>
          </a:p>
        </p:txBody>
      </p:sp>
      <p:sp>
        <p:nvSpPr>
          <p:cNvPr id="3" name="Content Placeholder 2">
            <a:extLst>
              <a:ext uri="{FF2B5EF4-FFF2-40B4-BE49-F238E27FC236}">
                <a16:creationId xmlns:a16="http://schemas.microsoft.com/office/drawing/2014/main" id="{9E8E783C-D8F9-484A-A13C-808053B8D833}"/>
              </a:ext>
            </a:extLst>
          </p:cNvPr>
          <p:cNvSpPr>
            <a:spLocks noGrp="1"/>
          </p:cNvSpPr>
          <p:nvPr>
            <p:ph idx="1"/>
          </p:nvPr>
        </p:nvSpPr>
        <p:spPr/>
        <p:txBody>
          <a:bodyPr>
            <a:normAutofit/>
          </a:bodyPr>
          <a:lstStyle/>
          <a:p>
            <a:pPr algn="l"/>
            <a:r>
              <a:rPr lang="en-US" b="0" i="0">
                <a:solidFill>
                  <a:schemeClr val="tx2"/>
                </a:solidFill>
                <a:effectLst/>
                <a:latin typeface="Roboto"/>
              </a:rPr>
              <a:t>Best Practices for Functions</a:t>
            </a:r>
          </a:p>
          <a:p>
            <a:pPr algn="l">
              <a:buFont typeface="Arial" panose="020B0604020202020204" pitchFamily="34" charset="0"/>
              <a:buChar char="•"/>
            </a:pPr>
            <a:r>
              <a:rPr lang="en-US" b="0" i="0">
                <a:solidFill>
                  <a:schemeClr val="tx2"/>
                </a:solidFill>
                <a:effectLst/>
                <a:latin typeface="Roboto"/>
              </a:rPr>
              <a:t>use descriptive names (long and clear is better than short and cryptic)</a:t>
            </a:r>
          </a:p>
          <a:p>
            <a:pPr algn="l">
              <a:buFont typeface="Arial" panose="020B0604020202020204" pitchFamily="34" charset="0"/>
              <a:buChar char="•"/>
            </a:pPr>
            <a:r>
              <a:rPr lang="en-US" b="0" i="0">
                <a:solidFill>
                  <a:schemeClr val="tx2"/>
                </a:solidFill>
                <a:effectLst/>
                <a:latin typeface="Roboto"/>
              </a:rPr>
              <a:t>Single Responsibility Rule</a:t>
            </a:r>
          </a:p>
          <a:p>
            <a:pPr algn="l">
              <a:buFont typeface="Arial" panose="020B0604020202020204" pitchFamily="34" charset="0"/>
              <a:buChar char="•"/>
            </a:pPr>
            <a:r>
              <a:rPr lang="en-US" b="0" i="0">
                <a:solidFill>
                  <a:schemeClr val="tx2"/>
                </a:solidFill>
                <a:effectLst/>
                <a:latin typeface="Roboto"/>
              </a:rPr>
              <a:t>Keep functions short (&lt;50 lines is a good guideline)</a:t>
            </a:r>
          </a:p>
          <a:p>
            <a:pPr algn="l">
              <a:buFont typeface="Arial" panose="020B0604020202020204" pitchFamily="34" charset="0"/>
              <a:buChar char="•"/>
            </a:pPr>
            <a:r>
              <a:rPr lang="en-US" b="0" i="0">
                <a:solidFill>
                  <a:schemeClr val="tx2"/>
                </a:solidFill>
                <a:effectLst/>
                <a:latin typeface="Roboto"/>
              </a:rPr>
              <a:t>Avoid side effects</a:t>
            </a:r>
          </a:p>
          <a:p>
            <a:pPr marL="742950" lvl="1" indent="-285750" algn="l">
              <a:buFont typeface="Arial" panose="020B0604020202020204" pitchFamily="34" charset="0"/>
              <a:buChar char="•"/>
            </a:pPr>
            <a:r>
              <a:rPr lang="en-US" b="0" i="0">
                <a:solidFill>
                  <a:schemeClr val="tx2"/>
                </a:solidFill>
                <a:effectLst/>
                <a:latin typeface="Roboto"/>
              </a:rPr>
              <a:t>don't pass parameters you don't need</a:t>
            </a:r>
          </a:p>
          <a:p>
            <a:pPr marL="742950" lvl="1" indent="-285750" algn="l">
              <a:buFont typeface="Arial" panose="020B0604020202020204" pitchFamily="34" charset="0"/>
              <a:buChar char="•"/>
            </a:pPr>
            <a:r>
              <a:rPr lang="en-US" b="0" i="0">
                <a:solidFill>
                  <a:schemeClr val="tx2"/>
                </a:solidFill>
                <a:effectLst/>
                <a:latin typeface="Roboto"/>
              </a:rPr>
              <a:t>don't reference global variables</a:t>
            </a:r>
          </a:p>
          <a:p>
            <a:pPr marL="742950" lvl="1" indent="-285750" algn="l">
              <a:buFont typeface="Arial" panose="020B0604020202020204" pitchFamily="34" charset="0"/>
              <a:buChar char="•"/>
            </a:pPr>
            <a:r>
              <a:rPr lang="en-US" b="0" i="0">
                <a:solidFill>
                  <a:schemeClr val="tx2"/>
                </a:solidFill>
                <a:effectLst/>
                <a:latin typeface="Roboto"/>
              </a:rPr>
              <a:t>keep functions 'pure' by returning copies (this is controversial)</a:t>
            </a:r>
          </a:p>
          <a:p>
            <a:pPr algn="l">
              <a:buFont typeface="Arial" panose="020B0604020202020204" pitchFamily="34" charset="0"/>
              <a:buChar char="•"/>
            </a:pPr>
            <a:r>
              <a:rPr lang="en-US" b="0" i="0">
                <a:solidFill>
                  <a:schemeClr val="tx2"/>
                </a:solidFill>
                <a:effectLst/>
                <a:latin typeface="Roboto"/>
              </a:rPr>
              <a:t>document your functions</a:t>
            </a:r>
          </a:p>
          <a:p>
            <a:endParaRPr lang="en-US"/>
          </a:p>
        </p:txBody>
      </p:sp>
    </p:spTree>
    <p:extLst>
      <p:ext uri="{BB962C8B-B14F-4D97-AF65-F5344CB8AC3E}">
        <p14:creationId xmlns:p14="http://schemas.microsoft.com/office/powerpoint/2010/main" val="2362387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CEAC-7782-4710-9DA4-436EE23F2A26}"/>
              </a:ext>
            </a:extLst>
          </p:cNvPr>
          <p:cNvSpPr>
            <a:spLocks noGrp="1"/>
          </p:cNvSpPr>
          <p:nvPr>
            <p:ph type="title"/>
          </p:nvPr>
        </p:nvSpPr>
        <p:spPr/>
        <p:txBody>
          <a:bodyPr/>
          <a:lstStyle/>
          <a:p>
            <a:r>
              <a:rPr lang="en-US"/>
              <a:t>Descriptive Names</a:t>
            </a:r>
          </a:p>
        </p:txBody>
      </p:sp>
      <p:sp>
        <p:nvSpPr>
          <p:cNvPr id="3" name="Content Placeholder 2">
            <a:extLst>
              <a:ext uri="{FF2B5EF4-FFF2-40B4-BE49-F238E27FC236}">
                <a16:creationId xmlns:a16="http://schemas.microsoft.com/office/drawing/2014/main" id="{73EEDD80-F44C-45B6-9AB5-EF2F6931A858}"/>
              </a:ext>
            </a:extLst>
          </p:cNvPr>
          <p:cNvSpPr>
            <a:spLocks noGrp="1"/>
          </p:cNvSpPr>
          <p:nvPr>
            <p:ph idx="1"/>
          </p:nvPr>
        </p:nvSpPr>
        <p:spPr>
          <a:xfrm>
            <a:off x="940030" y="1331260"/>
            <a:ext cx="10311940" cy="1813540"/>
          </a:xfrm>
        </p:spPr>
        <p:txBody>
          <a:bodyPr/>
          <a:lstStyle/>
          <a:p>
            <a:r>
              <a:rPr lang="en-US" dirty="0"/>
              <a:t>Functions simplify code – but only if the names are human interpretable</a:t>
            </a:r>
          </a:p>
        </p:txBody>
      </p:sp>
      <p:pic>
        <p:nvPicPr>
          <p:cNvPr id="5" name="Picture 4">
            <a:extLst>
              <a:ext uri="{FF2B5EF4-FFF2-40B4-BE49-F238E27FC236}">
                <a16:creationId xmlns:a16="http://schemas.microsoft.com/office/drawing/2014/main" id="{5E61CF3D-7B2A-4BD6-94EA-D262F4A2D128}"/>
              </a:ext>
            </a:extLst>
          </p:cNvPr>
          <p:cNvPicPr>
            <a:picLocks noChangeAspect="1"/>
          </p:cNvPicPr>
          <p:nvPr/>
        </p:nvPicPr>
        <p:blipFill>
          <a:blip r:embed="rId2"/>
          <a:stretch>
            <a:fillRect/>
          </a:stretch>
        </p:blipFill>
        <p:spPr>
          <a:xfrm>
            <a:off x="1265388" y="2906470"/>
            <a:ext cx="2305050" cy="3438525"/>
          </a:xfrm>
          <a:prstGeom prst="rect">
            <a:avLst/>
          </a:prstGeom>
        </p:spPr>
      </p:pic>
      <p:pic>
        <p:nvPicPr>
          <p:cNvPr id="7" name="Picture 6">
            <a:extLst>
              <a:ext uri="{FF2B5EF4-FFF2-40B4-BE49-F238E27FC236}">
                <a16:creationId xmlns:a16="http://schemas.microsoft.com/office/drawing/2014/main" id="{5C15A620-4B1B-4B27-831C-B4A4C2FB8EB0}"/>
              </a:ext>
            </a:extLst>
          </p:cNvPr>
          <p:cNvPicPr>
            <a:picLocks noChangeAspect="1"/>
          </p:cNvPicPr>
          <p:nvPr/>
        </p:nvPicPr>
        <p:blipFill>
          <a:blip r:embed="rId3"/>
          <a:stretch>
            <a:fillRect/>
          </a:stretch>
        </p:blipFill>
        <p:spPr>
          <a:xfrm>
            <a:off x="3825061" y="2910047"/>
            <a:ext cx="8208674" cy="630628"/>
          </a:xfrm>
          <a:prstGeom prst="rect">
            <a:avLst/>
          </a:prstGeom>
        </p:spPr>
      </p:pic>
      <p:pic>
        <p:nvPicPr>
          <p:cNvPr id="9" name="Picture 8">
            <a:extLst>
              <a:ext uri="{FF2B5EF4-FFF2-40B4-BE49-F238E27FC236}">
                <a16:creationId xmlns:a16="http://schemas.microsoft.com/office/drawing/2014/main" id="{472D2A2E-FC51-4332-B2AD-95CD62654EE8}"/>
              </a:ext>
            </a:extLst>
          </p:cNvPr>
          <p:cNvPicPr>
            <a:picLocks noChangeAspect="1"/>
          </p:cNvPicPr>
          <p:nvPr/>
        </p:nvPicPr>
        <p:blipFill>
          <a:blip r:embed="rId4"/>
          <a:stretch>
            <a:fillRect/>
          </a:stretch>
        </p:blipFill>
        <p:spPr>
          <a:xfrm>
            <a:off x="3825061" y="4043877"/>
            <a:ext cx="2552700" cy="533400"/>
          </a:xfrm>
          <a:prstGeom prst="rect">
            <a:avLst/>
          </a:prstGeom>
        </p:spPr>
      </p:pic>
      <p:sp>
        <p:nvSpPr>
          <p:cNvPr id="10" name="TextBox 9">
            <a:extLst>
              <a:ext uri="{FF2B5EF4-FFF2-40B4-BE49-F238E27FC236}">
                <a16:creationId xmlns:a16="http://schemas.microsoft.com/office/drawing/2014/main" id="{746BF870-ACA5-4420-BCB1-6CB95447ADBD}"/>
              </a:ext>
            </a:extLst>
          </p:cNvPr>
          <p:cNvSpPr txBox="1"/>
          <p:nvPr/>
        </p:nvSpPr>
        <p:spPr>
          <a:xfrm>
            <a:off x="1689575" y="2416475"/>
            <a:ext cx="931665" cy="369332"/>
          </a:xfrm>
          <a:prstGeom prst="rect">
            <a:avLst/>
          </a:prstGeom>
          <a:noFill/>
        </p:spPr>
        <p:txBody>
          <a:bodyPr wrap="none" rtlCol="0">
            <a:spAutoFit/>
          </a:bodyPr>
          <a:lstStyle/>
          <a:p>
            <a:r>
              <a:rPr lang="en-US" dirty="0">
                <a:solidFill>
                  <a:schemeClr val="accent3"/>
                </a:solidFill>
              </a:rPr>
              <a:t>Original</a:t>
            </a:r>
          </a:p>
        </p:txBody>
      </p:sp>
      <p:sp>
        <p:nvSpPr>
          <p:cNvPr id="11" name="TextBox 10">
            <a:extLst>
              <a:ext uri="{FF2B5EF4-FFF2-40B4-BE49-F238E27FC236}">
                <a16:creationId xmlns:a16="http://schemas.microsoft.com/office/drawing/2014/main" id="{0DD9F14E-0441-47B5-B875-FE86A689489A}"/>
              </a:ext>
            </a:extLst>
          </p:cNvPr>
          <p:cNvSpPr txBox="1"/>
          <p:nvPr/>
        </p:nvSpPr>
        <p:spPr>
          <a:xfrm>
            <a:off x="3749857" y="2537138"/>
            <a:ext cx="1395126" cy="369332"/>
          </a:xfrm>
          <a:prstGeom prst="rect">
            <a:avLst/>
          </a:prstGeom>
          <a:noFill/>
        </p:spPr>
        <p:txBody>
          <a:bodyPr wrap="none" rtlCol="0">
            <a:spAutoFit/>
          </a:bodyPr>
          <a:lstStyle/>
          <a:p>
            <a:r>
              <a:rPr lang="en-US" dirty="0">
                <a:solidFill>
                  <a:schemeClr val="accent3"/>
                </a:solidFill>
              </a:rPr>
              <a:t>interpretable</a:t>
            </a:r>
          </a:p>
        </p:txBody>
      </p:sp>
      <p:sp>
        <p:nvSpPr>
          <p:cNvPr id="12" name="TextBox 11">
            <a:extLst>
              <a:ext uri="{FF2B5EF4-FFF2-40B4-BE49-F238E27FC236}">
                <a16:creationId xmlns:a16="http://schemas.microsoft.com/office/drawing/2014/main" id="{2AAB503A-220D-4FA6-9F9A-4650501BCE89}"/>
              </a:ext>
            </a:extLst>
          </p:cNvPr>
          <p:cNvSpPr txBox="1"/>
          <p:nvPr/>
        </p:nvSpPr>
        <p:spPr>
          <a:xfrm>
            <a:off x="3749857" y="3676372"/>
            <a:ext cx="885179" cy="369332"/>
          </a:xfrm>
          <a:prstGeom prst="rect">
            <a:avLst/>
          </a:prstGeom>
          <a:noFill/>
        </p:spPr>
        <p:txBody>
          <a:bodyPr wrap="none" rtlCol="0">
            <a:spAutoFit/>
          </a:bodyPr>
          <a:lstStyle/>
          <a:p>
            <a:r>
              <a:rPr lang="en-US" dirty="0">
                <a:solidFill>
                  <a:schemeClr val="accent3"/>
                </a:solidFill>
              </a:rPr>
              <a:t>Useless</a:t>
            </a:r>
          </a:p>
        </p:txBody>
      </p:sp>
    </p:spTree>
    <p:extLst>
      <p:ext uri="{BB962C8B-B14F-4D97-AF65-F5344CB8AC3E}">
        <p14:creationId xmlns:p14="http://schemas.microsoft.com/office/powerpoint/2010/main" val="16647896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8C03-B518-4CBF-A1EF-D9CCBAFCF688}"/>
              </a:ext>
            </a:extLst>
          </p:cNvPr>
          <p:cNvSpPr>
            <a:spLocks noGrp="1"/>
          </p:cNvSpPr>
          <p:nvPr>
            <p:ph type="title"/>
          </p:nvPr>
        </p:nvSpPr>
        <p:spPr/>
        <p:txBody>
          <a:bodyPr/>
          <a:lstStyle/>
          <a:p>
            <a:r>
              <a:rPr lang="en-US"/>
              <a:t>Single responsibility rule</a:t>
            </a:r>
          </a:p>
        </p:txBody>
      </p:sp>
      <p:sp>
        <p:nvSpPr>
          <p:cNvPr id="3" name="Content Placeholder 2">
            <a:extLst>
              <a:ext uri="{FF2B5EF4-FFF2-40B4-BE49-F238E27FC236}">
                <a16:creationId xmlns:a16="http://schemas.microsoft.com/office/drawing/2014/main" id="{69B6DA56-F3FE-445D-824A-0FCD20F94BB3}"/>
              </a:ext>
            </a:extLst>
          </p:cNvPr>
          <p:cNvSpPr>
            <a:spLocks noGrp="1"/>
          </p:cNvSpPr>
          <p:nvPr>
            <p:ph idx="1"/>
          </p:nvPr>
        </p:nvSpPr>
        <p:spPr>
          <a:xfrm>
            <a:off x="646111" y="1560549"/>
            <a:ext cx="8946541" cy="1094419"/>
          </a:xfrm>
        </p:spPr>
        <p:txBody>
          <a:bodyPr/>
          <a:lstStyle/>
          <a:p>
            <a:r>
              <a:rPr lang="en-US" dirty="0"/>
              <a:t>Below we add 1 line to our first function from our last lesson</a:t>
            </a:r>
          </a:p>
        </p:txBody>
      </p:sp>
      <p:pic>
        <p:nvPicPr>
          <p:cNvPr id="5" name="Picture 4">
            <a:extLst>
              <a:ext uri="{FF2B5EF4-FFF2-40B4-BE49-F238E27FC236}">
                <a16:creationId xmlns:a16="http://schemas.microsoft.com/office/drawing/2014/main" id="{25B974B2-8EED-4B9A-9DDA-2F2E12EBA498}"/>
              </a:ext>
            </a:extLst>
          </p:cNvPr>
          <p:cNvPicPr>
            <a:picLocks noChangeAspect="1"/>
          </p:cNvPicPr>
          <p:nvPr/>
        </p:nvPicPr>
        <p:blipFill>
          <a:blip r:embed="rId2"/>
          <a:stretch>
            <a:fillRect/>
          </a:stretch>
        </p:blipFill>
        <p:spPr>
          <a:xfrm>
            <a:off x="353772" y="2458161"/>
            <a:ext cx="6286500" cy="3990975"/>
          </a:xfrm>
          <a:prstGeom prst="rect">
            <a:avLst/>
          </a:prstGeom>
        </p:spPr>
      </p:pic>
      <p:sp>
        <p:nvSpPr>
          <p:cNvPr id="6" name="Content Placeholder 2">
            <a:extLst>
              <a:ext uri="{FF2B5EF4-FFF2-40B4-BE49-F238E27FC236}">
                <a16:creationId xmlns:a16="http://schemas.microsoft.com/office/drawing/2014/main" id="{4E66D767-BD40-42FA-B074-E0FD9DB6EAC6}"/>
              </a:ext>
            </a:extLst>
          </p:cNvPr>
          <p:cNvSpPr txBox="1">
            <a:spLocks/>
          </p:cNvSpPr>
          <p:nvPr/>
        </p:nvSpPr>
        <p:spPr>
          <a:xfrm>
            <a:off x="6640272" y="2136179"/>
            <a:ext cx="5325881" cy="31612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b="1"/>
              <a:t>Seems useful but creates some downsides:</a:t>
            </a:r>
          </a:p>
          <a:p>
            <a:pPr algn="l">
              <a:buFont typeface="Arial" panose="020B0604020202020204" pitchFamily="34" charset="0"/>
              <a:buChar char="•"/>
            </a:pPr>
            <a:r>
              <a:rPr lang="en-US" b="0" i="0">
                <a:effectLst/>
                <a:latin typeface="Roboto"/>
              </a:rPr>
              <a:t>The function name is no longer descriptive</a:t>
            </a:r>
          </a:p>
          <a:p>
            <a:pPr algn="l">
              <a:buFont typeface="Arial" panose="020B0604020202020204" pitchFamily="34" charset="0"/>
              <a:buChar char="•"/>
            </a:pPr>
            <a:r>
              <a:rPr lang="en-US" b="0" i="0">
                <a:effectLst/>
                <a:latin typeface="Roboto"/>
              </a:rPr>
              <a:t>potentially duplicates effort</a:t>
            </a:r>
          </a:p>
          <a:p>
            <a:pPr algn="l">
              <a:buFont typeface="Arial" panose="020B0604020202020204" pitchFamily="34" charset="0"/>
              <a:buChar char="•"/>
            </a:pPr>
            <a:r>
              <a:rPr lang="en-US" b="0" i="0">
                <a:effectLst/>
                <a:latin typeface="Roboto"/>
              </a:rPr>
              <a:t>may create mis-matched formats</a:t>
            </a:r>
          </a:p>
          <a:p>
            <a:pPr algn="l"/>
            <a:r>
              <a:rPr lang="en-US" b="1" i="0">
                <a:effectLst/>
                <a:latin typeface="Roboto"/>
              </a:rPr>
              <a:t>Single Responsibility Rule: Just write two different functions</a:t>
            </a:r>
          </a:p>
          <a:p>
            <a:pPr lvl="1"/>
            <a:r>
              <a:rPr lang="en-US" b="1">
                <a:latin typeface="Roboto"/>
              </a:rPr>
              <a:t>See best practice on next slide</a:t>
            </a:r>
            <a:endParaRPr lang="en-US" b="1" i="0">
              <a:effectLst/>
              <a:latin typeface="Roboto"/>
            </a:endParaRPr>
          </a:p>
          <a:p>
            <a:pPr lvl="1"/>
            <a:endParaRPr lang="en-US"/>
          </a:p>
        </p:txBody>
      </p:sp>
    </p:spTree>
    <p:extLst>
      <p:ext uri="{BB962C8B-B14F-4D97-AF65-F5344CB8AC3E}">
        <p14:creationId xmlns:p14="http://schemas.microsoft.com/office/powerpoint/2010/main" val="11307143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1E4A-F851-4F52-A0CB-8A6989B2E005}"/>
              </a:ext>
            </a:extLst>
          </p:cNvPr>
          <p:cNvSpPr>
            <a:spLocks noGrp="1"/>
          </p:cNvSpPr>
          <p:nvPr>
            <p:ph type="title"/>
          </p:nvPr>
        </p:nvSpPr>
        <p:spPr/>
        <p:txBody>
          <a:bodyPr/>
          <a:lstStyle/>
          <a:p>
            <a:r>
              <a:rPr lang="en-US"/>
              <a:t>Best Practice</a:t>
            </a:r>
          </a:p>
        </p:txBody>
      </p:sp>
      <p:pic>
        <p:nvPicPr>
          <p:cNvPr id="5" name="Picture 4">
            <a:extLst>
              <a:ext uri="{FF2B5EF4-FFF2-40B4-BE49-F238E27FC236}">
                <a16:creationId xmlns:a16="http://schemas.microsoft.com/office/drawing/2014/main" id="{7D2D92EE-68D4-4997-B4C5-CE95EAFF3513}"/>
              </a:ext>
            </a:extLst>
          </p:cNvPr>
          <p:cNvPicPr>
            <a:picLocks noChangeAspect="1"/>
          </p:cNvPicPr>
          <p:nvPr/>
        </p:nvPicPr>
        <p:blipFill rotWithShape="1">
          <a:blip r:embed="rId2"/>
          <a:srcRect r="23272"/>
          <a:stretch/>
        </p:blipFill>
        <p:spPr>
          <a:xfrm>
            <a:off x="988121" y="2015920"/>
            <a:ext cx="4072576" cy="1781175"/>
          </a:xfrm>
          <a:prstGeom prst="rect">
            <a:avLst/>
          </a:prstGeom>
        </p:spPr>
      </p:pic>
      <p:pic>
        <p:nvPicPr>
          <p:cNvPr id="7" name="Picture 6">
            <a:extLst>
              <a:ext uri="{FF2B5EF4-FFF2-40B4-BE49-F238E27FC236}">
                <a16:creationId xmlns:a16="http://schemas.microsoft.com/office/drawing/2014/main" id="{7E38E8D7-58B5-484E-A956-E1DD92C861D2}"/>
              </a:ext>
            </a:extLst>
          </p:cNvPr>
          <p:cNvPicPr>
            <a:picLocks noChangeAspect="1"/>
          </p:cNvPicPr>
          <p:nvPr/>
        </p:nvPicPr>
        <p:blipFill>
          <a:blip r:embed="rId3"/>
          <a:stretch>
            <a:fillRect/>
          </a:stretch>
        </p:blipFill>
        <p:spPr>
          <a:xfrm>
            <a:off x="5940873" y="2023607"/>
            <a:ext cx="5800725" cy="619125"/>
          </a:xfrm>
          <a:prstGeom prst="rect">
            <a:avLst/>
          </a:prstGeom>
        </p:spPr>
      </p:pic>
      <p:pic>
        <p:nvPicPr>
          <p:cNvPr id="9" name="Picture 8">
            <a:extLst>
              <a:ext uri="{FF2B5EF4-FFF2-40B4-BE49-F238E27FC236}">
                <a16:creationId xmlns:a16="http://schemas.microsoft.com/office/drawing/2014/main" id="{7D90060D-588C-4D26-AC1A-48432CFF50C5}"/>
              </a:ext>
            </a:extLst>
          </p:cNvPr>
          <p:cNvPicPr>
            <a:picLocks noChangeAspect="1"/>
          </p:cNvPicPr>
          <p:nvPr/>
        </p:nvPicPr>
        <p:blipFill>
          <a:blip r:embed="rId4"/>
          <a:stretch>
            <a:fillRect/>
          </a:stretch>
        </p:blipFill>
        <p:spPr>
          <a:xfrm>
            <a:off x="6012754" y="2988563"/>
            <a:ext cx="5191125" cy="1666875"/>
          </a:xfrm>
          <a:prstGeom prst="rect">
            <a:avLst/>
          </a:prstGeom>
        </p:spPr>
      </p:pic>
      <p:pic>
        <p:nvPicPr>
          <p:cNvPr id="11" name="Picture 10">
            <a:extLst>
              <a:ext uri="{FF2B5EF4-FFF2-40B4-BE49-F238E27FC236}">
                <a16:creationId xmlns:a16="http://schemas.microsoft.com/office/drawing/2014/main" id="{0AA0ED89-AADA-4B50-ADD2-9BBD94894194}"/>
              </a:ext>
            </a:extLst>
          </p:cNvPr>
          <p:cNvPicPr>
            <a:picLocks noChangeAspect="1"/>
          </p:cNvPicPr>
          <p:nvPr/>
        </p:nvPicPr>
        <p:blipFill>
          <a:blip r:embed="rId5"/>
          <a:stretch>
            <a:fillRect/>
          </a:stretch>
        </p:blipFill>
        <p:spPr>
          <a:xfrm>
            <a:off x="844330" y="4846259"/>
            <a:ext cx="7153275" cy="1028700"/>
          </a:xfrm>
          <a:prstGeom prst="rect">
            <a:avLst/>
          </a:prstGeom>
        </p:spPr>
      </p:pic>
    </p:spTree>
    <p:extLst>
      <p:ext uri="{BB962C8B-B14F-4D97-AF65-F5344CB8AC3E}">
        <p14:creationId xmlns:p14="http://schemas.microsoft.com/office/powerpoint/2010/main" val="11265159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A3F0-D5CB-4B4D-971D-FD2968F4914B}"/>
              </a:ext>
            </a:extLst>
          </p:cNvPr>
          <p:cNvSpPr>
            <a:spLocks noGrp="1"/>
          </p:cNvSpPr>
          <p:nvPr>
            <p:ph type="title"/>
          </p:nvPr>
        </p:nvSpPr>
        <p:spPr/>
        <p:txBody>
          <a:bodyPr/>
          <a:lstStyle/>
          <a:p>
            <a:r>
              <a:rPr lang="en-US" b="0" i="0" dirty="0">
                <a:effectLst/>
                <a:latin typeface="Roboto"/>
              </a:rPr>
              <a:t>Keep Functions Short</a:t>
            </a:r>
            <a:br>
              <a:rPr lang="en-US" b="0" i="0" dirty="0">
                <a:effectLst/>
                <a:latin typeface="Roboto"/>
              </a:rPr>
            </a:br>
            <a:endParaRPr lang="en-US" dirty="0"/>
          </a:p>
        </p:txBody>
      </p:sp>
      <p:sp>
        <p:nvSpPr>
          <p:cNvPr id="3" name="Content Placeholder 2">
            <a:extLst>
              <a:ext uri="{FF2B5EF4-FFF2-40B4-BE49-F238E27FC236}">
                <a16:creationId xmlns:a16="http://schemas.microsoft.com/office/drawing/2014/main" id="{52681D5C-78B9-4BFB-940C-6D83E8CB2B1C}"/>
              </a:ext>
            </a:extLst>
          </p:cNvPr>
          <p:cNvSpPr>
            <a:spLocks noGrp="1"/>
          </p:cNvSpPr>
          <p:nvPr>
            <p:ph idx="1"/>
          </p:nvPr>
        </p:nvSpPr>
        <p:spPr>
          <a:xfrm>
            <a:off x="1104293" y="1152983"/>
            <a:ext cx="8946541" cy="4195481"/>
          </a:xfrm>
        </p:spPr>
        <p:txBody>
          <a:bodyPr/>
          <a:lstStyle/>
          <a:p>
            <a:r>
              <a:rPr lang="en-US" dirty="0"/>
              <a:t>50 lines or less</a:t>
            </a:r>
          </a:p>
        </p:txBody>
      </p:sp>
    </p:spTree>
    <p:extLst>
      <p:ext uri="{BB962C8B-B14F-4D97-AF65-F5344CB8AC3E}">
        <p14:creationId xmlns:p14="http://schemas.microsoft.com/office/powerpoint/2010/main" val="22756746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F421C-92E0-4ACE-ADF7-A3A888C00A2B}"/>
              </a:ext>
            </a:extLst>
          </p:cNvPr>
          <p:cNvSpPr>
            <a:spLocks noGrp="1"/>
          </p:cNvSpPr>
          <p:nvPr>
            <p:ph type="title"/>
          </p:nvPr>
        </p:nvSpPr>
        <p:spPr/>
        <p:txBody>
          <a:bodyPr/>
          <a:lstStyle/>
          <a:p>
            <a:r>
              <a:rPr lang="en-US" b="1"/>
              <a:t>Avoid Side Effects</a:t>
            </a:r>
          </a:p>
        </p:txBody>
      </p:sp>
      <p:sp>
        <p:nvSpPr>
          <p:cNvPr id="3" name="Content Placeholder 2">
            <a:extLst>
              <a:ext uri="{FF2B5EF4-FFF2-40B4-BE49-F238E27FC236}">
                <a16:creationId xmlns:a16="http://schemas.microsoft.com/office/drawing/2014/main" id="{E8A6E404-7137-48EC-9706-F1F0BE456B8A}"/>
              </a:ext>
            </a:extLst>
          </p:cNvPr>
          <p:cNvSpPr>
            <a:spLocks noGrp="1"/>
          </p:cNvSpPr>
          <p:nvPr>
            <p:ph idx="1"/>
          </p:nvPr>
        </p:nvSpPr>
        <p:spPr>
          <a:xfrm>
            <a:off x="1117294" y="1822939"/>
            <a:ext cx="9957411" cy="5035061"/>
          </a:xfrm>
        </p:spPr>
        <p:txBody>
          <a:bodyPr>
            <a:normAutofit/>
          </a:bodyPr>
          <a:lstStyle/>
          <a:p>
            <a:r>
              <a:rPr lang="en-US" dirty="0"/>
              <a:t>Let’s re-examine one of our earlier codes</a:t>
            </a:r>
          </a:p>
          <a:p>
            <a:endParaRPr lang="en-US" dirty="0"/>
          </a:p>
          <a:p>
            <a:endParaRPr lang="en-US" dirty="0"/>
          </a:p>
          <a:p>
            <a:pPr marL="0" indent="0" algn="l">
              <a:buNone/>
            </a:pPr>
            <a:r>
              <a:rPr lang="en-US" b="0" i="0" dirty="0">
                <a:effectLst/>
                <a:latin typeface="Roboto"/>
              </a:rPr>
              <a:t>This is </a:t>
            </a:r>
            <a:r>
              <a:rPr lang="en-US" b="0" i="0" dirty="0" err="1">
                <a:effectLst/>
                <a:latin typeface="Roboto"/>
              </a:rPr>
              <a:t>actualy</a:t>
            </a:r>
            <a:r>
              <a:rPr lang="en-US" b="0" i="0" dirty="0">
                <a:effectLst/>
                <a:latin typeface="Roboto"/>
              </a:rPr>
              <a:t> not great.</a:t>
            </a:r>
          </a:p>
          <a:p>
            <a:pPr marL="0" indent="0" algn="l">
              <a:buNone/>
            </a:pPr>
            <a:r>
              <a:rPr lang="en-US" b="0" i="0" dirty="0">
                <a:effectLst/>
                <a:latin typeface="Roboto"/>
              </a:rPr>
              <a:t>The parameter </a:t>
            </a:r>
            <a:r>
              <a:rPr lang="en-US" b="0" i="0" dirty="0" err="1">
                <a:effectLst/>
                <a:latin typeface="Roboto"/>
              </a:rPr>
              <a:t>SalesPeople</a:t>
            </a:r>
            <a:r>
              <a:rPr lang="en-US" b="0" i="0" dirty="0">
                <a:effectLst/>
                <a:latin typeface="Roboto"/>
              </a:rPr>
              <a:t> is modified - and it doesn't return anything.</a:t>
            </a:r>
          </a:p>
          <a:p>
            <a:pPr marL="0" indent="0" algn="l">
              <a:buNone/>
            </a:pPr>
            <a:r>
              <a:rPr lang="en-US" b="0" i="0" dirty="0">
                <a:effectLst/>
                <a:latin typeface="Roboto"/>
              </a:rPr>
              <a:t>The caller (person who calls the function) doesn't know if it ran or not.</a:t>
            </a:r>
          </a:p>
          <a:p>
            <a:pPr marL="0" indent="0" algn="l">
              <a:buNone/>
            </a:pPr>
            <a:r>
              <a:rPr lang="en-US" b="0" i="0" dirty="0">
                <a:effectLst/>
                <a:latin typeface="Roboto"/>
              </a:rPr>
              <a:t>This is tough to fix. Suggestion:</a:t>
            </a:r>
          </a:p>
          <a:p>
            <a:pPr algn="l">
              <a:buFont typeface="Arial" panose="020B0604020202020204" pitchFamily="34" charset="0"/>
              <a:buChar char="•"/>
            </a:pPr>
            <a:r>
              <a:rPr lang="en-US" b="0" i="0" dirty="0">
                <a:effectLst/>
                <a:latin typeface="Roboto"/>
              </a:rPr>
              <a:t>return something: return the </a:t>
            </a:r>
            <a:r>
              <a:rPr lang="en-US" b="0" i="0" dirty="0" err="1">
                <a:effectLst/>
                <a:latin typeface="Roboto"/>
              </a:rPr>
              <a:t>SalesPerson</a:t>
            </a:r>
            <a:r>
              <a:rPr lang="en-US" b="0" i="0" dirty="0">
                <a:effectLst/>
                <a:latin typeface="Roboto"/>
              </a:rPr>
              <a:t> dictionary to hint that it was changed</a:t>
            </a:r>
          </a:p>
          <a:p>
            <a:pPr marL="0" indent="0" algn="l">
              <a:buNone/>
            </a:pPr>
            <a:r>
              <a:rPr lang="en-US" b="0" i="0" dirty="0">
                <a:effectLst/>
                <a:latin typeface="Roboto"/>
              </a:rPr>
              <a:t>but notice that the parameter entered is the same as the object returned...</a:t>
            </a:r>
          </a:p>
          <a:p>
            <a:pPr marL="0" indent="0" algn="l">
              <a:buNone/>
            </a:pPr>
            <a:r>
              <a:rPr lang="en-US" b="0" i="0" dirty="0">
                <a:effectLst/>
                <a:latin typeface="Roboto"/>
              </a:rPr>
              <a:t>Therefore </a:t>
            </a:r>
          </a:p>
          <a:p>
            <a:pPr marL="0" indent="0" algn="l">
              <a:buNone/>
            </a:pPr>
            <a:r>
              <a:rPr lang="en-US" dirty="0">
                <a:latin typeface="Roboto"/>
              </a:rPr>
              <a:t>Is the same as </a:t>
            </a:r>
            <a:endParaRPr lang="en-US" b="0" i="0" dirty="0">
              <a:effectLst/>
              <a:latin typeface="Roboto"/>
            </a:endParaRPr>
          </a:p>
          <a:p>
            <a:endParaRPr lang="en-US" dirty="0"/>
          </a:p>
        </p:txBody>
      </p:sp>
      <p:pic>
        <p:nvPicPr>
          <p:cNvPr id="4" name="Picture 3">
            <a:extLst>
              <a:ext uri="{FF2B5EF4-FFF2-40B4-BE49-F238E27FC236}">
                <a16:creationId xmlns:a16="http://schemas.microsoft.com/office/drawing/2014/main" id="{59CBE239-696A-4A57-BD2B-315E12CAFEB7}"/>
              </a:ext>
            </a:extLst>
          </p:cNvPr>
          <p:cNvPicPr>
            <a:picLocks noChangeAspect="1"/>
          </p:cNvPicPr>
          <p:nvPr/>
        </p:nvPicPr>
        <p:blipFill>
          <a:blip r:embed="rId2"/>
          <a:stretch>
            <a:fillRect/>
          </a:stretch>
        </p:blipFill>
        <p:spPr>
          <a:xfrm>
            <a:off x="1349256" y="2308693"/>
            <a:ext cx="5800725" cy="619125"/>
          </a:xfrm>
          <a:prstGeom prst="rect">
            <a:avLst/>
          </a:prstGeom>
        </p:spPr>
      </p:pic>
      <p:pic>
        <p:nvPicPr>
          <p:cNvPr id="6" name="Picture 5">
            <a:extLst>
              <a:ext uri="{FF2B5EF4-FFF2-40B4-BE49-F238E27FC236}">
                <a16:creationId xmlns:a16="http://schemas.microsoft.com/office/drawing/2014/main" id="{644D4139-30F7-414D-B24E-AF4307CB45C9}"/>
              </a:ext>
            </a:extLst>
          </p:cNvPr>
          <p:cNvPicPr>
            <a:picLocks noChangeAspect="1"/>
          </p:cNvPicPr>
          <p:nvPr/>
        </p:nvPicPr>
        <p:blipFill>
          <a:blip r:embed="rId3"/>
          <a:stretch>
            <a:fillRect/>
          </a:stretch>
        </p:blipFill>
        <p:spPr>
          <a:xfrm>
            <a:off x="2488242" y="5575170"/>
            <a:ext cx="5495925" cy="238125"/>
          </a:xfrm>
          <a:prstGeom prst="rect">
            <a:avLst/>
          </a:prstGeom>
        </p:spPr>
      </p:pic>
      <p:pic>
        <p:nvPicPr>
          <p:cNvPr id="8" name="Picture 7">
            <a:extLst>
              <a:ext uri="{FF2B5EF4-FFF2-40B4-BE49-F238E27FC236}">
                <a16:creationId xmlns:a16="http://schemas.microsoft.com/office/drawing/2014/main" id="{D4DDDB39-79CE-4375-934C-F12C790F0F4A}"/>
              </a:ext>
            </a:extLst>
          </p:cNvPr>
          <p:cNvPicPr>
            <a:picLocks noChangeAspect="1"/>
          </p:cNvPicPr>
          <p:nvPr/>
        </p:nvPicPr>
        <p:blipFill>
          <a:blip r:embed="rId4"/>
          <a:stretch>
            <a:fillRect/>
          </a:stretch>
        </p:blipFill>
        <p:spPr>
          <a:xfrm>
            <a:off x="3068515" y="6111810"/>
            <a:ext cx="4191000" cy="209550"/>
          </a:xfrm>
          <a:prstGeom prst="rect">
            <a:avLst/>
          </a:prstGeom>
        </p:spPr>
      </p:pic>
    </p:spTree>
    <p:extLst>
      <p:ext uri="{BB962C8B-B14F-4D97-AF65-F5344CB8AC3E}">
        <p14:creationId xmlns:p14="http://schemas.microsoft.com/office/powerpoint/2010/main" val="422908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3">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26AFB97-66E4-4AC0-8322-7B7F8B0D1FE4}"/>
              </a:ext>
            </a:extLst>
          </p:cNvPr>
          <p:cNvSpPr>
            <a:spLocks noGrp="1"/>
          </p:cNvSpPr>
          <p:nvPr>
            <p:ph type="title"/>
          </p:nvPr>
        </p:nvSpPr>
        <p:spPr>
          <a:xfrm>
            <a:off x="762121" y="960723"/>
            <a:ext cx="4968489" cy="1013800"/>
          </a:xfrm>
        </p:spPr>
        <p:txBody>
          <a:bodyPr vert="horz" lIns="91440" tIns="45720" rIns="91440" bIns="45720" rtlCol="0">
            <a:normAutofit/>
          </a:bodyPr>
          <a:lstStyle/>
          <a:p>
            <a:r>
              <a:rPr lang="en-US" cap="all">
                <a:solidFill>
                  <a:srgbClr val="FFFFFF"/>
                </a:solidFill>
              </a:rPr>
              <a:t>How to Become A Good Programmer</a:t>
            </a:r>
          </a:p>
        </p:txBody>
      </p:sp>
      <p:sp>
        <p:nvSpPr>
          <p:cNvPr id="25" name="Rectangle 17">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 name="Title 1">
            <a:extLst>
              <a:ext uri="{FF2B5EF4-FFF2-40B4-BE49-F238E27FC236}">
                <a16:creationId xmlns:a16="http://schemas.microsoft.com/office/drawing/2014/main" id="{B2868277-7ABA-4262-8868-456A4C42632A}"/>
              </a:ext>
            </a:extLst>
          </p:cNvPr>
          <p:cNvSpPr>
            <a:spLocks noGrp="1"/>
          </p:cNvSpPr>
          <p:nvPr>
            <p:ph idx="1"/>
          </p:nvPr>
        </p:nvSpPr>
        <p:spPr>
          <a:xfrm>
            <a:off x="783387" y="2254102"/>
            <a:ext cx="4947221" cy="3650344"/>
          </a:xfrm>
        </p:spPr>
        <p:txBody>
          <a:bodyPr vert="horz" lIns="91440" tIns="45720" rIns="91440" bIns="45720" rtlCol="0">
            <a:normAutofit/>
          </a:bodyPr>
          <a:lstStyle/>
          <a:p>
            <a:pPr marL="0" indent="0">
              <a:spcBef>
                <a:spcPts val="0"/>
              </a:spcBef>
              <a:spcAft>
                <a:spcPts val="600"/>
              </a:spcAft>
              <a:buNone/>
            </a:pPr>
            <a:r>
              <a:rPr lang="en-US" i="1" cap="all">
                <a:solidFill>
                  <a:srgbClr val="FFFFFF"/>
                </a:solidFill>
                <a:latin typeface="Arial" panose="020B0604020202020204" pitchFamily="34" charset="0"/>
                <a:cs typeface="Arial" panose="020B0604020202020204" pitchFamily="34" charset="0"/>
              </a:rPr>
              <a:t>How  to be SUCCESSFUL in SI 507</a:t>
            </a:r>
          </a:p>
        </p:txBody>
      </p:sp>
      <p:pic>
        <p:nvPicPr>
          <p:cNvPr id="4" name="Picture 3" descr="Graphical user interface, text, application, Teams&#10;&#10;Description automatically generated">
            <a:extLst>
              <a:ext uri="{FF2B5EF4-FFF2-40B4-BE49-F238E27FC236}">
                <a16:creationId xmlns:a16="http://schemas.microsoft.com/office/drawing/2014/main" id="{807B561E-0CCD-4251-AE70-1EB54103E886}"/>
              </a:ext>
            </a:extLst>
          </p:cNvPr>
          <p:cNvPicPr>
            <a:picLocks noChangeAspect="1"/>
          </p:cNvPicPr>
          <p:nvPr/>
        </p:nvPicPr>
        <p:blipFill>
          <a:blip r:embed="rId2"/>
          <a:stretch>
            <a:fillRect/>
          </a:stretch>
        </p:blipFill>
        <p:spPr>
          <a:xfrm>
            <a:off x="7003152" y="960723"/>
            <a:ext cx="3882338" cy="4945656"/>
          </a:xfrm>
          <a:prstGeom prst="rect">
            <a:avLst/>
          </a:prstGeom>
        </p:spPr>
      </p:pic>
    </p:spTree>
    <p:extLst>
      <p:ext uri="{BB962C8B-B14F-4D97-AF65-F5344CB8AC3E}">
        <p14:creationId xmlns:p14="http://schemas.microsoft.com/office/powerpoint/2010/main" val="2897575876"/>
      </p:ext>
    </p:extLst>
  </p:cSld>
  <p:clrMapOvr>
    <a:overrideClrMapping bg1="dk1" tx1="lt1" bg2="dk2" tx2="lt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BCBF-1AAF-432B-9E27-B30A6C315344}"/>
              </a:ext>
            </a:extLst>
          </p:cNvPr>
          <p:cNvSpPr>
            <a:spLocks noGrp="1"/>
          </p:cNvSpPr>
          <p:nvPr>
            <p:ph type="title"/>
          </p:nvPr>
        </p:nvSpPr>
        <p:spPr/>
        <p:txBody>
          <a:bodyPr/>
          <a:lstStyle/>
          <a:p>
            <a:r>
              <a:rPr lang="en-US"/>
              <a:t>Keep functions pure?</a:t>
            </a:r>
          </a:p>
        </p:txBody>
      </p:sp>
      <p:sp>
        <p:nvSpPr>
          <p:cNvPr id="3" name="Content Placeholder 2">
            <a:extLst>
              <a:ext uri="{FF2B5EF4-FFF2-40B4-BE49-F238E27FC236}">
                <a16:creationId xmlns:a16="http://schemas.microsoft.com/office/drawing/2014/main" id="{72276C85-6E2F-4DAD-AE9A-A51DF569B943}"/>
              </a:ext>
            </a:extLst>
          </p:cNvPr>
          <p:cNvSpPr>
            <a:spLocks noGrp="1"/>
          </p:cNvSpPr>
          <p:nvPr>
            <p:ph idx="1"/>
          </p:nvPr>
        </p:nvSpPr>
        <p:spPr>
          <a:xfrm>
            <a:off x="1104293" y="1015050"/>
            <a:ext cx="8946541" cy="4195481"/>
          </a:xfrm>
        </p:spPr>
        <p:txBody>
          <a:bodyPr/>
          <a:lstStyle/>
          <a:p>
            <a:r>
              <a:rPr lang="en-US" dirty="0"/>
              <a:t>Pure means:</a:t>
            </a:r>
          </a:p>
          <a:p>
            <a:pPr lvl="1"/>
            <a:r>
              <a:rPr lang="en-US" dirty="0"/>
              <a:t>No side effects</a:t>
            </a:r>
          </a:p>
          <a:p>
            <a:pPr lvl="1"/>
            <a:r>
              <a:rPr lang="en-US" dirty="0"/>
              <a:t>Don’t affect anything other than what is returned</a:t>
            </a:r>
          </a:p>
          <a:p>
            <a:pPr lvl="1"/>
            <a:r>
              <a:rPr lang="en-US" dirty="0"/>
              <a:t>Don’t access global variables other than parameter</a:t>
            </a:r>
          </a:p>
          <a:p>
            <a:r>
              <a:rPr lang="en-US" dirty="0"/>
              <a:t>Accomplish this by using </a:t>
            </a:r>
            <a:r>
              <a:rPr lang="en-US" b="1" dirty="0">
                <a:solidFill>
                  <a:schemeClr val="accent3"/>
                </a:solidFill>
                <a:latin typeface="Consolas" panose="020B0609020204030204" pitchFamily="49" charset="0"/>
              </a:rPr>
              <a:t>copy</a:t>
            </a:r>
            <a:endParaRPr lang="en-US" dirty="0">
              <a:solidFill>
                <a:schemeClr val="accent3"/>
              </a:solidFill>
            </a:endParaRPr>
          </a:p>
          <a:p>
            <a:r>
              <a:rPr lang="en-US" dirty="0"/>
              <a:t>Here is a pure version of the </a:t>
            </a:r>
            <a:r>
              <a:rPr lang="en-US" b="1" dirty="0" err="1">
                <a:solidFill>
                  <a:schemeClr val="accent3"/>
                </a:solidFill>
                <a:latin typeface="Consolas" panose="020B0609020204030204" pitchFamily="49" charset="0"/>
              </a:rPr>
              <a:t>calculate_sales_averages</a:t>
            </a:r>
            <a:r>
              <a:rPr lang="en-US" b="1" dirty="0">
                <a:solidFill>
                  <a:schemeClr val="accent3"/>
                </a:solidFill>
                <a:latin typeface="Consolas" panose="020B0609020204030204" pitchFamily="49" charset="0"/>
              </a:rPr>
              <a:t>()</a:t>
            </a:r>
            <a:r>
              <a:rPr lang="en-US" b="1" dirty="0">
                <a:solidFill>
                  <a:schemeClr val="accent3"/>
                </a:solidFill>
              </a:rPr>
              <a:t> </a:t>
            </a:r>
            <a:r>
              <a:rPr lang="en-US" dirty="0"/>
              <a:t>function</a:t>
            </a:r>
          </a:p>
        </p:txBody>
      </p:sp>
      <p:pic>
        <p:nvPicPr>
          <p:cNvPr id="8" name="Picture 7">
            <a:extLst>
              <a:ext uri="{FF2B5EF4-FFF2-40B4-BE49-F238E27FC236}">
                <a16:creationId xmlns:a16="http://schemas.microsoft.com/office/drawing/2014/main" id="{CAB492CA-70B6-402F-B64A-066C6F2684B1}"/>
              </a:ext>
            </a:extLst>
          </p:cNvPr>
          <p:cNvPicPr>
            <a:picLocks noChangeAspect="1"/>
          </p:cNvPicPr>
          <p:nvPr/>
        </p:nvPicPr>
        <p:blipFill>
          <a:blip r:embed="rId2"/>
          <a:stretch>
            <a:fillRect/>
          </a:stretch>
        </p:blipFill>
        <p:spPr>
          <a:xfrm>
            <a:off x="1339517" y="4405343"/>
            <a:ext cx="3583077" cy="1294379"/>
          </a:xfrm>
          <a:prstGeom prst="rect">
            <a:avLst/>
          </a:prstGeom>
        </p:spPr>
      </p:pic>
      <p:sp>
        <p:nvSpPr>
          <p:cNvPr id="9" name="Content Placeholder 2">
            <a:extLst>
              <a:ext uri="{FF2B5EF4-FFF2-40B4-BE49-F238E27FC236}">
                <a16:creationId xmlns:a16="http://schemas.microsoft.com/office/drawing/2014/main" id="{25B6761F-0CE3-4737-A4D1-FC43A3EFF8B2}"/>
              </a:ext>
            </a:extLst>
          </p:cNvPr>
          <p:cNvSpPr txBox="1">
            <a:spLocks/>
          </p:cNvSpPr>
          <p:nvPr/>
        </p:nvSpPr>
        <p:spPr>
          <a:xfrm>
            <a:off x="5143513" y="4441780"/>
            <a:ext cx="4534596" cy="14005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Now the object that is returned from </a:t>
            </a:r>
            <a:r>
              <a:rPr lang="en-US" b="1" dirty="0" err="1">
                <a:solidFill>
                  <a:schemeClr val="accent3"/>
                </a:solidFill>
                <a:latin typeface="Consolas" panose="020B0609020204030204" pitchFamily="49" charset="0"/>
              </a:rPr>
              <a:t>calculate_sales_averages</a:t>
            </a:r>
            <a:r>
              <a:rPr lang="en-US" b="1" dirty="0">
                <a:solidFill>
                  <a:schemeClr val="accent3"/>
                </a:solidFill>
                <a:latin typeface="Consolas" panose="020B0609020204030204" pitchFamily="49" charset="0"/>
              </a:rPr>
              <a:t>()</a:t>
            </a:r>
            <a:r>
              <a:rPr lang="en-US" dirty="0">
                <a:solidFill>
                  <a:schemeClr val="accent3"/>
                </a:solidFill>
              </a:rPr>
              <a:t> </a:t>
            </a:r>
            <a:r>
              <a:rPr lang="en-US" dirty="0"/>
              <a:t>is actually different than the object </a:t>
            </a:r>
            <a:r>
              <a:rPr lang="en-US" b="1" dirty="0" err="1">
                <a:solidFill>
                  <a:schemeClr val="accent3"/>
                </a:solidFill>
                <a:latin typeface="Consolas" panose="020B0609020204030204" pitchFamily="49" charset="0"/>
              </a:rPr>
              <a:t>SalesPeople</a:t>
            </a:r>
            <a:r>
              <a:rPr lang="en-US" dirty="0"/>
              <a:t> that was passed into it</a:t>
            </a:r>
          </a:p>
        </p:txBody>
      </p:sp>
      <p:sp>
        <p:nvSpPr>
          <p:cNvPr id="10" name="Content Placeholder 2">
            <a:extLst>
              <a:ext uri="{FF2B5EF4-FFF2-40B4-BE49-F238E27FC236}">
                <a16:creationId xmlns:a16="http://schemas.microsoft.com/office/drawing/2014/main" id="{64131B57-6D8A-4686-A8C2-2A6788E5BBF4}"/>
              </a:ext>
            </a:extLst>
          </p:cNvPr>
          <p:cNvSpPr txBox="1">
            <a:spLocks/>
          </p:cNvSpPr>
          <p:nvPr/>
        </p:nvSpPr>
        <p:spPr>
          <a:xfrm>
            <a:off x="1042967" y="5699722"/>
            <a:ext cx="4534596" cy="14005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a:t>Are there downsides?</a:t>
            </a:r>
          </a:p>
        </p:txBody>
      </p:sp>
    </p:spTree>
    <p:extLst>
      <p:ext uri="{BB962C8B-B14F-4D97-AF65-F5344CB8AC3E}">
        <p14:creationId xmlns:p14="http://schemas.microsoft.com/office/powerpoint/2010/main" val="37822207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86-4B59-466B-82BB-8C8FFC899EE9}"/>
              </a:ext>
            </a:extLst>
          </p:cNvPr>
          <p:cNvSpPr>
            <a:spLocks noGrp="1"/>
          </p:cNvSpPr>
          <p:nvPr>
            <p:ph type="title"/>
          </p:nvPr>
        </p:nvSpPr>
        <p:spPr/>
        <p:txBody>
          <a:bodyPr/>
          <a:lstStyle/>
          <a:p>
            <a:r>
              <a:rPr lang="en-US"/>
              <a:t>Downsides of Pure programming</a:t>
            </a:r>
          </a:p>
        </p:txBody>
      </p:sp>
      <p:sp>
        <p:nvSpPr>
          <p:cNvPr id="3" name="Content Placeholder 2">
            <a:extLst>
              <a:ext uri="{FF2B5EF4-FFF2-40B4-BE49-F238E27FC236}">
                <a16:creationId xmlns:a16="http://schemas.microsoft.com/office/drawing/2014/main" id="{F1C4BC88-9FB2-48EC-8014-FAF700F98DA0}"/>
              </a:ext>
            </a:extLst>
          </p:cNvPr>
          <p:cNvSpPr>
            <a:spLocks noGrp="1"/>
          </p:cNvSpPr>
          <p:nvPr>
            <p:ph idx="1"/>
          </p:nvPr>
        </p:nvSpPr>
        <p:spPr>
          <a:xfrm>
            <a:off x="975538" y="2153652"/>
            <a:ext cx="10080503" cy="4195481"/>
          </a:xfrm>
        </p:spPr>
        <p:txBody>
          <a:bodyPr>
            <a:normAutofit/>
          </a:bodyPr>
          <a:lstStyle/>
          <a:p>
            <a:pPr algn="l"/>
            <a:r>
              <a:rPr lang="en-US" b="0" i="0" dirty="0">
                <a:solidFill>
                  <a:schemeClr val="tx1">
                    <a:lumMod val="95000"/>
                  </a:schemeClr>
                </a:solidFill>
                <a:effectLst/>
                <a:latin typeface="Roboto"/>
              </a:rPr>
              <a:t>This approach has downsides too:</a:t>
            </a:r>
          </a:p>
          <a:p>
            <a:pPr algn="l">
              <a:buFont typeface="Arial" panose="020B0604020202020204" pitchFamily="34" charset="0"/>
              <a:buChar char="•"/>
            </a:pPr>
            <a:r>
              <a:rPr lang="en-US" b="0" i="0" dirty="0">
                <a:solidFill>
                  <a:schemeClr val="tx1">
                    <a:lumMod val="95000"/>
                  </a:schemeClr>
                </a:solidFill>
                <a:effectLst/>
                <a:latin typeface="Roboto"/>
              </a:rPr>
              <a:t>Large objects are expensive</a:t>
            </a:r>
          </a:p>
          <a:p>
            <a:pPr algn="l">
              <a:buFont typeface="Arial" panose="020B0604020202020204" pitchFamily="34" charset="0"/>
              <a:buChar char="•"/>
            </a:pPr>
            <a:r>
              <a:rPr lang="en-US" b="0" i="0" dirty="0">
                <a:solidFill>
                  <a:schemeClr val="tx1">
                    <a:lumMod val="95000"/>
                  </a:schemeClr>
                </a:solidFill>
                <a:effectLst/>
                <a:latin typeface="Roboto"/>
              </a:rPr>
              <a:t>Complex Objects don't copy well</a:t>
            </a:r>
          </a:p>
          <a:p>
            <a:pPr marL="742950" lvl="1" indent="-285750" algn="l">
              <a:buFont typeface="Arial" panose="020B0604020202020204" pitchFamily="34" charset="0"/>
              <a:buChar char="•"/>
            </a:pPr>
            <a:r>
              <a:rPr lang="en-US" b="0" i="0" dirty="0">
                <a:solidFill>
                  <a:schemeClr val="tx1">
                    <a:lumMod val="95000"/>
                  </a:schemeClr>
                </a:solidFill>
                <a:effectLst/>
                <a:latin typeface="Roboto"/>
              </a:rPr>
              <a:t>particularly true for objects with a lot of references to other objects.</a:t>
            </a:r>
          </a:p>
          <a:p>
            <a:pPr algn="l"/>
            <a:r>
              <a:rPr lang="en-US" b="0" i="0" dirty="0">
                <a:solidFill>
                  <a:schemeClr val="tx1">
                    <a:lumMod val="95000"/>
                  </a:schemeClr>
                </a:solidFill>
                <a:effectLst/>
                <a:latin typeface="Roboto"/>
              </a:rPr>
              <a:t>Truly pure programming is overkill. but one good lesson is </a:t>
            </a:r>
            <a:r>
              <a:rPr lang="en-US" b="0" i="1" dirty="0">
                <a:solidFill>
                  <a:schemeClr val="tx1">
                    <a:lumMod val="95000"/>
                  </a:schemeClr>
                </a:solidFill>
                <a:effectLst/>
                <a:latin typeface="Roboto"/>
              </a:rPr>
              <a:t>NEVER</a:t>
            </a:r>
            <a:r>
              <a:rPr lang="en-US" b="0" i="0" dirty="0">
                <a:solidFill>
                  <a:schemeClr val="tx1">
                    <a:lumMod val="95000"/>
                  </a:schemeClr>
                </a:solidFill>
                <a:effectLst/>
                <a:latin typeface="Roboto"/>
              </a:rPr>
              <a:t> modify a global variable if you can avoid it. And if you can't use the local reference.</a:t>
            </a:r>
          </a:p>
          <a:p>
            <a:pPr algn="l"/>
            <a:r>
              <a:rPr lang="en-US" b="0" i="0" dirty="0">
                <a:solidFill>
                  <a:schemeClr val="tx1">
                    <a:lumMod val="95000"/>
                  </a:schemeClr>
                </a:solidFill>
                <a:effectLst/>
                <a:latin typeface="Roboto"/>
              </a:rPr>
              <a:t>So</a:t>
            </a:r>
          </a:p>
          <a:p>
            <a:pPr algn="l"/>
            <a:endParaRPr lang="en-US" dirty="0">
              <a:solidFill>
                <a:schemeClr val="tx1">
                  <a:lumMod val="95000"/>
                </a:schemeClr>
              </a:solidFill>
              <a:latin typeface="Roboto"/>
            </a:endParaRPr>
          </a:p>
          <a:p>
            <a:pPr algn="l"/>
            <a:endParaRPr lang="en-US" b="0" i="0" dirty="0">
              <a:solidFill>
                <a:schemeClr val="tx1">
                  <a:lumMod val="95000"/>
                </a:schemeClr>
              </a:solidFill>
              <a:effectLst/>
              <a:latin typeface="Roboto"/>
            </a:endParaRPr>
          </a:p>
          <a:p>
            <a:pPr algn="l"/>
            <a:r>
              <a:rPr lang="en-US" dirty="0">
                <a:solidFill>
                  <a:schemeClr val="tx1">
                    <a:lumMod val="95000"/>
                  </a:schemeClr>
                </a:solidFill>
                <a:latin typeface="Roboto"/>
              </a:rPr>
              <a:t>Is preferable to </a:t>
            </a:r>
          </a:p>
          <a:p>
            <a:pPr marL="0" indent="0" algn="l">
              <a:buNone/>
            </a:pPr>
            <a:endParaRPr lang="en-US" b="0" i="0" dirty="0">
              <a:solidFill>
                <a:schemeClr val="tx1">
                  <a:lumMod val="95000"/>
                </a:schemeClr>
              </a:solidFill>
              <a:effectLst/>
              <a:latin typeface="Roboto"/>
            </a:endParaRPr>
          </a:p>
          <a:p>
            <a:endParaRPr lang="en-US" dirty="0"/>
          </a:p>
        </p:txBody>
      </p:sp>
      <p:pic>
        <p:nvPicPr>
          <p:cNvPr id="5" name="Picture 4">
            <a:extLst>
              <a:ext uri="{FF2B5EF4-FFF2-40B4-BE49-F238E27FC236}">
                <a16:creationId xmlns:a16="http://schemas.microsoft.com/office/drawing/2014/main" id="{0042E6F9-A1DA-4D0F-990F-175AF539576F}"/>
              </a:ext>
            </a:extLst>
          </p:cNvPr>
          <p:cNvPicPr>
            <a:picLocks noChangeAspect="1"/>
          </p:cNvPicPr>
          <p:nvPr/>
        </p:nvPicPr>
        <p:blipFill>
          <a:blip r:embed="rId2"/>
          <a:stretch>
            <a:fillRect/>
          </a:stretch>
        </p:blipFill>
        <p:spPr>
          <a:xfrm>
            <a:off x="1954106" y="4251392"/>
            <a:ext cx="7191375" cy="742950"/>
          </a:xfrm>
          <a:prstGeom prst="rect">
            <a:avLst/>
          </a:prstGeom>
        </p:spPr>
      </p:pic>
      <p:pic>
        <p:nvPicPr>
          <p:cNvPr id="7" name="Picture 6">
            <a:extLst>
              <a:ext uri="{FF2B5EF4-FFF2-40B4-BE49-F238E27FC236}">
                <a16:creationId xmlns:a16="http://schemas.microsoft.com/office/drawing/2014/main" id="{AFB34748-323C-45B2-BAE8-E0F03A6D7A01}"/>
              </a:ext>
            </a:extLst>
          </p:cNvPr>
          <p:cNvPicPr>
            <a:picLocks noChangeAspect="1"/>
          </p:cNvPicPr>
          <p:nvPr/>
        </p:nvPicPr>
        <p:blipFill>
          <a:blip r:embed="rId3"/>
          <a:stretch>
            <a:fillRect/>
          </a:stretch>
        </p:blipFill>
        <p:spPr>
          <a:xfrm>
            <a:off x="3101117" y="5432038"/>
            <a:ext cx="5343525" cy="838200"/>
          </a:xfrm>
          <a:prstGeom prst="rect">
            <a:avLst/>
          </a:prstGeom>
        </p:spPr>
      </p:pic>
    </p:spTree>
    <p:extLst>
      <p:ext uri="{BB962C8B-B14F-4D97-AF65-F5344CB8AC3E}">
        <p14:creationId xmlns:p14="http://schemas.microsoft.com/office/powerpoint/2010/main" val="19595196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13B1-E9F2-4024-A739-9B036978AEAD}"/>
              </a:ext>
            </a:extLst>
          </p:cNvPr>
          <p:cNvSpPr>
            <a:spLocks noGrp="1"/>
          </p:cNvSpPr>
          <p:nvPr>
            <p:ph type="title"/>
          </p:nvPr>
        </p:nvSpPr>
        <p:spPr>
          <a:xfrm>
            <a:off x="646111" y="452718"/>
            <a:ext cx="10361858" cy="1400530"/>
          </a:xfrm>
        </p:spPr>
        <p:txBody>
          <a:bodyPr>
            <a:normAutofit/>
          </a:bodyPr>
          <a:lstStyle/>
          <a:p>
            <a:r>
              <a:rPr lang="en-US"/>
              <a:t>Docstrings! Documentation is critical</a:t>
            </a:r>
          </a:p>
        </p:txBody>
      </p:sp>
      <p:sp>
        <p:nvSpPr>
          <p:cNvPr id="3" name="Content Placeholder 2">
            <a:extLst>
              <a:ext uri="{FF2B5EF4-FFF2-40B4-BE49-F238E27FC236}">
                <a16:creationId xmlns:a16="http://schemas.microsoft.com/office/drawing/2014/main" id="{7ACBAF34-4712-4544-A8FA-0AA6B5BF88E3}"/>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73996B0-C299-4099-88B3-CC462C68D1C0}"/>
              </a:ext>
            </a:extLst>
          </p:cNvPr>
          <p:cNvPicPr>
            <a:picLocks noChangeAspect="1"/>
          </p:cNvPicPr>
          <p:nvPr/>
        </p:nvPicPr>
        <p:blipFill>
          <a:blip r:embed="rId2"/>
          <a:stretch>
            <a:fillRect/>
          </a:stretch>
        </p:blipFill>
        <p:spPr>
          <a:xfrm>
            <a:off x="581192" y="2357562"/>
            <a:ext cx="5319956" cy="4308185"/>
          </a:xfrm>
          <a:prstGeom prst="rect">
            <a:avLst/>
          </a:prstGeom>
        </p:spPr>
      </p:pic>
      <p:sp>
        <p:nvSpPr>
          <p:cNvPr id="7" name="TextBox 6">
            <a:extLst>
              <a:ext uri="{FF2B5EF4-FFF2-40B4-BE49-F238E27FC236}">
                <a16:creationId xmlns:a16="http://schemas.microsoft.com/office/drawing/2014/main" id="{DDA86D3D-F6F2-4235-A2FF-47727E3910C3}"/>
              </a:ext>
            </a:extLst>
          </p:cNvPr>
          <p:cNvSpPr txBox="1"/>
          <p:nvPr/>
        </p:nvSpPr>
        <p:spPr>
          <a:xfrm>
            <a:off x="1224431" y="1862288"/>
            <a:ext cx="10839231" cy="369332"/>
          </a:xfrm>
          <a:prstGeom prst="rect">
            <a:avLst/>
          </a:prstGeom>
          <a:noFill/>
        </p:spPr>
        <p:txBody>
          <a:bodyPr wrap="square">
            <a:spAutoFit/>
          </a:bodyPr>
          <a:lstStyle/>
          <a:p>
            <a:r>
              <a:rPr lang="en-US" b="0" i="0" dirty="0">
                <a:solidFill>
                  <a:schemeClr val="tx1">
                    <a:lumMod val="95000"/>
                  </a:schemeClr>
                </a:solidFill>
                <a:effectLst/>
                <a:latin typeface="Roboto"/>
              </a:rPr>
              <a:t>The </a:t>
            </a:r>
            <a:r>
              <a:rPr lang="en-US" b="0" i="0" dirty="0" err="1">
                <a:solidFill>
                  <a:schemeClr val="tx1">
                    <a:lumMod val="95000"/>
                  </a:schemeClr>
                </a:solidFill>
                <a:effectLst/>
                <a:latin typeface="Roboto"/>
              </a:rPr>
              <a:t>Numpy</a:t>
            </a:r>
            <a:r>
              <a:rPr lang="en-US" b="0" i="0" dirty="0">
                <a:solidFill>
                  <a:schemeClr val="tx1">
                    <a:lumMod val="95000"/>
                  </a:schemeClr>
                </a:solidFill>
                <a:effectLst/>
                <a:latin typeface="Roboto"/>
              </a:rPr>
              <a:t> Standard </a:t>
            </a:r>
            <a:r>
              <a:rPr lang="en-US" b="0" i="0" dirty="0">
                <a:effectLst/>
                <a:latin typeface="Roboto"/>
                <a:hlinkClick r:id="rId3"/>
              </a:rPr>
              <a:t>https://queirozf.com/entries/python-docstrings-reference-examples#numpy-style</a:t>
            </a:r>
            <a:endParaRPr lang="en-US" dirty="0"/>
          </a:p>
        </p:txBody>
      </p:sp>
      <p:pic>
        <p:nvPicPr>
          <p:cNvPr id="9" name="Picture 8">
            <a:extLst>
              <a:ext uri="{FF2B5EF4-FFF2-40B4-BE49-F238E27FC236}">
                <a16:creationId xmlns:a16="http://schemas.microsoft.com/office/drawing/2014/main" id="{6DB35C01-15D3-45DA-9BAB-898EEA1A4502}"/>
              </a:ext>
            </a:extLst>
          </p:cNvPr>
          <p:cNvPicPr>
            <a:picLocks noChangeAspect="1"/>
          </p:cNvPicPr>
          <p:nvPr/>
        </p:nvPicPr>
        <p:blipFill>
          <a:blip r:embed="rId4"/>
          <a:stretch>
            <a:fillRect/>
          </a:stretch>
        </p:blipFill>
        <p:spPr>
          <a:xfrm>
            <a:off x="7423897" y="2383167"/>
            <a:ext cx="3081257" cy="4282580"/>
          </a:xfrm>
          <a:prstGeom prst="rect">
            <a:avLst/>
          </a:prstGeom>
        </p:spPr>
      </p:pic>
    </p:spTree>
    <p:extLst>
      <p:ext uri="{BB962C8B-B14F-4D97-AF65-F5344CB8AC3E}">
        <p14:creationId xmlns:p14="http://schemas.microsoft.com/office/powerpoint/2010/main" val="23974084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F60BB-6A48-4BA8-87A2-58F9BE8DE207}"/>
              </a:ext>
            </a:extLst>
          </p:cNvPr>
          <p:cNvSpPr>
            <a:spLocks noGrp="1"/>
          </p:cNvSpPr>
          <p:nvPr>
            <p:ph type="title"/>
          </p:nvPr>
        </p:nvSpPr>
        <p:spPr/>
        <p:txBody>
          <a:bodyPr/>
          <a:lstStyle/>
          <a:p>
            <a:r>
              <a:rPr lang="en-US"/>
              <a:t>PEP8</a:t>
            </a:r>
          </a:p>
        </p:txBody>
      </p:sp>
      <p:sp>
        <p:nvSpPr>
          <p:cNvPr id="3" name="Content Placeholder 2">
            <a:extLst>
              <a:ext uri="{FF2B5EF4-FFF2-40B4-BE49-F238E27FC236}">
                <a16:creationId xmlns:a16="http://schemas.microsoft.com/office/drawing/2014/main" id="{3ECBB899-2A30-4DD5-9579-776ACAE6042D}"/>
              </a:ext>
            </a:extLst>
          </p:cNvPr>
          <p:cNvSpPr>
            <a:spLocks noGrp="1"/>
          </p:cNvSpPr>
          <p:nvPr>
            <p:ph idx="1"/>
          </p:nvPr>
        </p:nvSpPr>
        <p:spPr/>
        <p:txBody>
          <a:bodyPr/>
          <a:lstStyle/>
          <a:p>
            <a:r>
              <a:rPr lang="en-US">
                <a:hlinkClick r:id="rId2"/>
              </a:rPr>
              <a:t>https://pep8.org/</a:t>
            </a:r>
            <a:endParaRPr lang="en-US"/>
          </a:p>
          <a:p>
            <a:r>
              <a:rPr lang="en-US">
                <a:hlinkClick r:id="rId3"/>
              </a:rPr>
              <a:t>https://pypi.org/project/pep8/</a:t>
            </a:r>
            <a:endParaRPr lang="en-US"/>
          </a:p>
          <a:p>
            <a:endParaRPr lang="en-US"/>
          </a:p>
        </p:txBody>
      </p:sp>
    </p:spTree>
    <p:extLst>
      <p:ext uri="{BB962C8B-B14F-4D97-AF65-F5344CB8AC3E}">
        <p14:creationId xmlns:p14="http://schemas.microsoft.com/office/powerpoint/2010/main" val="51082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54A425D-9851-4FBF-A508-E4CBEF4B1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E0C0675-A7D1-41EA-A144-F8DA77B97E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84446"/>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4A92AB83-2601-4041-BF0F-F4F0F5C7DF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84446"/>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8862AB49-2F5E-4C38-82CC-F653510B0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80889"/>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DE6F8AD6-7C47-45FC-875C-65D6B1E55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4757866"/>
            <a:ext cx="11309338" cy="16566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3E87D26-CF78-4C88-B16E-A34969E74C20}"/>
              </a:ext>
            </a:extLst>
          </p:cNvPr>
          <p:cNvSpPr>
            <a:spLocks noGrp="1"/>
          </p:cNvSpPr>
          <p:nvPr>
            <p:ph type="title"/>
          </p:nvPr>
        </p:nvSpPr>
        <p:spPr>
          <a:xfrm>
            <a:off x="581192" y="4845617"/>
            <a:ext cx="11029616" cy="1013800"/>
          </a:xfrm>
        </p:spPr>
        <p:txBody>
          <a:bodyPr>
            <a:normAutofit/>
          </a:bodyPr>
          <a:lstStyle/>
          <a:p>
            <a:r>
              <a:rPr lang="en-US" dirty="0">
                <a:solidFill>
                  <a:srgbClr val="FFFEFF"/>
                </a:solidFill>
              </a:rPr>
              <a:t>My Journey</a:t>
            </a:r>
          </a:p>
        </p:txBody>
      </p:sp>
      <p:sp>
        <p:nvSpPr>
          <p:cNvPr id="12" name="Rectangle 11">
            <a:extLst>
              <a:ext uri="{FF2B5EF4-FFF2-40B4-BE49-F238E27FC236}">
                <a16:creationId xmlns:a16="http://schemas.microsoft.com/office/drawing/2014/main" id="{0E9E01AD-C339-43F2-BC08-5FBC1E807409}"/>
              </a:ext>
            </a:extLst>
          </p:cNvPr>
          <p:cNvSpPr/>
          <p:nvPr/>
        </p:nvSpPr>
        <p:spPr>
          <a:xfrm>
            <a:off x="126460" y="2404231"/>
            <a:ext cx="3048000" cy="369332"/>
          </a:xfrm>
          <a:prstGeom prst="rect">
            <a:avLst/>
          </a:prstGeom>
        </p:spPr>
        <p:txBody>
          <a:bodyPr wrap="square">
            <a:spAutoFit/>
          </a:bodyPr>
          <a:lstStyle/>
          <a:p>
            <a:pPr algn="ctr"/>
            <a:endParaRPr lang="en-US" b="1" dirty="0">
              <a:solidFill>
                <a:srgbClr val="FFCB05"/>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6FF26923-BFB5-4AF6-AFE5-D352526DBFA3}"/>
              </a:ext>
            </a:extLst>
          </p:cNvPr>
          <p:cNvGrpSpPr/>
          <p:nvPr/>
        </p:nvGrpSpPr>
        <p:grpSpPr>
          <a:xfrm>
            <a:off x="1784665" y="728488"/>
            <a:ext cx="8622671" cy="3678238"/>
            <a:chOff x="-315493" y="1065699"/>
            <a:chExt cx="11472555" cy="4893935"/>
          </a:xfrm>
        </p:grpSpPr>
        <p:grpSp>
          <p:nvGrpSpPr>
            <p:cNvPr id="3" name="Group 2">
              <a:extLst>
                <a:ext uri="{FF2B5EF4-FFF2-40B4-BE49-F238E27FC236}">
                  <a16:creationId xmlns:a16="http://schemas.microsoft.com/office/drawing/2014/main" id="{B7FBF67B-5500-4454-B2A7-7C2A67DE6963}"/>
                </a:ext>
              </a:extLst>
            </p:cNvPr>
            <p:cNvGrpSpPr/>
            <p:nvPr/>
          </p:nvGrpSpPr>
          <p:grpSpPr>
            <a:xfrm>
              <a:off x="-315493" y="1413525"/>
              <a:ext cx="5782431" cy="4546109"/>
              <a:chOff x="-315493" y="1413525"/>
              <a:chExt cx="5782431" cy="4546109"/>
            </a:xfrm>
          </p:grpSpPr>
          <p:grpSp>
            <p:nvGrpSpPr>
              <p:cNvPr id="18" name="Group 17">
                <a:extLst>
                  <a:ext uri="{FF2B5EF4-FFF2-40B4-BE49-F238E27FC236}">
                    <a16:creationId xmlns:a16="http://schemas.microsoft.com/office/drawing/2014/main" id="{40D65E7A-028D-455D-ACEB-20709F9F90D4}"/>
                  </a:ext>
                </a:extLst>
              </p:cNvPr>
              <p:cNvGrpSpPr/>
              <p:nvPr/>
            </p:nvGrpSpPr>
            <p:grpSpPr>
              <a:xfrm>
                <a:off x="0" y="1413525"/>
                <a:ext cx="2626466" cy="2083170"/>
                <a:chOff x="-214006" y="1345830"/>
                <a:chExt cx="2626466" cy="2083170"/>
              </a:xfrm>
            </p:grpSpPr>
            <p:pic>
              <p:nvPicPr>
                <p:cNvPr id="16" name="Picture 15" descr="A close up of a sign&#10;&#10;Description automatically generated">
                  <a:extLst>
                    <a:ext uri="{FF2B5EF4-FFF2-40B4-BE49-F238E27FC236}">
                      <a16:creationId xmlns:a16="http://schemas.microsoft.com/office/drawing/2014/main" id="{94D573EB-F007-4356-A9CC-4CBF2A74E7B1}"/>
                    </a:ext>
                  </a:extLst>
                </p:cNvPr>
                <p:cNvPicPr>
                  <a:picLocks noChangeAspect="1"/>
                </p:cNvPicPr>
                <p:nvPr/>
              </p:nvPicPr>
              <p:blipFill rotWithShape="1">
                <a:blip r:embed="rId2">
                  <a:extLst>
                    <a:ext uri="{28A0092B-C50C-407E-A947-70E740481C1C}">
                      <a14:useLocalDpi xmlns:a14="http://schemas.microsoft.com/office/drawing/2010/main" val="0"/>
                    </a:ext>
                  </a:extLst>
                </a:blip>
                <a:srcRect l="11009" r="9928"/>
                <a:stretch/>
              </p:blipFill>
              <p:spPr>
                <a:xfrm>
                  <a:off x="126460" y="1345830"/>
                  <a:ext cx="1536971" cy="1345830"/>
                </a:xfrm>
                <a:prstGeom prst="rect">
                  <a:avLst/>
                </a:prstGeom>
              </p:spPr>
            </p:pic>
            <p:sp>
              <p:nvSpPr>
                <p:cNvPr id="17" name="TextBox 16">
                  <a:extLst>
                    <a:ext uri="{FF2B5EF4-FFF2-40B4-BE49-F238E27FC236}">
                      <a16:creationId xmlns:a16="http://schemas.microsoft.com/office/drawing/2014/main" id="{E14FCC2A-D8AA-45FE-AD00-80B6FA7A9875}"/>
                    </a:ext>
                  </a:extLst>
                </p:cNvPr>
                <p:cNvSpPr txBox="1"/>
                <p:nvPr/>
              </p:nvSpPr>
              <p:spPr>
                <a:xfrm>
                  <a:off x="-214006" y="2690336"/>
                  <a:ext cx="2626466" cy="738664"/>
                </a:xfrm>
                <a:prstGeom prst="rect">
                  <a:avLst/>
                </a:prstGeom>
                <a:noFill/>
              </p:spPr>
              <p:txBody>
                <a:bodyPr wrap="square" rtlCol="0">
                  <a:normAutofit/>
                </a:bodyPr>
                <a:lstStyle/>
                <a:p>
                  <a:pPr lvl="1">
                    <a:lnSpc>
                      <a:spcPct val="90000"/>
                    </a:lnSpc>
                    <a:spcAft>
                      <a:spcPts val="600"/>
                    </a:spcAft>
                  </a:pPr>
                  <a:r>
                    <a:rPr lang="en-US" sz="900" b="1">
                      <a:solidFill>
                        <a:srgbClr val="074694"/>
                      </a:solidFill>
                      <a:latin typeface="Arial" panose="020B0604020202020204" pitchFamily="34" charset="0"/>
                      <a:cs typeface="Arial" panose="020B0604020202020204" pitchFamily="34" charset="0"/>
                    </a:rPr>
                    <a:t>B.S. Biology</a:t>
                  </a:r>
                  <a:br>
                    <a:rPr lang="en-US" sz="900" b="1">
                      <a:solidFill>
                        <a:srgbClr val="074694"/>
                      </a:solidFill>
                      <a:latin typeface="Arial" panose="020B0604020202020204" pitchFamily="34" charset="0"/>
                      <a:cs typeface="Arial" panose="020B0604020202020204" pitchFamily="34" charset="0"/>
                    </a:rPr>
                  </a:br>
                  <a:r>
                    <a:rPr lang="en-US" sz="900" b="1">
                      <a:solidFill>
                        <a:srgbClr val="074694"/>
                      </a:solidFill>
                      <a:latin typeface="Arial" panose="020B0604020202020204" pitchFamily="34" charset="0"/>
                      <a:cs typeface="Arial" panose="020B0604020202020204" pitchFamily="34" charset="0"/>
                    </a:rPr>
                    <a:t>Duke University</a:t>
                  </a:r>
                  <a:endParaRPr lang="en-US" sz="900">
                    <a:solidFill>
                      <a:srgbClr val="074694"/>
                    </a:solidFill>
                    <a:latin typeface="Arial" panose="020B0604020202020204" pitchFamily="34" charset="0"/>
                    <a:cs typeface="Arial" panose="020B0604020202020204" pitchFamily="34" charset="0"/>
                  </a:endParaRPr>
                </a:p>
                <a:p>
                  <a:pPr lvl="1">
                    <a:lnSpc>
                      <a:spcPct val="90000"/>
                    </a:lnSpc>
                    <a:spcAft>
                      <a:spcPts val="600"/>
                    </a:spcAft>
                    <a:buFont typeface="Wingdings" panose="05000000000000000000" pitchFamily="2" charset="2"/>
                    <a:buChar char="q"/>
                  </a:pPr>
                  <a:r>
                    <a:rPr lang="en-US" sz="900" b="1">
                      <a:solidFill>
                        <a:srgbClr val="074694"/>
                      </a:solidFill>
                      <a:latin typeface="Arial" panose="020B0604020202020204" pitchFamily="34" charset="0"/>
                      <a:cs typeface="Arial" panose="020B0604020202020204" pitchFamily="34" charset="0"/>
                    </a:rPr>
                    <a:t> Zero lines of code!</a:t>
                  </a:r>
                </a:p>
              </p:txBody>
            </p:sp>
          </p:grpSp>
          <p:grpSp>
            <p:nvGrpSpPr>
              <p:cNvPr id="19" name="Group 18">
                <a:extLst>
                  <a:ext uri="{FF2B5EF4-FFF2-40B4-BE49-F238E27FC236}">
                    <a16:creationId xmlns:a16="http://schemas.microsoft.com/office/drawing/2014/main" id="{CA61E399-0986-47E6-B90B-40FEB5942FDF}"/>
                  </a:ext>
                </a:extLst>
              </p:cNvPr>
              <p:cNvGrpSpPr/>
              <p:nvPr/>
            </p:nvGrpSpPr>
            <p:grpSpPr>
              <a:xfrm>
                <a:off x="2840472" y="1413525"/>
                <a:ext cx="2626466" cy="1882191"/>
                <a:chOff x="-214006" y="1331365"/>
                <a:chExt cx="2626466" cy="1882191"/>
              </a:xfrm>
            </p:grpSpPr>
            <p:pic>
              <p:nvPicPr>
                <p:cNvPr id="20" name="Picture 19">
                  <a:extLst>
                    <a:ext uri="{FF2B5EF4-FFF2-40B4-BE49-F238E27FC236}">
                      <a16:creationId xmlns:a16="http://schemas.microsoft.com/office/drawing/2014/main" id="{0191C89D-9977-4025-876E-49AA8748B6E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8467" y="1331365"/>
                  <a:ext cx="1381519" cy="1345830"/>
                </a:xfrm>
                <a:prstGeom prst="rect">
                  <a:avLst/>
                </a:prstGeom>
              </p:spPr>
            </p:pic>
            <p:sp>
              <p:nvSpPr>
                <p:cNvPr id="21" name="TextBox 20">
                  <a:extLst>
                    <a:ext uri="{FF2B5EF4-FFF2-40B4-BE49-F238E27FC236}">
                      <a16:creationId xmlns:a16="http://schemas.microsoft.com/office/drawing/2014/main" id="{499CB5B2-FFC9-4ECC-82F7-064F642AA430}"/>
                    </a:ext>
                  </a:extLst>
                </p:cNvPr>
                <p:cNvSpPr txBox="1"/>
                <p:nvPr/>
              </p:nvSpPr>
              <p:spPr>
                <a:xfrm>
                  <a:off x="-214006" y="2690336"/>
                  <a:ext cx="2626466" cy="523220"/>
                </a:xfrm>
                <a:prstGeom prst="rect">
                  <a:avLst/>
                </a:prstGeom>
                <a:noFill/>
              </p:spPr>
              <p:txBody>
                <a:bodyPr wrap="square" rtlCol="0">
                  <a:normAutofit/>
                </a:bodyPr>
                <a:lstStyle/>
                <a:p>
                  <a:pPr lvl="1">
                    <a:lnSpc>
                      <a:spcPct val="90000"/>
                    </a:lnSpc>
                    <a:spcAft>
                      <a:spcPts val="600"/>
                    </a:spcAft>
                  </a:pPr>
                  <a:r>
                    <a:rPr lang="en-US" sz="900" b="1">
                      <a:latin typeface="Arial" panose="020B0604020202020204" pitchFamily="34" charset="0"/>
                      <a:cs typeface="Arial" panose="020B0604020202020204" pitchFamily="34" charset="0"/>
                    </a:rPr>
                    <a:t>Ph.D. Cancer Biology</a:t>
                  </a:r>
                  <a:br>
                    <a:rPr lang="en-US" sz="900" b="1">
                      <a:latin typeface="Arial" panose="020B0604020202020204" pitchFamily="34" charset="0"/>
                      <a:cs typeface="Arial" panose="020B0604020202020204" pitchFamily="34" charset="0"/>
                    </a:rPr>
                  </a:br>
                  <a:r>
                    <a:rPr lang="en-US" sz="900" b="1">
                      <a:latin typeface="Arial" panose="020B0604020202020204" pitchFamily="34" charset="0"/>
                      <a:cs typeface="Arial" panose="020B0604020202020204" pitchFamily="34" charset="0"/>
                    </a:rPr>
                    <a:t>Vanderbilt University</a:t>
                  </a:r>
                  <a:endParaRPr lang="en-US" sz="900">
                    <a:latin typeface="Arial" panose="020B0604020202020204" pitchFamily="34" charset="0"/>
                    <a:cs typeface="Arial" panose="020B0604020202020204" pitchFamily="34" charset="0"/>
                  </a:endParaRPr>
                </a:p>
              </p:txBody>
            </p:sp>
          </p:grpSp>
          <p:grpSp>
            <p:nvGrpSpPr>
              <p:cNvPr id="27" name="Group 26">
                <a:extLst>
                  <a:ext uri="{FF2B5EF4-FFF2-40B4-BE49-F238E27FC236}">
                    <a16:creationId xmlns:a16="http://schemas.microsoft.com/office/drawing/2014/main" id="{CB8FBB9C-7619-4DA8-834E-5D4F563EA64D}"/>
                  </a:ext>
                </a:extLst>
              </p:cNvPr>
              <p:cNvGrpSpPr/>
              <p:nvPr/>
            </p:nvGrpSpPr>
            <p:grpSpPr>
              <a:xfrm>
                <a:off x="-315493" y="3558961"/>
                <a:ext cx="2626466" cy="2400673"/>
                <a:chOff x="-315493" y="3558961"/>
                <a:chExt cx="2626466" cy="2400673"/>
              </a:xfrm>
            </p:grpSpPr>
            <p:sp>
              <p:nvSpPr>
                <p:cNvPr id="24" name="TextBox 23">
                  <a:extLst>
                    <a:ext uri="{FF2B5EF4-FFF2-40B4-BE49-F238E27FC236}">
                      <a16:creationId xmlns:a16="http://schemas.microsoft.com/office/drawing/2014/main" id="{80145147-036A-4050-A452-2CBC3EEF8EEC}"/>
                    </a:ext>
                  </a:extLst>
                </p:cNvPr>
                <p:cNvSpPr txBox="1"/>
                <p:nvPr/>
              </p:nvSpPr>
              <p:spPr>
                <a:xfrm>
                  <a:off x="-315493" y="5220970"/>
                  <a:ext cx="2626466" cy="738664"/>
                </a:xfrm>
                <a:prstGeom prst="rect">
                  <a:avLst/>
                </a:prstGeom>
                <a:noFill/>
              </p:spPr>
              <p:txBody>
                <a:bodyPr wrap="square" rtlCol="0">
                  <a:normAutofit/>
                </a:bodyPr>
                <a:lstStyle/>
                <a:p>
                  <a:pPr lvl="1">
                    <a:lnSpc>
                      <a:spcPct val="90000"/>
                    </a:lnSpc>
                    <a:spcAft>
                      <a:spcPts val="600"/>
                    </a:spcAft>
                  </a:pPr>
                  <a:r>
                    <a:rPr lang="en-US" sz="900" b="1" dirty="0">
                      <a:latin typeface="Arial" panose="020B0604020202020204" pitchFamily="34" charset="0"/>
                      <a:cs typeface="Arial" panose="020B0604020202020204" pitchFamily="34" charset="0"/>
                    </a:rPr>
                    <a:t>Postdoctoral Research </a:t>
                  </a:r>
                  <a:br>
                    <a:rPr lang="en-US" sz="900" b="1" dirty="0">
                      <a:latin typeface="Arial" panose="020B0604020202020204" pitchFamily="34" charset="0"/>
                      <a:cs typeface="Arial" panose="020B0604020202020204" pitchFamily="34" charset="0"/>
                    </a:rPr>
                  </a:br>
                  <a:r>
                    <a:rPr lang="en-US" sz="900" b="1" dirty="0">
                      <a:latin typeface="Arial" panose="020B0604020202020204" pitchFamily="34" charset="0"/>
                      <a:cs typeface="Arial" panose="020B0604020202020204" pitchFamily="34" charset="0"/>
                    </a:rPr>
                    <a:t>Computational Biology</a:t>
                  </a:r>
                  <a:br>
                    <a:rPr lang="en-US" sz="900" b="1" dirty="0">
                      <a:latin typeface="Arial" panose="020B0604020202020204" pitchFamily="34" charset="0"/>
                      <a:cs typeface="Arial" panose="020B0604020202020204" pitchFamily="34" charset="0"/>
                    </a:rPr>
                  </a:br>
                  <a:r>
                    <a:rPr lang="en-US" sz="900" b="1" dirty="0">
                      <a:latin typeface="Arial" panose="020B0604020202020204" pitchFamily="34" charset="0"/>
                      <a:cs typeface="Arial" panose="020B0604020202020204" pitchFamily="34" charset="0"/>
                    </a:rPr>
                    <a:t>Purdue University</a:t>
                  </a:r>
                  <a:endParaRPr lang="en-US" sz="900" dirty="0">
                    <a:latin typeface="Arial" panose="020B0604020202020204" pitchFamily="34" charset="0"/>
                    <a:cs typeface="Arial" panose="020B0604020202020204" pitchFamily="34" charset="0"/>
                  </a:endParaRPr>
                </a:p>
              </p:txBody>
            </p:sp>
            <p:pic>
              <p:nvPicPr>
                <p:cNvPr id="26" name="Picture 25" descr="A close up of a logo&#10;&#10;Description automatically generated">
                  <a:extLst>
                    <a:ext uri="{FF2B5EF4-FFF2-40B4-BE49-F238E27FC236}">
                      <a16:creationId xmlns:a16="http://schemas.microsoft.com/office/drawing/2014/main" id="{BE4525FA-FA73-4322-935C-85586FA839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442" y="3558961"/>
                  <a:ext cx="1227809" cy="1662009"/>
                </a:xfrm>
                <a:prstGeom prst="rect">
                  <a:avLst/>
                </a:prstGeom>
              </p:spPr>
            </p:pic>
          </p:grpSp>
          <p:grpSp>
            <p:nvGrpSpPr>
              <p:cNvPr id="28" name="Group 27">
                <a:extLst>
                  <a:ext uri="{FF2B5EF4-FFF2-40B4-BE49-F238E27FC236}">
                    <a16:creationId xmlns:a16="http://schemas.microsoft.com/office/drawing/2014/main" id="{8037CBA8-8861-4DEE-8F3A-8D08CF01CEAA}"/>
                  </a:ext>
                </a:extLst>
              </p:cNvPr>
              <p:cNvGrpSpPr/>
              <p:nvPr/>
            </p:nvGrpSpPr>
            <p:grpSpPr>
              <a:xfrm>
                <a:off x="2678953" y="3496695"/>
                <a:ext cx="2726378" cy="2400673"/>
                <a:chOff x="-377100" y="3558961"/>
                <a:chExt cx="2726378" cy="2400673"/>
              </a:xfrm>
            </p:grpSpPr>
            <p:sp>
              <p:nvSpPr>
                <p:cNvPr id="29" name="TextBox 28">
                  <a:extLst>
                    <a:ext uri="{FF2B5EF4-FFF2-40B4-BE49-F238E27FC236}">
                      <a16:creationId xmlns:a16="http://schemas.microsoft.com/office/drawing/2014/main" id="{778FCC3A-B691-4FFF-89AF-1FCFCF09F471}"/>
                    </a:ext>
                  </a:extLst>
                </p:cNvPr>
                <p:cNvSpPr txBox="1"/>
                <p:nvPr/>
              </p:nvSpPr>
              <p:spPr>
                <a:xfrm>
                  <a:off x="-377100" y="5220970"/>
                  <a:ext cx="2726378" cy="738664"/>
                </a:xfrm>
                <a:prstGeom prst="rect">
                  <a:avLst/>
                </a:prstGeom>
                <a:noFill/>
              </p:spPr>
              <p:txBody>
                <a:bodyPr wrap="square" rtlCol="0">
                  <a:normAutofit/>
                </a:bodyPr>
                <a:lstStyle/>
                <a:p>
                  <a:pPr lvl="1">
                    <a:lnSpc>
                      <a:spcPct val="90000"/>
                    </a:lnSpc>
                    <a:spcAft>
                      <a:spcPts val="600"/>
                    </a:spcAft>
                  </a:pPr>
                  <a:r>
                    <a:rPr lang="en-US" sz="900" b="1">
                      <a:latin typeface="Arial" panose="020B0604020202020204" pitchFamily="34" charset="0"/>
                      <a:cs typeface="Arial" panose="020B0604020202020204" pitchFamily="34" charset="0"/>
                    </a:rPr>
                    <a:t>Postdoctoral Research </a:t>
                  </a:r>
                  <a:br>
                    <a:rPr lang="en-US" sz="900" b="1">
                      <a:latin typeface="Arial" panose="020B0604020202020204" pitchFamily="34" charset="0"/>
                      <a:cs typeface="Arial" panose="020B0604020202020204" pitchFamily="34" charset="0"/>
                    </a:rPr>
                  </a:br>
                  <a:r>
                    <a:rPr lang="en-US" sz="900" b="1">
                      <a:latin typeface="Arial" panose="020B0604020202020204" pitchFamily="34" charset="0"/>
                      <a:cs typeface="Arial" panose="020B0604020202020204" pitchFamily="34" charset="0"/>
                    </a:rPr>
                    <a:t>Future Work &amp; Learning</a:t>
                  </a:r>
                  <a:br>
                    <a:rPr lang="en-US" sz="900" b="1">
                      <a:latin typeface="Arial" panose="020B0604020202020204" pitchFamily="34" charset="0"/>
                      <a:cs typeface="Arial" panose="020B0604020202020204" pitchFamily="34" charset="0"/>
                    </a:rPr>
                  </a:br>
                  <a:r>
                    <a:rPr lang="en-US" sz="900" b="1">
                      <a:latin typeface="Arial" panose="020B0604020202020204" pitchFamily="34" charset="0"/>
                      <a:cs typeface="Arial" panose="020B0604020202020204" pitchFamily="34" charset="0"/>
                    </a:rPr>
                    <a:t>Purdue University</a:t>
                  </a:r>
                  <a:endParaRPr lang="en-US" sz="900">
                    <a:latin typeface="Arial" panose="020B0604020202020204" pitchFamily="34" charset="0"/>
                    <a:cs typeface="Arial" panose="020B0604020202020204" pitchFamily="34" charset="0"/>
                  </a:endParaRPr>
                </a:p>
              </p:txBody>
            </p:sp>
            <p:pic>
              <p:nvPicPr>
                <p:cNvPr id="30" name="Picture 29" descr="A close up of a logo&#10;&#10;Description automatically generated">
                  <a:extLst>
                    <a:ext uri="{FF2B5EF4-FFF2-40B4-BE49-F238E27FC236}">
                      <a16:creationId xmlns:a16="http://schemas.microsoft.com/office/drawing/2014/main" id="{03727798-0D54-4A23-92C3-7E81509B6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442" y="3558961"/>
                  <a:ext cx="1227809" cy="1662009"/>
                </a:xfrm>
                <a:prstGeom prst="rect">
                  <a:avLst/>
                </a:prstGeom>
              </p:spPr>
            </p:pic>
          </p:grpSp>
        </p:grpSp>
        <p:grpSp>
          <p:nvGrpSpPr>
            <p:cNvPr id="33" name="Group 32">
              <a:extLst>
                <a:ext uri="{FF2B5EF4-FFF2-40B4-BE49-F238E27FC236}">
                  <a16:creationId xmlns:a16="http://schemas.microsoft.com/office/drawing/2014/main" id="{7F812DA5-F621-49B5-9BA6-AC87ED3749D5}"/>
                </a:ext>
              </a:extLst>
            </p:cNvPr>
            <p:cNvGrpSpPr/>
            <p:nvPr/>
          </p:nvGrpSpPr>
          <p:grpSpPr>
            <a:xfrm>
              <a:off x="7347538" y="1065699"/>
              <a:ext cx="3809524" cy="4531304"/>
              <a:chOff x="7587858" y="559678"/>
              <a:chExt cx="3809524" cy="4531304"/>
            </a:xfrm>
          </p:grpSpPr>
          <p:sp>
            <p:nvSpPr>
              <p:cNvPr id="6" name="Rectangle 5">
                <a:extLst>
                  <a:ext uri="{FF2B5EF4-FFF2-40B4-BE49-F238E27FC236}">
                    <a16:creationId xmlns:a16="http://schemas.microsoft.com/office/drawing/2014/main" id="{C7978740-0A16-4496-9A4D-8C5D831FBA54}"/>
                  </a:ext>
                </a:extLst>
              </p:cNvPr>
              <p:cNvSpPr/>
              <p:nvPr/>
            </p:nvSpPr>
            <p:spPr>
              <a:xfrm>
                <a:off x="7789256" y="3859876"/>
                <a:ext cx="3608126" cy="1231106"/>
              </a:xfrm>
              <a:prstGeom prst="rect">
                <a:avLst/>
              </a:prstGeom>
              <a:solidFill>
                <a:srgbClr val="00274C"/>
              </a:solidFill>
            </p:spPr>
            <p:txBody>
              <a:bodyPr wrap="square">
                <a:normAutofit/>
              </a:bodyPr>
              <a:lstStyle/>
              <a:p>
                <a:pPr algn="ctr">
                  <a:lnSpc>
                    <a:spcPct val="90000"/>
                  </a:lnSpc>
                  <a:spcAft>
                    <a:spcPts val="600"/>
                  </a:spcAft>
                </a:pPr>
                <a:r>
                  <a:rPr lang="en-US" sz="1300" b="1">
                    <a:solidFill>
                      <a:srgbClr val="FFCB05"/>
                    </a:solidFill>
                    <a:latin typeface="Arial" panose="020B0604020202020204" pitchFamily="34" charset="0"/>
                    <a:cs typeface="Arial" panose="020B0604020202020204" pitchFamily="34" charset="0"/>
                  </a:rPr>
                  <a:t>Bobby </a:t>
                </a:r>
                <a:r>
                  <a:rPr lang="en-US" sz="1300" b="1" err="1">
                    <a:solidFill>
                      <a:srgbClr val="FFCB05"/>
                    </a:solidFill>
                    <a:latin typeface="Arial" panose="020B0604020202020204" pitchFamily="34" charset="0"/>
                    <a:cs typeface="Arial" panose="020B0604020202020204" pitchFamily="34" charset="0"/>
                  </a:rPr>
                  <a:t>Madamanchi</a:t>
                </a:r>
                <a:endParaRPr lang="en-US" sz="1300" b="1">
                  <a:solidFill>
                    <a:srgbClr val="FFCB05"/>
                  </a:solidFill>
                  <a:latin typeface="Arial" panose="020B0604020202020204" pitchFamily="34" charset="0"/>
                  <a:cs typeface="Arial" panose="020B0604020202020204" pitchFamily="34" charset="0"/>
                </a:endParaRPr>
              </a:p>
              <a:p>
                <a:pPr algn="ctr">
                  <a:lnSpc>
                    <a:spcPct val="90000"/>
                  </a:lnSpc>
                  <a:spcAft>
                    <a:spcPts val="600"/>
                  </a:spcAft>
                </a:pPr>
                <a:r>
                  <a:rPr lang="en-US" sz="1300" b="1">
                    <a:solidFill>
                      <a:srgbClr val="FFCB05"/>
                    </a:solidFill>
                    <a:latin typeface="Arial" panose="020B0604020202020204" pitchFamily="34" charset="0"/>
                    <a:cs typeface="Arial" panose="020B0604020202020204" pitchFamily="34" charset="0"/>
                  </a:rPr>
                  <a:t>Data Science Lecturer III</a:t>
                </a:r>
                <a:br>
                  <a:rPr lang="en-US" sz="1300" b="1">
                    <a:solidFill>
                      <a:srgbClr val="FFCB05"/>
                    </a:solidFill>
                    <a:latin typeface="Arial" panose="020B0604020202020204" pitchFamily="34" charset="0"/>
                    <a:cs typeface="Arial" panose="020B0604020202020204" pitchFamily="34" charset="0"/>
                  </a:rPr>
                </a:br>
                <a:r>
                  <a:rPr lang="en-US" sz="1300" b="1">
                    <a:solidFill>
                      <a:srgbClr val="FFCB05"/>
                    </a:solidFill>
                    <a:latin typeface="Arial" panose="020B0604020202020204" pitchFamily="34" charset="0"/>
                    <a:cs typeface="Arial" panose="020B0604020202020204" pitchFamily="34" charset="0"/>
                  </a:rPr>
                  <a:t>School of Information</a:t>
                </a:r>
                <a:br>
                  <a:rPr lang="en-US" sz="1300" b="1">
                    <a:solidFill>
                      <a:srgbClr val="FFCB05"/>
                    </a:solidFill>
                    <a:latin typeface="Arial" panose="020B0604020202020204" pitchFamily="34" charset="0"/>
                    <a:cs typeface="Arial" panose="020B0604020202020204" pitchFamily="34" charset="0"/>
                  </a:rPr>
                </a:br>
                <a:r>
                  <a:rPr lang="en-US" sz="1300" b="1">
                    <a:solidFill>
                      <a:srgbClr val="FFCB05"/>
                    </a:solidFill>
                    <a:latin typeface="Arial" panose="020B0604020202020204" pitchFamily="34" charset="0"/>
                    <a:cs typeface="Arial" panose="020B0604020202020204" pitchFamily="34" charset="0"/>
                  </a:rPr>
                  <a:t>University of Michigan</a:t>
                </a:r>
              </a:p>
            </p:txBody>
          </p:sp>
          <p:pic>
            <p:nvPicPr>
              <p:cNvPr id="32" name="Picture 31" descr="A close up of a sign&#10;&#10;Description automatically generated">
                <a:extLst>
                  <a:ext uri="{FF2B5EF4-FFF2-40B4-BE49-F238E27FC236}">
                    <a16:creationId xmlns:a16="http://schemas.microsoft.com/office/drawing/2014/main" id="{20D505CC-9549-462E-81CA-97ECB36994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7858" y="559678"/>
                <a:ext cx="3809524" cy="3301587"/>
              </a:xfrm>
              <a:prstGeom prst="rect">
                <a:avLst/>
              </a:prstGeom>
            </p:spPr>
          </p:pic>
        </p:grpSp>
      </p:grpSp>
    </p:spTree>
    <p:extLst>
      <p:ext uri="{BB962C8B-B14F-4D97-AF65-F5344CB8AC3E}">
        <p14:creationId xmlns:p14="http://schemas.microsoft.com/office/powerpoint/2010/main" val="39320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88E2400-FAC4-468B-846D-75E60D0A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AD2CA5C-E1A7-4B7C-8BD8-210689271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3E87D26-CF78-4C88-B16E-A34969E74C20}"/>
              </a:ext>
            </a:extLst>
          </p:cNvPr>
          <p:cNvSpPr>
            <a:spLocks noGrp="1"/>
          </p:cNvSpPr>
          <p:nvPr>
            <p:ph type="title"/>
          </p:nvPr>
        </p:nvSpPr>
        <p:spPr>
          <a:xfrm>
            <a:off x="581192" y="5264487"/>
            <a:ext cx="11029616" cy="718870"/>
          </a:xfrm>
        </p:spPr>
        <p:txBody>
          <a:bodyPr>
            <a:normAutofit/>
          </a:bodyPr>
          <a:lstStyle/>
          <a:p>
            <a:r>
              <a:rPr lang="en-US">
                <a:solidFill>
                  <a:srgbClr val="FFFEFF"/>
                </a:solidFill>
              </a:rPr>
              <a:t>My Journey</a:t>
            </a:r>
          </a:p>
        </p:txBody>
      </p:sp>
      <p:sp>
        <p:nvSpPr>
          <p:cNvPr id="12" name="Rectangle 11">
            <a:extLst>
              <a:ext uri="{FF2B5EF4-FFF2-40B4-BE49-F238E27FC236}">
                <a16:creationId xmlns:a16="http://schemas.microsoft.com/office/drawing/2014/main" id="{0E9E01AD-C339-43F2-BC08-5FBC1E807409}"/>
              </a:ext>
            </a:extLst>
          </p:cNvPr>
          <p:cNvSpPr/>
          <p:nvPr/>
        </p:nvSpPr>
        <p:spPr>
          <a:xfrm>
            <a:off x="126460" y="2404231"/>
            <a:ext cx="3048000" cy="369332"/>
          </a:xfrm>
          <a:prstGeom prst="rect">
            <a:avLst/>
          </a:prstGeom>
        </p:spPr>
        <p:txBody>
          <a:bodyPr wrap="square">
            <a:spAutoFit/>
          </a:bodyPr>
          <a:lstStyle/>
          <a:p>
            <a:pPr algn="ctr"/>
            <a:endParaRPr lang="en-US" b="1" dirty="0">
              <a:solidFill>
                <a:srgbClr val="FFCB05"/>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95AFF59F-4117-4CBF-8363-54D8721C584C}"/>
              </a:ext>
            </a:extLst>
          </p:cNvPr>
          <p:cNvGrpSpPr/>
          <p:nvPr/>
        </p:nvGrpSpPr>
        <p:grpSpPr>
          <a:xfrm>
            <a:off x="2004574" y="858445"/>
            <a:ext cx="8182851" cy="3961205"/>
            <a:chOff x="-315493" y="1164376"/>
            <a:chExt cx="10253588" cy="4963619"/>
          </a:xfrm>
        </p:grpSpPr>
        <p:grpSp>
          <p:nvGrpSpPr>
            <p:cNvPr id="18" name="Group 17">
              <a:extLst>
                <a:ext uri="{FF2B5EF4-FFF2-40B4-BE49-F238E27FC236}">
                  <a16:creationId xmlns:a16="http://schemas.microsoft.com/office/drawing/2014/main" id="{40D65E7A-028D-455D-ACEB-20709F9F90D4}"/>
                </a:ext>
              </a:extLst>
            </p:cNvPr>
            <p:cNvGrpSpPr/>
            <p:nvPr/>
          </p:nvGrpSpPr>
          <p:grpSpPr>
            <a:xfrm>
              <a:off x="0" y="1413525"/>
              <a:ext cx="2626466" cy="2083170"/>
              <a:chOff x="-214006" y="1345830"/>
              <a:chExt cx="2626466" cy="2083170"/>
            </a:xfrm>
          </p:grpSpPr>
          <p:pic>
            <p:nvPicPr>
              <p:cNvPr id="16" name="Picture 15" descr="A close up of a sign&#10;&#10;Description automatically generated">
                <a:extLst>
                  <a:ext uri="{FF2B5EF4-FFF2-40B4-BE49-F238E27FC236}">
                    <a16:creationId xmlns:a16="http://schemas.microsoft.com/office/drawing/2014/main" id="{94D573EB-F007-4356-A9CC-4CBF2A74E7B1}"/>
                  </a:ext>
                </a:extLst>
              </p:cNvPr>
              <p:cNvPicPr>
                <a:picLocks noChangeAspect="1"/>
              </p:cNvPicPr>
              <p:nvPr/>
            </p:nvPicPr>
            <p:blipFill rotWithShape="1">
              <a:blip r:embed="rId2">
                <a:extLst>
                  <a:ext uri="{28A0092B-C50C-407E-A947-70E740481C1C}">
                    <a14:useLocalDpi xmlns:a14="http://schemas.microsoft.com/office/drawing/2010/main" val="0"/>
                  </a:ext>
                </a:extLst>
              </a:blip>
              <a:srcRect l="11009" r="9928"/>
              <a:stretch/>
            </p:blipFill>
            <p:spPr>
              <a:xfrm>
                <a:off x="126460" y="1345830"/>
                <a:ext cx="1536971" cy="1345830"/>
              </a:xfrm>
              <a:prstGeom prst="rect">
                <a:avLst/>
              </a:prstGeom>
            </p:spPr>
          </p:pic>
          <p:sp>
            <p:nvSpPr>
              <p:cNvPr id="17" name="TextBox 16">
                <a:extLst>
                  <a:ext uri="{FF2B5EF4-FFF2-40B4-BE49-F238E27FC236}">
                    <a16:creationId xmlns:a16="http://schemas.microsoft.com/office/drawing/2014/main" id="{E14FCC2A-D8AA-45FE-AD00-80B6FA7A9875}"/>
                  </a:ext>
                </a:extLst>
              </p:cNvPr>
              <p:cNvSpPr txBox="1"/>
              <p:nvPr/>
            </p:nvSpPr>
            <p:spPr>
              <a:xfrm>
                <a:off x="-214006" y="2690336"/>
                <a:ext cx="2626466" cy="738664"/>
              </a:xfrm>
              <a:prstGeom prst="rect">
                <a:avLst/>
              </a:prstGeom>
              <a:noFill/>
            </p:spPr>
            <p:txBody>
              <a:bodyPr wrap="square" rtlCol="0">
                <a:normAutofit/>
              </a:bodyPr>
              <a:lstStyle/>
              <a:p>
                <a:pPr lvl="1">
                  <a:lnSpc>
                    <a:spcPct val="90000"/>
                  </a:lnSpc>
                  <a:spcAft>
                    <a:spcPts val="600"/>
                  </a:spcAft>
                </a:pPr>
                <a:r>
                  <a:rPr lang="en-US" sz="900" b="1">
                    <a:solidFill>
                      <a:srgbClr val="074694"/>
                    </a:solidFill>
                    <a:latin typeface="Arial" panose="020B0604020202020204" pitchFamily="34" charset="0"/>
                    <a:cs typeface="Arial" panose="020B0604020202020204" pitchFamily="34" charset="0"/>
                  </a:rPr>
                  <a:t>B.S. Biology</a:t>
                </a:r>
                <a:br>
                  <a:rPr lang="en-US" sz="900" b="1">
                    <a:solidFill>
                      <a:srgbClr val="074694"/>
                    </a:solidFill>
                    <a:latin typeface="Arial" panose="020B0604020202020204" pitchFamily="34" charset="0"/>
                    <a:cs typeface="Arial" panose="020B0604020202020204" pitchFamily="34" charset="0"/>
                  </a:rPr>
                </a:br>
                <a:r>
                  <a:rPr lang="en-US" sz="900" b="1">
                    <a:solidFill>
                      <a:srgbClr val="074694"/>
                    </a:solidFill>
                    <a:latin typeface="Arial" panose="020B0604020202020204" pitchFamily="34" charset="0"/>
                    <a:cs typeface="Arial" panose="020B0604020202020204" pitchFamily="34" charset="0"/>
                  </a:rPr>
                  <a:t>Duke University</a:t>
                </a:r>
                <a:endParaRPr lang="en-US" sz="900">
                  <a:solidFill>
                    <a:srgbClr val="074694"/>
                  </a:solidFill>
                  <a:latin typeface="Arial" panose="020B0604020202020204" pitchFamily="34" charset="0"/>
                  <a:cs typeface="Arial" panose="020B0604020202020204" pitchFamily="34" charset="0"/>
                </a:endParaRPr>
              </a:p>
              <a:p>
                <a:pPr lvl="1">
                  <a:lnSpc>
                    <a:spcPct val="90000"/>
                  </a:lnSpc>
                  <a:spcAft>
                    <a:spcPts val="600"/>
                  </a:spcAft>
                  <a:buFont typeface="Wingdings" panose="05000000000000000000" pitchFamily="2" charset="2"/>
                  <a:buChar char="q"/>
                </a:pPr>
                <a:r>
                  <a:rPr lang="en-US" sz="900" b="1">
                    <a:solidFill>
                      <a:srgbClr val="074694"/>
                    </a:solidFill>
                    <a:latin typeface="Arial" panose="020B0604020202020204" pitchFamily="34" charset="0"/>
                    <a:cs typeface="Arial" panose="020B0604020202020204" pitchFamily="34" charset="0"/>
                  </a:rPr>
                  <a:t> Zero lines of code!</a:t>
                </a:r>
              </a:p>
            </p:txBody>
          </p:sp>
        </p:grpSp>
        <p:grpSp>
          <p:nvGrpSpPr>
            <p:cNvPr id="19" name="Group 18">
              <a:extLst>
                <a:ext uri="{FF2B5EF4-FFF2-40B4-BE49-F238E27FC236}">
                  <a16:creationId xmlns:a16="http://schemas.microsoft.com/office/drawing/2014/main" id="{CA61E399-0986-47E6-B90B-40FEB5942FDF}"/>
                </a:ext>
              </a:extLst>
            </p:cNvPr>
            <p:cNvGrpSpPr/>
            <p:nvPr/>
          </p:nvGrpSpPr>
          <p:grpSpPr>
            <a:xfrm>
              <a:off x="2840472" y="1413525"/>
              <a:ext cx="2626466" cy="1882191"/>
              <a:chOff x="-214006" y="1331365"/>
              <a:chExt cx="2626466" cy="1882191"/>
            </a:xfrm>
          </p:grpSpPr>
          <p:pic>
            <p:nvPicPr>
              <p:cNvPr id="20" name="Picture 19">
                <a:extLst>
                  <a:ext uri="{FF2B5EF4-FFF2-40B4-BE49-F238E27FC236}">
                    <a16:creationId xmlns:a16="http://schemas.microsoft.com/office/drawing/2014/main" id="{0191C89D-9977-4025-876E-49AA8748B6E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8467" y="1331365"/>
                <a:ext cx="1381519" cy="1345830"/>
              </a:xfrm>
              <a:prstGeom prst="rect">
                <a:avLst/>
              </a:prstGeom>
            </p:spPr>
          </p:pic>
          <p:sp>
            <p:nvSpPr>
              <p:cNvPr id="21" name="TextBox 20">
                <a:extLst>
                  <a:ext uri="{FF2B5EF4-FFF2-40B4-BE49-F238E27FC236}">
                    <a16:creationId xmlns:a16="http://schemas.microsoft.com/office/drawing/2014/main" id="{499CB5B2-FFC9-4ECC-82F7-064F642AA430}"/>
                  </a:ext>
                </a:extLst>
              </p:cNvPr>
              <p:cNvSpPr txBox="1"/>
              <p:nvPr/>
            </p:nvSpPr>
            <p:spPr>
              <a:xfrm>
                <a:off x="-214006" y="2690336"/>
                <a:ext cx="2626466" cy="523220"/>
              </a:xfrm>
              <a:prstGeom prst="rect">
                <a:avLst/>
              </a:prstGeom>
              <a:noFill/>
            </p:spPr>
            <p:txBody>
              <a:bodyPr wrap="square" rtlCol="0">
                <a:normAutofit/>
              </a:bodyPr>
              <a:lstStyle/>
              <a:p>
                <a:pPr lvl="1">
                  <a:lnSpc>
                    <a:spcPct val="90000"/>
                  </a:lnSpc>
                  <a:spcAft>
                    <a:spcPts val="600"/>
                  </a:spcAft>
                </a:pPr>
                <a:r>
                  <a:rPr lang="en-US" sz="900" b="1">
                    <a:latin typeface="Arial" panose="020B0604020202020204" pitchFamily="34" charset="0"/>
                    <a:cs typeface="Arial" panose="020B0604020202020204" pitchFamily="34" charset="0"/>
                  </a:rPr>
                  <a:t>Ph.D. Cancer Biology</a:t>
                </a:r>
                <a:br>
                  <a:rPr lang="en-US" sz="900" b="1">
                    <a:latin typeface="Arial" panose="020B0604020202020204" pitchFamily="34" charset="0"/>
                    <a:cs typeface="Arial" panose="020B0604020202020204" pitchFamily="34" charset="0"/>
                  </a:rPr>
                </a:br>
                <a:r>
                  <a:rPr lang="en-US" sz="900" b="1">
                    <a:latin typeface="Arial" panose="020B0604020202020204" pitchFamily="34" charset="0"/>
                    <a:cs typeface="Arial" panose="020B0604020202020204" pitchFamily="34" charset="0"/>
                  </a:rPr>
                  <a:t>Vanderbilt University</a:t>
                </a:r>
                <a:endParaRPr lang="en-US" sz="900">
                  <a:latin typeface="Arial" panose="020B0604020202020204" pitchFamily="34" charset="0"/>
                  <a:cs typeface="Arial" panose="020B0604020202020204" pitchFamily="34" charset="0"/>
                </a:endParaRPr>
              </a:p>
            </p:txBody>
          </p:sp>
        </p:grpSp>
        <p:grpSp>
          <p:nvGrpSpPr>
            <p:cNvPr id="27" name="Group 26">
              <a:extLst>
                <a:ext uri="{FF2B5EF4-FFF2-40B4-BE49-F238E27FC236}">
                  <a16:creationId xmlns:a16="http://schemas.microsoft.com/office/drawing/2014/main" id="{CB8FBB9C-7619-4DA8-834E-5D4F563EA64D}"/>
                </a:ext>
              </a:extLst>
            </p:cNvPr>
            <p:cNvGrpSpPr/>
            <p:nvPr/>
          </p:nvGrpSpPr>
          <p:grpSpPr>
            <a:xfrm>
              <a:off x="-315493" y="3558961"/>
              <a:ext cx="2626466" cy="2400673"/>
              <a:chOff x="-315493" y="3558961"/>
              <a:chExt cx="2626466" cy="2400673"/>
            </a:xfrm>
          </p:grpSpPr>
          <p:sp>
            <p:nvSpPr>
              <p:cNvPr id="24" name="TextBox 23">
                <a:extLst>
                  <a:ext uri="{FF2B5EF4-FFF2-40B4-BE49-F238E27FC236}">
                    <a16:creationId xmlns:a16="http://schemas.microsoft.com/office/drawing/2014/main" id="{80145147-036A-4050-A452-2CBC3EEF8EEC}"/>
                  </a:ext>
                </a:extLst>
              </p:cNvPr>
              <p:cNvSpPr txBox="1"/>
              <p:nvPr/>
            </p:nvSpPr>
            <p:spPr>
              <a:xfrm>
                <a:off x="-315493" y="5220970"/>
                <a:ext cx="2626466" cy="738664"/>
              </a:xfrm>
              <a:prstGeom prst="rect">
                <a:avLst/>
              </a:prstGeom>
              <a:noFill/>
            </p:spPr>
            <p:txBody>
              <a:bodyPr wrap="square" rtlCol="0">
                <a:normAutofit/>
              </a:bodyPr>
              <a:lstStyle/>
              <a:p>
                <a:pPr lvl="1">
                  <a:lnSpc>
                    <a:spcPct val="90000"/>
                  </a:lnSpc>
                  <a:spcAft>
                    <a:spcPts val="600"/>
                  </a:spcAft>
                </a:pPr>
                <a:r>
                  <a:rPr lang="en-US" sz="900" b="1">
                    <a:latin typeface="Arial" panose="020B0604020202020204" pitchFamily="34" charset="0"/>
                    <a:cs typeface="Arial" panose="020B0604020202020204" pitchFamily="34" charset="0"/>
                  </a:rPr>
                  <a:t>Postdoctoral Research </a:t>
                </a:r>
                <a:br>
                  <a:rPr lang="en-US" sz="900" b="1">
                    <a:latin typeface="Arial" panose="020B0604020202020204" pitchFamily="34" charset="0"/>
                    <a:cs typeface="Arial" panose="020B0604020202020204" pitchFamily="34" charset="0"/>
                  </a:rPr>
                </a:br>
                <a:r>
                  <a:rPr lang="en-US" sz="900" b="1">
                    <a:latin typeface="Arial" panose="020B0604020202020204" pitchFamily="34" charset="0"/>
                    <a:cs typeface="Arial" panose="020B0604020202020204" pitchFamily="34" charset="0"/>
                  </a:rPr>
                  <a:t>Computational Biology</a:t>
                </a:r>
                <a:br>
                  <a:rPr lang="en-US" sz="900" b="1">
                    <a:latin typeface="Arial" panose="020B0604020202020204" pitchFamily="34" charset="0"/>
                    <a:cs typeface="Arial" panose="020B0604020202020204" pitchFamily="34" charset="0"/>
                  </a:rPr>
                </a:br>
                <a:r>
                  <a:rPr lang="en-US" sz="900" b="1">
                    <a:latin typeface="Arial" panose="020B0604020202020204" pitchFamily="34" charset="0"/>
                    <a:cs typeface="Arial" panose="020B0604020202020204" pitchFamily="34" charset="0"/>
                  </a:rPr>
                  <a:t>Purdue University</a:t>
                </a:r>
                <a:endParaRPr lang="en-US" sz="900">
                  <a:latin typeface="Arial" panose="020B0604020202020204" pitchFamily="34" charset="0"/>
                  <a:cs typeface="Arial" panose="020B0604020202020204" pitchFamily="34" charset="0"/>
                </a:endParaRPr>
              </a:p>
            </p:txBody>
          </p:sp>
          <p:pic>
            <p:nvPicPr>
              <p:cNvPr id="26" name="Picture 25" descr="A close up of a logo&#10;&#10;Description automatically generated">
                <a:extLst>
                  <a:ext uri="{FF2B5EF4-FFF2-40B4-BE49-F238E27FC236}">
                    <a16:creationId xmlns:a16="http://schemas.microsoft.com/office/drawing/2014/main" id="{BE4525FA-FA73-4322-935C-85586FA839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442" y="3558961"/>
                <a:ext cx="1227809" cy="1662009"/>
              </a:xfrm>
              <a:prstGeom prst="rect">
                <a:avLst/>
              </a:prstGeom>
            </p:spPr>
          </p:pic>
        </p:grpSp>
        <p:grpSp>
          <p:nvGrpSpPr>
            <p:cNvPr id="28" name="Group 27">
              <a:extLst>
                <a:ext uri="{FF2B5EF4-FFF2-40B4-BE49-F238E27FC236}">
                  <a16:creationId xmlns:a16="http://schemas.microsoft.com/office/drawing/2014/main" id="{8037CBA8-8861-4DEE-8F3A-8D08CF01CEAA}"/>
                </a:ext>
              </a:extLst>
            </p:cNvPr>
            <p:cNvGrpSpPr/>
            <p:nvPr/>
          </p:nvGrpSpPr>
          <p:grpSpPr>
            <a:xfrm>
              <a:off x="2678953" y="3496695"/>
              <a:ext cx="2726378" cy="2400673"/>
              <a:chOff x="-377100" y="3558961"/>
              <a:chExt cx="2726378" cy="2400673"/>
            </a:xfrm>
          </p:grpSpPr>
          <p:sp>
            <p:nvSpPr>
              <p:cNvPr id="29" name="TextBox 28">
                <a:extLst>
                  <a:ext uri="{FF2B5EF4-FFF2-40B4-BE49-F238E27FC236}">
                    <a16:creationId xmlns:a16="http://schemas.microsoft.com/office/drawing/2014/main" id="{778FCC3A-B691-4FFF-89AF-1FCFCF09F471}"/>
                  </a:ext>
                </a:extLst>
              </p:cNvPr>
              <p:cNvSpPr txBox="1"/>
              <p:nvPr/>
            </p:nvSpPr>
            <p:spPr>
              <a:xfrm>
                <a:off x="-377100" y="5220970"/>
                <a:ext cx="2726378" cy="738664"/>
              </a:xfrm>
              <a:prstGeom prst="rect">
                <a:avLst/>
              </a:prstGeom>
              <a:noFill/>
            </p:spPr>
            <p:txBody>
              <a:bodyPr wrap="square" rtlCol="0">
                <a:normAutofit/>
              </a:bodyPr>
              <a:lstStyle/>
              <a:p>
                <a:pPr lvl="1">
                  <a:lnSpc>
                    <a:spcPct val="90000"/>
                  </a:lnSpc>
                  <a:spcAft>
                    <a:spcPts val="600"/>
                  </a:spcAft>
                </a:pPr>
                <a:r>
                  <a:rPr lang="en-US" sz="900" b="1">
                    <a:latin typeface="Arial" panose="020B0604020202020204" pitchFamily="34" charset="0"/>
                    <a:cs typeface="Arial" panose="020B0604020202020204" pitchFamily="34" charset="0"/>
                  </a:rPr>
                  <a:t>Postdoctoral Research </a:t>
                </a:r>
                <a:br>
                  <a:rPr lang="en-US" sz="900" b="1">
                    <a:latin typeface="Arial" panose="020B0604020202020204" pitchFamily="34" charset="0"/>
                    <a:cs typeface="Arial" panose="020B0604020202020204" pitchFamily="34" charset="0"/>
                  </a:rPr>
                </a:br>
                <a:r>
                  <a:rPr lang="en-US" sz="900" b="1">
                    <a:latin typeface="Arial" panose="020B0604020202020204" pitchFamily="34" charset="0"/>
                    <a:cs typeface="Arial" panose="020B0604020202020204" pitchFamily="34" charset="0"/>
                  </a:rPr>
                  <a:t>Future Work &amp; Learning</a:t>
                </a:r>
                <a:br>
                  <a:rPr lang="en-US" sz="900" b="1">
                    <a:latin typeface="Arial" panose="020B0604020202020204" pitchFamily="34" charset="0"/>
                    <a:cs typeface="Arial" panose="020B0604020202020204" pitchFamily="34" charset="0"/>
                  </a:rPr>
                </a:br>
                <a:r>
                  <a:rPr lang="en-US" sz="900" b="1">
                    <a:latin typeface="Arial" panose="020B0604020202020204" pitchFamily="34" charset="0"/>
                    <a:cs typeface="Arial" panose="020B0604020202020204" pitchFamily="34" charset="0"/>
                  </a:rPr>
                  <a:t>Purdue University</a:t>
                </a:r>
                <a:endParaRPr lang="en-US" sz="900">
                  <a:latin typeface="Arial" panose="020B0604020202020204" pitchFamily="34" charset="0"/>
                  <a:cs typeface="Arial" panose="020B0604020202020204" pitchFamily="34" charset="0"/>
                </a:endParaRPr>
              </a:p>
            </p:txBody>
          </p:sp>
          <p:pic>
            <p:nvPicPr>
              <p:cNvPr id="30" name="Picture 29" descr="A close up of a logo&#10;&#10;Description automatically generated">
                <a:extLst>
                  <a:ext uri="{FF2B5EF4-FFF2-40B4-BE49-F238E27FC236}">
                    <a16:creationId xmlns:a16="http://schemas.microsoft.com/office/drawing/2014/main" id="{03727798-0D54-4A23-92C3-7E81509B6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442" y="3558961"/>
                <a:ext cx="1227809" cy="1662009"/>
              </a:xfrm>
              <a:prstGeom prst="rect">
                <a:avLst/>
              </a:prstGeom>
            </p:spPr>
          </p:pic>
        </p:grpSp>
        <p:sp>
          <p:nvSpPr>
            <p:cNvPr id="3" name="Rectangle 2">
              <a:extLst>
                <a:ext uri="{FF2B5EF4-FFF2-40B4-BE49-F238E27FC236}">
                  <a16:creationId xmlns:a16="http://schemas.microsoft.com/office/drawing/2014/main" id="{86C2B037-D00D-44C8-9D87-566B61360955}"/>
                </a:ext>
              </a:extLst>
            </p:cNvPr>
            <p:cNvSpPr/>
            <p:nvPr/>
          </p:nvSpPr>
          <p:spPr>
            <a:xfrm>
              <a:off x="3039762" y="1413525"/>
              <a:ext cx="2365569" cy="1947780"/>
            </a:xfrm>
            <a:prstGeom prst="rect">
              <a:avLst/>
            </a:prstGeom>
            <a:noFill/>
            <a:ln w="50800">
              <a:solidFill>
                <a:srgbClr val="D6C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Object 2" descr="preencoded.png">
              <a:extLst>
                <a:ext uri="{FF2B5EF4-FFF2-40B4-BE49-F238E27FC236}">
                  <a16:creationId xmlns:a16="http://schemas.microsoft.com/office/drawing/2014/main" id="{FF019DA4-83A2-4EA5-93A0-ADAB3AB7C0CB}"/>
                </a:ext>
              </a:extLst>
            </p:cNvPr>
            <p:cNvPicPr>
              <a:picLocks noChangeAspect="1"/>
            </p:cNvPicPr>
            <p:nvPr/>
          </p:nvPicPr>
          <p:blipFill rotWithShape="1">
            <a:blip r:embed="rId5" cstate="print"/>
            <a:srcRect l="62744" r="-974" b="67262"/>
            <a:stretch/>
          </p:blipFill>
          <p:spPr>
            <a:xfrm>
              <a:off x="6567656" y="1164376"/>
              <a:ext cx="2998016" cy="1962987"/>
            </a:xfrm>
            <a:prstGeom prst="rect">
              <a:avLst/>
            </a:prstGeom>
          </p:spPr>
        </p:pic>
        <p:pic>
          <p:nvPicPr>
            <p:cNvPr id="23" name="Object 2" descr="preencoded.png">
              <a:extLst>
                <a:ext uri="{FF2B5EF4-FFF2-40B4-BE49-F238E27FC236}">
                  <a16:creationId xmlns:a16="http://schemas.microsoft.com/office/drawing/2014/main" id="{F18A6370-1B8E-45DE-828A-D235FEAADE68}"/>
                </a:ext>
              </a:extLst>
            </p:cNvPr>
            <p:cNvPicPr>
              <a:picLocks noChangeAspect="1"/>
            </p:cNvPicPr>
            <p:nvPr/>
          </p:nvPicPr>
          <p:blipFill rotWithShape="1">
            <a:blip r:embed="rId5" cstate="print"/>
            <a:srcRect l="848" t="33334" r="66383" b="33333"/>
            <a:stretch/>
          </p:blipFill>
          <p:spPr>
            <a:xfrm>
              <a:off x="6567655" y="3529359"/>
              <a:ext cx="2945391" cy="2290859"/>
            </a:xfrm>
            <a:prstGeom prst="rect">
              <a:avLst/>
            </a:prstGeom>
          </p:spPr>
        </p:pic>
        <p:sp>
          <p:nvSpPr>
            <p:cNvPr id="25" name="TextBox 24">
              <a:extLst>
                <a:ext uri="{FF2B5EF4-FFF2-40B4-BE49-F238E27FC236}">
                  <a16:creationId xmlns:a16="http://schemas.microsoft.com/office/drawing/2014/main" id="{E37E8350-5587-4E34-BCE6-6E20BF8C2A2F}"/>
                </a:ext>
              </a:extLst>
            </p:cNvPr>
            <p:cNvSpPr txBox="1"/>
            <p:nvPr/>
          </p:nvSpPr>
          <p:spPr>
            <a:xfrm>
              <a:off x="6343033" y="5820218"/>
              <a:ext cx="3595062" cy="307777"/>
            </a:xfrm>
            <a:prstGeom prst="rect">
              <a:avLst/>
            </a:prstGeom>
            <a:noFill/>
          </p:spPr>
          <p:txBody>
            <a:bodyPr wrap="square" rtlCol="0">
              <a:normAutofit/>
            </a:bodyPr>
            <a:lstStyle/>
            <a:p>
              <a:pPr lvl="1">
                <a:lnSpc>
                  <a:spcPct val="90000"/>
                </a:lnSpc>
                <a:spcAft>
                  <a:spcPts val="600"/>
                </a:spcAft>
              </a:pPr>
              <a:r>
                <a:rPr lang="en-US" sz="900" b="1">
                  <a:latin typeface="Arial" panose="020B0604020202020204" pitchFamily="34" charset="0"/>
                  <a:cs typeface="Arial" panose="020B0604020202020204" pitchFamily="34" charset="0"/>
                </a:rPr>
                <a:t>Informatic Analyses using R</a:t>
              </a:r>
              <a:endParaRPr lang="en-US" sz="9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37623270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{3F9A95E9-FA54-C54A-B29A-78A81A62AB0C}tf10001123</Template>
  <TotalTime>374</TotalTime>
  <Words>3951</Words>
  <Application>Microsoft Macintosh PowerPoint</Application>
  <PresentationFormat>Widescreen</PresentationFormat>
  <Paragraphs>592</Paragraphs>
  <Slides>73</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Arial</vt:lpstr>
      <vt:lpstr>Calibri</vt:lpstr>
      <vt:lpstr>Consolas</vt:lpstr>
      <vt:lpstr>Gill Sans MT</vt:lpstr>
      <vt:lpstr>Roboto</vt:lpstr>
      <vt:lpstr>Wingdings</vt:lpstr>
      <vt:lpstr>Wingdings 2</vt:lpstr>
      <vt:lpstr>Wingdings 3</vt:lpstr>
      <vt:lpstr>Dividend</vt:lpstr>
      <vt:lpstr>SI 507 FALL 2022 Intermediate Programming</vt:lpstr>
      <vt:lpstr>Today’s Agenda &amp; Learning Objectives</vt:lpstr>
      <vt:lpstr>What do you learn in  SI 507?</vt:lpstr>
      <vt:lpstr>What do you learn in  SI 507?</vt:lpstr>
      <vt:lpstr>What do you learn in  SI 507?</vt:lpstr>
      <vt:lpstr>Required Background Knowledge</vt:lpstr>
      <vt:lpstr>How to Become A Good Programmer</vt:lpstr>
      <vt:lpstr>My Journey</vt:lpstr>
      <vt:lpstr>My Journey</vt:lpstr>
      <vt:lpstr>My Journey</vt:lpstr>
      <vt:lpstr>My Journey</vt:lpstr>
      <vt:lpstr>The keys to learning python</vt:lpstr>
      <vt:lpstr>Peer-to-Peer Learning</vt:lpstr>
      <vt:lpstr>The keys to learning python during a Pandemic!</vt:lpstr>
      <vt:lpstr>Course Grading</vt:lpstr>
      <vt:lpstr>What is Python?</vt:lpstr>
      <vt:lpstr>Classes and Objects  </vt:lpstr>
      <vt:lpstr>Using a Terminal Window</vt:lpstr>
      <vt:lpstr>Quitting the Terminal</vt:lpstr>
      <vt:lpstr>Naming is Powerful!</vt:lpstr>
      <vt:lpstr>Naming Rules</vt:lpstr>
      <vt:lpstr>Reserved Words in Python</vt:lpstr>
      <vt:lpstr>Peer Instruction #1</vt:lpstr>
      <vt:lpstr>What is None?</vt:lpstr>
      <vt:lpstr>What is pass?</vt:lpstr>
      <vt:lpstr>Types in Python</vt:lpstr>
      <vt:lpstr>Strings in Python</vt:lpstr>
      <vt:lpstr>Strings are Objects</vt:lpstr>
      <vt:lpstr>String indices start at 0</vt:lpstr>
      <vt:lpstr>Peer Instruction Question #2 </vt:lpstr>
      <vt:lpstr>String Slice - Create a copy of a substring</vt:lpstr>
      <vt:lpstr>Peer Instruction Question #3</vt:lpstr>
      <vt:lpstr>Math Operators</vt:lpstr>
      <vt:lpstr>Modulo (Remainder)</vt:lpstr>
      <vt:lpstr>Peer Instruction #4</vt:lpstr>
      <vt:lpstr>Comments in Python</vt:lpstr>
      <vt:lpstr>Conditionals in Python</vt:lpstr>
      <vt:lpstr>Indentation Matters!</vt:lpstr>
      <vt:lpstr>Functions</vt:lpstr>
      <vt:lpstr>Example Function</vt:lpstr>
      <vt:lpstr>Why Write Functions?</vt:lpstr>
      <vt:lpstr>Lists</vt:lpstr>
      <vt:lpstr>Accessing Items at an Index in a List</vt:lpstr>
      <vt:lpstr>Create a List and Add to It</vt:lpstr>
      <vt:lpstr>Peer Instruction #5</vt:lpstr>
      <vt:lpstr>List Functions (Similar to String)</vt:lpstr>
      <vt:lpstr>List Functions (use dot notation)</vt:lpstr>
      <vt:lpstr>Another Way to Delete from a List</vt:lpstr>
      <vt:lpstr>Yet Another Way to Delete from a List</vt:lpstr>
      <vt:lpstr>Looping Through Items in a List</vt:lpstr>
      <vt:lpstr>Peer Instruction #6</vt:lpstr>
      <vt:lpstr>Range Function</vt:lpstr>
      <vt:lpstr>Three Ways to Use Range</vt:lpstr>
      <vt:lpstr>Functions that take Lists</vt:lpstr>
      <vt:lpstr>Example Functions</vt:lpstr>
      <vt:lpstr>While Loops</vt:lpstr>
      <vt:lpstr>Common Syntax Errors</vt:lpstr>
      <vt:lpstr>Common Syntax Errors</vt:lpstr>
      <vt:lpstr>Other Common Errors</vt:lpstr>
      <vt:lpstr>Debugging Strategies</vt:lpstr>
      <vt:lpstr>User Inputs</vt:lpstr>
      <vt:lpstr>Functions Basics</vt:lpstr>
      <vt:lpstr>Functions Wrap-up</vt:lpstr>
      <vt:lpstr>Norms &amp; Practices of Functions</vt:lpstr>
      <vt:lpstr>Descriptive Names</vt:lpstr>
      <vt:lpstr>Single responsibility rule</vt:lpstr>
      <vt:lpstr>Best Practice</vt:lpstr>
      <vt:lpstr>Keep Functions Short </vt:lpstr>
      <vt:lpstr>Avoid Side Effects</vt:lpstr>
      <vt:lpstr>Keep functions pure?</vt:lpstr>
      <vt:lpstr>Downsides of Pure programming</vt:lpstr>
      <vt:lpstr>Docstrings! Documentation is critical</vt:lpstr>
      <vt:lpstr>PEP8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 507-Fall 2020 Intermediate Programming</dc:title>
  <dc:creator>Bobby M</dc:creator>
  <cp:lastModifiedBy>Madamanchi, Bobby</cp:lastModifiedBy>
  <cp:revision>30</cp:revision>
  <dcterms:created xsi:type="dcterms:W3CDTF">2020-09-01T11:19:14Z</dcterms:created>
  <dcterms:modified xsi:type="dcterms:W3CDTF">2022-08-29T17:33:22Z</dcterms:modified>
</cp:coreProperties>
</file>