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notesMasterIdLst>
    <p:notesMasterId r:id="rId18"/>
  </p:notesMasterIdLst>
  <p:sldIdLst>
    <p:sldId id="256" r:id="rId2"/>
    <p:sldId id="370" r:id="rId3"/>
    <p:sldId id="355" r:id="rId4"/>
    <p:sldId id="357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6C49C"/>
    <a:srgbClr val="00274C"/>
    <a:srgbClr val="074694"/>
    <a:srgbClr val="FF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2" autoAdjust="0"/>
    <p:restoredTop sz="96727" autoAdjust="0"/>
  </p:normalViewPr>
  <p:slideViewPr>
    <p:cSldViewPr snapToGrid="0">
      <p:cViewPr varScale="1">
        <p:scale>
          <a:sx n="114" d="100"/>
          <a:sy n="114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621AE-BF1A-450B-91EE-4385CFE9205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D007-DDAF-4CFB-A32F-0742B3C6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Nothing too tricky here, but worth pointing out a few things: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input() takes one argument, which is the prompt that is displayed to the user. This can be a blank string if you don’t want to display a prompt.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input() is called it displays the prompt and then waits. It will wait forever, until the user types something (or not) and then hits  return (this is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what it’s waiting for).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Whatever the user typed (including, potentially, the blank string) will be returned from input(). This return value can be assigned to a variable (such as response) in our example. Your program can then do whatever it wants with the return value. 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You’ll do some simple problems using this concept and the others we’ve done before in lab this week.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D007-DDAF-4CFB-A32F-0742B3C6D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Nothing too tricky here, but worth pointing out a few things: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input() takes one argument, which is the prompt that is displayed to the user. This can be a blank string if you don’t want to display a prompt.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input() is called it displays the prompt and then waits. It will wait forever, until the user types something (or not) and then hits  return (this is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what it’s waiting for).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Whatever the user typed (including, potentially, the blank string) will be returned from input(). This return value can be assigned to a variable (such as response) in our example. Your program can then do whatever it wants with the return value. 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You’ll do some simple problems using this concept and the others we’ve done before in lab this week.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D007-DDAF-4CFB-A32F-0742B3C6D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3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DA97CB-9811-44E9-A39D-67AC908C7A2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D8C5C4-8A89-4A81-882C-95DDCE37F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42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97CB-9811-44E9-A39D-67AC908C7A2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C5C4-8A89-4A81-882C-95DDCE37F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DA97CB-9811-44E9-A39D-67AC908C7A2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D8C5C4-8A89-4A81-882C-95DDCE37F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0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97CB-9811-44E9-A39D-67AC908C7A2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0D8C5C4-8A89-4A81-882C-95DDCE37F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DA97CB-9811-44E9-A39D-67AC908C7A2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D8C5C4-8A89-4A81-882C-95DDCE37F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86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97CB-9811-44E9-A39D-67AC908C7A2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C5C4-8A89-4A81-882C-95DDCE37F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02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97CB-9811-44E9-A39D-67AC908C7A2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C5C4-8A89-4A81-882C-95DDCE37F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35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97CB-9811-44E9-A39D-67AC908C7A2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C5C4-8A89-4A81-882C-95DDCE37F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9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97CB-9811-44E9-A39D-67AC908C7A2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C5C4-8A89-4A81-882C-95DDCE37F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DA97CB-9811-44E9-A39D-67AC908C7A2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D8C5C4-8A89-4A81-882C-95DDCE37F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01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97CB-9811-44E9-A39D-67AC908C7A2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C5C4-8A89-4A81-882C-95DDCE37F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9DA97CB-9811-44E9-A39D-67AC908C7A2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0D8C5C4-8A89-4A81-882C-95DDCE37F2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478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queirozf.com/entries/python-docstrings-reference-examples#numpy-style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ep8/" TargetMode="External"/><Relationship Id="rId2" Type="http://schemas.openxmlformats.org/officeDocument/2006/relationships/hyperlink" Target="https://pep8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y6egzg6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6mblg8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526CBF-0AA4-49A9-B305-EE0AF3AF6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B6BD6AE-7B79-9873-67B1-FA71680AD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1" b="7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C8B5139-02E6-4DEA-9CCE-962CAF0A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470BC0-AB0D-4A03-B4F1-5DDA9A31C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4A08B2-EC2C-4641-81BE-FE8B068BE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32C5B2-7159-4009-BFAF-6697947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SI 507 FALL 2022 Intermediate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8721A-99B6-477F-B819-16C19A7E3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Madamanchi</a:t>
            </a:r>
          </a:p>
        </p:txBody>
      </p:sp>
    </p:spTree>
    <p:extLst>
      <p:ext uri="{BB962C8B-B14F-4D97-AF65-F5344CB8AC3E}">
        <p14:creationId xmlns:p14="http://schemas.microsoft.com/office/powerpoint/2010/main" val="277949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A3F0-D5CB-4B4D-971D-FD2968F4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/>
              </a:rPr>
              <a:t>Keep Functions Short</a:t>
            </a:r>
            <a:br>
              <a:rPr lang="en-US" b="0" i="0" dirty="0">
                <a:effectLst/>
                <a:latin typeface="Robo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1D5C-78B9-4BFB-940C-6D83E8CB2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195481"/>
          </a:xfrm>
        </p:spPr>
        <p:txBody>
          <a:bodyPr/>
          <a:lstStyle/>
          <a:p>
            <a:r>
              <a:rPr lang="en-US" dirty="0"/>
              <a:t>50 lines or less</a:t>
            </a:r>
          </a:p>
        </p:txBody>
      </p:sp>
    </p:spTree>
    <p:extLst>
      <p:ext uri="{BB962C8B-B14F-4D97-AF65-F5344CB8AC3E}">
        <p14:creationId xmlns:p14="http://schemas.microsoft.com/office/powerpoint/2010/main" val="227567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421C-92E0-4ACE-ADF7-A3A888C0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Avoid Side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6E404-7137-48EC-9706-F1F0BE456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294" y="1822939"/>
            <a:ext cx="9957411" cy="5035061"/>
          </a:xfrm>
        </p:spPr>
        <p:txBody>
          <a:bodyPr>
            <a:normAutofit/>
          </a:bodyPr>
          <a:lstStyle/>
          <a:p>
            <a:r>
              <a:rPr lang="en-US" dirty="0"/>
              <a:t>Let’s re-examine one of our earlier codes</a:t>
            </a:r>
          </a:p>
          <a:p>
            <a:endParaRPr lang="en-US" dirty="0"/>
          </a:p>
          <a:p>
            <a:endParaRPr lang="en-US" dirty="0"/>
          </a:p>
          <a:p>
            <a:pPr marL="0" indent="0" algn="l">
              <a:buNone/>
            </a:pPr>
            <a:r>
              <a:rPr lang="en-US" b="0" i="0" dirty="0">
                <a:effectLst/>
                <a:latin typeface="Roboto"/>
              </a:rPr>
              <a:t>This is actually not great.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Roboto"/>
              </a:rPr>
              <a:t>The parameter </a:t>
            </a:r>
            <a:r>
              <a:rPr lang="en-US" b="0" i="0" dirty="0" err="1">
                <a:effectLst/>
                <a:latin typeface="Roboto"/>
              </a:rPr>
              <a:t>SalesPeople</a:t>
            </a:r>
            <a:r>
              <a:rPr lang="en-US" b="0" i="0" dirty="0">
                <a:effectLst/>
                <a:latin typeface="Roboto"/>
              </a:rPr>
              <a:t> is modified - and it doesn't return anything.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Roboto"/>
              </a:rPr>
              <a:t>The caller (person who calls the function) doesn't know if it ran or not.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Roboto"/>
              </a:rPr>
              <a:t>This is tough to fix. Suggestion: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return something: return the </a:t>
            </a:r>
            <a:r>
              <a:rPr lang="en-US" b="0" i="0" dirty="0" err="1">
                <a:effectLst/>
                <a:latin typeface="Roboto"/>
              </a:rPr>
              <a:t>SalesPerson</a:t>
            </a:r>
            <a:r>
              <a:rPr lang="en-US" b="0" i="0" dirty="0">
                <a:effectLst/>
                <a:latin typeface="Roboto"/>
              </a:rPr>
              <a:t> dictionary to hint that it was changed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Roboto"/>
              </a:rPr>
              <a:t>but notice that the parameter entered is the same as the object returned...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Roboto"/>
              </a:rPr>
              <a:t>Therefore </a:t>
            </a:r>
          </a:p>
          <a:p>
            <a:pPr marL="0" indent="0" algn="l">
              <a:buNone/>
            </a:pPr>
            <a:r>
              <a:rPr lang="en-US" dirty="0">
                <a:latin typeface="Roboto"/>
              </a:rPr>
              <a:t>Is the same as </a:t>
            </a:r>
            <a:endParaRPr lang="en-US" b="0" i="0" dirty="0">
              <a:effectLst/>
              <a:latin typeface="Roboto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BE239-696A-4A57-BD2B-315E12CAF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256" y="2308693"/>
            <a:ext cx="5800725" cy="619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4D4139-30F7-414D-B24E-AF4307CB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242" y="5575170"/>
            <a:ext cx="5495925" cy="238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DDDB39-79CE-4375-934C-F12C790F0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515" y="6111810"/>
            <a:ext cx="41910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8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BCBF-1AAF-432B-9E27-B30A6C31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Keep functions pure?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6C85-6E2F-4DAD-AE9A-A51DF569B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015050"/>
            <a:ext cx="8946541" cy="4195481"/>
          </a:xfrm>
        </p:spPr>
        <p:txBody>
          <a:bodyPr/>
          <a:lstStyle/>
          <a:p>
            <a:r>
              <a:rPr lang="en-US" dirty="0"/>
              <a:t>Pure means:</a:t>
            </a:r>
          </a:p>
          <a:p>
            <a:pPr lvl="1"/>
            <a:r>
              <a:rPr lang="en-US" dirty="0"/>
              <a:t>No side effects</a:t>
            </a:r>
          </a:p>
          <a:p>
            <a:pPr lvl="1"/>
            <a:r>
              <a:rPr lang="en-US" dirty="0"/>
              <a:t>Don’t affect anything other than what is returned</a:t>
            </a:r>
          </a:p>
          <a:p>
            <a:pPr lvl="1"/>
            <a:r>
              <a:rPr lang="en-US" dirty="0"/>
              <a:t>Don’t access global variables other than parameter</a:t>
            </a:r>
          </a:p>
          <a:p>
            <a:r>
              <a:rPr lang="en-US" dirty="0"/>
              <a:t>Accomplish this by using </a:t>
            </a:r>
            <a:r>
              <a:rPr lang="en-US" b="1" dirty="0">
                <a:solidFill>
                  <a:schemeClr val="accent3"/>
                </a:solidFill>
                <a:latin typeface="Consolas" panose="020B0609020204030204" pitchFamily="49" charset="0"/>
              </a:rPr>
              <a:t>copy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/>
              <a:t>Here is a pure version of the </a:t>
            </a:r>
            <a:r>
              <a:rPr lang="en-US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calculate_sales_averages</a:t>
            </a:r>
            <a:r>
              <a:rPr lang="en-US" b="1" dirty="0">
                <a:solidFill>
                  <a:schemeClr val="accent3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B492CA-70B6-402F-B64A-066C6F26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17" y="4405343"/>
            <a:ext cx="3583077" cy="129437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B6761F-0CE3-4737-A4D1-FC43A3EFF8B2}"/>
              </a:ext>
            </a:extLst>
          </p:cNvPr>
          <p:cNvSpPr txBox="1">
            <a:spLocks/>
          </p:cNvSpPr>
          <p:nvPr/>
        </p:nvSpPr>
        <p:spPr>
          <a:xfrm>
            <a:off x="5143513" y="4441780"/>
            <a:ext cx="4534596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Now the object that is returned from </a:t>
            </a:r>
            <a:r>
              <a:rPr lang="en-US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calculate_sales_averages</a:t>
            </a:r>
            <a:r>
              <a:rPr lang="en-US" b="1" dirty="0">
                <a:solidFill>
                  <a:schemeClr val="accent3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is actually different than the object </a:t>
            </a:r>
            <a:r>
              <a:rPr lang="en-US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SalesPeople</a:t>
            </a:r>
            <a:r>
              <a:rPr lang="en-US" dirty="0"/>
              <a:t> that was passed into it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131B57-6D8A-4686-A8C2-2A6788E5BBF4}"/>
              </a:ext>
            </a:extLst>
          </p:cNvPr>
          <p:cNvSpPr txBox="1">
            <a:spLocks/>
          </p:cNvSpPr>
          <p:nvPr/>
        </p:nvSpPr>
        <p:spPr>
          <a:xfrm>
            <a:off x="1042967" y="5699722"/>
            <a:ext cx="4534596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Are there downsides?</a:t>
            </a:r>
          </a:p>
        </p:txBody>
      </p:sp>
    </p:spTree>
    <p:extLst>
      <p:ext uri="{BB962C8B-B14F-4D97-AF65-F5344CB8AC3E}">
        <p14:creationId xmlns:p14="http://schemas.microsoft.com/office/powerpoint/2010/main" val="378222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D586-4B59-466B-82BB-8C8FFC89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Downsides of Pure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4BC88-9FB2-48EC-8014-FAF700F98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538" y="2153652"/>
            <a:ext cx="10080503" cy="4195481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/>
              </a:rPr>
              <a:t>This approach has downsides too: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/>
              </a:rPr>
              <a:t>Large objects are expensive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/>
              </a:rPr>
              <a:t>Complex Objects don't copy well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/>
              </a:rPr>
              <a:t>particularly true for objects with a lot of references to other objects.</a:t>
            </a: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/>
              </a:rPr>
              <a:t>Truly pure programming is overkill. but one good lesson is </a:t>
            </a:r>
            <a:r>
              <a:rPr lang="en-US" b="0" i="1" dirty="0">
                <a:solidFill>
                  <a:schemeClr val="tx1">
                    <a:lumMod val="95000"/>
                  </a:schemeClr>
                </a:solidFill>
                <a:effectLst/>
                <a:latin typeface="Roboto"/>
              </a:rPr>
              <a:t>NEVER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/>
              </a:rPr>
              <a:t> modify a global variable if you can avoid it. And if you can't use the local reference.</a:t>
            </a: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/>
              </a:rPr>
              <a:t>So</a:t>
            </a:r>
          </a:p>
          <a:p>
            <a:pPr algn="l"/>
            <a:endParaRPr lang="en-US" dirty="0">
              <a:solidFill>
                <a:schemeClr val="tx1">
                  <a:lumMod val="95000"/>
                </a:schemeClr>
              </a:solidFill>
              <a:latin typeface="Roboto"/>
            </a:endParaRPr>
          </a:p>
          <a:p>
            <a:pPr algn="l"/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Roboto"/>
            </a:endParaRP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Roboto"/>
              </a:rPr>
              <a:t>Is preferable to 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Roboto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2E6F9-A1DA-4D0F-990F-175AF5395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06" y="4251392"/>
            <a:ext cx="7191375" cy="74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34748-323C-45B2-BAE8-E0F03A6D7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117" y="5432038"/>
            <a:ext cx="53435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1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13B1-E9F2-4024-A739-9B036978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61858" cy="1400530"/>
          </a:xfrm>
        </p:spPr>
        <p:txBody>
          <a:bodyPr>
            <a:normAutofit/>
          </a:bodyPr>
          <a:lstStyle/>
          <a:p>
            <a:r>
              <a:rPr lang="en-US"/>
              <a:t>Docstrings! Documentation is critical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BAF34-4712-4544-A8FA-0AA6B5BF8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996B0-C299-4099-88B3-CC462C68D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357562"/>
            <a:ext cx="5319956" cy="4308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A86D3D-F6F2-4235-A2FF-47727E3910C3}"/>
              </a:ext>
            </a:extLst>
          </p:cNvPr>
          <p:cNvSpPr txBox="1"/>
          <p:nvPr/>
        </p:nvSpPr>
        <p:spPr>
          <a:xfrm>
            <a:off x="1224431" y="1862288"/>
            <a:ext cx="10839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/>
              </a:rPr>
              <a:t>The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"/>
              </a:rPr>
              <a:t>Numpy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/>
              </a:rPr>
              <a:t> Standard </a:t>
            </a:r>
            <a:r>
              <a:rPr lang="en-US" b="0" i="0" dirty="0">
                <a:effectLst/>
                <a:latin typeface="Roboto"/>
                <a:hlinkClick r:id="rId3"/>
              </a:rPr>
              <a:t>https://queirozf.com/entries/python-docstrings-reference-examples#numpy-style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35C01-15D3-45DA-9BAB-898EEA1A4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897" y="2383167"/>
            <a:ext cx="3081257" cy="42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08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60BB-6A48-4BA8-87A2-58F9BE8D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PEP8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B899-2A30-4DD5-9579-776ACAE60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https://pep8.org/</a:t>
            </a:r>
            <a:endParaRPr lang="en-US"/>
          </a:p>
          <a:p>
            <a:r>
              <a:rPr lang="en-US">
                <a:hlinkClick r:id="rId3"/>
              </a:rPr>
              <a:t>https://pypi.org/project/pep8/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2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E1578EE-AC37-4C94-98C6-4B322C670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55CAD6-F214-46F5-8689-93CBDA71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40" y="638175"/>
            <a:ext cx="3709227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8A5B-1BD6-E90C-43C0-E540217E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943" y="742547"/>
            <a:ext cx="3281819" cy="18757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Let’s Check Back with </a:t>
            </a:r>
            <a:r>
              <a:rPr lang="en-US" sz="3600" dirty="0" err="1">
                <a:solidFill>
                  <a:srgbClr val="FFFFFF"/>
                </a:solidFill>
              </a:rPr>
              <a:t>ALex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A1A67-4949-7A04-BC68-CB18E371D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57" r="1539"/>
          <a:stretch/>
        </p:blipFill>
        <p:spPr>
          <a:xfrm>
            <a:off x="446533" y="646494"/>
            <a:ext cx="5928179" cy="2119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3661CF-819F-01EB-5A06-E1EB0D7F7E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" r="-2" b="-222"/>
          <a:stretch/>
        </p:blipFill>
        <p:spPr>
          <a:xfrm>
            <a:off x="8249943" y="2765684"/>
            <a:ext cx="3281546" cy="33497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4F143A-F04F-E7D1-B525-F32CC53AA0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543" r="-2" b="4288"/>
          <a:stretch/>
        </p:blipFill>
        <p:spPr>
          <a:xfrm>
            <a:off x="2998506" y="1838968"/>
            <a:ext cx="4892146" cy="4710127"/>
          </a:xfrm>
          <a:prstGeom prst="rect">
            <a:avLst/>
          </a:prstGeom>
          <a:effectLst>
            <a:outerShdw blurRad="50800" dist="155368" dir="13500000" algn="b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45016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E9CA7-BA16-EF7A-B56B-0955E9B6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What IS GOING On HERE!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0A2A5-D636-50B4-B658-679A8B2F47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9992"/>
          <a:stretch/>
        </p:blipFill>
        <p:spPr>
          <a:xfrm>
            <a:off x="4654295" y="457200"/>
            <a:ext cx="713894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9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6FA0-218F-4BE2-90C5-47342647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B9ADF-DEE5-41A1-BD98-E13DA620C9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82" t="43232" r="17727" b="22828"/>
          <a:stretch/>
        </p:blipFill>
        <p:spPr>
          <a:xfrm>
            <a:off x="835125" y="2281524"/>
            <a:ext cx="4897662" cy="3516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4D01B9-F573-47AD-B77A-FD98B484A34E}"/>
              </a:ext>
            </a:extLst>
          </p:cNvPr>
          <p:cNvSpPr txBox="1"/>
          <p:nvPr/>
        </p:nvSpPr>
        <p:spPr>
          <a:xfrm>
            <a:off x="6838121" y="2568271"/>
            <a:ext cx="37848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next part of the lesson will be: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hlinkClick r:id="rId4"/>
              </a:rPr>
              <a:t>https://tinyurl.com/y6egzg64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You can also run locally with the .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py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or .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pynb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files in the module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2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6FA0-218F-4BE2-90C5-47342647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D01B9-F573-47AD-B77A-FD98B484A34E}"/>
              </a:ext>
            </a:extLst>
          </p:cNvPr>
          <p:cNvSpPr txBox="1"/>
          <p:nvPr/>
        </p:nvSpPr>
        <p:spPr>
          <a:xfrm>
            <a:off x="3522133" y="1947333"/>
            <a:ext cx="708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next part of the lesson will be: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hlinkClick r:id="rId3"/>
              </a:rPr>
              <a:t>https://tinyurl.com/y6mblg8s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You can also run locally with the .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py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or .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pynb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files in the module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DC3C058-4D14-4C0E-940D-B8BB1C529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41" y="1947333"/>
            <a:ext cx="2964825" cy="4537742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FE4C3ED4-1CE1-49DF-ADFE-27B50AE08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604" y="3054818"/>
            <a:ext cx="3635332" cy="353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5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729E-BA7A-486C-A09E-4FEF64B57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Functions Wrap-up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0CA72-02C6-4071-826F-2E3E19F2E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0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6D38-BC36-4E44-BDC4-145191E4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Norms &amp; Practices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783C-D8F9-484A-A13C-808053B8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tx2"/>
                </a:solidFill>
                <a:effectLst/>
                <a:latin typeface="Roboto"/>
              </a:rPr>
              <a:t>Best Practices for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Roboto"/>
              </a:rPr>
              <a:t>use descriptive names (long and clear is better than short and cryptic)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Roboto"/>
              </a:rPr>
              <a:t>Single Responsibility Rule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Roboto"/>
              </a:rPr>
              <a:t>Keep functions short 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00"/>
                </a:highlight>
                <a:latin typeface="Roboto"/>
              </a:rPr>
              <a:t>(&lt;50 lines </a:t>
            </a:r>
            <a:r>
              <a:rPr lang="en-US" b="0" i="0" dirty="0">
                <a:solidFill>
                  <a:schemeClr val="tx2"/>
                </a:solidFill>
                <a:effectLst/>
                <a:latin typeface="Roboto"/>
              </a:rPr>
              <a:t>is a good guideline)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Roboto"/>
              </a:rPr>
              <a:t>Avoid side effects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Roboto"/>
              </a:rPr>
              <a:t>don't pass parameters you don't need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00"/>
                </a:highlight>
                <a:latin typeface="Roboto"/>
              </a:rPr>
              <a:t>don't reference global variables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Roboto"/>
              </a:rPr>
              <a:t>keep functions 'pure' by returning copies (this is controversial)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Roboto"/>
              </a:rPr>
              <a:t>document your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8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CEAC-7782-4710-9DA4-436EE23F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EDD80-F44C-45B6-9AB5-EF2F6931A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030" y="1331260"/>
            <a:ext cx="10311940" cy="1813540"/>
          </a:xfrm>
        </p:spPr>
        <p:txBody>
          <a:bodyPr/>
          <a:lstStyle/>
          <a:p>
            <a:r>
              <a:rPr lang="en-US" dirty="0"/>
              <a:t>Functions simplify code – but only if the names are human interpretable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1CF3D-7B2A-4BD6-94EA-D262F4A2D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88" y="2906470"/>
            <a:ext cx="2305050" cy="3438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15A620-4B1B-4B27-831C-B4A4C2FB8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61" y="2910047"/>
            <a:ext cx="8208674" cy="63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2D2A2E-FC51-4332-B2AD-95CD62654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061" y="4043877"/>
            <a:ext cx="2552700" cy="53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6BF870-ACA5-4420-BCB1-6CB95447ADBD}"/>
              </a:ext>
            </a:extLst>
          </p:cNvPr>
          <p:cNvSpPr txBox="1"/>
          <p:nvPr/>
        </p:nvSpPr>
        <p:spPr>
          <a:xfrm>
            <a:off x="1689575" y="241647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9F14E-0441-47B5-B875-FE86A689489A}"/>
              </a:ext>
            </a:extLst>
          </p:cNvPr>
          <p:cNvSpPr txBox="1"/>
          <p:nvPr/>
        </p:nvSpPr>
        <p:spPr>
          <a:xfrm>
            <a:off x="3749857" y="2537138"/>
            <a:ext cx="139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interpretable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AB503A-220D-4FA6-9F9A-4650501BCE89}"/>
              </a:ext>
            </a:extLst>
          </p:cNvPr>
          <p:cNvSpPr txBox="1"/>
          <p:nvPr/>
        </p:nvSpPr>
        <p:spPr>
          <a:xfrm>
            <a:off x="3749857" y="367637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Useless</a:t>
            </a:r>
          </a:p>
        </p:txBody>
      </p:sp>
    </p:spTree>
    <p:extLst>
      <p:ext uri="{BB962C8B-B14F-4D97-AF65-F5344CB8AC3E}">
        <p14:creationId xmlns:p14="http://schemas.microsoft.com/office/powerpoint/2010/main" val="166478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8C03-B518-4CBF-A1EF-D9CCBAFC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responsibility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6DA56-F3FE-445D-824A-0FCD20F9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60549"/>
            <a:ext cx="8946541" cy="1094419"/>
          </a:xfrm>
        </p:spPr>
        <p:txBody>
          <a:bodyPr/>
          <a:lstStyle/>
          <a:p>
            <a:r>
              <a:rPr lang="en-US" dirty="0"/>
              <a:t>Below we add 1 line to our first function from our last lesson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974B2-8EED-4B9A-9DDA-2F2E12EBA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72" y="2458161"/>
            <a:ext cx="6286500" cy="39909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66D767-BD40-42FA-B074-E0FD9DB6EAC6}"/>
              </a:ext>
            </a:extLst>
          </p:cNvPr>
          <p:cNvSpPr txBox="1">
            <a:spLocks/>
          </p:cNvSpPr>
          <p:nvPr/>
        </p:nvSpPr>
        <p:spPr>
          <a:xfrm>
            <a:off x="6640272" y="2136179"/>
            <a:ext cx="5325881" cy="3161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/>
              <a:t>Seems useful but creates some downsides: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Roboto"/>
              </a:rPr>
              <a:t>The function name is no longer descriptive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Roboto"/>
              </a:rPr>
              <a:t>potentially duplicates effort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Roboto"/>
              </a:rPr>
              <a:t>may create mis-matched formats</a:t>
            </a:r>
          </a:p>
          <a:p>
            <a:pPr algn="l"/>
            <a:r>
              <a:rPr lang="en-US" b="1" i="0">
                <a:effectLst/>
                <a:latin typeface="Roboto"/>
              </a:rPr>
              <a:t>Single Responsibility Rule: Just write two different functions</a:t>
            </a:r>
          </a:p>
          <a:p>
            <a:pPr lvl="1"/>
            <a:r>
              <a:rPr lang="en-US" b="1">
                <a:latin typeface="Roboto"/>
              </a:rPr>
              <a:t>See best practice on next slide</a:t>
            </a:r>
            <a:endParaRPr lang="en-US" b="1" i="0">
              <a:effectLst/>
              <a:latin typeface="Roboto"/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1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1E4A-F851-4F52-A0CB-8A6989B2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D92EE-68D4-4997-B4C5-CE95EAFF3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72"/>
          <a:stretch/>
        </p:blipFill>
        <p:spPr>
          <a:xfrm>
            <a:off x="988121" y="2015920"/>
            <a:ext cx="4072576" cy="1781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38E8D7-58B5-484E-A956-E1DD92C86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73" y="2023607"/>
            <a:ext cx="5800725" cy="61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90060D-588C-4D26-AC1A-48432CFF5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754" y="2988563"/>
            <a:ext cx="5191125" cy="1666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A0ED89-AADA-4B50-ADD2-9BBD94894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330" y="4846259"/>
            <a:ext cx="71532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159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{3F9A95E9-FA54-C54A-B29A-78A81A62AB0C}tf10001123</Template>
  <TotalTime>7977</TotalTime>
  <Words>807</Words>
  <Application>Microsoft Office PowerPoint</Application>
  <PresentationFormat>宽屏</PresentationFormat>
  <Paragraphs>85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Gill Sans MT</vt:lpstr>
      <vt:lpstr>Roboto</vt:lpstr>
      <vt:lpstr>Wingdings 2</vt:lpstr>
      <vt:lpstr>Wingdings 3</vt:lpstr>
      <vt:lpstr>Dividend</vt:lpstr>
      <vt:lpstr>SI 507 FALL 2022 Intermediate Programming</vt:lpstr>
      <vt:lpstr>What IS GOING On HERE!</vt:lpstr>
      <vt:lpstr>User Inputs</vt:lpstr>
      <vt:lpstr>Functions Basics</vt:lpstr>
      <vt:lpstr>Functions Wrap-up</vt:lpstr>
      <vt:lpstr>Norms &amp; Practices of Functions</vt:lpstr>
      <vt:lpstr>Descriptive Names</vt:lpstr>
      <vt:lpstr>Single responsibility rule</vt:lpstr>
      <vt:lpstr>Best Practice</vt:lpstr>
      <vt:lpstr>Keep Functions Short </vt:lpstr>
      <vt:lpstr>Avoid Side Effects</vt:lpstr>
      <vt:lpstr>Keep functions pure?</vt:lpstr>
      <vt:lpstr>Downsides of Pure programming</vt:lpstr>
      <vt:lpstr>Docstrings! Documentation is critical</vt:lpstr>
      <vt:lpstr>PEP8</vt:lpstr>
      <vt:lpstr>Let’s Check Back with ALex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507-Fall 2020 Intermediate Programming</dc:title>
  <dc:creator>Bobby M</dc:creator>
  <cp:lastModifiedBy>婧捷</cp:lastModifiedBy>
  <cp:revision>34</cp:revision>
  <dcterms:created xsi:type="dcterms:W3CDTF">2020-09-01T11:19:14Z</dcterms:created>
  <dcterms:modified xsi:type="dcterms:W3CDTF">2022-09-12T00:53:37Z</dcterms:modified>
</cp:coreProperties>
</file>