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Playfair Display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Oswal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italic.fntdata"/><Relationship Id="rId30" Type="http://schemas.openxmlformats.org/officeDocument/2006/relationships/font" Target="fonts/PlayfairDisplay-bold.fntdata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Oswald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swa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5e317ce04_6_28:notes"/>
          <p:cNvSpPr txBox="1"/>
          <p:nvPr>
            <p:ph idx="1" type="body"/>
          </p:nvPr>
        </p:nvSpPr>
        <p:spPr>
          <a:xfrm>
            <a:off x="686034" y="4343815"/>
            <a:ext cx="5485931" cy="411355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f5e317ce04_6_28:notes"/>
          <p:cNvSpPr/>
          <p:nvPr>
            <p:ph idx="2" type="sldImg"/>
          </p:nvPr>
        </p:nvSpPr>
        <p:spPr>
          <a:xfrm>
            <a:off x="1705900" y="686629"/>
            <a:ext cx="3446200" cy="34289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3c33c1c2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3c33c1c2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use ‘From:’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Character in the match must be an F because of ^</a:t>
            </a:r>
            <a:br>
              <a:rPr lang="en"/>
            </a:br>
            <a:r>
              <a:rPr lang="en"/>
              <a:t>. any character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One or more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character is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 would make the match non-greedy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5e317ce04_6_43:notes"/>
          <p:cNvSpPr txBox="1"/>
          <p:nvPr>
            <p:ph idx="1" type="body"/>
          </p:nvPr>
        </p:nvSpPr>
        <p:spPr>
          <a:xfrm>
            <a:off x="686034" y="4343815"/>
            <a:ext cx="5485931" cy="411355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this pattern against your email address</a:t>
            </a:r>
            <a:br>
              <a:rPr lang="en"/>
            </a:br>
            <a:r>
              <a:rPr lang="en"/>
              <a:t>What false positives could this identify?  What false negatives might it identify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regex intrinsically more prone to one or the other?</a:t>
            </a:r>
            <a:endParaRPr/>
          </a:p>
        </p:txBody>
      </p:sp>
      <p:sp>
        <p:nvSpPr>
          <p:cNvPr id="133" name="Google Shape;133;gf5e317ce04_6_43:notes"/>
          <p:cNvSpPr/>
          <p:nvPr>
            <p:ph idx="2" type="sldImg"/>
          </p:nvPr>
        </p:nvSpPr>
        <p:spPr>
          <a:xfrm>
            <a:off x="1705900" y="686629"/>
            <a:ext cx="3446200" cy="34289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5e317ce04_6_48:notes"/>
          <p:cNvSpPr txBox="1"/>
          <p:nvPr>
            <p:ph idx="1" type="body"/>
          </p:nvPr>
        </p:nvSpPr>
        <p:spPr>
          <a:xfrm>
            <a:off x="686034" y="4343815"/>
            <a:ext cx="5485931" cy="411355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f5e317ce04_6_48:notes"/>
          <p:cNvSpPr/>
          <p:nvPr>
            <p:ph idx="2" type="sldImg"/>
          </p:nvPr>
        </p:nvSpPr>
        <p:spPr>
          <a:xfrm>
            <a:off x="1705900" y="686629"/>
            <a:ext cx="3446200" cy="34289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5e317ce04_6_53:notes"/>
          <p:cNvSpPr txBox="1"/>
          <p:nvPr>
            <p:ph idx="1" type="body"/>
          </p:nvPr>
        </p:nvSpPr>
        <p:spPr>
          <a:xfrm>
            <a:off x="686034" y="4343815"/>
            <a:ext cx="5485931" cy="411355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f5e317ce04_6_53:notes"/>
          <p:cNvSpPr/>
          <p:nvPr>
            <p:ph idx="2" type="sldImg"/>
          </p:nvPr>
        </p:nvSpPr>
        <p:spPr>
          <a:xfrm>
            <a:off x="1705900" y="686629"/>
            <a:ext cx="3446200" cy="34289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5e317ce04_6_58:notes"/>
          <p:cNvSpPr txBox="1"/>
          <p:nvPr>
            <p:ph idx="1" type="body"/>
          </p:nvPr>
        </p:nvSpPr>
        <p:spPr>
          <a:xfrm>
            <a:off x="686034" y="4343815"/>
            <a:ext cx="5485931" cy="411355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f5e317ce04_6_58:notes"/>
          <p:cNvSpPr/>
          <p:nvPr>
            <p:ph idx="2" type="sldImg"/>
          </p:nvPr>
        </p:nvSpPr>
        <p:spPr>
          <a:xfrm>
            <a:off x="1705900" y="686629"/>
            <a:ext cx="3446200" cy="34289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5e317ce04_6_63:notes"/>
          <p:cNvSpPr txBox="1"/>
          <p:nvPr>
            <p:ph idx="1" type="body"/>
          </p:nvPr>
        </p:nvSpPr>
        <p:spPr>
          <a:xfrm>
            <a:off x="686034" y="4343815"/>
            <a:ext cx="5485931" cy="411355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f5e317ce04_6_63:notes"/>
          <p:cNvSpPr/>
          <p:nvPr>
            <p:ph idx="2" type="sldImg"/>
          </p:nvPr>
        </p:nvSpPr>
        <p:spPr>
          <a:xfrm>
            <a:off x="1705900" y="686629"/>
            <a:ext cx="3446200" cy="34289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1bebdc7e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1bebdc7e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1bebdc7e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1bebdc7e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1bebdc7e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1bebdc7e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4b00a29d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4b00a29d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1bebdc7e5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1bebdc7e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1bebdc7e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1bebdc7e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3c33c1c2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3c33c1c2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1bebdc7e5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1bebdc7e5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5e317ce0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5e317ce0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5e317ce04_6_0:notes"/>
          <p:cNvSpPr txBox="1"/>
          <p:nvPr>
            <p:ph idx="1" type="body"/>
          </p:nvPr>
        </p:nvSpPr>
        <p:spPr>
          <a:xfrm>
            <a:off x="686034" y="4343815"/>
            <a:ext cx="5485931" cy="411355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f5e317ce04_6_0:notes"/>
          <p:cNvSpPr/>
          <p:nvPr>
            <p:ph idx="2" type="sldImg"/>
          </p:nvPr>
        </p:nvSpPr>
        <p:spPr>
          <a:xfrm>
            <a:off x="1705900" y="686629"/>
            <a:ext cx="3446200" cy="34289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5e317ce04_6_33:notes"/>
          <p:cNvSpPr txBox="1"/>
          <p:nvPr>
            <p:ph idx="1" type="body"/>
          </p:nvPr>
        </p:nvSpPr>
        <p:spPr>
          <a:xfrm>
            <a:off x="686034" y="4343815"/>
            <a:ext cx="5485931" cy="411355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f5e317ce04_6_33:notes"/>
          <p:cNvSpPr/>
          <p:nvPr>
            <p:ph idx="2" type="sldImg"/>
          </p:nvPr>
        </p:nvSpPr>
        <p:spPr>
          <a:xfrm>
            <a:off x="1705900" y="686629"/>
            <a:ext cx="3446200" cy="34289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5e317ce04_6_38:notes"/>
          <p:cNvSpPr txBox="1"/>
          <p:nvPr>
            <p:ph idx="1" type="body"/>
          </p:nvPr>
        </p:nvSpPr>
        <p:spPr>
          <a:xfrm>
            <a:off x="686034" y="4343815"/>
            <a:ext cx="5485931" cy="411355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anyone surprised by the fact that r1.end() is 7 and not 6?</a:t>
            </a:r>
            <a:endParaRPr/>
          </a:p>
        </p:txBody>
      </p:sp>
      <p:sp>
        <p:nvSpPr>
          <p:cNvPr id="96" name="Google Shape;96;gf5e317ce04_6_38:notes"/>
          <p:cNvSpPr/>
          <p:nvPr>
            <p:ph idx="2" type="sldImg"/>
          </p:nvPr>
        </p:nvSpPr>
        <p:spPr>
          <a:xfrm>
            <a:off x="1705900" y="686629"/>
            <a:ext cx="3446200" cy="34289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5e317ce04_6_13:notes"/>
          <p:cNvSpPr txBox="1"/>
          <p:nvPr>
            <p:ph idx="1" type="body"/>
          </p:nvPr>
        </p:nvSpPr>
        <p:spPr>
          <a:xfrm>
            <a:off x="686034" y="4343815"/>
            <a:ext cx="5485931" cy="411355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re match that works for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if you modify so its a re search for [test]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if you want more than just the </a:t>
            </a:r>
            <a:r>
              <a:rPr lang="en"/>
              <a:t>first</a:t>
            </a:r>
            <a:r>
              <a:rPr lang="en"/>
              <a:t> instance? Find out how in the docs!</a:t>
            </a:r>
            <a:endParaRPr/>
          </a:p>
        </p:txBody>
      </p:sp>
      <p:sp>
        <p:nvSpPr>
          <p:cNvPr id="102" name="Google Shape;102;gf5e317ce04_6_13:notes"/>
          <p:cNvSpPr/>
          <p:nvPr>
            <p:ph idx="2" type="sldImg"/>
          </p:nvPr>
        </p:nvSpPr>
        <p:spPr>
          <a:xfrm>
            <a:off x="1705900" y="686629"/>
            <a:ext cx="3446200" cy="34289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5e317ce04_6_18:notes"/>
          <p:cNvSpPr txBox="1"/>
          <p:nvPr>
            <p:ph idx="1" type="body"/>
          </p:nvPr>
        </p:nvSpPr>
        <p:spPr>
          <a:xfrm>
            <a:off x="686034" y="4343815"/>
            <a:ext cx="5485931" cy="411355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f5e317ce04_6_18:notes"/>
          <p:cNvSpPr/>
          <p:nvPr>
            <p:ph idx="2" type="sldImg"/>
          </p:nvPr>
        </p:nvSpPr>
        <p:spPr>
          <a:xfrm>
            <a:off x="1705900" y="686629"/>
            <a:ext cx="3446200" cy="34289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5e317ce04_6_23:notes"/>
          <p:cNvSpPr txBox="1"/>
          <p:nvPr>
            <p:ph idx="1" type="body"/>
          </p:nvPr>
        </p:nvSpPr>
        <p:spPr>
          <a:xfrm>
            <a:off x="686034" y="4343815"/>
            <a:ext cx="5485931" cy="411355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f5e317ce04_6_23:notes"/>
          <p:cNvSpPr/>
          <p:nvPr>
            <p:ph idx="2" type="sldImg"/>
          </p:nvPr>
        </p:nvSpPr>
        <p:spPr>
          <a:xfrm>
            <a:off x="1705900" y="686629"/>
            <a:ext cx="3446200" cy="34289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>
  <p:cSld name="TITLE_AND_TWO_COLUMNS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7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6553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685800" y="171450"/>
            <a:ext cx="7772400" cy="6858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85800" y="971550"/>
            <a:ext cx="7772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685800" y="4686300"/>
            <a:ext cx="2362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python.org/3.9/howto/regex.html#regex-howto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python.org/3.9/howto/regex.html#regex-howto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Text Regex</a:t>
            </a:r>
            <a:endParaRPr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507 - Madamanchi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685800" y="17145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600"/>
              <a:buFont typeface="Arial"/>
              <a:buNone/>
            </a:pPr>
            <a:r>
              <a:rPr i="0" lang="en" sz="2700" u="none">
                <a:solidFill>
                  <a:srgbClr val="000066"/>
                </a:solidFill>
              </a:rPr>
              <a:t>Regular Expression Syntax</a:t>
            </a:r>
            <a:endParaRPr sz="2700"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685800" y="971550"/>
            <a:ext cx="7772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23837" lvl="0" marL="2365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∙"/>
            </a:pPr>
            <a:r>
              <a:rPr b="0" i="0" lang="en" sz="2600" u="none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" sz="2200" u="none">
                <a:latin typeface="Arial"/>
                <a:ea typeface="Arial"/>
                <a:cs typeface="Arial"/>
                <a:sym typeface="Arial"/>
              </a:rPr>
              <a:t>\d” matches any digit; </a:t>
            </a:r>
            <a:endParaRPr b="0" i="0" sz="2200" u="none">
              <a:latin typeface="Arial"/>
              <a:ea typeface="Arial"/>
              <a:cs typeface="Arial"/>
              <a:sym typeface="Arial"/>
            </a:endParaRPr>
          </a:p>
          <a:p>
            <a:pPr indent="-246062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○"/>
            </a:pPr>
            <a:r>
              <a:rPr b="0" i="0" lang="en" sz="2200" u="none">
                <a:latin typeface="Arial"/>
                <a:ea typeface="Arial"/>
                <a:cs typeface="Arial"/>
                <a:sym typeface="Arial"/>
              </a:rPr>
              <a:t>“\D” matches any non-digit</a:t>
            </a:r>
            <a:endParaRPr sz="1200"/>
          </a:p>
          <a:p>
            <a:pPr indent="-198437" lvl="0" marL="236537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Font typeface="Noto Sans Symbols"/>
              <a:buChar char="∙"/>
            </a:pPr>
            <a:r>
              <a:rPr b="0" i="0" lang="en" sz="2200" u="none">
                <a:latin typeface="Arial"/>
                <a:ea typeface="Arial"/>
                <a:cs typeface="Arial"/>
                <a:sym typeface="Arial"/>
              </a:rPr>
              <a:t>“\s” matches any whitespace character; </a:t>
            </a:r>
            <a:endParaRPr b="0" i="0" sz="2200" u="none">
              <a:latin typeface="Arial"/>
              <a:ea typeface="Arial"/>
              <a:cs typeface="Arial"/>
              <a:sym typeface="Arial"/>
            </a:endParaRPr>
          </a:p>
          <a:p>
            <a:pPr indent="-246062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Font typeface="Noto Sans Symbols"/>
              <a:buChar char="○"/>
            </a:pPr>
            <a:r>
              <a:rPr b="0" i="0" lang="en" sz="2200" u="none">
                <a:latin typeface="Arial"/>
                <a:ea typeface="Arial"/>
                <a:cs typeface="Arial"/>
                <a:sym typeface="Arial"/>
              </a:rPr>
              <a:t>“\S” matches any non-whitespace character</a:t>
            </a:r>
            <a:endParaRPr sz="1200"/>
          </a:p>
          <a:p>
            <a:pPr indent="-198437" lvl="0" marL="236537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Font typeface="Noto Sans Symbols"/>
              <a:buChar char="∙"/>
            </a:pPr>
            <a:r>
              <a:rPr b="0" i="0" lang="en" sz="2200" u="none">
                <a:latin typeface="Arial"/>
                <a:ea typeface="Arial"/>
                <a:cs typeface="Arial"/>
                <a:sym typeface="Arial"/>
              </a:rPr>
              <a:t>“\w” matches any alphanumeric character; </a:t>
            </a:r>
            <a:endParaRPr b="0" i="0" sz="2200" u="none">
              <a:latin typeface="Arial"/>
              <a:ea typeface="Arial"/>
              <a:cs typeface="Arial"/>
              <a:sym typeface="Arial"/>
            </a:endParaRPr>
          </a:p>
          <a:p>
            <a:pPr indent="-246062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Font typeface="Noto Sans Symbols"/>
              <a:buChar char="○"/>
            </a:pPr>
            <a:r>
              <a:rPr b="0" i="0" lang="en" sz="2200" u="none">
                <a:latin typeface="Arial"/>
                <a:ea typeface="Arial"/>
                <a:cs typeface="Arial"/>
                <a:sym typeface="Arial"/>
              </a:rPr>
              <a:t>“\W” matches any non-alphanumeric character</a:t>
            </a:r>
            <a:endParaRPr sz="1200"/>
          </a:p>
          <a:p>
            <a:pPr indent="-198437" lvl="0" marL="236537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Font typeface="Noto Sans Symbols"/>
              <a:buChar char="∙"/>
            </a:pPr>
            <a:r>
              <a:rPr b="0" i="0" lang="en" sz="2200" u="none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“^” matches the beginning of the string; </a:t>
            </a:r>
            <a:endParaRPr sz="2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46062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Font typeface="Noto Sans Symbols"/>
              <a:buChar char="○"/>
            </a:pPr>
            <a:r>
              <a:rPr b="0" i="0" lang="en" sz="2200" u="none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“$” matches the end of the string</a:t>
            </a:r>
            <a:endParaRPr sz="1200">
              <a:highlight>
                <a:schemeClr val="dk1"/>
              </a:highlight>
            </a:endParaRPr>
          </a:p>
          <a:p>
            <a:pPr indent="-198437" lvl="0" marL="236537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Font typeface="Noto Sans Symbols"/>
              <a:buChar char="∙"/>
            </a:pPr>
            <a:r>
              <a:rPr b="0" i="0" lang="en" sz="2200" u="none">
                <a:latin typeface="Arial"/>
                <a:ea typeface="Arial"/>
                <a:cs typeface="Arial"/>
                <a:sym typeface="Arial"/>
              </a:rPr>
              <a:t>“\b” matches a word boundary; i.e. whole 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words only</a:t>
            </a:r>
            <a:r>
              <a:rPr b="0" i="0" lang="en" sz="2200" u="none"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200" u="none">
              <a:latin typeface="Arial"/>
              <a:ea typeface="Arial"/>
              <a:cs typeface="Arial"/>
              <a:sym typeface="Arial"/>
            </a:endParaRPr>
          </a:p>
          <a:p>
            <a:pPr indent="-246062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Font typeface="Noto Sans Symbols"/>
              <a:buChar char="○"/>
            </a:pPr>
            <a:r>
              <a:rPr b="0" i="0" lang="en" sz="2200" u="none">
                <a:latin typeface="Arial"/>
                <a:ea typeface="Arial"/>
                <a:cs typeface="Arial"/>
                <a:sym typeface="Arial"/>
              </a:rPr>
              <a:t>“\B” matches position that is not a word boundary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685800" y="171450"/>
            <a:ext cx="7772400" cy="6858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 Matching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685800" y="971550"/>
            <a:ext cx="7772400" cy="40005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2500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repeat</a:t>
            </a:r>
            <a:r>
              <a:rPr lang="en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500">
                <a:latin typeface="Arial"/>
                <a:ea typeface="Arial"/>
                <a:cs typeface="Arial"/>
                <a:sym typeface="Arial"/>
              </a:rPr>
              <a:t>characters (</a:t>
            </a:r>
            <a:r>
              <a:rPr lang="en" sz="2500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25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2500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" sz="2500">
                <a:latin typeface="Arial"/>
                <a:ea typeface="Arial"/>
                <a:cs typeface="Arial"/>
                <a:sym typeface="Arial"/>
              </a:rPr>
              <a:t>) push </a:t>
            </a:r>
            <a:r>
              <a:rPr lang="en" sz="25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outward</a:t>
            </a:r>
            <a:r>
              <a:rPr lang="en" sz="250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" sz="2500">
                <a:latin typeface="Arial"/>
                <a:ea typeface="Arial"/>
                <a:cs typeface="Arial"/>
                <a:sym typeface="Arial"/>
              </a:rPr>
              <a:t>both directions (greedy) to match the largest possible 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 character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b="1" lang="en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^F.+: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', x)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&gt;&gt;&gt; print(y)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b="1"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443200" y="4443700"/>
            <a:ext cx="23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685800" y="17145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4000"/>
              <a:buFont typeface="Arial"/>
              <a:buNone/>
            </a:pPr>
            <a:r>
              <a:rPr i="0" lang="en" sz="2700" u="none">
                <a:solidFill>
                  <a:srgbClr val="000066"/>
                </a:solidFill>
              </a:rPr>
              <a:t>What got matched?</a:t>
            </a:r>
            <a:endParaRPr sz="2700"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685800" y="971550"/>
            <a:ext cx="7772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11136" lvl="0" marL="2365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∙"/>
            </a:pPr>
            <a:r>
              <a:rPr b="0" i="0" lang="en" sz="2400" u="none">
                <a:latin typeface="Arial"/>
                <a:ea typeface="Arial"/>
                <a:cs typeface="Arial"/>
                <a:sym typeface="Arial"/>
              </a:rPr>
              <a:t>Here’s a pattern to match simple email addresses</a:t>
            </a:r>
            <a:endParaRPr sz="1400"/>
          </a:p>
          <a:p>
            <a:pPr indent="-287337" lvl="2" marL="79533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rPr b="0" i="0" lang="en" sz="2400" u="none" cap="none" strike="noStrike">
                <a:latin typeface="Arial"/>
                <a:ea typeface="Arial"/>
                <a:cs typeface="Arial"/>
                <a:sym typeface="Arial"/>
              </a:rPr>
              <a:t> \w+@(\w+\.)+(com|org|net|edu)</a:t>
            </a:r>
            <a:endParaRPr sz="1000"/>
          </a:p>
          <a:p>
            <a:pPr indent="-236536" lvl="0" marL="23653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latin typeface="Courier"/>
              <a:ea typeface="Courier"/>
              <a:cs typeface="Courier"/>
              <a:sym typeface="Courier"/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Noto Sans Symbols"/>
              <a:buNone/>
            </a:pPr>
            <a:r>
              <a:rPr b="1" i="0" lang="en" sz="22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pat1 = "\w+@(\w+\.)+(com|org|net|edu)"</a:t>
            </a:r>
            <a:endParaRPr b="1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Noto Sans Symbols"/>
              <a:buNone/>
            </a:pPr>
            <a:r>
              <a:rPr b="1" i="0" lang="en" sz="22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r1 = re.match(pat1,"</a:t>
            </a:r>
            <a:r>
              <a:rPr b="1" lang="en" sz="22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amadaman@umich</a:t>
            </a:r>
            <a:r>
              <a:rPr b="1" i="0" lang="en" sz="22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.edu")</a:t>
            </a:r>
            <a:endParaRPr b="1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Noto Sans Symbols"/>
              <a:buNone/>
            </a:pPr>
            <a:r>
              <a:rPr b="1" i="0" lang="en" sz="22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r1.group()</a:t>
            </a:r>
            <a:endParaRPr b="1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Noto Sans Symbols"/>
              <a:buNone/>
            </a:pPr>
            <a:r>
              <a:rPr b="1" i="0" lang="en" sz="22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b="1" lang="en" sz="22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amadaman</a:t>
            </a:r>
            <a:r>
              <a:rPr b="1" i="0" lang="en" sz="22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@</a:t>
            </a:r>
            <a:r>
              <a:rPr b="1" lang="en" sz="22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umich</a:t>
            </a:r>
            <a:r>
              <a:rPr b="1" i="0" lang="en" sz="22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.edu’</a:t>
            </a:r>
            <a:endParaRPr b="1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latin typeface="Courier"/>
              <a:ea typeface="Courier"/>
              <a:cs typeface="Courier"/>
              <a:sym typeface="Courier"/>
            </a:endParaRPr>
          </a:p>
          <a:p>
            <a:pPr indent="-217486" lvl="0" marL="236536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500"/>
              <a:buFont typeface="Noto Sans Symbols"/>
              <a:buChar char="∙"/>
            </a:pPr>
            <a:r>
              <a:rPr b="0" i="0" lang="en" sz="2500" u="none">
                <a:latin typeface="Arial"/>
                <a:ea typeface="Arial"/>
                <a:cs typeface="Arial"/>
                <a:sym typeface="Arial"/>
              </a:rPr>
              <a:t>We might want to extract the pattern parts, like the email name and host 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685800" y="17145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4000"/>
              <a:buFont typeface="Arial"/>
              <a:buNone/>
            </a:pPr>
            <a:r>
              <a:rPr i="0" lang="en" sz="2700" u="none">
                <a:solidFill>
                  <a:srgbClr val="000066"/>
                </a:solidFill>
              </a:rPr>
              <a:t>What got matched?</a:t>
            </a:r>
            <a:endParaRPr sz="2700"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685800" y="971550"/>
            <a:ext cx="7772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79386" lvl="0" marL="2365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∙"/>
            </a:pPr>
            <a:r>
              <a:rPr b="0" i="0" lang="en" sz="1900" u="none">
                <a:latin typeface="Arial"/>
                <a:ea typeface="Arial"/>
                <a:cs typeface="Arial"/>
                <a:sym typeface="Arial"/>
              </a:rPr>
              <a:t>We can put parentheses around groups we want to reference</a:t>
            </a:r>
            <a:endParaRPr b="0" i="0" sz="1100" u="none">
              <a:latin typeface="Courier"/>
              <a:ea typeface="Courier"/>
              <a:cs typeface="Courier"/>
              <a:sym typeface="Courier"/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1" i="0" lang="en" sz="17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pat2 = "(\w+)@((\w+\.)+(com|org|net|edu))"</a:t>
            </a:r>
            <a:endParaRPr b="1" sz="1500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1" i="0" lang="en" sz="17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r2 = re.match(pat2,"</a:t>
            </a:r>
            <a:r>
              <a:rPr b="1" lang="en" sz="17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amadaman</a:t>
            </a:r>
            <a:r>
              <a:rPr b="1" i="0" lang="en" sz="17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@um</a:t>
            </a:r>
            <a:r>
              <a:rPr b="1" lang="en" sz="17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ich</a:t>
            </a:r>
            <a:r>
              <a:rPr b="1" i="0" lang="en" sz="17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.edu")</a:t>
            </a:r>
            <a:endParaRPr b="1" sz="1500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1" i="0" lang="en" sz="17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r2.group(1)</a:t>
            </a:r>
            <a:endParaRPr b="1" sz="1500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1" i="0" lang="en" sz="17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'a</a:t>
            </a:r>
            <a:r>
              <a:rPr b="1" lang="en" sz="17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madaman</a:t>
            </a:r>
            <a:r>
              <a:rPr b="1" i="0" lang="en" sz="17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endParaRPr b="1" sz="1500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1" i="0" lang="en" sz="17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r2.group(2)</a:t>
            </a:r>
            <a:endParaRPr b="1" sz="1500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1" i="0" lang="en" sz="17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b="1" lang="en" sz="17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umich</a:t>
            </a:r>
            <a:r>
              <a:rPr b="1" i="0" lang="en" sz="17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.edu'</a:t>
            </a:r>
            <a:endParaRPr b="1" sz="1500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1" i="0" lang="en" sz="17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r2.groups()</a:t>
            </a:r>
            <a:endParaRPr b="1" sz="1500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1" i="0" lang="en" sz="17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r2.groups()</a:t>
            </a:r>
            <a:endParaRPr b="1" sz="1500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1" i="0" lang="en" sz="17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('u</a:t>
            </a:r>
            <a:r>
              <a:rPr b="1" lang="en" sz="17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mich</a:t>
            </a:r>
            <a:r>
              <a:rPr b="1" i="0" lang="en" sz="17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.', 'edu’)</a:t>
            </a:r>
            <a:endParaRPr b="1" i="0" sz="2500" u="non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386" lvl="0" marL="236536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00"/>
              <a:buFont typeface="Noto Sans Symbols"/>
              <a:buChar char="∙"/>
            </a:pPr>
            <a:r>
              <a:rPr b="0" i="0" lang="en" sz="1900" u="none">
                <a:latin typeface="Arial"/>
                <a:ea typeface="Arial"/>
                <a:cs typeface="Arial"/>
                <a:sym typeface="Arial"/>
              </a:rPr>
              <a:t>Note that the ‘groups’ are numbered in a preorder traversal of the forest (this won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’t make sense until algorithms II)</a:t>
            </a:r>
            <a:endParaRPr sz="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685800" y="17145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4000"/>
              <a:buFont typeface="Arial"/>
              <a:buNone/>
            </a:pPr>
            <a:r>
              <a:rPr i="0" lang="en" sz="2700" u="none">
                <a:solidFill>
                  <a:srgbClr val="000066"/>
                </a:solidFill>
              </a:rPr>
              <a:t>What got matched?</a:t>
            </a:r>
            <a:endParaRPr sz="2700"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685800" y="971550"/>
            <a:ext cx="7772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6536" lvl="0" marL="2365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∙"/>
            </a:pP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We can ‘label’ the groups as well… </a:t>
            </a:r>
            <a:endParaRPr b="0" i="0" sz="2000" u="none">
              <a:latin typeface="Courier"/>
              <a:ea typeface="Courier"/>
              <a:cs typeface="Courier"/>
              <a:sym typeface="Courier"/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1" i="0" lang="en" sz="20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pat3 ="(?P&lt;name&gt;\w+)@(?P&lt;host&gt;(\w+\.)+(com|org|net|edu))"</a:t>
            </a:r>
            <a:endParaRPr b="1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1" i="0" lang="en" sz="20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r3 = re.match(pat3,"</a:t>
            </a:r>
            <a:r>
              <a:rPr b="1" lang="en" sz="20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amadaman</a:t>
            </a:r>
            <a:r>
              <a:rPr b="1" i="0" lang="en" sz="20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@</a:t>
            </a:r>
            <a:r>
              <a:rPr b="1" lang="en" sz="20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umich</a:t>
            </a:r>
            <a:r>
              <a:rPr b="1" i="0" lang="en" sz="20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.edu")</a:t>
            </a:r>
            <a:endParaRPr b="1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1" i="0" lang="en" sz="20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r3.group('name')</a:t>
            </a:r>
            <a:endParaRPr b="1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1" i="0" lang="en" sz="20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'amada</a:t>
            </a:r>
            <a:r>
              <a:rPr b="1" lang="en" sz="20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ma</a:t>
            </a:r>
            <a:r>
              <a:rPr b="1" i="0" lang="en" sz="20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n'</a:t>
            </a:r>
            <a:endParaRPr b="1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1" i="0" lang="en" sz="20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r3.group('host')</a:t>
            </a:r>
            <a:endParaRPr b="1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1" i="0" lang="en" sz="20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b="1" lang="en" sz="20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umich.edu</a:t>
            </a:r>
            <a:r>
              <a:rPr b="1" i="0" lang="en" sz="20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’</a:t>
            </a:r>
            <a:endParaRPr b="1">
              <a:solidFill>
                <a:srgbClr val="FF9900"/>
              </a:solidFill>
            </a:endParaRPr>
          </a:p>
          <a:p>
            <a:pPr indent="-223836" lvl="0" marL="236536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00"/>
              <a:buFont typeface="Noto Sans Symbols"/>
              <a:buChar char="∙"/>
            </a:pPr>
            <a:r>
              <a:rPr b="0" i="0" lang="en" sz="2600" u="none">
                <a:latin typeface="Arial"/>
                <a:ea typeface="Arial"/>
                <a:cs typeface="Arial"/>
                <a:sym typeface="Arial"/>
              </a:rPr>
              <a:t>And reference the matching parts by the labels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685800" y="17145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4000"/>
              <a:buFont typeface="Arial"/>
              <a:buNone/>
            </a:pPr>
            <a:r>
              <a:rPr i="0" lang="en" sz="2700" u="none">
                <a:solidFill>
                  <a:srgbClr val="000066"/>
                </a:solidFill>
              </a:rPr>
              <a:t>More re functions</a:t>
            </a:r>
            <a:endParaRPr sz="2700"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685800" y="895400"/>
            <a:ext cx="82296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98436" lvl="0" marL="2365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∙"/>
            </a:pPr>
            <a:r>
              <a:rPr b="0" i="0" lang="en" sz="2200" u="none">
                <a:latin typeface="Arial"/>
                <a:ea typeface="Arial"/>
                <a:cs typeface="Arial"/>
                <a:sym typeface="Arial"/>
              </a:rPr>
              <a:t>re.split() is like split but can use patterns</a:t>
            </a:r>
            <a:endParaRPr b="0" i="0" u="none">
              <a:latin typeface="Arial"/>
              <a:ea typeface="Arial"/>
              <a:cs typeface="Arial"/>
              <a:sym typeface="Arial"/>
            </a:endParaRPr>
          </a:p>
          <a:p>
            <a:pPr indent="-236537" lvl="0" marL="23653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Noto Sans Symbols"/>
              <a:buNone/>
            </a:pPr>
            <a:r>
              <a:rPr b="1" i="0" lang="en" sz="16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re.split("\W+", “This... is a test, short and sweet, of split().”)</a:t>
            </a:r>
            <a:endParaRPr b="1" sz="1200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Noto Sans Symbols"/>
              <a:buNone/>
            </a:pPr>
            <a:r>
              <a:rPr b="1" i="0" lang="en" sz="16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['This', 'is', 'a', 'test', 'short’,</a:t>
            </a:r>
            <a:endParaRPr b="1" sz="1200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Noto Sans Symbols"/>
              <a:buNone/>
            </a:pPr>
            <a:r>
              <a:rPr b="1" i="0" lang="en" sz="16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  'and', 'sweet', 'of', 'split’, ‘’]</a:t>
            </a:r>
            <a:endParaRPr b="1" i="0" sz="1600" u="non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6" lvl="0" marL="236536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00"/>
              <a:buFont typeface="Noto Sans Symbols"/>
              <a:buChar char="∙"/>
            </a:pPr>
            <a:r>
              <a:rPr b="0" i="0" lang="en" sz="2300" u="none">
                <a:latin typeface="Arial"/>
                <a:ea typeface="Arial"/>
                <a:cs typeface="Arial"/>
                <a:sym typeface="Arial"/>
              </a:rPr>
              <a:t>re.sub substitutes one string for a pattern</a:t>
            </a:r>
            <a:endParaRPr sz="1300"/>
          </a:p>
          <a:p>
            <a:pPr indent="-220661" lvl="1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Courier"/>
              <a:buNone/>
            </a:pPr>
            <a:r>
              <a:rPr b="1" i="0" lang="en" sz="15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re.sub('(blue|white|red)', 'black', 'blue socks and red shoes')</a:t>
            </a:r>
            <a:endParaRPr b="1" sz="700">
              <a:solidFill>
                <a:srgbClr val="FF9900"/>
              </a:solidFill>
            </a:endParaRPr>
          </a:p>
          <a:p>
            <a:pPr indent="-220661" lvl="1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Courier"/>
              <a:buNone/>
            </a:pPr>
            <a:r>
              <a:rPr b="1" i="0" lang="en" sz="15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'black socks and black shoes’</a:t>
            </a:r>
            <a:endParaRPr b="1" sz="700">
              <a:solidFill>
                <a:srgbClr val="FF9900"/>
              </a:solidFill>
            </a:endParaRPr>
          </a:p>
          <a:p>
            <a:pPr indent="-198436" lvl="0" marL="236536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Font typeface="Noto Sans Symbols"/>
              <a:buChar char="∙"/>
            </a:pPr>
            <a:r>
              <a:rPr b="0" i="0" lang="en" sz="2200" u="none">
                <a:latin typeface="Arial"/>
                <a:ea typeface="Arial"/>
                <a:cs typeface="Arial"/>
                <a:sym typeface="Arial"/>
              </a:rPr>
              <a:t>re.findall() finds all matches</a:t>
            </a:r>
            <a:endParaRPr sz="1200"/>
          </a:p>
          <a:p>
            <a:pPr indent="-220661" lvl="1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Courier"/>
              <a:buNone/>
            </a:pPr>
            <a:r>
              <a:rPr b="1" i="0" lang="en" sz="16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re.findall("\d+</a:t>
            </a:r>
            <a:r>
              <a:rPr b="1" lang="en" sz="16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b="1" i="0" lang="en" sz="16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,"12 dogs,11 cats, 1 egg")</a:t>
            </a:r>
            <a:endParaRPr b="1" sz="800">
              <a:solidFill>
                <a:srgbClr val="FF9900"/>
              </a:solidFill>
            </a:endParaRPr>
          </a:p>
          <a:p>
            <a:pPr indent="-220661" lvl="1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Courier"/>
              <a:buNone/>
            </a:pPr>
            <a:r>
              <a:rPr b="1" i="0" lang="en" sz="16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['12', '11', ’1’] </a:t>
            </a:r>
            <a:endParaRPr b="1" sz="800">
              <a:solidFill>
                <a:srgbClr val="FF9900"/>
              </a:solidFill>
            </a:endParaRPr>
          </a:p>
          <a:p>
            <a:pPr indent="-96838" lvl="0" marL="236538" marR="0" rtl="0" algn="l"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685800" y="17145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4000"/>
              <a:buFont typeface="Arial"/>
              <a:buNone/>
            </a:pPr>
            <a:r>
              <a:rPr i="0" lang="en" sz="2700" u="none">
                <a:solidFill>
                  <a:srgbClr val="000066"/>
                </a:solidFill>
              </a:rPr>
              <a:t>Compiling regular expressions</a:t>
            </a:r>
            <a:endParaRPr sz="2700"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233275" y="971550"/>
            <a:ext cx="8968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79386" lvl="0" marL="2365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∙"/>
            </a:pPr>
            <a:r>
              <a:rPr b="0" i="0" lang="en" sz="1900" u="none">
                <a:latin typeface="Arial"/>
                <a:ea typeface="Arial"/>
                <a:cs typeface="Arial"/>
                <a:sym typeface="Arial"/>
              </a:rPr>
              <a:t>If you plan to use a re pattern more than once, compile it to a re object</a:t>
            </a:r>
            <a:endParaRPr sz="900"/>
          </a:p>
          <a:p>
            <a:pPr indent="-179386" lvl="0" marL="236536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00"/>
              <a:buFont typeface="Noto Sans Symbols"/>
              <a:buChar char="∙"/>
            </a:pPr>
            <a:r>
              <a:rPr b="0" i="0" lang="en" sz="1900" u="none">
                <a:latin typeface="Arial"/>
                <a:ea typeface="Arial"/>
                <a:cs typeface="Arial"/>
                <a:sym typeface="Arial"/>
              </a:rPr>
              <a:t>Python produces a special data structure that speeds up matching</a:t>
            </a:r>
            <a:endParaRPr sz="900"/>
          </a:p>
          <a:p>
            <a:pPr indent="-236536" lvl="0" marL="236536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0099"/>
              </a:buClr>
              <a:buSzPts val="1900"/>
              <a:buFont typeface="Noto Sans Symbols"/>
              <a:buNone/>
            </a:pPr>
            <a:r>
              <a:rPr b="1" i="0" lang="en" sz="19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c</a:t>
            </a:r>
            <a:r>
              <a:rPr b="1" lang="en" sz="19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pa</a:t>
            </a:r>
            <a:r>
              <a:rPr b="1" i="0" lang="en" sz="19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t3 = re.compile(pat3)</a:t>
            </a:r>
            <a:endParaRPr b="1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0099"/>
              </a:buClr>
              <a:buSzPts val="1900"/>
              <a:buFont typeface="Noto Sans Symbols"/>
              <a:buNone/>
            </a:pPr>
            <a:r>
              <a:rPr b="1" i="0" lang="en" sz="19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c</a:t>
            </a:r>
            <a:r>
              <a:rPr b="1" lang="en" sz="19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pat</a:t>
            </a:r>
            <a:r>
              <a:rPr b="1" i="0" lang="en" sz="19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3</a:t>
            </a:r>
            <a:endParaRPr b="1">
              <a:solidFill>
                <a:srgbClr val="FF9900"/>
              </a:solidFill>
            </a:endParaRPr>
          </a:p>
          <a:p>
            <a:pPr indent="-236537" lvl="0" marL="236537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0099"/>
              </a:buClr>
              <a:buSzPts val="1900"/>
              <a:buFont typeface="Noto Sans Symbols"/>
              <a:buNone/>
            </a:pPr>
            <a:r>
              <a:rPr b="1" lang="en" sz="19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re.compile('(?P&lt;name&gt;\\w+)@(?P&lt;host&gt;(\\w+\\.)+(com|org|net|edu))')</a:t>
            </a:r>
            <a:endParaRPr b="1" sz="1900">
              <a:solidFill>
                <a:srgbClr val="FF9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0099"/>
              </a:buClr>
              <a:buSzPts val="1900"/>
              <a:buFont typeface="Noto Sans Symbols"/>
              <a:buNone/>
            </a:pPr>
            <a:r>
              <a:t/>
            </a:r>
            <a:endParaRPr b="1" sz="1900">
              <a:solidFill>
                <a:srgbClr val="FF9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0099"/>
              </a:buClr>
              <a:buSzPts val="1900"/>
              <a:buFont typeface="Noto Sans Symbols"/>
              <a:buNone/>
            </a:pPr>
            <a:r>
              <a:rPr b="1" i="0" lang="en" sz="19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r3 = cpat3.search("</a:t>
            </a:r>
            <a:r>
              <a:rPr b="1" lang="en" sz="19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amadaman@umich.edu</a:t>
            </a:r>
            <a:r>
              <a:rPr b="1" i="0" lang="en" sz="19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")</a:t>
            </a:r>
            <a:endParaRPr b="1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0099"/>
              </a:buClr>
              <a:buSzPts val="1900"/>
              <a:buFont typeface="Noto Sans Symbols"/>
              <a:buNone/>
            </a:pPr>
            <a:r>
              <a:rPr b="1" i="0" lang="en" sz="19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r3</a:t>
            </a:r>
            <a:endParaRPr b="1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0099"/>
              </a:buClr>
              <a:buSzPts val="1900"/>
              <a:buFont typeface="Noto Sans Symbols"/>
              <a:buNone/>
            </a:pPr>
            <a:r>
              <a:rPr b="1" lang="en" sz="19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&lt;re.Match object; span=(0, 18), match='amadaman@umich.edu'&gt;</a:t>
            </a:r>
            <a:endParaRPr b="1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0099"/>
              </a:buClr>
              <a:buSzPts val="1900"/>
              <a:buFont typeface="Noto Sans Symbols"/>
              <a:buNone/>
            </a:pPr>
            <a:r>
              <a:rPr b="1" i="0" lang="en" sz="19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r3.group()</a:t>
            </a:r>
            <a:endParaRPr b="1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0099"/>
              </a:buClr>
              <a:buSzPts val="1900"/>
              <a:buFont typeface="Noto Sans Symbols"/>
              <a:buNone/>
            </a:pPr>
            <a:r>
              <a:rPr b="1" i="0" lang="en" sz="19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b="1" lang="en" sz="19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amadaman@umich.edu</a:t>
            </a:r>
            <a:r>
              <a:rPr b="1" i="0" lang="en" sz="19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endParaRPr b="1">
              <a:solidFill>
                <a:srgbClr val="FF9900"/>
              </a:solidFill>
            </a:endParaRPr>
          </a:p>
          <a:p>
            <a:pPr indent="-115888" lvl="0" marL="236538" marR="0" rtl="0" algn="l">
              <a:spcBef>
                <a:spcPts val="380"/>
              </a:spcBef>
              <a:spcAft>
                <a:spcPts val="0"/>
              </a:spcAft>
              <a:buClr>
                <a:srgbClr val="000099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685800" y="171450"/>
            <a:ext cx="7772400" cy="685800"/>
          </a:xfrm>
          <a:prstGeom prst="rect">
            <a:avLst/>
          </a:prstGeom>
          <a:noFill/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685800" y="971550"/>
            <a:ext cx="7772400" cy="40005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11150" lvl="0" marL="457200" rtl="0" algn="l">
              <a:spcBef>
                <a:spcPts val="36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en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Write a Python function that uses re to check whether a string has a word containing 'b'.</a:t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‘The Timberwolves season has started disastrously’</a:t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attern2 = \Bb\B</a:t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99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685800" y="171450"/>
            <a:ext cx="7772400" cy="685800"/>
          </a:xfrm>
          <a:prstGeom prst="rect">
            <a:avLst/>
          </a:prstGeom>
          <a:noFill/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685800" y="971550"/>
            <a:ext cx="7772400" cy="40005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11150" lvl="0" marL="457200" rtl="0" algn="l">
              <a:spcBef>
                <a:spcPts val="36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en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Write a Python function that uses re to check whether a string has a word containing 'b'.</a:t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DFDFD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200">
                <a:solidFill>
                  <a:srgbClr val="FDFDFD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re</a:t>
            </a:r>
            <a:endParaRPr b="1" sz="1200">
              <a:solidFill>
                <a:srgbClr val="FDFDFD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DFDFD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200">
                <a:solidFill>
                  <a:srgbClr val="FDFDFD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FDFDFD"/>
                </a:solidFill>
                <a:latin typeface="Courier New"/>
                <a:ea typeface="Courier New"/>
                <a:cs typeface="Courier New"/>
                <a:sym typeface="Courier New"/>
              </a:rPr>
              <a:t>text_match(</a:t>
            </a:r>
            <a:r>
              <a:rPr b="1" lang="en" sz="1200">
                <a:solidFill>
                  <a:srgbClr val="FDFDFD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en" sz="1200">
                <a:solidFill>
                  <a:srgbClr val="FDFDFD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200">
              <a:solidFill>
                <a:srgbClr val="FDFDFD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DFDFD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patterns </a:t>
            </a:r>
            <a:r>
              <a:rPr b="1" lang="en" sz="1200">
                <a:solidFill>
                  <a:srgbClr val="FDFDFD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FDFDFD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FDFDFD"/>
                </a:solidFill>
                <a:latin typeface="Courier New"/>
                <a:ea typeface="Courier New"/>
                <a:cs typeface="Courier New"/>
                <a:sym typeface="Courier New"/>
              </a:rPr>
              <a:t>'\w*b.\w*'</a:t>
            </a:r>
            <a:endParaRPr b="1" sz="1200">
              <a:solidFill>
                <a:srgbClr val="FDFDFD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DFDFD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200">
                <a:solidFill>
                  <a:srgbClr val="FDFDFD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200">
                <a:solidFill>
                  <a:srgbClr val="FDFDFD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re</a:t>
            </a:r>
            <a:r>
              <a:rPr b="1" lang="en" sz="1200">
                <a:solidFill>
                  <a:srgbClr val="FDFDFD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FDFDFD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search</a:t>
            </a:r>
            <a:r>
              <a:rPr b="1" lang="en" sz="1200">
                <a:solidFill>
                  <a:srgbClr val="FDFDF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FDFDFD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patterns</a:t>
            </a:r>
            <a:r>
              <a:rPr b="1" lang="en" sz="1200">
                <a:solidFill>
                  <a:srgbClr val="FDFDFD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FDFDFD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text</a:t>
            </a:r>
            <a:r>
              <a:rPr b="1" lang="en" sz="1200">
                <a:solidFill>
                  <a:srgbClr val="FDFDFD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200">
              <a:solidFill>
                <a:srgbClr val="FDFDFD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DFDFD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1200">
                <a:solidFill>
                  <a:srgbClr val="FDFDFD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00">
                <a:solidFill>
                  <a:srgbClr val="FDFDFD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FDFDFD"/>
                </a:solidFill>
                <a:latin typeface="Courier New"/>
                <a:ea typeface="Courier New"/>
                <a:cs typeface="Courier New"/>
                <a:sym typeface="Courier New"/>
              </a:rPr>
              <a:t>'Found a match!'</a:t>
            </a:r>
            <a:endParaRPr b="1" sz="1200">
              <a:solidFill>
                <a:srgbClr val="FDFDFD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DFDFD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200">
                <a:solidFill>
                  <a:srgbClr val="FDFDFD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b="1" sz="1200">
              <a:solidFill>
                <a:srgbClr val="FDFDFD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DFDFD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1200">
                <a:solidFill>
                  <a:srgbClr val="FDFDFD"/>
                </a:solidFill>
                <a:latin typeface="Courier New"/>
                <a:ea typeface="Courier New"/>
                <a:cs typeface="Courier New"/>
                <a:sym typeface="Courier New"/>
              </a:rPr>
              <a:t>return('Not matched!')</a:t>
            </a:r>
            <a:endParaRPr b="1" sz="1200">
              <a:solidFill>
                <a:srgbClr val="FDFDF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DFDF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DFDFD"/>
                </a:solidFill>
                <a:latin typeface="Courier New"/>
                <a:ea typeface="Courier New"/>
                <a:cs typeface="Courier New"/>
                <a:sym typeface="Courier New"/>
              </a:rPr>
              <a:t>#You could also use split()</a:t>
            </a:r>
            <a:endParaRPr b="1" sz="1200">
              <a:solidFill>
                <a:srgbClr val="FDFDF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99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685800" y="171450"/>
            <a:ext cx="7772400" cy="685800"/>
          </a:xfrm>
          <a:prstGeom prst="rect">
            <a:avLst/>
          </a:prstGeom>
          <a:noFill/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685800" y="971550"/>
            <a:ext cx="7772400" cy="40005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11150" lvl="0" marL="457200" rtl="0" algn="l">
              <a:spcBef>
                <a:spcPts val="36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en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Write a Python function that uses re to check whether a string has a word containing 'b' but not at the beginning or end of a word</a:t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99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99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99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Required Reading: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https://docs.python.org/3.9/howto/regex.html#regex-howto</a:t>
            </a:r>
            <a:r>
              <a:rPr lang="en" sz="2400"/>
              <a:t> </a:t>
            </a:r>
            <a:endParaRPr sz="1400"/>
          </a:p>
          <a:p>
            <a:pPr indent="-3175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Regex or Regular Expression is a powerful string search tool </a:t>
            </a:r>
            <a:endParaRPr sz="1400"/>
          </a:p>
          <a:p>
            <a:pPr indent="-3175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The re library offers regex operations equivalent to those in Perl or Bash.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685800" y="171450"/>
            <a:ext cx="7772400" cy="685800"/>
          </a:xfrm>
          <a:prstGeom prst="rect">
            <a:avLst/>
          </a:prstGeom>
          <a:noFill/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685800" y="1011225"/>
            <a:ext cx="7772400" cy="40005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11150" lvl="0" marL="457200" rtl="0" algn="l">
              <a:spcBef>
                <a:spcPts val="36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en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Write a Python function that uses re to check whether a string has a word containing 'b' but not at the beginning or end of a word</a:t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DFDFD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200">
                <a:solidFill>
                  <a:srgbClr val="FDFDFD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re</a:t>
            </a:r>
            <a:endParaRPr b="1" sz="1200">
              <a:solidFill>
                <a:srgbClr val="FDFDFD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DFDFD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200">
                <a:solidFill>
                  <a:srgbClr val="FDFDFD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FDFDFD"/>
                </a:solidFill>
                <a:latin typeface="Courier New"/>
                <a:ea typeface="Courier New"/>
                <a:cs typeface="Courier New"/>
                <a:sym typeface="Courier New"/>
              </a:rPr>
              <a:t>text_match(</a:t>
            </a:r>
            <a:r>
              <a:rPr b="1" lang="en" sz="1200">
                <a:solidFill>
                  <a:srgbClr val="FDFDFD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en" sz="1200">
                <a:solidFill>
                  <a:srgbClr val="FDFDFD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200">
              <a:solidFill>
                <a:srgbClr val="FDFDFD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DFDFD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patterns </a:t>
            </a:r>
            <a:r>
              <a:rPr b="1" lang="en" sz="1200">
                <a:solidFill>
                  <a:srgbClr val="FDFDFD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FDFDFD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FDFDFD"/>
                </a:solidFill>
                <a:latin typeface="Courier New"/>
                <a:ea typeface="Courier New"/>
                <a:cs typeface="Courier New"/>
                <a:sym typeface="Courier New"/>
              </a:rPr>
              <a:t>'\Bb\B'</a:t>
            </a:r>
            <a:endParaRPr b="1" sz="1200">
              <a:solidFill>
                <a:srgbClr val="FDFDFD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DFDFD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200">
                <a:solidFill>
                  <a:srgbClr val="FDFDFD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200">
                <a:solidFill>
                  <a:srgbClr val="FDFDFD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re</a:t>
            </a:r>
            <a:r>
              <a:rPr b="1" lang="en" sz="1200">
                <a:solidFill>
                  <a:srgbClr val="FDFDFD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FDFDFD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search</a:t>
            </a:r>
            <a:r>
              <a:rPr b="1" lang="en" sz="1200">
                <a:solidFill>
                  <a:srgbClr val="FDFDF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FDFDFD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patterns</a:t>
            </a:r>
            <a:r>
              <a:rPr b="1" lang="en" sz="1200">
                <a:solidFill>
                  <a:srgbClr val="FDFDFD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FDFDFD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text</a:t>
            </a:r>
            <a:r>
              <a:rPr b="1" lang="en" sz="1200">
                <a:solidFill>
                  <a:srgbClr val="FDFDFD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200">
              <a:solidFill>
                <a:srgbClr val="FDFDFD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DFDFD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1200">
                <a:solidFill>
                  <a:srgbClr val="FDFDFD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00">
                <a:solidFill>
                  <a:srgbClr val="FDFDFD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FDFDFD"/>
                </a:solidFill>
                <a:latin typeface="Courier New"/>
                <a:ea typeface="Courier New"/>
                <a:cs typeface="Courier New"/>
                <a:sym typeface="Courier New"/>
              </a:rPr>
              <a:t>'Found a match!'</a:t>
            </a:r>
            <a:endParaRPr b="1" sz="1200">
              <a:solidFill>
                <a:srgbClr val="FDFDFD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DFDFD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200">
                <a:solidFill>
                  <a:srgbClr val="FDFDFD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b="1" sz="1200">
              <a:solidFill>
                <a:srgbClr val="FDFDFD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DFDFD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1200">
                <a:solidFill>
                  <a:srgbClr val="FDFDFD"/>
                </a:solidFill>
                <a:latin typeface="Courier New"/>
                <a:ea typeface="Courier New"/>
                <a:cs typeface="Courier New"/>
                <a:sym typeface="Courier New"/>
              </a:rPr>
              <a:t>return('Not matched!')</a:t>
            </a:r>
            <a:endParaRPr b="1" sz="1300">
              <a:solidFill>
                <a:srgbClr val="FDFDF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99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685800" y="171450"/>
            <a:ext cx="7772400" cy="685800"/>
          </a:xfrm>
          <a:prstGeom prst="rect">
            <a:avLst/>
          </a:prstGeom>
          <a:noFill/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685800" y="971550"/>
            <a:ext cx="7772400" cy="40005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11150" lvl="0" marL="457200" rtl="0" algn="l">
              <a:spcBef>
                <a:spcPts val="36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en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Write a Python regex expression that replaces the word Boulevard with Blvd. in a string</a:t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DFDF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&lt;pattern&gt;, &lt;replacement&gt;, &lt;string&gt;</a:t>
            </a:r>
            <a:endParaRPr sz="1300">
              <a:solidFill>
                <a:srgbClr val="FDFDF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DFDF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DFDF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re.sub(‘Boulevard’, ‘Blvd.’, ‘1903 West End Boulevard’)</a:t>
            </a:r>
            <a:endParaRPr sz="1300">
              <a:solidFill>
                <a:srgbClr val="FDFDF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99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685800" y="171450"/>
            <a:ext cx="7772400" cy="685800"/>
          </a:xfrm>
          <a:prstGeom prst="rect">
            <a:avLst/>
          </a:prstGeom>
          <a:noFill/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685800" y="971550"/>
            <a:ext cx="7772400" cy="40005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11150" lvl="0" marL="457200" rtl="0" algn="l">
              <a:spcBef>
                <a:spcPts val="36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en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Write a Python regex expression that replaces the word Boulevard with Blvd. in a string</a:t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DFDF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re.sub(&lt;What we find&gt;, &lt;replace with&gt;, &lt;string_to_test).</a:t>
            </a:r>
            <a:endParaRPr sz="1300">
              <a:solidFill>
                <a:srgbClr val="FDFDF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99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685800" y="171450"/>
            <a:ext cx="7772400" cy="685800"/>
          </a:xfrm>
          <a:prstGeom prst="rect">
            <a:avLst/>
          </a:prstGeom>
          <a:noFill/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202" name="Google Shape;202;p37"/>
          <p:cNvSpPr txBox="1"/>
          <p:nvPr>
            <p:ph idx="1" type="body"/>
          </p:nvPr>
        </p:nvSpPr>
        <p:spPr>
          <a:xfrm>
            <a:off x="685800" y="971550"/>
            <a:ext cx="7772400" cy="40005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11150" lvl="0" marL="457200" rtl="0" algn="l">
              <a:spcBef>
                <a:spcPts val="36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en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Write a Python regex expression that replaces the word Boulevard with Blvd. in a string</a:t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DFDFD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200">
                <a:solidFill>
                  <a:srgbClr val="FDFDFD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re</a:t>
            </a:r>
            <a:endParaRPr b="1" sz="1200">
              <a:solidFill>
                <a:srgbClr val="FDFDFD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DFDFD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street </a:t>
            </a:r>
            <a:r>
              <a:rPr b="1" lang="en" sz="1200">
                <a:solidFill>
                  <a:srgbClr val="FDFDFD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FDFDFD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FDFDFD"/>
                </a:solidFill>
                <a:latin typeface="Courier New"/>
                <a:ea typeface="Courier New"/>
                <a:cs typeface="Courier New"/>
                <a:sym typeface="Courier New"/>
              </a:rPr>
              <a:t>'2100 W. Stadium Boulevard'</a:t>
            </a:r>
            <a:endParaRPr b="1" sz="1200">
              <a:solidFill>
                <a:srgbClr val="FDFDFD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DFDFD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b="1" lang="en" sz="1200">
                <a:solidFill>
                  <a:srgbClr val="FDFDFD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b="1" lang="en" sz="1200">
                <a:solidFill>
                  <a:srgbClr val="FDFDFD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FDFDFD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sub</a:t>
            </a:r>
            <a:r>
              <a:rPr b="1" lang="en" sz="1200">
                <a:solidFill>
                  <a:srgbClr val="FDFDFD"/>
                </a:solidFill>
                <a:latin typeface="Courier New"/>
                <a:ea typeface="Courier New"/>
                <a:cs typeface="Courier New"/>
                <a:sym typeface="Courier New"/>
              </a:rPr>
              <a:t>('Boulevard$',</a:t>
            </a:r>
            <a:r>
              <a:rPr b="1" lang="en" sz="1200">
                <a:solidFill>
                  <a:srgbClr val="FDFDFD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FDFDFD"/>
                </a:solidFill>
                <a:latin typeface="Courier New"/>
                <a:ea typeface="Courier New"/>
                <a:cs typeface="Courier New"/>
                <a:sym typeface="Courier New"/>
              </a:rPr>
              <a:t>'Blvd.',</a:t>
            </a:r>
            <a:r>
              <a:rPr b="1" lang="en" sz="1200">
                <a:solidFill>
                  <a:srgbClr val="FDFDFD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street</a:t>
            </a:r>
            <a:r>
              <a:rPr b="1" lang="en" sz="1200">
                <a:solidFill>
                  <a:srgbClr val="FDFDFD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1200">
              <a:solidFill>
                <a:srgbClr val="FDFDF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99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Required Reading: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https://docs.python.org/3.9/howto/regex.html#regex-howto</a:t>
            </a:r>
            <a:r>
              <a:rPr lang="en" sz="2400"/>
              <a:t> </a:t>
            </a:r>
            <a:endParaRPr sz="1400"/>
          </a:p>
          <a:p>
            <a:pPr indent="-3175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Regex or Regular Expression is a powerful string search tool </a:t>
            </a:r>
            <a:endParaRPr sz="1400"/>
          </a:p>
          <a:p>
            <a:pPr indent="-3175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The re library offers regex operations equivalent to those in Perl or Bash.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685800" y="17145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4000"/>
              <a:buFont typeface="Arial"/>
              <a:buNone/>
            </a:pPr>
            <a:r>
              <a:rPr i="0" lang="en" sz="2700" u="none"/>
              <a:t>Regular Expressions</a:t>
            </a:r>
            <a:endParaRPr sz="2700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685800" y="1257300"/>
            <a:ext cx="7772400" cy="280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23836" lvl="0" marL="2365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∙"/>
            </a:pPr>
            <a:r>
              <a:rPr i="0" lang="en" sz="2600" u="none"/>
              <a:t>Regular expressions are a powerful string manipulation tool</a:t>
            </a:r>
            <a:endParaRPr sz="1600"/>
          </a:p>
          <a:p>
            <a:pPr indent="-223836" lvl="0" marL="236536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00"/>
              <a:buChar char="∙"/>
            </a:pPr>
            <a:r>
              <a:rPr i="0" lang="en" sz="2600" u="none"/>
              <a:t>All modern languages have similar library packages for regular expressions </a:t>
            </a:r>
            <a:endParaRPr sz="1600"/>
          </a:p>
          <a:p>
            <a:pPr indent="-223836" lvl="0" marL="236536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00"/>
              <a:buChar char="∙"/>
            </a:pPr>
            <a:r>
              <a:rPr i="0" lang="en" sz="2600" u="none"/>
              <a:t>Use regular expressions to:</a:t>
            </a:r>
            <a:endParaRPr sz="1600"/>
          </a:p>
          <a:p>
            <a:pPr indent="-207962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i="0" lang="en" sz="2600" u="none"/>
              <a:t>Search a string (</a:t>
            </a:r>
            <a:r>
              <a:rPr b="1" i="0" lang="en" sz="26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search</a:t>
            </a:r>
            <a:r>
              <a:rPr i="0" lang="en" sz="2600" u="none"/>
              <a:t> and </a:t>
            </a:r>
            <a:r>
              <a:rPr b="1" i="0" lang="en" sz="26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i="0" lang="en" sz="2600" u="none"/>
              <a:t>)</a:t>
            </a:r>
            <a:endParaRPr sz="1200"/>
          </a:p>
          <a:p>
            <a:pPr indent="-207962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i="0" lang="en" sz="2600" u="none"/>
              <a:t>Replace parts of a string (</a:t>
            </a:r>
            <a:r>
              <a:rPr b="1" i="0" lang="en" sz="26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sub</a:t>
            </a:r>
            <a:r>
              <a:rPr i="0" lang="en" sz="2600" u="none"/>
              <a:t>)</a:t>
            </a:r>
            <a:endParaRPr sz="1200"/>
          </a:p>
          <a:p>
            <a:pPr indent="-207962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i="0" lang="en" sz="2600" u="none"/>
              <a:t>Break strings into smaller pieces (</a:t>
            </a:r>
            <a:r>
              <a:rPr b="1" i="0" lang="en" sz="26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i="0" lang="en" sz="2600" u="none"/>
              <a:t>)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685800" y="17145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4000"/>
              <a:buFont typeface="Arial"/>
              <a:buNone/>
            </a:pPr>
            <a:r>
              <a:rPr i="0" lang="en" sz="2700" u="none">
                <a:solidFill>
                  <a:srgbClr val="000066"/>
                </a:solidFill>
              </a:rPr>
              <a:t>Search and Match</a:t>
            </a:r>
            <a:endParaRPr sz="2700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685800" y="784925"/>
            <a:ext cx="7772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11136" lvl="0" marL="2365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∙"/>
            </a:pPr>
            <a:r>
              <a:rPr b="0" i="0" lang="en" sz="2400" u="none" cap="none" strike="noStrike">
                <a:latin typeface="Arial"/>
                <a:ea typeface="Arial"/>
                <a:cs typeface="Arial"/>
                <a:sym typeface="Arial"/>
              </a:rPr>
              <a:t>The two basic functions are </a:t>
            </a:r>
            <a:r>
              <a:rPr b="1" i="0" lang="en" sz="24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re.search()</a:t>
            </a:r>
            <a:r>
              <a:rPr b="1" i="0" lang="en" sz="24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" sz="24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re.match()</a:t>
            </a:r>
            <a:endParaRPr sz="14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5261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0" i="0" lang="en" sz="2000" u="none" cap="none" strike="noStrike">
                <a:latin typeface="Arial"/>
                <a:ea typeface="Arial"/>
                <a:cs typeface="Arial"/>
                <a:sym typeface="Arial"/>
              </a:rPr>
              <a:t>Search looks for 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the first instance of the</a:t>
            </a:r>
            <a:r>
              <a:rPr b="0" i="0" lang="en" sz="2000" u="none" cap="none" strike="noStrike">
                <a:latin typeface="Arial"/>
                <a:ea typeface="Arial"/>
                <a:cs typeface="Arial"/>
                <a:sym typeface="Arial"/>
              </a:rPr>
              <a:t> pattern anywhere in a string</a:t>
            </a:r>
            <a:endParaRPr sz="1000"/>
          </a:p>
          <a:p>
            <a:pPr indent="-195261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0" i="0" lang="en" sz="2000" u="none" cap="none" strike="noStrike">
                <a:latin typeface="Arial"/>
                <a:ea typeface="Arial"/>
                <a:cs typeface="Arial"/>
                <a:sym typeface="Arial"/>
              </a:rPr>
              <a:t>Match looks for a match starting at the beginning</a:t>
            </a:r>
            <a:endParaRPr sz="1000"/>
          </a:p>
          <a:p>
            <a:pPr indent="-211136" lvl="0" marL="236536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Font typeface="Noto Sans Symbols"/>
              <a:buChar char="∙"/>
            </a:pPr>
            <a:r>
              <a:rPr b="0" i="0" lang="en" sz="2400" u="none" cap="none" strike="noStrike">
                <a:latin typeface="Arial"/>
                <a:ea typeface="Arial"/>
                <a:cs typeface="Arial"/>
                <a:sym typeface="Arial"/>
              </a:rPr>
              <a:t>Both return None if the pattern is not found (logical false)  and a “match object” if it is</a:t>
            </a:r>
            <a:endParaRPr sz="1400"/>
          </a:p>
          <a:p>
            <a:pPr indent="-2206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urier"/>
              <a:buNone/>
            </a:pPr>
            <a:r>
              <a:rPr b="1" i="0" lang="en" sz="16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pat = "ab"</a:t>
            </a:r>
            <a:endParaRPr b="1" sz="1000">
              <a:solidFill>
                <a:srgbClr val="FF9900"/>
              </a:solidFill>
            </a:endParaRPr>
          </a:p>
          <a:p>
            <a:pPr indent="-2206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urier"/>
              <a:buNone/>
            </a:pPr>
            <a:r>
              <a:rPr b="1" i="0" lang="en" sz="16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import re</a:t>
            </a:r>
            <a:endParaRPr b="1" sz="1000">
              <a:solidFill>
                <a:srgbClr val="FF9900"/>
              </a:solidFill>
            </a:endParaRPr>
          </a:p>
          <a:p>
            <a:pPr indent="-2206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urier"/>
              <a:buNone/>
            </a:pPr>
            <a:r>
              <a:rPr b="1" i="0" lang="en" sz="16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re.search(pat,"fooaaabcde") #</a:t>
            </a:r>
            <a:endParaRPr b="1" sz="1000">
              <a:solidFill>
                <a:srgbClr val="FF9900"/>
              </a:solidFill>
            </a:endParaRPr>
          </a:p>
          <a:p>
            <a:pPr indent="-2206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urier"/>
              <a:buNone/>
            </a:pPr>
            <a:r>
              <a:rPr b="1" lang="en" sz="16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&lt;re.Match object; span=(7, 9), match='ab'&gt;</a:t>
            </a:r>
            <a:endParaRPr b="1" sz="1000">
              <a:solidFill>
                <a:srgbClr val="FF9900"/>
              </a:solidFill>
            </a:endParaRPr>
          </a:p>
          <a:p>
            <a:pPr indent="-2206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urier"/>
              <a:buNone/>
            </a:pPr>
            <a:r>
              <a:rPr b="1" i="0" lang="en" sz="16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re.match(pat,"fooaaabcde")</a:t>
            </a:r>
            <a:endParaRPr b="1" sz="1000">
              <a:solidFill>
                <a:srgbClr val="FF9900"/>
              </a:solidFill>
            </a:endParaRPr>
          </a:p>
          <a:p>
            <a:pPr indent="-2206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urier"/>
              <a:buNone/>
            </a:pPr>
            <a:r>
              <a:rPr b="1" i="0" lang="en" sz="16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 b="1" sz="10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685800" y="17145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4000"/>
              <a:buFont typeface="Arial"/>
              <a:buNone/>
            </a:pPr>
            <a:r>
              <a:rPr b="1" i="0" lang="en" sz="4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Q: What’s a match object?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685800" y="857250"/>
            <a:ext cx="7772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73036" lvl="0" marL="2365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∙"/>
            </a:pPr>
            <a:r>
              <a:rPr b="0" i="0" lang="en" u="none" cap="none" strike="noStrike">
                <a:latin typeface="Arial"/>
                <a:ea typeface="Arial"/>
                <a:cs typeface="Arial"/>
                <a:sym typeface="Arial"/>
              </a:rPr>
              <a:t>A: an instance of the match class with the details of the match result</a:t>
            </a:r>
            <a:endParaRPr sz="800"/>
          </a:p>
          <a:p>
            <a:pPr indent="-2206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urier"/>
              <a:buNone/>
            </a:pPr>
            <a:r>
              <a:rPr b="1" lang="en" sz="20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" sz="2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pat = "a*b" </a:t>
            </a:r>
            <a:r>
              <a:rPr b="1" i="0" lang="en" sz="2000" u="none" cap="none" strike="noStrike">
                <a:solidFill>
                  <a:srgbClr val="999999"/>
                </a:solidFill>
                <a:latin typeface="Courier"/>
                <a:ea typeface="Courier"/>
                <a:cs typeface="Courier"/>
                <a:sym typeface="Courier"/>
              </a:rPr>
              <a:t># * </a:t>
            </a:r>
            <a:r>
              <a:rPr b="1" lang="en" sz="2000">
                <a:solidFill>
                  <a:srgbClr val="999999"/>
                </a:solidFill>
                <a:latin typeface="Courier"/>
                <a:ea typeface="Courier"/>
                <a:cs typeface="Courier"/>
                <a:sym typeface="Courier"/>
              </a:rPr>
              <a:t>matches 0 or more occurrences of the </a:t>
            </a:r>
            <a:r>
              <a:rPr b="1" lang="en" sz="2000">
                <a:solidFill>
                  <a:srgbClr val="999999"/>
                </a:solidFill>
                <a:latin typeface="Courier"/>
                <a:ea typeface="Courier"/>
                <a:cs typeface="Courier"/>
                <a:sym typeface="Courier"/>
              </a:rPr>
              <a:t>preceding</a:t>
            </a:r>
            <a:r>
              <a:rPr b="1" lang="en" sz="2000">
                <a:solidFill>
                  <a:srgbClr val="999999"/>
                </a:solidFill>
                <a:latin typeface="Courier"/>
                <a:ea typeface="Courier"/>
                <a:cs typeface="Courier"/>
                <a:sym typeface="Courier"/>
              </a:rPr>
              <a:t> character</a:t>
            </a:r>
            <a:endParaRPr b="1">
              <a:solidFill>
                <a:srgbClr val="999999"/>
              </a:solidFill>
            </a:endParaRPr>
          </a:p>
          <a:p>
            <a:pPr indent="-2206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urier"/>
              <a:buNone/>
            </a:pPr>
            <a:r>
              <a:rPr b="1" i="0" lang="en" sz="2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r1 = re.search(pat,"fooaaabcde")</a:t>
            </a:r>
            <a:endParaRPr b="1">
              <a:solidFill>
                <a:srgbClr val="FF9900"/>
              </a:solidFill>
            </a:endParaRPr>
          </a:p>
          <a:p>
            <a:pPr indent="-2206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urier"/>
              <a:buNone/>
            </a:pPr>
            <a:r>
              <a:rPr b="1" i="0" lang="en" sz="2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r1.group()  </a:t>
            </a:r>
            <a:r>
              <a:rPr b="1" i="0" lang="en" sz="2000" u="none" cap="none" strike="noStrike">
                <a:solidFill>
                  <a:srgbClr val="999999"/>
                </a:solidFill>
                <a:latin typeface="Courier"/>
                <a:ea typeface="Courier"/>
                <a:cs typeface="Courier"/>
                <a:sym typeface="Courier"/>
              </a:rPr>
              <a:t># group returns string matched</a:t>
            </a:r>
            <a:endParaRPr b="1">
              <a:solidFill>
                <a:srgbClr val="999999"/>
              </a:solidFill>
            </a:endParaRPr>
          </a:p>
          <a:p>
            <a:pPr indent="-2206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urier"/>
              <a:buNone/>
            </a:pPr>
            <a:r>
              <a:rPr b="1" i="0" lang="en" sz="2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'aaab'</a:t>
            </a:r>
            <a:endParaRPr b="1">
              <a:solidFill>
                <a:srgbClr val="FF9900"/>
              </a:solidFill>
            </a:endParaRPr>
          </a:p>
          <a:p>
            <a:pPr indent="-2206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urier"/>
              <a:buNone/>
            </a:pPr>
            <a:r>
              <a:rPr b="1" i="0" lang="en" sz="2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r1.start()  </a:t>
            </a:r>
            <a:r>
              <a:rPr b="1" i="0" lang="en" sz="2000" u="none" cap="none" strike="noStrike">
                <a:solidFill>
                  <a:srgbClr val="999999"/>
                </a:solidFill>
                <a:latin typeface="Courier"/>
                <a:ea typeface="Courier"/>
                <a:cs typeface="Courier"/>
                <a:sym typeface="Courier"/>
              </a:rPr>
              <a:t># index of the match start</a:t>
            </a:r>
            <a:endParaRPr b="1">
              <a:solidFill>
                <a:srgbClr val="999999"/>
              </a:solidFill>
            </a:endParaRPr>
          </a:p>
          <a:p>
            <a:pPr indent="-2206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urier"/>
              <a:buNone/>
            </a:pPr>
            <a:r>
              <a:rPr b="1" i="0" lang="en" sz="2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3</a:t>
            </a:r>
            <a:endParaRPr b="1">
              <a:solidFill>
                <a:srgbClr val="FF9900"/>
              </a:solidFill>
            </a:endParaRPr>
          </a:p>
          <a:p>
            <a:pPr indent="-2206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urier"/>
              <a:buNone/>
            </a:pPr>
            <a:r>
              <a:rPr b="1" i="0" lang="en" sz="2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r1.end()</a:t>
            </a:r>
            <a:r>
              <a:rPr b="1" i="0" lang="en" sz="2000" u="none" cap="none" strike="noStrike">
                <a:solidFill>
                  <a:srgbClr val="999999"/>
                </a:solidFill>
                <a:latin typeface="Courier"/>
                <a:ea typeface="Courier"/>
                <a:cs typeface="Courier"/>
                <a:sym typeface="Courier"/>
              </a:rPr>
              <a:t># index of the match end</a:t>
            </a:r>
            <a:r>
              <a:rPr b="1" lang="en" sz="2000">
                <a:solidFill>
                  <a:srgbClr val="9999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" sz="2000" u="none" cap="none" strike="noStrike">
                <a:solidFill>
                  <a:srgbClr val="999999"/>
                </a:solidFill>
                <a:latin typeface="Courier"/>
                <a:ea typeface="Courier"/>
                <a:cs typeface="Courier"/>
                <a:sym typeface="Courier"/>
              </a:rPr>
              <a:t>(Exclusive)</a:t>
            </a:r>
            <a:endParaRPr b="1">
              <a:solidFill>
                <a:srgbClr val="999999"/>
              </a:solidFill>
            </a:endParaRPr>
          </a:p>
          <a:p>
            <a:pPr indent="-2206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urier"/>
              <a:buNone/>
            </a:pPr>
            <a:r>
              <a:rPr b="1" i="0" lang="en" sz="2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7</a:t>
            </a:r>
            <a:endParaRPr b="1">
              <a:solidFill>
                <a:srgbClr val="FF9900"/>
              </a:solidFill>
            </a:endParaRPr>
          </a:p>
          <a:p>
            <a:pPr indent="-2206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urier"/>
              <a:buNone/>
            </a:pPr>
            <a:r>
              <a:rPr b="1" i="0" lang="en" sz="2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r1.span()   </a:t>
            </a:r>
            <a:r>
              <a:rPr b="1" i="0" lang="en" sz="2000" u="none" cap="none" strike="noStrike">
                <a:solidFill>
                  <a:srgbClr val="999999"/>
                </a:solidFill>
                <a:latin typeface="Courier"/>
                <a:ea typeface="Courier"/>
                <a:cs typeface="Courier"/>
                <a:sym typeface="Courier"/>
              </a:rPr>
              <a:t># tuple of (start, end)</a:t>
            </a:r>
            <a:endParaRPr b="1">
              <a:solidFill>
                <a:srgbClr val="999999"/>
              </a:solidFill>
            </a:endParaRPr>
          </a:p>
          <a:p>
            <a:pPr indent="-2206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urier"/>
              <a:buNone/>
            </a:pPr>
            <a:r>
              <a:rPr b="1" i="0" lang="en" sz="2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(3, 7)</a:t>
            </a:r>
            <a:endParaRPr b="1">
              <a:solidFill>
                <a:srgbClr val="FF9900"/>
              </a:solidFill>
            </a:endParaRPr>
          </a:p>
          <a:p>
            <a:pPr indent="-2206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109538" lvl="0" marL="236538" marR="0" rtl="0" algn="l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533400" y="285750"/>
            <a:ext cx="8153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600"/>
              <a:buFont typeface="Arial"/>
              <a:buNone/>
            </a:pPr>
            <a:r>
              <a:rPr i="0" lang="en" sz="2700" u="none">
                <a:solidFill>
                  <a:srgbClr val="000066"/>
                </a:solidFill>
              </a:rPr>
              <a:t>Regular Expression Python Syntax</a:t>
            </a:r>
            <a:endParaRPr sz="2700"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762000" y="1143000"/>
            <a:ext cx="77724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17486" lvl="0" marL="2365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Noto Sans Symbols"/>
              <a:buChar char="∙"/>
            </a:pPr>
            <a:r>
              <a:rPr b="0" i="0" lang="en" sz="2500" u="none">
                <a:latin typeface="Arial"/>
                <a:ea typeface="Arial"/>
                <a:cs typeface="Arial"/>
                <a:sym typeface="Arial"/>
              </a:rPr>
              <a:t>Most characters match themselves</a:t>
            </a:r>
            <a:endParaRPr sz="1500"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" sz="2500" u="none">
                <a:latin typeface="Arial"/>
                <a:ea typeface="Arial"/>
                <a:cs typeface="Arial"/>
                <a:sym typeface="Arial"/>
              </a:rPr>
              <a:t>The regular expression “test” matches the string </a:t>
            </a:r>
            <a:r>
              <a:rPr b="1" i="0" lang="en" sz="25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‘test’</a:t>
            </a:r>
            <a:r>
              <a:rPr b="0" i="0" lang="en" sz="2500" u="none">
                <a:latin typeface="Arial"/>
                <a:ea typeface="Arial"/>
                <a:cs typeface="Arial"/>
                <a:sym typeface="Arial"/>
              </a:rPr>
              <a:t>, and only that string</a:t>
            </a:r>
            <a:endParaRPr sz="1100"/>
          </a:p>
          <a:p>
            <a:pPr indent="-217486" lvl="0" marL="236536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500"/>
              <a:buFont typeface="Noto Sans Symbols"/>
              <a:buChar char="∙"/>
            </a:pPr>
            <a:r>
              <a:rPr b="0" i="0" lang="en" sz="2500" u="none">
                <a:latin typeface="Arial"/>
                <a:ea typeface="Arial"/>
                <a:cs typeface="Arial"/>
                <a:sym typeface="Arial"/>
              </a:rPr>
              <a:t>[x] matches any </a:t>
            </a:r>
            <a:r>
              <a:rPr b="0" i="1" lang="en" sz="2500" u="none"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b="0" i="0" lang="en" sz="2500" u="none">
                <a:latin typeface="Arial"/>
                <a:ea typeface="Arial"/>
                <a:cs typeface="Arial"/>
                <a:sym typeface="Arial"/>
              </a:rPr>
              <a:t> of a list of characters</a:t>
            </a:r>
            <a:endParaRPr sz="1500"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" sz="2500" u="none">
                <a:latin typeface="Arial"/>
                <a:ea typeface="Arial"/>
                <a:cs typeface="Arial"/>
                <a:sym typeface="Arial"/>
              </a:rPr>
              <a:t>“[abc]” matches </a:t>
            </a:r>
            <a:r>
              <a:rPr b="0" i="0" lang="en" sz="2500" u="none"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b="1" i="0" lang="en" sz="25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" sz="2500" u="none">
                <a:latin typeface="Courier New"/>
                <a:ea typeface="Courier New"/>
                <a:cs typeface="Courier New"/>
                <a:sym typeface="Courier New"/>
              </a:rPr>
              <a:t>’,‘</a:t>
            </a:r>
            <a:r>
              <a:rPr b="1" i="0" lang="en" sz="25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i="0" lang="en" sz="2500" u="none">
                <a:latin typeface="Courier New"/>
                <a:ea typeface="Courier New"/>
                <a:cs typeface="Courier New"/>
                <a:sym typeface="Courier New"/>
              </a:rPr>
              <a:t>’,</a:t>
            </a:r>
            <a:r>
              <a:rPr b="0" i="0" lang="en" sz="2500" u="none"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0" i="0" lang="en" sz="2500" u="none">
                <a:latin typeface="Courier New"/>
                <a:ea typeface="Courier New"/>
                <a:cs typeface="Courier New"/>
                <a:sym typeface="Courier New"/>
              </a:rPr>
              <a:t> ‘</a:t>
            </a:r>
            <a:r>
              <a:rPr b="1" i="0" lang="en" sz="25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0" i="0" lang="en" sz="2500" u="none">
                <a:latin typeface="Courier New"/>
                <a:ea typeface="Courier New"/>
                <a:cs typeface="Courier New"/>
                <a:sym typeface="Courier New"/>
              </a:rPr>
              <a:t>’ </a:t>
            </a:r>
            <a:endParaRPr sz="1100"/>
          </a:p>
          <a:p>
            <a:pPr indent="-217486" lvl="0" marL="236536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500"/>
              <a:buFont typeface="Noto Sans Symbols"/>
              <a:buChar char="∙"/>
            </a:pPr>
            <a:r>
              <a:rPr b="0" i="0" lang="en" sz="2500" u="none">
                <a:latin typeface="Arial"/>
                <a:ea typeface="Arial"/>
                <a:cs typeface="Arial"/>
                <a:sym typeface="Arial"/>
              </a:rPr>
              <a:t>[^x] matches any </a:t>
            </a:r>
            <a:r>
              <a:rPr b="0" i="1" lang="en" sz="2500" u="none"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b="0" i="0" lang="en" sz="2500" u="none">
                <a:latin typeface="Arial"/>
                <a:ea typeface="Arial"/>
                <a:cs typeface="Arial"/>
                <a:sym typeface="Arial"/>
              </a:rPr>
              <a:t> character that is not included in </a:t>
            </a:r>
            <a:r>
              <a:rPr b="0" i="1" lang="en" sz="2500" u="none">
                <a:latin typeface="Arial"/>
                <a:ea typeface="Arial"/>
                <a:cs typeface="Arial"/>
                <a:sym typeface="Arial"/>
              </a:rPr>
              <a:t>x</a:t>
            </a:r>
            <a:endParaRPr sz="1500"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" sz="2500" u="none">
                <a:latin typeface="Arial"/>
                <a:ea typeface="Arial"/>
                <a:cs typeface="Arial"/>
                <a:sym typeface="Arial"/>
              </a:rPr>
              <a:t>“[^abc]” matches any single character </a:t>
            </a:r>
            <a:r>
              <a:rPr b="0" i="1" lang="en" sz="2500" u="none">
                <a:latin typeface="Arial"/>
                <a:ea typeface="Arial"/>
                <a:cs typeface="Arial"/>
                <a:sym typeface="Arial"/>
              </a:rPr>
              <a:t>except</a:t>
            </a:r>
            <a:r>
              <a:rPr b="0" i="0" lang="en" sz="2500" u="non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500" u="none"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b="1" i="0" lang="en" sz="25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" sz="2500" u="none">
                <a:latin typeface="Courier New"/>
                <a:ea typeface="Courier New"/>
                <a:cs typeface="Courier New"/>
                <a:sym typeface="Courier New"/>
              </a:rPr>
              <a:t>’,’</a:t>
            </a:r>
            <a:r>
              <a:rPr b="1" i="0" lang="en" sz="25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i="0" lang="en" sz="2500" u="none">
                <a:latin typeface="Courier New"/>
                <a:ea typeface="Courier New"/>
                <a:cs typeface="Courier New"/>
                <a:sym typeface="Courier New"/>
              </a:rPr>
              <a:t>’,</a:t>
            </a:r>
            <a:r>
              <a:rPr b="0" i="0" lang="en" sz="2500" u="none"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0" i="0" lang="en" sz="2500" u="none">
                <a:latin typeface="Courier New"/>
                <a:ea typeface="Courier New"/>
                <a:cs typeface="Courier New"/>
                <a:sym typeface="Courier New"/>
              </a:rPr>
              <a:t> ‘</a:t>
            </a:r>
            <a:r>
              <a:rPr b="1" i="0" lang="en" sz="25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0" i="0" lang="en" sz="2500" u="none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685800" y="17145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600"/>
              <a:buFont typeface="Arial"/>
              <a:buNone/>
            </a:pPr>
            <a:r>
              <a:rPr b="1" i="0" lang="en" sz="36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Regular Expressions Syntax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685800" y="1257300"/>
            <a:ext cx="7772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6536" lvl="0" marL="2365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∙"/>
            </a:pP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" sz="28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” matches any single character</a:t>
            </a:r>
            <a:endParaRPr/>
          </a:p>
          <a:p>
            <a:pPr indent="-236536" lvl="0" marL="236536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∙"/>
            </a:pP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Parentheses can be used for grouping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“(abc)+” matches </a:t>
            </a:r>
            <a:r>
              <a:rPr b="1" i="0" lang="en" sz="2800" u="none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b="1" i="0" lang="en" sz="28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b="1" i="0" lang="en" sz="2800" u="none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2800" u="none"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b="1" i="0" lang="en" sz="28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abcabc</a:t>
            </a:r>
            <a:r>
              <a:rPr b="1" i="0" lang="en" sz="2800" u="none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2800" u="none"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b="1" i="0" lang="en" sz="28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abcabcabc</a:t>
            </a:r>
            <a:r>
              <a:rPr b="1" i="0" lang="en" sz="2800" u="none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etc.</a:t>
            </a:r>
            <a:endParaRPr/>
          </a:p>
          <a:p>
            <a:pPr indent="-236536" lvl="0" marL="236536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∙"/>
            </a:pPr>
            <a:r>
              <a:rPr b="0" i="1" lang="en" sz="2800" u="non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i="1" lang="en" sz="2800"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0" i="1" lang="en" sz="2800" u="none">
                <a:latin typeface="Arial"/>
                <a:ea typeface="Arial"/>
                <a:cs typeface="Arial"/>
                <a:sym typeface="Arial"/>
              </a:rPr>
              <a:t>y </a:t>
            </a: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matches </a:t>
            </a:r>
            <a:r>
              <a:rPr b="0" i="1" lang="en" sz="2800" u="non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1" lang="en" sz="2800" u="none"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“this|that” matches </a:t>
            </a:r>
            <a:r>
              <a:rPr b="1" i="0" lang="en" sz="2800" u="none"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b="1" i="0" lang="en" sz="28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i="0" lang="en" sz="2800" u="none">
                <a:latin typeface="Courier New"/>
                <a:ea typeface="Courier New"/>
                <a:cs typeface="Courier New"/>
                <a:sym typeface="Courier New"/>
              </a:rPr>
              <a:t>’ </a:t>
            </a:r>
            <a:r>
              <a:rPr i="0" lang="en" sz="2800" u="none"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2800" u="none"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b="1" i="0" lang="en" sz="28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that</a:t>
            </a:r>
            <a:r>
              <a:rPr b="1" i="0" lang="en" sz="2800" u="none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but not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2800" u="none"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b="1" i="0" lang="en" sz="28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thisthat</a:t>
            </a:r>
            <a:r>
              <a:rPr b="1" i="0" lang="en" sz="2800" u="none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685800" y="17145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600"/>
              <a:buFont typeface="Arial"/>
              <a:buNone/>
            </a:pPr>
            <a:r>
              <a:rPr i="0" lang="en" sz="2700" u="none"/>
              <a:t>Regular Expression Syntax</a:t>
            </a:r>
            <a:endParaRPr sz="2700"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685800" y="85725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6536" lvl="0" marL="2365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∙"/>
            </a:pPr>
            <a:r>
              <a:rPr b="0" i="1" lang="en" sz="2800" u="non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* matches zero or more </a:t>
            </a:r>
            <a:r>
              <a:rPr b="0" i="1" lang="en" sz="2800" u="non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’s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“a*” matches  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’’</a:t>
            </a: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b="0" i="0" lang="en" sz="28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b="0" i="0" lang="en" sz="28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etc.</a:t>
            </a:r>
            <a:endParaRPr/>
          </a:p>
          <a:p>
            <a:pPr indent="-236536" lvl="0" marL="236536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∙"/>
            </a:pPr>
            <a:r>
              <a:rPr b="0" i="1" lang="en" sz="2800" u="non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+ matches one or more </a:t>
            </a:r>
            <a:r>
              <a:rPr b="0" i="1" lang="en" sz="2800" u="non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’s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“a+” matches 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b="0" i="0" lang="en" sz="28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b="0" i="0" lang="en" sz="28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b="0" i="0" lang="en" sz="28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aaa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, etc.</a:t>
            </a:r>
            <a:endParaRPr/>
          </a:p>
          <a:p>
            <a:pPr indent="-236536" lvl="0" marL="236536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∙"/>
            </a:pPr>
            <a:r>
              <a:rPr b="0" i="1" lang="en" sz="2800" u="non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? matches zero or one </a:t>
            </a:r>
            <a:r>
              <a:rPr b="0" i="1" lang="en" sz="2800" u="non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’s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 “a?” matches 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’’</a:t>
            </a: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b="0" i="0" lang="en" sz="28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  .</a:t>
            </a:r>
            <a:endParaRPr/>
          </a:p>
          <a:p>
            <a:pPr indent="-236536" lvl="0" marL="236536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∙"/>
            </a:pPr>
            <a:r>
              <a:rPr b="0" i="1" lang="en" sz="2800" u="none">
                <a:latin typeface="Arial"/>
                <a:ea typeface="Arial"/>
                <a:cs typeface="Arial"/>
                <a:sym typeface="Arial"/>
              </a:rPr>
              <a:t>x{m, n} </a:t>
            </a: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matches </a:t>
            </a:r>
            <a:r>
              <a:rPr b="0" i="1" lang="en" sz="2800" u="none">
                <a:latin typeface="Arial"/>
                <a:ea typeface="Arial"/>
                <a:cs typeface="Arial"/>
                <a:sym typeface="Arial"/>
              </a:rPr>
              <a:t>i x</a:t>
            </a: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‘s, where </a:t>
            </a:r>
            <a:r>
              <a:rPr b="0" i="1" lang="en" sz="2800" u="none">
                <a:latin typeface="Arial"/>
                <a:ea typeface="Arial"/>
                <a:cs typeface="Arial"/>
                <a:sym typeface="Arial"/>
              </a:rPr>
              <a:t>m </a:t>
            </a:r>
            <a:r>
              <a:rPr b="0" i="1" lang="en" sz="2800" u="sng"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1" lang="en" sz="2800" u="none"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b="0" i="1" lang="en" sz="2800" u="sng"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1" lang="en" sz="2800" u="none">
                <a:latin typeface="Arial"/>
                <a:ea typeface="Arial"/>
                <a:cs typeface="Arial"/>
                <a:sym typeface="Arial"/>
              </a:rPr>
              <a:t> n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“a{2,3}” matches 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b="0" i="0" lang="en" sz="28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’ </a:t>
            </a: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 ’</a:t>
            </a:r>
            <a:r>
              <a:rPr b="0" i="0" lang="en" sz="28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aaa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