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7" r:id="rId2"/>
  </p:sldMasterIdLst>
  <p:notesMasterIdLst>
    <p:notesMasterId r:id="rId13"/>
  </p:notesMasterIdLst>
  <p:sldIdLst>
    <p:sldId id="314" r:id="rId3"/>
    <p:sldId id="309" r:id="rId4"/>
    <p:sldId id="324" r:id="rId5"/>
    <p:sldId id="310" r:id="rId6"/>
    <p:sldId id="312" r:id="rId7"/>
    <p:sldId id="321" r:id="rId8"/>
    <p:sldId id="322" r:id="rId9"/>
    <p:sldId id="323" r:id="rId10"/>
    <p:sldId id="325" r:id="rId11"/>
    <p:sldId id="306" r:id="rId12"/>
  </p:sldIdLst>
  <p:sldSz cx="9144000" cy="5143500" type="screen16x9"/>
  <p:notesSz cx="6858000" cy="9144000"/>
  <p:embeddedFontLst>
    <p:embeddedFont>
      <p:font typeface="Archivo" pitchFamily="2" charset="77"/>
      <p:regular r:id="rId14"/>
      <p:bold r:id="rId15"/>
      <p:italic r:id="rId16"/>
      <p:boldItalic r:id="rId17"/>
    </p:embeddedFont>
    <p:embeddedFont>
      <p:font typeface="Bierstadt Display" panose="020B0004020202020204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Fira Sans Condensed Medium" panose="020B0603050000020004" pitchFamily="34" charset="0"/>
      <p:regular r:id="rId26"/>
      <p:italic r:id="rId27"/>
    </p:embeddedFont>
    <p:embeddedFont>
      <p:font typeface="Poppins" pitchFamily="2" charset="77"/>
      <p:regular r:id="rId28"/>
      <p:bold r:id="rId29"/>
      <p:italic r:id="rId30"/>
      <p:boldItalic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  <p:embeddedFont>
      <p:font typeface="Tenorite Display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B4B"/>
    <a:srgbClr val="A549EC"/>
    <a:srgbClr val="4B9DD9"/>
    <a:srgbClr val="FFFFFF"/>
    <a:srgbClr val="DCDBFF"/>
    <a:srgbClr val="D8FFFF"/>
    <a:srgbClr val="41495E"/>
    <a:srgbClr val="BBBBBB"/>
    <a:srgbClr val="7B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909CC7-C5B2-41BB-9116-7F5EABD99B3A}">
  <a:tblStyle styleId="{A2909CC7-C5B2-41BB-9116-7F5EABD99B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/>
    <p:restoredTop sz="66343"/>
  </p:normalViewPr>
  <p:slideViewPr>
    <p:cSldViewPr snapToGrid="0">
      <p:cViewPr varScale="1">
        <p:scale>
          <a:sx n="108" d="100"/>
          <a:sy n="108" d="100"/>
        </p:scale>
        <p:origin x="1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83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518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48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there is problem, user not trust company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Insurance is very important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how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41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regular insurance basically is collect everyone money together and give a person when he or she meet accident.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there is a centralize company to approve all claiming </a:t>
            </a:r>
          </a:p>
        </p:txBody>
      </p:sp>
    </p:spTree>
    <p:extLst>
      <p:ext uri="{BB962C8B-B14F-4D97-AF65-F5344CB8AC3E}">
        <p14:creationId xmlns:p14="http://schemas.microsoft.com/office/powerpoint/2010/main" val="180528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Due to the issue, we proposed a decentralize node to replace the </a:t>
            </a:r>
            <a:r>
              <a:rPr lang="en-US" dirty="0" err="1"/>
              <a:t>centralise</a:t>
            </a:r>
            <a:r>
              <a:rPr lang="en-US" dirty="0"/>
              <a:t> insurer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52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3 main highlight is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smart contract will first </a:t>
            </a:r>
            <a:r>
              <a:rPr lang="en-US" dirty="0" err="1"/>
              <a:t>analyse</a:t>
            </a:r>
            <a:r>
              <a:rPr lang="en-US" dirty="0"/>
              <a:t> the claiming. It will go thru the predefined rule, and make an decision.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if the decision is unable to be make it will trigger the community led approval</a:t>
            </a:r>
          </a:p>
        </p:txBody>
      </p:sp>
    </p:spTree>
    <p:extLst>
      <p:ext uri="{BB962C8B-B14F-4D97-AF65-F5344CB8AC3E}">
        <p14:creationId xmlns:p14="http://schemas.microsoft.com/office/powerpoint/2010/main" val="3502732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there is a concern here. Since the community is one of the policy beneficial, they will incline to approve the case with the mind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might be happen to me also. This will contribute bias to smart contract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4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Hence, we introduce a community reputation system to handle the voting weightage.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include some of the approval and reject case in the system as ground truth, and this is to check if the user is biasness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found, the respective user vote may given a lower weightage.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encourage the involvement, the system can also give some credit to the quality decision user based on her given voting.</a:t>
            </a:r>
          </a:p>
        </p:txBody>
      </p:sp>
    </p:spTree>
    <p:extLst>
      <p:ext uri="{BB962C8B-B14F-4D97-AF65-F5344CB8AC3E}">
        <p14:creationId xmlns:p14="http://schemas.microsoft.com/office/powerpoint/2010/main" val="757985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05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677425" y="792550"/>
            <a:ext cx="2955000" cy="35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41200" y="1697550"/>
            <a:ext cx="44595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41200" y="2988150"/>
            <a:ext cx="4459500" cy="45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393603" y="371249"/>
            <a:ext cx="1109658" cy="1136384"/>
            <a:chOff x="2994425" y="803150"/>
            <a:chExt cx="1041150" cy="1066226"/>
          </a:xfr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47000">
                <a:srgbClr val="E62B4B"/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4" name="Google Shape;14;p2"/>
            <p:cNvSpPr/>
            <p:nvPr/>
          </p:nvSpPr>
          <p:spPr>
            <a:xfrm>
              <a:off x="2994425" y="803150"/>
              <a:ext cx="1041150" cy="85160"/>
            </a:xfrm>
            <a:custGeom>
              <a:avLst/>
              <a:gdLst/>
              <a:ahLst/>
              <a:cxnLst/>
              <a:rect l="l" t="t" r="r" b="b"/>
              <a:pathLst>
                <a:path w="41646" h="435" extrusionOk="0">
                  <a:moveTo>
                    <a:pt x="0" y="0"/>
                  </a:moveTo>
                  <a:lnTo>
                    <a:pt x="0" y="434"/>
                  </a:lnTo>
                  <a:lnTo>
                    <a:pt x="41646" y="434"/>
                  </a:lnTo>
                  <a:lnTo>
                    <a:pt x="416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2994425" y="828226"/>
              <a:ext cx="80679" cy="1041150"/>
            </a:xfrm>
            <a:custGeom>
              <a:avLst/>
              <a:gdLst/>
              <a:ahLst/>
              <a:cxnLst/>
              <a:rect l="l" t="t" r="r" b="b"/>
              <a:pathLst>
                <a:path w="424" h="41646" extrusionOk="0">
                  <a:moveTo>
                    <a:pt x="0" y="0"/>
                  </a:moveTo>
                  <a:lnTo>
                    <a:pt x="0" y="41646"/>
                  </a:lnTo>
                  <a:lnTo>
                    <a:pt x="423" y="41646"/>
                  </a:lnTo>
                  <a:lnTo>
                    <a:pt x="4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D6C-09E4-4540-0495-6CE50D44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79D9-BFB4-1342-D2DA-AB07DE07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5BD8E-FFA0-B939-B703-A4BB57863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BC6D6-2C72-0ED7-97B0-FC1F835E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19E95-BDC8-FA61-7261-9AA5F628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31EFB-D7AC-0655-56FA-9D682726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693A-EB89-EF49-9BB4-15742A74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D895B-AA23-8ABC-241F-3A64E98EB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B3801-646E-D107-DD6C-3A456FD0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8287C-F2AF-C5D9-7780-68F47F63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FB717-D21F-AB48-6D24-F2A0502D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15102-E383-6DD7-F947-1E1E46CC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8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D906-ADC3-C343-354A-DA52ABDF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BC4B2-3237-5A90-2D83-6C2D90C8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A444-691A-90FD-28D4-A722004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2A5F-1E9C-FDBC-1B43-6180F8A1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7D815-91AE-E03C-17FB-1A4E8650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5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26AC7-6754-28DE-B426-1103DE238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BAB7C-EA20-283B-1BB1-4969A225D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C3A0-80CF-425A-EA85-1BFDC73C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D2C9-225E-6474-A9E9-B79C90E2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5151-F77D-596C-8996-75C2A811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14E1-8E59-209A-9DC0-A8E683202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F416E-6164-E5A0-C378-6ADD1D94C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01AF-A5CC-E3B9-3049-0A0A8770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5484-5DA4-1259-4EC5-E659E83D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CEDF-1FF9-8B21-6D0C-24691E63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E22F-4B68-7DD1-7792-5975DC92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01EF-7F02-0CD0-5EF7-3EE328C9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CB5B5-AD85-71E8-5DE1-72029CD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EF82D-9476-698A-15AC-3BB35451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D8B4-2828-F448-DB1B-E371D2E0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CB06-ADFA-7332-EC4A-D762C058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31C2F-13CD-9344-5156-31E3935F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799D5-003E-0D20-EF77-A769589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1814-FB2A-45D5-D29C-81609EEF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B786-C845-43A7-3999-05B2D41C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E972-2443-6DE3-ACCD-0420B573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50D1-43AD-7B3C-28A4-5CE6159DA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2E496-9270-C02F-1020-27B3BD6B4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F0374-657D-15B8-A9B0-99E633A9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9CA4F-B689-99D8-3252-903E6022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E923-A130-E226-BF76-1CE0F213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6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96B5-7467-E193-5032-B7C9C81D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6CEC-DF38-E5BE-5E3B-3E990390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1131D-5243-AE3A-6483-6C7B69143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85869-F6FB-BF4B-517E-87C07CF1E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47E8B-84D3-2A9F-AFF0-ABED595ED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63EAA-0214-60A8-9946-5B950738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54395-8CE7-926D-FF0E-8F6F70CE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35465-2D50-FF16-64E5-B8345FCC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B618-70D3-C90C-6B03-904AB5C2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318CB-C9BC-6A79-16BC-00AB38DA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0E3FE-B4A4-73D8-329D-5031C12E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6E333-0C38-3332-9058-E61450B9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D0349-BEE3-4EDB-D1E3-82446F48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21AB8-7057-09C2-3ED6-0AC376AD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95DD2-6056-0557-9622-9D2C469A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390525"/>
            <a:ext cx="79017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70000">
                <a:srgbClr val="E62B4B"/>
              </a:gs>
              <a:gs pos="82000">
                <a:srgbClr val="E62B4B"/>
              </a:gs>
            </a:gsLst>
            <a:path path="circle">
              <a:fillToRect l="50000" t="50000" r="50000" b="50000"/>
            </a:path>
          </a:gra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91">
          <p15:clr>
            <a:srgbClr val="EA4335"/>
          </p15:clr>
        </p15:guide>
        <p15:guide id="2" pos="5369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FA39A-034D-4A8B-F630-24141883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3A718-CD93-B3FA-25F2-7A864B16B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1FC0-CDAF-910B-1A69-14E2A0B29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90C1-6354-254E-AFC1-B5856AA999A3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0831D-9BB8-E7B1-FA47-C4BCCA104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ABCA-10DF-FC53-C686-FBC8DB8A1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1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E60CAAC-E97D-C28E-1491-6063411F5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593" y="1298826"/>
            <a:ext cx="6854814" cy="25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A9617F2-975B-DC0B-B924-1E039C857940}"/>
              </a:ext>
            </a:extLst>
          </p:cNvPr>
          <p:cNvSpPr/>
          <p:nvPr/>
        </p:nvSpPr>
        <p:spPr>
          <a:xfrm>
            <a:off x="835459" y="1203750"/>
            <a:ext cx="2736000" cy="27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Google Shape;841;p30"/>
          <p:cNvSpPr txBox="1">
            <a:spLocks noGrp="1"/>
          </p:cNvSpPr>
          <p:nvPr>
            <p:ph type="ctrTitle"/>
          </p:nvPr>
        </p:nvSpPr>
        <p:spPr>
          <a:xfrm>
            <a:off x="3437370" y="1599649"/>
            <a:ext cx="4672652" cy="155885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gradFill>
                  <a:gsLst>
                    <a:gs pos="17000">
                      <a:srgbClr val="002060"/>
                    </a:gs>
                    <a:gs pos="38000">
                      <a:srgbClr val="E62B4B"/>
                    </a:gs>
                  </a:gsLst>
                  <a:lin ang="0" scaled="1"/>
                </a:gradFill>
              </a:rPr>
              <a:t>inShield</a:t>
            </a:r>
            <a:br>
              <a:rPr lang="en" sz="5400" dirty="0">
                <a:gradFill>
                  <a:gsLst>
                    <a:gs pos="0">
                      <a:srgbClr val="002060"/>
                    </a:gs>
                    <a:gs pos="40000">
                      <a:schemeClr val="accent2">
                        <a:lumMod val="97000"/>
                        <a:lumOff val="3000"/>
                      </a:schemeClr>
                    </a:gs>
                    <a:gs pos="99000">
                      <a:srgbClr val="E62B4B"/>
                    </a:gs>
                  </a:gsLst>
                  <a:lin ang="0" scaled="1"/>
                </a:gradFill>
              </a:rPr>
            </a:br>
            <a:endParaRPr sz="5400" dirty="0">
              <a:gradFill>
                <a:gsLst>
                  <a:gs pos="0">
                    <a:srgbClr val="002060"/>
                  </a:gs>
                  <a:gs pos="40000">
                    <a:schemeClr val="accent2">
                      <a:lumMod val="97000"/>
                      <a:lumOff val="3000"/>
                    </a:schemeClr>
                  </a:gs>
                  <a:gs pos="99000">
                    <a:srgbClr val="E62B4B"/>
                  </a:gs>
                </a:gsLst>
                <a:lin ang="0" scaled="1"/>
              </a:gradFill>
            </a:endParaRPr>
          </a:p>
        </p:txBody>
      </p:sp>
      <p:sp>
        <p:nvSpPr>
          <p:cNvPr id="842" name="Google Shape;842;p30"/>
          <p:cNvSpPr txBox="1">
            <a:spLocks noGrp="1"/>
          </p:cNvSpPr>
          <p:nvPr>
            <p:ph type="subTitle" idx="1"/>
          </p:nvPr>
        </p:nvSpPr>
        <p:spPr>
          <a:xfrm>
            <a:off x="3470469" y="2830835"/>
            <a:ext cx="4459500" cy="44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 b="1" dirty="0">
                <a:solidFill>
                  <a:srgbClr val="374151"/>
                </a:solidFill>
                <a:latin typeface="Bierstadt Display" panose="020B0004020202020204" pitchFamily="34" charset="0"/>
              </a:rPr>
              <a:t>W</a:t>
            </a:r>
            <a:r>
              <a:rPr lang="en-MY" sz="2000" b="1" dirty="0">
                <a:solidFill>
                  <a:srgbClr val="374151"/>
                </a:solidFill>
                <a:effectLst/>
                <a:latin typeface="Bierstadt Display" panose="020B0004020202020204" pitchFamily="34" charset="0"/>
              </a:rPr>
              <a:t>here Community Shapes Insurance</a:t>
            </a:r>
            <a:endParaRPr lang="en-MY" sz="1800" b="1" dirty="0">
              <a:latin typeface="Bierstadt Display" panose="020B0004020202020204" pitchFamily="34" charset="0"/>
            </a:endParaRPr>
          </a:p>
        </p:txBody>
      </p:sp>
      <p:sp>
        <p:nvSpPr>
          <p:cNvPr id="843" name="Google Shape;843;p30"/>
          <p:cNvSpPr/>
          <p:nvPr/>
        </p:nvSpPr>
        <p:spPr>
          <a:xfrm flipH="1">
            <a:off x="7689719" y="1540755"/>
            <a:ext cx="480500" cy="480500"/>
          </a:xfrm>
          <a:custGeom>
            <a:avLst/>
            <a:gdLst/>
            <a:ahLst/>
            <a:cxnLst/>
            <a:rect l="l" t="t" r="r" b="b"/>
            <a:pathLst>
              <a:path w="12408" h="12408" extrusionOk="0">
                <a:moveTo>
                  <a:pt x="12407" y="1"/>
                </a:moveTo>
                <a:cubicBezTo>
                  <a:pt x="5553" y="1"/>
                  <a:pt x="0" y="5554"/>
                  <a:pt x="0" y="12408"/>
                </a:cubicBezTo>
                <a:lnTo>
                  <a:pt x="6779" y="12408"/>
                </a:lnTo>
                <a:cubicBezTo>
                  <a:pt x="6779" y="9295"/>
                  <a:pt x="9306" y="6779"/>
                  <a:pt x="12407" y="6779"/>
                </a:cubicBezTo>
                <a:lnTo>
                  <a:pt x="12407" y="1"/>
                </a:lnTo>
                <a:close/>
              </a:path>
            </a:pathLst>
          </a:custGeom>
          <a:solidFill>
            <a:srgbClr val="E62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0"/>
          <p:cNvSpPr/>
          <p:nvPr/>
        </p:nvSpPr>
        <p:spPr>
          <a:xfrm flipH="1">
            <a:off x="-10099" y="4456722"/>
            <a:ext cx="687421" cy="687068"/>
          </a:xfrm>
          <a:custGeom>
            <a:avLst/>
            <a:gdLst/>
            <a:ahLst/>
            <a:cxnLst/>
            <a:rect l="l" t="t" r="r" b="b"/>
            <a:pathLst>
              <a:path w="21420" h="21409" extrusionOk="0">
                <a:moveTo>
                  <a:pt x="21400" y="1"/>
                </a:moveTo>
                <a:cubicBezTo>
                  <a:pt x="9588" y="1"/>
                  <a:pt x="1" y="9584"/>
                  <a:pt x="1" y="21409"/>
                </a:cubicBezTo>
                <a:lnTo>
                  <a:pt x="21420" y="21409"/>
                </a:lnTo>
                <a:lnTo>
                  <a:pt x="21420" y="1"/>
                </a:lnTo>
                <a:cubicBezTo>
                  <a:pt x="21413" y="1"/>
                  <a:pt x="21406" y="1"/>
                  <a:pt x="214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3E94693-2AF4-A7F0-8783-D41EE30D3C5B}"/>
              </a:ext>
            </a:extLst>
          </p:cNvPr>
          <p:cNvSpPr/>
          <p:nvPr/>
        </p:nvSpPr>
        <p:spPr>
          <a:xfrm>
            <a:off x="1336940" y="1430787"/>
            <a:ext cx="1733038" cy="2205900"/>
          </a:xfrm>
          <a:custGeom>
            <a:avLst/>
            <a:gdLst>
              <a:gd name="connsiteX0" fmla="*/ 980721 w 1958634"/>
              <a:gd name="connsiteY0" fmla="*/ 0 h 2610536"/>
              <a:gd name="connsiteX1" fmla="*/ 980721 w 1958634"/>
              <a:gd name="connsiteY1" fmla="*/ 8792 h 2610536"/>
              <a:gd name="connsiteX2" fmla="*/ 1116423 w 1958634"/>
              <a:gd name="connsiteY2" fmla="*/ 120480 h 2610536"/>
              <a:gd name="connsiteX3" fmla="*/ 1506372 w 1958634"/>
              <a:gd name="connsiteY3" fmla="*/ 262639 h 2610536"/>
              <a:gd name="connsiteX4" fmla="*/ 1764866 w 1958634"/>
              <a:gd name="connsiteY4" fmla="*/ 205949 h 2610536"/>
              <a:gd name="connsiteX5" fmla="*/ 1814025 w 1958634"/>
              <a:gd name="connsiteY5" fmla="*/ 195245 h 2610536"/>
              <a:gd name="connsiteX6" fmla="*/ 1958634 w 1958634"/>
              <a:gd name="connsiteY6" fmla="*/ 343513 h 2610536"/>
              <a:gd name="connsiteX7" fmla="*/ 1958634 w 1958634"/>
              <a:gd name="connsiteY7" fmla="*/ 1267606 h 2610536"/>
              <a:gd name="connsiteX8" fmla="*/ 1829182 w 1958634"/>
              <a:gd name="connsiteY8" fmla="*/ 1842043 h 2610536"/>
              <a:gd name="connsiteX9" fmla="*/ 1125785 w 1958634"/>
              <a:gd name="connsiteY9" fmla="*/ 2541546 h 2610536"/>
              <a:gd name="connsiteX10" fmla="*/ 980721 w 1958634"/>
              <a:gd name="connsiteY10" fmla="*/ 2602639 h 2610536"/>
              <a:gd name="connsiteX11" fmla="*/ 980721 w 1958634"/>
              <a:gd name="connsiteY11" fmla="*/ 2610536 h 2610536"/>
              <a:gd name="connsiteX12" fmla="*/ 129042 w 1958634"/>
              <a:gd name="connsiteY12" fmla="*/ 1848585 h 2610536"/>
              <a:gd name="connsiteX13" fmla="*/ 0 w 1958634"/>
              <a:gd name="connsiteY13" fmla="*/ 1274148 h 2610536"/>
              <a:gd name="connsiteX14" fmla="*/ 0 w 1958634"/>
              <a:gd name="connsiteY14" fmla="*/ 349657 h 2610536"/>
              <a:gd name="connsiteX15" fmla="*/ 133548 w 1958634"/>
              <a:gd name="connsiteY15" fmla="*/ 213679 h 2610536"/>
              <a:gd name="connsiteX16" fmla="*/ 193358 w 1958634"/>
              <a:gd name="connsiteY16" fmla="*/ 224780 h 2610536"/>
              <a:gd name="connsiteX17" fmla="*/ 444069 w 1958634"/>
              <a:gd name="connsiteY17" fmla="*/ 285831 h 2610536"/>
              <a:gd name="connsiteX18" fmla="*/ 980721 w 1958634"/>
              <a:gd name="connsiteY18" fmla="*/ 0 h 261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58634" h="2610536">
                <a:moveTo>
                  <a:pt x="980721" y="0"/>
                </a:moveTo>
                <a:lnTo>
                  <a:pt x="980721" y="8792"/>
                </a:lnTo>
                <a:lnTo>
                  <a:pt x="1116423" y="120480"/>
                </a:lnTo>
                <a:cubicBezTo>
                  <a:pt x="1251821" y="217371"/>
                  <a:pt x="1377944" y="262639"/>
                  <a:pt x="1506372" y="262639"/>
                </a:cubicBezTo>
                <a:cubicBezTo>
                  <a:pt x="1590352" y="262639"/>
                  <a:pt x="1675561" y="243214"/>
                  <a:pt x="1764866" y="205949"/>
                </a:cubicBezTo>
                <a:cubicBezTo>
                  <a:pt x="1780023" y="198417"/>
                  <a:pt x="1796819" y="195245"/>
                  <a:pt x="1814025" y="195245"/>
                </a:cubicBezTo>
                <a:cubicBezTo>
                  <a:pt x="1883667" y="195245"/>
                  <a:pt x="1958634" y="253125"/>
                  <a:pt x="1958634" y="343513"/>
                </a:cubicBezTo>
                <a:lnTo>
                  <a:pt x="1958634" y="1267606"/>
                </a:lnTo>
                <a:cubicBezTo>
                  <a:pt x="1958634" y="1467410"/>
                  <a:pt x="1907017" y="1654925"/>
                  <a:pt x="1829182" y="1842043"/>
                </a:cubicBezTo>
                <a:cubicBezTo>
                  <a:pt x="1682576" y="2126139"/>
                  <a:pt x="1456618" y="2381704"/>
                  <a:pt x="1125785" y="2541546"/>
                </a:cubicBezTo>
                <a:lnTo>
                  <a:pt x="980721" y="2602639"/>
                </a:lnTo>
                <a:lnTo>
                  <a:pt x="980721" y="2610536"/>
                </a:lnTo>
                <a:cubicBezTo>
                  <a:pt x="567785" y="2472973"/>
                  <a:pt x="296592" y="2185556"/>
                  <a:pt x="129042" y="1848585"/>
                </a:cubicBezTo>
                <a:cubicBezTo>
                  <a:pt x="51617" y="1673756"/>
                  <a:pt x="0" y="1473952"/>
                  <a:pt x="0" y="1274148"/>
                </a:cubicBezTo>
                <a:lnTo>
                  <a:pt x="0" y="349657"/>
                </a:lnTo>
                <a:cubicBezTo>
                  <a:pt x="0" y="269974"/>
                  <a:pt x="57762" y="213679"/>
                  <a:pt x="133548" y="213679"/>
                </a:cubicBezTo>
                <a:cubicBezTo>
                  <a:pt x="152802" y="213679"/>
                  <a:pt x="172875" y="217247"/>
                  <a:pt x="193358" y="224780"/>
                </a:cubicBezTo>
                <a:cubicBezTo>
                  <a:pt x="281025" y="265216"/>
                  <a:pt x="362957" y="285831"/>
                  <a:pt x="444069" y="285831"/>
                </a:cubicBezTo>
                <a:cubicBezTo>
                  <a:pt x="614077" y="285831"/>
                  <a:pt x="779579" y="194651"/>
                  <a:pt x="980721" y="0"/>
                </a:cubicBezTo>
                <a:close/>
              </a:path>
            </a:pathLst>
          </a:custGeom>
          <a:solidFill>
            <a:schemeClr val="lt1"/>
          </a:solidFill>
          <a:ln w="76200">
            <a:gradFill flip="none" rotWithShape="1">
              <a:gsLst>
                <a:gs pos="90000">
                  <a:schemeClr val="tx1">
                    <a:lumMod val="75000"/>
                    <a:lumOff val="25000"/>
                  </a:schemeClr>
                </a:gs>
                <a:gs pos="27000">
                  <a:schemeClr val="tx1">
                    <a:lumMod val="75000"/>
                    <a:lumOff val="25000"/>
                  </a:schemeClr>
                </a:gs>
                <a:gs pos="56000">
                  <a:srgbClr val="E62B4B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8793;p78">
            <a:extLst>
              <a:ext uri="{FF2B5EF4-FFF2-40B4-BE49-F238E27FC236}">
                <a16:creationId xmlns:a16="http://schemas.microsoft.com/office/drawing/2014/main" id="{45568A59-1261-5E08-72A8-9CDA79783050}"/>
              </a:ext>
            </a:extLst>
          </p:cNvPr>
          <p:cNvGrpSpPr/>
          <p:nvPr/>
        </p:nvGrpSpPr>
        <p:grpSpPr>
          <a:xfrm>
            <a:off x="1884759" y="1817302"/>
            <a:ext cx="599357" cy="661222"/>
            <a:chOff x="-5971525" y="3273750"/>
            <a:chExt cx="292250" cy="290650"/>
          </a:xfrm>
          <a:gradFill flip="none" rotWithShape="1"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70000">
                <a:srgbClr val="E62B4B"/>
              </a:gs>
              <a:gs pos="82000">
                <a:srgbClr val="E62B4B"/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6" name="Google Shape;8794;p78">
              <a:extLst>
                <a:ext uri="{FF2B5EF4-FFF2-40B4-BE49-F238E27FC236}">
                  <a16:creationId xmlns:a16="http://schemas.microsoft.com/office/drawing/2014/main" id="{CEC00830-6169-9120-960C-63F9CAA9CD74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95;p78">
              <a:extLst>
                <a:ext uri="{FF2B5EF4-FFF2-40B4-BE49-F238E27FC236}">
                  <a16:creationId xmlns:a16="http://schemas.microsoft.com/office/drawing/2014/main" id="{DD3E0360-BCBB-A270-F139-443EE44F2280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7264;p75">
            <a:extLst>
              <a:ext uri="{FF2B5EF4-FFF2-40B4-BE49-F238E27FC236}">
                <a16:creationId xmlns:a16="http://schemas.microsoft.com/office/drawing/2014/main" id="{DA883259-512F-FF8D-D4DB-94E64EF587C5}"/>
              </a:ext>
            </a:extLst>
          </p:cNvPr>
          <p:cNvGrpSpPr/>
          <p:nvPr/>
        </p:nvGrpSpPr>
        <p:grpSpPr>
          <a:xfrm>
            <a:off x="1645866" y="2177076"/>
            <a:ext cx="1115185" cy="1049929"/>
            <a:chOff x="-30354000" y="3604550"/>
            <a:chExt cx="292250" cy="256775"/>
          </a:xfr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70000">
                <a:srgbClr val="E62B4B"/>
              </a:gs>
              <a:gs pos="82000">
                <a:srgbClr val="E62B4B"/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22" name="Google Shape;7265;p75">
              <a:extLst>
                <a:ext uri="{FF2B5EF4-FFF2-40B4-BE49-F238E27FC236}">
                  <a16:creationId xmlns:a16="http://schemas.microsoft.com/office/drawing/2014/main" id="{BDA3008D-570C-F809-2D33-AEE79DBD50B5}"/>
                </a:ext>
              </a:extLst>
            </p:cNvPr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66;p75">
              <a:extLst>
                <a:ext uri="{FF2B5EF4-FFF2-40B4-BE49-F238E27FC236}">
                  <a16:creationId xmlns:a16="http://schemas.microsoft.com/office/drawing/2014/main" id="{4FEF6F96-8CCA-465B-85DB-5FBDD7B40245}"/>
                </a:ext>
              </a:extLst>
            </p:cNvPr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887;p33">
            <a:extLst>
              <a:ext uri="{FF2B5EF4-FFF2-40B4-BE49-F238E27FC236}">
                <a16:creationId xmlns:a16="http://schemas.microsoft.com/office/drawing/2014/main" id="{E3E34644-E1BD-F221-FECB-D379BE088AB8}"/>
              </a:ext>
            </a:extLst>
          </p:cNvPr>
          <p:cNvSpPr txBox="1">
            <a:spLocks/>
          </p:cNvSpPr>
          <p:nvPr/>
        </p:nvSpPr>
        <p:spPr>
          <a:xfrm>
            <a:off x="5507488" y="1411332"/>
            <a:ext cx="2376572" cy="45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b="0" dirty="0">
                <a:latin typeface="Fira Sans Condensed Medium" panose="020B0603050000020004" pitchFamily="34" charset="0"/>
                <a:cs typeface="Phosphate Inline" panose="02000506050000020004" pitchFamily="2" charset="77"/>
              </a:rPr>
              <a:t>by FeatureMining</a:t>
            </a:r>
          </a:p>
        </p:txBody>
      </p:sp>
    </p:spTree>
    <p:extLst>
      <p:ext uri="{BB962C8B-B14F-4D97-AF65-F5344CB8AC3E}">
        <p14:creationId xmlns:p14="http://schemas.microsoft.com/office/powerpoint/2010/main" val="203576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233C1F-8D30-F339-FADD-17DB1F695ED0}"/>
              </a:ext>
            </a:extLst>
          </p:cNvPr>
          <p:cNvSpPr txBox="1"/>
          <p:nvPr/>
        </p:nvSpPr>
        <p:spPr>
          <a:xfrm>
            <a:off x="-10099" y="4551139"/>
            <a:ext cx="6015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000" i="1" dirty="0">
                <a:effectLst/>
              </a:rPr>
              <a:t>Insurance: The root causes of low trust</a:t>
            </a:r>
            <a:r>
              <a:rPr lang="en-MY" sz="1000" dirty="0">
                <a:effectLst/>
              </a:rPr>
              <a:t> (2023) </a:t>
            </a:r>
            <a:r>
              <a:rPr lang="en-MY" sz="1000" i="1" dirty="0" err="1">
                <a:effectLst/>
              </a:rPr>
              <a:t>FintechOS</a:t>
            </a:r>
            <a:r>
              <a:rPr lang="en-MY" sz="1000" dirty="0">
                <a:effectLst/>
              </a:rPr>
              <a:t>. Available at: https://</a:t>
            </a:r>
            <a:r>
              <a:rPr lang="en-MY" sz="1000" dirty="0" err="1">
                <a:effectLst/>
              </a:rPr>
              <a:t>fintechos.com</a:t>
            </a:r>
            <a:r>
              <a:rPr lang="en-MY" sz="1000" dirty="0">
                <a:effectLst/>
              </a:rPr>
              <a:t>/blogpost/insurance-the-root-causes-of-low-trust/ (Accessed: 14 October 2023). </a:t>
            </a:r>
          </a:p>
        </p:txBody>
      </p:sp>
      <p:sp>
        <p:nvSpPr>
          <p:cNvPr id="13" name="Google Shape;1142;p43">
            <a:extLst>
              <a:ext uri="{FF2B5EF4-FFF2-40B4-BE49-F238E27FC236}">
                <a16:creationId xmlns:a16="http://schemas.microsoft.com/office/drawing/2014/main" id="{1C6DCE3A-8FA3-1A07-FC1D-20C7BA12AC1F}"/>
              </a:ext>
            </a:extLst>
          </p:cNvPr>
          <p:cNvSpPr/>
          <p:nvPr/>
        </p:nvSpPr>
        <p:spPr>
          <a:xfrm>
            <a:off x="1364700" y="1574211"/>
            <a:ext cx="6414600" cy="2205900"/>
          </a:xfrm>
          <a:prstGeom prst="roundRect">
            <a:avLst>
              <a:gd name="adj" fmla="val 16667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43;p43">
            <a:extLst>
              <a:ext uri="{FF2B5EF4-FFF2-40B4-BE49-F238E27FC236}">
                <a16:creationId xmlns:a16="http://schemas.microsoft.com/office/drawing/2014/main" id="{1EFC4598-E489-4FD1-A960-8D6F0E5C851E}"/>
              </a:ext>
            </a:extLst>
          </p:cNvPr>
          <p:cNvSpPr txBox="1">
            <a:spLocks/>
          </p:cNvSpPr>
          <p:nvPr/>
        </p:nvSpPr>
        <p:spPr>
          <a:xfrm>
            <a:off x="1149425" y="1713395"/>
            <a:ext cx="6845150" cy="171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" sz="6600" dirty="0">
                <a:solidFill>
                  <a:schemeClr val="bg1"/>
                </a:solidFill>
              </a:rPr>
              <a:t>4/5</a:t>
            </a:r>
            <a:r>
              <a:rPr lang="en" sz="6600" dirty="0">
                <a:solidFill>
                  <a:srgbClr val="E62B4B"/>
                </a:solidFill>
              </a:rPr>
              <a:t> </a:t>
            </a:r>
            <a:r>
              <a:rPr lang="en" sz="2800" dirty="0">
                <a:solidFill>
                  <a:schemeClr val="bg1"/>
                </a:solidFill>
              </a:rPr>
              <a:t>of </a:t>
            </a:r>
            <a:r>
              <a:rPr lang="en" sz="2800" dirty="0">
                <a:solidFill>
                  <a:srgbClr val="D8FFFF"/>
                </a:solidFill>
              </a:rPr>
              <a:t>insured</a:t>
            </a:r>
            <a:r>
              <a:rPr lang="en" sz="2800" dirty="0">
                <a:solidFill>
                  <a:schemeClr val="bg1"/>
                </a:solidFill>
              </a:rPr>
              <a:t> consider </a:t>
            </a:r>
            <a:r>
              <a:rPr lang="en" sz="2800" dirty="0">
                <a:solidFill>
                  <a:srgbClr val="DCDBFF"/>
                </a:solidFill>
              </a:rPr>
              <a:t>insurers</a:t>
            </a:r>
            <a:br>
              <a:rPr lang="en" sz="2800" dirty="0">
                <a:solidFill>
                  <a:schemeClr val="bg1"/>
                </a:solidFill>
              </a:rPr>
            </a:br>
            <a:r>
              <a:rPr lang="en" sz="4400" dirty="0">
                <a:solidFill>
                  <a:srgbClr val="E62B4B"/>
                </a:solidFill>
              </a:rPr>
              <a:t>NOT TRUSTWORSTY</a:t>
            </a:r>
            <a:endParaRPr lang="en" sz="6600" dirty="0">
              <a:solidFill>
                <a:srgbClr val="E62B4B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2A781-66AB-AC0C-945D-4952C37CB7AB}"/>
              </a:ext>
            </a:extLst>
          </p:cNvPr>
          <p:cNvSpPr txBox="1"/>
          <p:nvPr/>
        </p:nvSpPr>
        <p:spPr>
          <a:xfrm>
            <a:off x="1885685" y="1261491"/>
            <a:ext cx="53973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000" b="0" i="0" dirty="0">
                <a:solidFill>
                  <a:srgbClr val="1E1E1E"/>
                </a:solidFill>
                <a:effectLst/>
                <a:latin typeface="Poppins" pitchFamily="2" charset="77"/>
              </a:rPr>
              <a:t>United States, the United Kingdom, France, Germany, Italy, Japan and Switzerland</a:t>
            </a:r>
            <a:endParaRPr lang="en-US" sz="1000" dirty="0"/>
          </a:p>
        </p:txBody>
      </p:sp>
      <p:sp>
        <p:nvSpPr>
          <p:cNvPr id="26" name="Google Shape;939;p35">
            <a:extLst>
              <a:ext uri="{FF2B5EF4-FFF2-40B4-BE49-F238E27FC236}">
                <a16:creationId xmlns:a16="http://schemas.microsoft.com/office/drawing/2014/main" id="{716634FC-C2C0-27EE-D3E1-3EBC63515C9D}"/>
              </a:ext>
            </a:extLst>
          </p:cNvPr>
          <p:cNvSpPr txBox="1">
            <a:spLocks/>
          </p:cNvSpPr>
          <p:nvPr/>
        </p:nvSpPr>
        <p:spPr>
          <a:xfrm>
            <a:off x="2418940" y="269563"/>
            <a:ext cx="537487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Problem to Solve</a:t>
            </a:r>
          </a:p>
        </p:txBody>
      </p:sp>
      <p:grpSp>
        <p:nvGrpSpPr>
          <p:cNvPr id="57" name="Google Shape;6428;p73">
            <a:extLst>
              <a:ext uri="{FF2B5EF4-FFF2-40B4-BE49-F238E27FC236}">
                <a16:creationId xmlns:a16="http://schemas.microsoft.com/office/drawing/2014/main" id="{B9EC9389-6B43-7CEF-EAC3-93772E0065F1}"/>
              </a:ext>
            </a:extLst>
          </p:cNvPr>
          <p:cNvGrpSpPr/>
          <p:nvPr/>
        </p:nvGrpSpPr>
        <p:grpSpPr>
          <a:xfrm>
            <a:off x="-2200386" y="2274823"/>
            <a:ext cx="600492" cy="707887"/>
            <a:chOff x="-41526450" y="3951100"/>
            <a:chExt cx="313500" cy="316650"/>
          </a:xfrm>
          <a:solidFill>
            <a:srgbClr val="A549EC"/>
          </a:solidFill>
        </p:grpSpPr>
        <p:sp>
          <p:nvSpPr>
            <p:cNvPr id="58" name="Google Shape;6429;p73">
              <a:extLst>
                <a:ext uri="{FF2B5EF4-FFF2-40B4-BE49-F238E27FC236}">
                  <a16:creationId xmlns:a16="http://schemas.microsoft.com/office/drawing/2014/main" id="{62D9C24D-3EF8-0989-BC18-1F24D19B706D}"/>
                </a:ext>
              </a:extLst>
            </p:cNvPr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31;p73">
              <a:extLst>
                <a:ext uri="{FF2B5EF4-FFF2-40B4-BE49-F238E27FC236}">
                  <a16:creationId xmlns:a16="http://schemas.microsoft.com/office/drawing/2014/main" id="{181CCAD3-088E-DCDF-579E-8323C5D3D65C}"/>
                </a:ext>
              </a:extLst>
            </p:cNvPr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237;p72">
            <a:extLst>
              <a:ext uri="{FF2B5EF4-FFF2-40B4-BE49-F238E27FC236}">
                <a16:creationId xmlns:a16="http://schemas.microsoft.com/office/drawing/2014/main" id="{42808233-3360-7804-CB76-FB930D81C0FF}"/>
              </a:ext>
            </a:extLst>
          </p:cNvPr>
          <p:cNvGrpSpPr/>
          <p:nvPr/>
        </p:nvGrpSpPr>
        <p:grpSpPr>
          <a:xfrm>
            <a:off x="-3245307" y="2335433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62" name="Google Shape;6238;p72">
              <a:extLst>
                <a:ext uri="{FF2B5EF4-FFF2-40B4-BE49-F238E27FC236}">
                  <a16:creationId xmlns:a16="http://schemas.microsoft.com/office/drawing/2014/main" id="{4003D68D-C978-8E32-0DB3-C4963DF7B1C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Google Shape;6239;p72">
              <a:extLst>
                <a:ext uri="{FF2B5EF4-FFF2-40B4-BE49-F238E27FC236}">
                  <a16:creationId xmlns:a16="http://schemas.microsoft.com/office/drawing/2014/main" id="{3FF9275B-877F-6626-6693-8CD7FA2E5DE7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2" name="Google Shape;6237;p72">
            <a:extLst>
              <a:ext uri="{FF2B5EF4-FFF2-40B4-BE49-F238E27FC236}">
                <a16:creationId xmlns:a16="http://schemas.microsoft.com/office/drawing/2014/main" id="{B1CB66AE-A179-C9DB-E9CB-0C5DD18C7DD4}"/>
              </a:ext>
            </a:extLst>
          </p:cNvPr>
          <p:cNvGrpSpPr/>
          <p:nvPr/>
        </p:nvGrpSpPr>
        <p:grpSpPr>
          <a:xfrm>
            <a:off x="-2097324" y="970884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33" name="Google Shape;6238;p72">
              <a:extLst>
                <a:ext uri="{FF2B5EF4-FFF2-40B4-BE49-F238E27FC236}">
                  <a16:creationId xmlns:a16="http://schemas.microsoft.com/office/drawing/2014/main" id="{0E7AB147-705D-9C7B-F224-F1AD40C75A8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4" name="Google Shape;6239;p72">
              <a:extLst>
                <a:ext uri="{FF2B5EF4-FFF2-40B4-BE49-F238E27FC236}">
                  <a16:creationId xmlns:a16="http://schemas.microsoft.com/office/drawing/2014/main" id="{38DEE26D-1EBE-B33E-7218-B4162BE30843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5" name="Google Shape;6237;p72">
            <a:extLst>
              <a:ext uri="{FF2B5EF4-FFF2-40B4-BE49-F238E27FC236}">
                <a16:creationId xmlns:a16="http://schemas.microsoft.com/office/drawing/2014/main" id="{94568344-243A-3C89-5191-351ED188A5A3}"/>
              </a:ext>
            </a:extLst>
          </p:cNvPr>
          <p:cNvGrpSpPr/>
          <p:nvPr/>
        </p:nvGrpSpPr>
        <p:grpSpPr>
          <a:xfrm>
            <a:off x="-845862" y="2335433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36" name="Google Shape;6238;p72">
              <a:extLst>
                <a:ext uri="{FF2B5EF4-FFF2-40B4-BE49-F238E27FC236}">
                  <a16:creationId xmlns:a16="http://schemas.microsoft.com/office/drawing/2014/main" id="{D44975A8-23AD-C0BE-4962-672EAE6A6FC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7" name="Google Shape;6239;p72">
              <a:extLst>
                <a:ext uri="{FF2B5EF4-FFF2-40B4-BE49-F238E27FC236}">
                  <a16:creationId xmlns:a16="http://schemas.microsoft.com/office/drawing/2014/main" id="{DB47FEE9-A0C8-C3D3-F3F1-9F1680888524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8" name="Google Shape;6237;p72">
            <a:extLst>
              <a:ext uri="{FF2B5EF4-FFF2-40B4-BE49-F238E27FC236}">
                <a16:creationId xmlns:a16="http://schemas.microsoft.com/office/drawing/2014/main" id="{CFFABAC4-1148-F80A-380A-9DBD02FC7F12}"/>
              </a:ext>
            </a:extLst>
          </p:cNvPr>
          <p:cNvGrpSpPr/>
          <p:nvPr/>
        </p:nvGrpSpPr>
        <p:grpSpPr>
          <a:xfrm>
            <a:off x="-2041838" y="3830501"/>
            <a:ext cx="337829" cy="720638"/>
            <a:chOff x="4584850" y="4399275"/>
            <a:chExt cx="225875" cy="481825"/>
          </a:xfrm>
          <a:solidFill>
            <a:srgbClr val="E62B4B"/>
          </a:solidFill>
        </p:grpSpPr>
        <p:sp>
          <p:nvSpPr>
            <p:cNvPr id="839" name="Google Shape;6238;p72">
              <a:extLst>
                <a:ext uri="{FF2B5EF4-FFF2-40B4-BE49-F238E27FC236}">
                  <a16:creationId xmlns:a16="http://schemas.microsoft.com/office/drawing/2014/main" id="{B3C84043-B7A9-093D-B278-7C96F322A78A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0" name="Google Shape;6239;p72">
              <a:extLst>
                <a:ext uri="{FF2B5EF4-FFF2-40B4-BE49-F238E27FC236}">
                  <a16:creationId xmlns:a16="http://schemas.microsoft.com/office/drawing/2014/main" id="{8FDE73EF-9E99-F94E-72C6-E5B790EE48A8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41" name="Google Shape;6648;p74">
            <a:extLst>
              <a:ext uri="{FF2B5EF4-FFF2-40B4-BE49-F238E27FC236}">
                <a16:creationId xmlns:a16="http://schemas.microsoft.com/office/drawing/2014/main" id="{57AAA767-A3AE-8F7B-A7CD-0D42B2DB793B}"/>
              </a:ext>
            </a:extLst>
          </p:cNvPr>
          <p:cNvSpPr/>
          <p:nvPr/>
        </p:nvSpPr>
        <p:spPr>
          <a:xfrm>
            <a:off x="-1712973" y="944419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6648;p74">
            <a:extLst>
              <a:ext uri="{FF2B5EF4-FFF2-40B4-BE49-F238E27FC236}">
                <a16:creationId xmlns:a16="http://schemas.microsoft.com/office/drawing/2014/main" id="{50910802-EF63-B709-8356-B6F69AC3D188}"/>
              </a:ext>
            </a:extLst>
          </p:cNvPr>
          <p:cNvSpPr/>
          <p:nvPr/>
        </p:nvSpPr>
        <p:spPr>
          <a:xfrm>
            <a:off x="-1178910" y="2180980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6648;p74">
            <a:extLst>
              <a:ext uri="{FF2B5EF4-FFF2-40B4-BE49-F238E27FC236}">
                <a16:creationId xmlns:a16="http://schemas.microsoft.com/office/drawing/2014/main" id="{4A18C11E-7AAB-A2D4-793F-3716945A8075}"/>
              </a:ext>
            </a:extLst>
          </p:cNvPr>
          <p:cNvSpPr/>
          <p:nvPr/>
        </p:nvSpPr>
        <p:spPr>
          <a:xfrm>
            <a:off x="-2952006" y="2101740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5" name="Straight Arrow Connector 844">
            <a:extLst>
              <a:ext uri="{FF2B5EF4-FFF2-40B4-BE49-F238E27FC236}">
                <a16:creationId xmlns:a16="http://schemas.microsoft.com/office/drawing/2014/main" id="{2CFDE9B7-CC1F-DC32-AAB0-31C4BE372EA3}"/>
              </a:ext>
            </a:extLst>
          </p:cNvPr>
          <p:cNvCxnSpPr>
            <a:cxnSpLocks/>
          </p:cNvCxnSpPr>
          <p:nvPr/>
        </p:nvCxnSpPr>
        <p:spPr>
          <a:xfrm>
            <a:off x="-2886056" y="2692238"/>
            <a:ext cx="670996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Straight Arrow Connector 845">
            <a:extLst>
              <a:ext uri="{FF2B5EF4-FFF2-40B4-BE49-F238E27FC236}">
                <a16:creationId xmlns:a16="http://schemas.microsoft.com/office/drawing/2014/main" id="{8682A3D5-C1FA-F9E1-EB11-B112EB3502A0}"/>
              </a:ext>
            </a:extLst>
          </p:cNvPr>
          <p:cNvCxnSpPr>
            <a:cxnSpLocks/>
          </p:cNvCxnSpPr>
          <p:nvPr/>
        </p:nvCxnSpPr>
        <p:spPr>
          <a:xfrm>
            <a:off x="-1704009" y="3107534"/>
            <a:ext cx="0" cy="786326"/>
          </a:xfrm>
          <a:prstGeom prst="straightConnector1">
            <a:avLst/>
          </a:prstGeom>
          <a:ln w="76200">
            <a:solidFill>
              <a:srgbClr val="A549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7" name="Google Shape;6648;p74">
            <a:extLst>
              <a:ext uri="{FF2B5EF4-FFF2-40B4-BE49-F238E27FC236}">
                <a16:creationId xmlns:a16="http://schemas.microsoft.com/office/drawing/2014/main" id="{FB9C357A-1A1F-0ADF-3FD1-236B67AD1A41}"/>
              </a:ext>
            </a:extLst>
          </p:cNvPr>
          <p:cNvSpPr/>
          <p:nvPr/>
        </p:nvSpPr>
        <p:spPr>
          <a:xfrm>
            <a:off x="-2356705" y="3578914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8" name="Straight Arrow Connector 847">
            <a:extLst>
              <a:ext uri="{FF2B5EF4-FFF2-40B4-BE49-F238E27FC236}">
                <a16:creationId xmlns:a16="http://schemas.microsoft.com/office/drawing/2014/main" id="{7044E828-99B7-28EF-B967-30CE87E47B2D}"/>
              </a:ext>
            </a:extLst>
          </p:cNvPr>
          <p:cNvCxnSpPr>
            <a:cxnSpLocks/>
          </p:cNvCxnSpPr>
          <p:nvPr/>
        </p:nvCxnSpPr>
        <p:spPr>
          <a:xfrm>
            <a:off x="-1928409" y="1691522"/>
            <a:ext cx="0" cy="576362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9" name="Straight Arrow Connector 848">
            <a:extLst>
              <a:ext uri="{FF2B5EF4-FFF2-40B4-BE49-F238E27FC236}">
                <a16:creationId xmlns:a16="http://schemas.microsoft.com/office/drawing/2014/main" id="{CF8EF104-2E43-6FEB-AA98-E8D638AF9B9F}"/>
              </a:ext>
            </a:extLst>
          </p:cNvPr>
          <p:cNvCxnSpPr>
            <a:cxnSpLocks/>
          </p:cNvCxnSpPr>
          <p:nvPr/>
        </p:nvCxnSpPr>
        <p:spPr>
          <a:xfrm flipH="1">
            <a:off x="-1580142" y="2638962"/>
            <a:ext cx="83979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0" name="Straight Arrow Connector 849">
            <a:extLst>
              <a:ext uri="{FF2B5EF4-FFF2-40B4-BE49-F238E27FC236}">
                <a16:creationId xmlns:a16="http://schemas.microsoft.com/office/drawing/2014/main" id="{D9426771-BF28-12B4-0701-9EF3B87160BB}"/>
              </a:ext>
            </a:extLst>
          </p:cNvPr>
          <p:cNvCxnSpPr>
            <a:cxnSpLocks/>
          </p:cNvCxnSpPr>
          <p:nvPr/>
        </p:nvCxnSpPr>
        <p:spPr>
          <a:xfrm flipV="1">
            <a:off x="-1928409" y="3056071"/>
            <a:ext cx="10813" cy="71885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2" name="Google Shape;1812;p59">
            <a:extLst>
              <a:ext uri="{FF2B5EF4-FFF2-40B4-BE49-F238E27FC236}">
                <a16:creationId xmlns:a16="http://schemas.microsoft.com/office/drawing/2014/main" id="{0BED5698-79A9-0381-E831-0E4E34570CDC}"/>
              </a:ext>
            </a:extLst>
          </p:cNvPr>
          <p:cNvGrpSpPr/>
          <p:nvPr/>
        </p:nvGrpSpPr>
        <p:grpSpPr>
          <a:xfrm>
            <a:off x="-1519770" y="3693144"/>
            <a:ext cx="333527" cy="306252"/>
            <a:chOff x="5455498" y="4215456"/>
            <a:chExt cx="333527" cy="306252"/>
          </a:xfrm>
        </p:grpSpPr>
        <p:sp>
          <p:nvSpPr>
            <p:cNvPr id="853" name="Google Shape;1813;p59">
              <a:extLst>
                <a:ext uri="{FF2B5EF4-FFF2-40B4-BE49-F238E27FC236}">
                  <a16:creationId xmlns:a16="http://schemas.microsoft.com/office/drawing/2014/main" id="{4B64681F-4C45-2919-574B-13093E5A592B}"/>
                </a:ext>
              </a:extLst>
            </p:cNvPr>
            <p:cNvSpPr/>
            <p:nvPr/>
          </p:nvSpPr>
          <p:spPr>
            <a:xfrm>
              <a:off x="5455498" y="4313486"/>
              <a:ext cx="96402" cy="68477"/>
            </a:xfrm>
            <a:custGeom>
              <a:avLst/>
              <a:gdLst/>
              <a:ahLst/>
              <a:cxnLst/>
              <a:rect l="l" t="t" r="r" b="b"/>
              <a:pathLst>
                <a:path w="4153" h="2950" extrusionOk="0">
                  <a:moveTo>
                    <a:pt x="416" y="1"/>
                  </a:moveTo>
                  <a:cubicBezTo>
                    <a:pt x="194" y="1"/>
                    <a:pt x="1" y="195"/>
                    <a:pt x="1" y="416"/>
                  </a:cubicBezTo>
                  <a:lnTo>
                    <a:pt x="1" y="2949"/>
                  </a:lnTo>
                  <a:lnTo>
                    <a:pt x="4153" y="2949"/>
                  </a:lnTo>
                  <a:lnTo>
                    <a:pt x="3253" y="1164"/>
                  </a:lnTo>
                  <a:cubicBezTo>
                    <a:pt x="2893" y="444"/>
                    <a:pt x="2174" y="1"/>
                    <a:pt x="1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814;p59">
              <a:extLst>
                <a:ext uri="{FF2B5EF4-FFF2-40B4-BE49-F238E27FC236}">
                  <a16:creationId xmlns:a16="http://schemas.microsoft.com/office/drawing/2014/main" id="{13C9960F-19DB-9591-BEA8-08BEFB4549DE}"/>
                </a:ext>
              </a:extLst>
            </p:cNvPr>
            <p:cNvSpPr/>
            <p:nvPr/>
          </p:nvSpPr>
          <p:spPr>
            <a:xfrm>
              <a:off x="5455498" y="4401535"/>
              <a:ext cx="156824" cy="81313"/>
            </a:xfrm>
            <a:custGeom>
              <a:avLst/>
              <a:gdLst/>
              <a:ahLst/>
              <a:cxnLst/>
              <a:rect l="l" t="t" r="r" b="b"/>
              <a:pathLst>
                <a:path w="6756" h="3503" extrusionOk="0">
                  <a:moveTo>
                    <a:pt x="1" y="0"/>
                  </a:moveTo>
                  <a:lnTo>
                    <a:pt x="1" y="3087"/>
                  </a:lnTo>
                  <a:cubicBezTo>
                    <a:pt x="1" y="3308"/>
                    <a:pt x="194" y="3502"/>
                    <a:pt x="416" y="3502"/>
                  </a:cubicBezTo>
                  <a:lnTo>
                    <a:pt x="1149" y="3502"/>
                  </a:lnTo>
                  <a:cubicBezTo>
                    <a:pt x="1233" y="2243"/>
                    <a:pt x="2271" y="1260"/>
                    <a:pt x="3530" y="1260"/>
                  </a:cubicBezTo>
                  <a:cubicBezTo>
                    <a:pt x="4790" y="1260"/>
                    <a:pt x="5842" y="2243"/>
                    <a:pt x="5911" y="3502"/>
                  </a:cubicBezTo>
                  <a:lnTo>
                    <a:pt x="6340" y="3502"/>
                  </a:lnTo>
                  <a:cubicBezTo>
                    <a:pt x="6575" y="3502"/>
                    <a:pt x="6755" y="3308"/>
                    <a:pt x="6755" y="3087"/>
                  </a:cubicBezTo>
                  <a:lnTo>
                    <a:pt x="6755" y="1537"/>
                  </a:lnTo>
                  <a:cubicBezTo>
                    <a:pt x="6755" y="679"/>
                    <a:pt x="6063" y="0"/>
                    <a:pt x="5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815;p59">
              <a:extLst>
                <a:ext uri="{FF2B5EF4-FFF2-40B4-BE49-F238E27FC236}">
                  <a16:creationId xmlns:a16="http://schemas.microsoft.com/office/drawing/2014/main" id="{2F833006-8CDF-1FB0-25F6-082DA1D52DAD}"/>
                </a:ext>
              </a:extLst>
            </p:cNvPr>
            <p:cNvSpPr/>
            <p:nvPr/>
          </p:nvSpPr>
          <p:spPr>
            <a:xfrm>
              <a:off x="5489552" y="4450167"/>
              <a:ext cx="83890" cy="71541"/>
            </a:xfrm>
            <a:custGeom>
              <a:avLst/>
              <a:gdLst/>
              <a:ahLst/>
              <a:cxnLst/>
              <a:rect l="l" t="t" r="r" b="b"/>
              <a:pathLst>
                <a:path w="3614" h="3082" extrusionOk="0">
                  <a:moveTo>
                    <a:pt x="2053" y="0"/>
                  </a:moveTo>
                  <a:cubicBezTo>
                    <a:pt x="1674" y="0"/>
                    <a:pt x="1287" y="140"/>
                    <a:pt x="970" y="452"/>
                  </a:cubicBezTo>
                  <a:cubicBezTo>
                    <a:pt x="1" y="1421"/>
                    <a:pt x="693" y="3082"/>
                    <a:pt x="2063" y="3082"/>
                  </a:cubicBezTo>
                  <a:cubicBezTo>
                    <a:pt x="2921" y="3082"/>
                    <a:pt x="3613" y="2390"/>
                    <a:pt x="3613" y="1546"/>
                  </a:cubicBezTo>
                  <a:cubicBezTo>
                    <a:pt x="3613" y="617"/>
                    <a:pt x="2851" y="0"/>
                    <a:pt x="2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816;p59">
              <a:extLst>
                <a:ext uri="{FF2B5EF4-FFF2-40B4-BE49-F238E27FC236}">
                  <a16:creationId xmlns:a16="http://schemas.microsoft.com/office/drawing/2014/main" id="{6E057272-A87F-200E-1945-0F95904E2C14}"/>
                </a:ext>
              </a:extLst>
            </p:cNvPr>
            <p:cNvSpPr/>
            <p:nvPr/>
          </p:nvSpPr>
          <p:spPr>
            <a:xfrm>
              <a:off x="5692623" y="4313486"/>
              <a:ext cx="96402" cy="68477"/>
            </a:xfrm>
            <a:custGeom>
              <a:avLst/>
              <a:gdLst/>
              <a:ahLst/>
              <a:cxnLst/>
              <a:rect l="l" t="t" r="r" b="b"/>
              <a:pathLst>
                <a:path w="4153" h="2950" extrusionOk="0">
                  <a:moveTo>
                    <a:pt x="2769" y="1"/>
                  </a:moveTo>
                  <a:cubicBezTo>
                    <a:pt x="1980" y="1"/>
                    <a:pt x="1246" y="444"/>
                    <a:pt x="900" y="1164"/>
                  </a:cubicBezTo>
                  <a:lnTo>
                    <a:pt x="0" y="2949"/>
                  </a:lnTo>
                  <a:lnTo>
                    <a:pt x="4153" y="2949"/>
                  </a:lnTo>
                  <a:lnTo>
                    <a:pt x="4153" y="416"/>
                  </a:lnTo>
                  <a:cubicBezTo>
                    <a:pt x="4153" y="195"/>
                    <a:pt x="3959" y="1"/>
                    <a:pt x="3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817;p59">
              <a:extLst>
                <a:ext uri="{FF2B5EF4-FFF2-40B4-BE49-F238E27FC236}">
                  <a16:creationId xmlns:a16="http://schemas.microsoft.com/office/drawing/2014/main" id="{994C2713-B463-837D-41CA-69A8FF8B0A8D}"/>
                </a:ext>
              </a:extLst>
            </p:cNvPr>
            <p:cNvSpPr/>
            <p:nvPr/>
          </p:nvSpPr>
          <p:spPr>
            <a:xfrm>
              <a:off x="5631897" y="4401535"/>
              <a:ext cx="157125" cy="81313"/>
            </a:xfrm>
            <a:custGeom>
              <a:avLst/>
              <a:gdLst/>
              <a:ahLst/>
              <a:cxnLst/>
              <a:rect l="l" t="t" r="r" b="b"/>
              <a:pathLst>
                <a:path w="6769" h="3503" extrusionOk="0">
                  <a:moveTo>
                    <a:pt x="1551" y="0"/>
                  </a:moveTo>
                  <a:cubicBezTo>
                    <a:pt x="693" y="0"/>
                    <a:pt x="0" y="679"/>
                    <a:pt x="0" y="1537"/>
                  </a:cubicBezTo>
                  <a:lnTo>
                    <a:pt x="0" y="3087"/>
                  </a:lnTo>
                  <a:cubicBezTo>
                    <a:pt x="0" y="3308"/>
                    <a:pt x="194" y="3502"/>
                    <a:pt x="416" y="3502"/>
                  </a:cubicBezTo>
                  <a:lnTo>
                    <a:pt x="845" y="3502"/>
                  </a:lnTo>
                  <a:cubicBezTo>
                    <a:pt x="928" y="2243"/>
                    <a:pt x="1966" y="1260"/>
                    <a:pt x="3225" y="1260"/>
                  </a:cubicBezTo>
                  <a:cubicBezTo>
                    <a:pt x="4485" y="1260"/>
                    <a:pt x="5537" y="2243"/>
                    <a:pt x="5606" y="3502"/>
                  </a:cubicBezTo>
                  <a:lnTo>
                    <a:pt x="6340" y="3502"/>
                  </a:lnTo>
                  <a:cubicBezTo>
                    <a:pt x="6575" y="3502"/>
                    <a:pt x="6769" y="3308"/>
                    <a:pt x="6769" y="3087"/>
                  </a:cubicBezTo>
                  <a:lnTo>
                    <a:pt x="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818;p59">
              <a:extLst>
                <a:ext uri="{FF2B5EF4-FFF2-40B4-BE49-F238E27FC236}">
                  <a16:creationId xmlns:a16="http://schemas.microsoft.com/office/drawing/2014/main" id="{4905694D-43C4-D930-67BC-1E25FDB60919}"/>
                </a:ext>
              </a:extLst>
            </p:cNvPr>
            <p:cNvSpPr/>
            <p:nvPr/>
          </p:nvSpPr>
          <p:spPr>
            <a:xfrm>
              <a:off x="5671104" y="4450167"/>
              <a:ext cx="83542" cy="71541"/>
            </a:xfrm>
            <a:custGeom>
              <a:avLst/>
              <a:gdLst/>
              <a:ahLst/>
              <a:cxnLst/>
              <a:rect l="l" t="t" r="r" b="b"/>
              <a:pathLst>
                <a:path w="3599" h="3082" extrusionOk="0">
                  <a:moveTo>
                    <a:pt x="1556" y="0"/>
                  </a:moveTo>
                  <a:cubicBezTo>
                    <a:pt x="763" y="0"/>
                    <a:pt x="0" y="617"/>
                    <a:pt x="0" y="1546"/>
                  </a:cubicBezTo>
                  <a:cubicBezTo>
                    <a:pt x="0" y="2390"/>
                    <a:pt x="692" y="3082"/>
                    <a:pt x="1536" y="3082"/>
                  </a:cubicBezTo>
                  <a:cubicBezTo>
                    <a:pt x="2921" y="3082"/>
                    <a:pt x="3599" y="1421"/>
                    <a:pt x="2630" y="452"/>
                  </a:cubicBezTo>
                  <a:cubicBezTo>
                    <a:pt x="2317" y="140"/>
                    <a:pt x="1933" y="0"/>
                    <a:pt x="1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819;p59">
              <a:extLst>
                <a:ext uri="{FF2B5EF4-FFF2-40B4-BE49-F238E27FC236}">
                  <a16:creationId xmlns:a16="http://schemas.microsoft.com/office/drawing/2014/main" id="{C3B747B9-507F-D770-BB81-AE3A5C3F5A27}"/>
                </a:ext>
              </a:extLst>
            </p:cNvPr>
            <p:cNvSpPr/>
            <p:nvPr/>
          </p:nvSpPr>
          <p:spPr>
            <a:xfrm>
              <a:off x="5566342" y="4215456"/>
              <a:ext cx="111838" cy="148815"/>
            </a:xfrm>
            <a:custGeom>
              <a:avLst/>
              <a:gdLst/>
              <a:ahLst/>
              <a:cxnLst/>
              <a:rect l="l" t="t" r="r" b="b"/>
              <a:pathLst>
                <a:path w="4818" h="6411" extrusionOk="0">
                  <a:moveTo>
                    <a:pt x="3601" y="1"/>
                  </a:moveTo>
                  <a:cubicBezTo>
                    <a:pt x="3517" y="1"/>
                    <a:pt x="3430" y="27"/>
                    <a:pt x="3350" y="85"/>
                  </a:cubicBezTo>
                  <a:lnTo>
                    <a:pt x="181" y="2466"/>
                  </a:lnTo>
                  <a:cubicBezTo>
                    <a:pt x="70" y="2549"/>
                    <a:pt x="1" y="2674"/>
                    <a:pt x="1" y="2812"/>
                  </a:cubicBezTo>
                  <a:cubicBezTo>
                    <a:pt x="1" y="2951"/>
                    <a:pt x="70" y="3075"/>
                    <a:pt x="181" y="3158"/>
                  </a:cubicBezTo>
                  <a:lnTo>
                    <a:pt x="1330" y="3975"/>
                  </a:lnTo>
                  <a:lnTo>
                    <a:pt x="817" y="5885"/>
                  </a:lnTo>
                  <a:cubicBezTo>
                    <a:pt x="734" y="6148"/>
                    <a:pt x="942" y="6411"/>
                    <a:pt x="1219" y="6411"/>
                  </a:cubicBezTo>
                  <a:cubicBezTo>
                    <a:pt x="1302" y="6411"/>
                    <a:pt x="1399" y="6369"/>
                    <a:pt x="1468" y="6314"/>
                  </a:cubicBezTo>
                  <a:lnTo>
                    <a:pt x="4638" y="3947"/>
                  </a:lnTo>
                  <a:cubicBezTo>
                    <a:pt x="4748" y="3864"/>
                    <a:pt x="4818" y="3726"/>
                    <a:pt x="4818" y="3601"/>
                  </a:cubicBezTo>
                  <a:cubicBezTo>
                    <a:pt x="4818" y="3463"/>
                    <a:pt x="4748" y="3338"/>
                    <a:pt x="4638" y="3255"/>
                  </a:cubicBezTo>
                  <a:lnTo>
                    <a:pt x="3489" y="2438"/>
                  </a:lnTo>
                  <a:lnTo>
                    <a:pt x="4015" y="528"/>
                  </a:lnTo>
                  <a:cubicBezTo>
                    <a:pt x="4088" y="237"/>
                    <a:pt x="3856" y="1"/>
                    <a:pt x="3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Rectangle 859">
            <a:extLst>
              <a:ext uri="{FF2B5EF4-FFF2-40B4-BE49-F238E27FC236}">
                <a16:creationId xmlns:a16="http://schemas.microsoft.com/office/drawing/2014/main" id="{29EE37AD-68EF-0BD2-7ADE-16763ABDEC5B}"/>
              </a:ext>
            </a:extLst>
          </p:cNvPr>
          <p:cNvSpPr/>
          <p:nvPr/>
        </p:nvSpPr>
        <p:spPr>
          <a:xfrm>
            <a:off x="-3388394" y="754177"/>
            <a:ext cx="3257765" cy="4013766"/>
          </a:xfrm>
          <a:prstGeom prst="rect">
            <a:avLst/>
          </a:prstGeom>
          <a:solidFill>
            <a:srgbClr val="FFFFFF">
              <a:alpha val="513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61" name="Graphic 860">
            <a:extLst>
              <a:ext uri="{FF2B5EF4-FFF2-40B4-BE49-F238E27FC236}">
                <a16:creationId xmlns:a16="http://schemas.microsoft.com/office/drawing/2014/main" id="{096DFDEA-14BE-88A7-FC14-1342FD1E7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862" name="Google Shape;939;p35">
            <a:extLst>
              <a:ext uri="{FF2B5EF4-FFF2-40B4-BE49-F238E27FC236}">
                <a16:creationId xmlns:a16="http://schemas.microsoft.com/office/drawing/2014/main" id="{9D562617-D4E1-CD26-1A21-00EB802B9165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16837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939;p35">
            <a:extLst>
              <a:ext uri="{FF2B5EF4-FFF2-40B4-BE49-F238E27FC236}">
                <a16:creationId xmlns:a16="http://schemas.microsoft.com/office/drawing/2014/main" id="{716634FC-C2C0-27EE-D3E1-3EBC63515C9D}"/>
              </a:ext>
            </a:extLst>
          </p:cNvPr>
          <p:cNvSpPr txBox="1">
            <a:spLocks/>
          </p:cNvSpPr>
          <p:nvPr/>
        </p:nvSpPr>
        <p:spPr>
          <a:xfrm>
            <a:off x="2418940" y="269563"/>
            <a:ext cx="537487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Problem to Solve</a:t>
            </a:r>
          </a:p>
        </p:txBody>
      </p:sp>
      <p:grpSp>
        <p:nvGrpSpPr>
          <p:cNvPr id="57" name="Google Shape;6428;p73">
            <a:extLst>
              <a:ext uri="{FF2B5EF4-FFF2-40B4-BE49-F238E27FC236}">
                <a16:creationId xmlns:a16="http://schemas.microsoft.com/office/drawing/2014/main" id="{B9EC9389-6B43-7CEF-EAC3-93772E0065F1}"/>
              </a:ext>
            </a:extLst>
          </p:cNvPr>
          <p:cNvGrpSpPr/>
          <p:nvPr/>
        </p:nvGrpSpPr>
        <p:grpSpPr>
          <a:xfrm>
            <a:off x="-2200386" y="2274823"/>
            <a:ext cx="600492" cy="707887"/>
            <a:chOff x="-41526450" y="3951100"/>
            <a:chExt cx="313500" cy="316650"/>
          </a:xfrm>
          <a:solidFill>
            <a:srgbClr val="A549EC"/>
          </a:solidFill>
        </p:grpSpPr>
        <p:sp>
          <p:nvSpPr>
            <p:cNvPr id="58" name="Google Shape;6429;p73">
              <a:extLst>
                <a:ext uri="{FF2B5EF4-FFF2-40B4-BE49-F238E27FC236}">
                  <a16:creationId xmlns:a16="http://schemas.microsoft.com/office/drawing/2014/main" id="{62D9C24D-3EF8-0989-BC18-1F24D19B706D}"/>
                </a:ext>
              </a:extLst>
            </p:cNvPr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31;p73">
              <a:extLst>
                <a:ext uri="{FF2B5EF4-FFF2-40B4-BE49-F238E27FC236}">
                  <a16:creationId xmlns:a16="http://schemas.microsoft.com/office/drawing/2014/main" id="{181CCAD3-088E-DCDF-579E-8323C5D3D65C}"/>
                </a:ext>
              </a:extLst>
            </p:cNvPr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237;p72">
            <a:extLst>
              <a:ext uri="{FF2B5EF4-FFF2-40B4-BE49-F238E27FC236}">
                <a16:creationId xmlns:a16="http://schemas.microsoft.com/office/drawing/2014/main" id="{42808233-3360-7804-CB76-FB930D81C0FF}"/>
              </a:ext>
            </a:extLst>
          </p:cNvPr>
          <p:cNvGrpSpPr/>
          <p:nvPr/>
        </p:nvGrpSpPr>
        <p:grpSpPr>
          <a:xfrm>
            <a:off x="-3245307" y="2335433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62" name="Google Shape;6238;p72">
              <a:extLst>
                <a:ext uri="{FF2B5EF4-FFF2-40B4-BE49-F238E27FC236}">
                  <a16:creationId xmlns:a16="http://schemas.microsoft.com/office/drawing/2014/main" id="{4003D68D-C978-8E32-0DB3-C4963DF7B1C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Google Shape;6239;p72">
              <a:extLst>
                <a:ext uri="{FF2B5EF4-FFF2-40B4-BE49-F238E27FC236}">
                  <a16:creationId xmlns:a16="http://schemas.microsoft.com/office/drawing/2014/main" id="{3FF9275B-877F-6626-6693-8CD7FA2E5DE7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2" name="Google Shape;6237;p72">
            <a:extLst>
              <a:ext uri="{FF2B5EF4-FFF2-40B4-BE49-F238E27FC236}">
                <a16:creationId xmlns:a16="http://schemas.microsoft.com/office/drawing/2014/main" id="{B1CB66AE-A179-C9DB-E9CB-0C5DD18C7DD4}"/>
              </a:ext>
            </a:extLst>
          </p:cNvPr>
          <p:cNvGrpSpPr/>
          <p:nvPr/>
        </p:nvGrpSpPr>
        <p:grpSpPr>
          <a:xfrm>
            <a:off x="-2097324" y="970884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33" name="Google Shape;6238;p72">
              <a:extLst>
                <a:ext uri="{FF2B5EF4-FFF2-40B4-BE49-F238E27FC236}">
                  <a16:creationId xmlns:a16="http://schemas.microsoft.com/office/drawing/2014/main" id="{0E7AB147-705D-9C7B-F224-F1AD40C75A8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4" name="Google Shape;6239;p72">
              <a:extLst>
                <a:ext uri="{FF2B5EF4-FFF2-40B4-BE49-F238E27FC236}">
                  <a16:creationId xmlns:a16="http://schemas.microsoft.com/office/drawing/2014/main" id="{38DEE26D-1EBE-B33E-7218-B4162BE30843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5" name="Google Shape;6237;p72">
            <a:extLst>
              <a:ext uri="{FF2B5EF4-FFF2-40B4-BE49-F238E27FC236}">
                <a16:creationId xmlns:a16="http://schemas.microsoft.com/office/drawing/2014/main" id="{94568344-243A-3C89-5191-351ED188A5A3}"/>
              </a:ext>
            </a:extLst>
          </p:cNvPr>
          <p:cNvGrpSpPr/>
          <p:nvPr/>
        </p:nvGrpSpPr>
        <p:grpSpPr>
          <a:xfrm>
            <a:off x="-845862" y="2335433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36" name="Google Shape;6238;p72">
              <a:extLst>
                <a:ext uri="{FF2B5EF4-FFF2-40B4-BE49-F238E27FC236}">
                  <a16:creationId xmlns:a16="http://schemas.microsoft.com/office/drawing/2014/main" id="{D44975A8-23AD-C0BE-4962-672EAE6A6FC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7" name="Google Shape;6239;p72">
              <a:extLst>
                <a:ext uri="{FF2B5EF4-FFF2-40B4-BE49-F238E27FC236}">
                  <a16:creationId xmlns:a16="http://schemas.microsoft.com/office/drawing/2014/main" id="{DB47FEE9-A0C8-C3D3-F3F1-9F1680888524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8" name="Google Shape;6237;p72">
            <a:extLst>
              <a:ext uri="{FF2B5EF4-FFF2-40B4-BE49-F238E27FC236}">
                <a16:creationId xmlns:a16="http://schemas.microsoft.com/office/drawing/2014/main" id="{CFFABAC4-1148-F80A-380A-9DBD02FC7F12}"/>
              </a:ext>
            </a:extLst>
          </p:cNvPr>
          <p:cNvGrpSpPr/>
          <p:nvPr/>
        </p:nvGrpSpPr>
        <p:grpSpPr>
          <a:xfrm>
            <a:off x="-2041838" y="3830501"/>
            <a:ext cx="337829" cy="720638"/>
            <a:chOff x="4584850" y="4399275"/>
            <a:chExt cx="225875" cy="481825"/>
          </a:xfrm>
          <a:solidFill>
            <a:srgbClr val="E62B4B"/>
          </a:solidFill>
        </p:grpSpPr>
        <p:sp>
          <p:nvSpPr>
            <p:cNvPr id="839" name="Google Shape;6238;p72">
              <a:extLst>
                <a:ext uri="{FF2B5EF4-FFF2-40B4-BE49-F238E27FC236}">
                  <a16:creationId xmlns:a16="http://schemas.microsoft.com/office/drawing/2014/main" id="{B3C84043-B7A9-093D-B278-7C96F322A78A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0" name="Google Shape;6239;p72">
              <a:extLst>
                <a:ext uri="{FF2B5EF4-FFF2-40B4-BE49-F238E27FC236}">
                  <a16:creationId xmlns:a16="http://schemas.microsoft.com/office/drawing/2014/main" id="{8FDE73EF-9E99-F94E-72C6-E5B790EE48A8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41" name="Google Shape;6648;p74">
            <a:extLst>
              <a:ext uri="{FF2B5EF4-FFF2-40B4-BE49-F238E27FC236}">
                <a16:creationId xmlns:a16="http://schemas.microsoft.com/office/drawing/2014/main" id="{57AAA767-A3AE-8F7B-A7CD-0D42B2DB793B}"/>
              </a:ext>
            </a:extLst>
          </p:cNvPr>
          <p:cNvSpPr/>
          <p:nvPr/>
        </p:nvSpPr>
        <p:spPr>
          <a:xfrm>
            <a:off x="-1712973" y="944419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6648;p74">
            <a:extLst>
              <a:ext uri="{FF2B5EF4-FFF2-40B4-BE49-F238E27FC236}">
                <a16:creationId xmlns:a16="http://schemas.microsoft.com/office/drawing/2014/main" id="{50910802-EF63-B709-8356-B6F69AC3D188}"/>
              </a:ext>
            </a:extLst>
          </p:cNvPr>
          <p:cNvSpPr/>
          <p:nvPr/>
        </p:nvSpPr>
        <p:spPr>
          <a:xfrm>
            <a:off x="-1178910" y="2180980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6648;p74">
            <a:extLst>
              <a:ext uri="{FF2B5EF4-FFF2-40B4-BE49-F238E27FC236}">
                <a16:creationId xmlns:a16="http://schemas.microsoft.com/office/drawing/2014/main" id="{4A18C11E-7AAB-A2D4-793F-3716945A8075}"/>
              </a:ext>
            </a:extLst>
          </p:cNvPr>
          <p:cNvSpPr/>
          <p:nvPr/>
        </p:nvSpPr>
        <p:spPr>
          <a:xfrm>
            <a:off x="-2952006" y="2101740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5" name="Straight Arrow Connector 844">
            <a:extLst>
              <a:ext uri="{FF2B5EF4-FFF2-40B4-BE49-F238E27FC236}">
                <a16:creationId xmlns:a16="http://schemas.microsoft.com/office/drawing/2014/main" id="{2CFDE9B7-CC1F-DC32-AAB0-31C4BE372EA3}"/>
              </a:ext>
            </a:extLst>
          </p:cNvPr>
          <p:cNvCxnSpPr>
            <a:cxnSpLocks/>
          </p:cNvCxnSpPr>
          <p:nvPr/>
        </p:nvCxnSpPr>
        <p:spPr>
          <a:xfrm>
            <a:off x="-2886056" y="2692238"/>
            <a:ext cx="670996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Straight Arrow Connector 845">
            <a:extLst>
              <a:ext uri="{FF2B5EF4-FFF2-40B4-BE49-F238E27FC236}">
                <a16:creationId xmlns:a16="http://schemas.microsoft.com/office/drawing/2014/main" id="{8682A3D5-C1FA-F9E1-EB11-B112EB3502A0}"/>
              </a:ext>
            </a:extLst>
          </p:cNvPr>
          <p:cNvCxnSpPr>
            <a:cxnSpLocks/>
          </p:cNvCxnSpPr>
          <p:nvPr/>
        </p:nvCxnSpPr>
        <p:spPr>
          <a:xfrm>
            <a:off x="-1704009" y="3107534"/>
            <a:ext cx="0" cy="786326"/>
          </a:xfrm>
          <a:prstGeom prst="straightConnector1">
            <a:avLst/>
          </a:prstGeom>
          <a:ln w="76200">
            <a:solidFill>
              <a:srgbClr val="A549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7" name="Google Shape;6648;p74">
            <a:extLst>
              <a:ext uri="{FF2B5EF4-FFF2-40B4-BE49-F238E27FC236}">
                <a16:creationId xmlns:a16="http://schemas.microsoft.com/office/drawing/2014/main" id="{FB9C357A-1A1F-0ADF-3FD1-236B67AD1A41}"/>
              </a:ext>
            </a:extLst>
          </p:cNvPr>
          <p:cNvSpPr/>
          <p:nvPr/>
        </p:nvSpPr>
        <p:spPr>
          <a:xfrm>
            <a:off x="-2356705" y="3578914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8" name="Straight Arrow Connector 847">
            <a:extLst>
              <a:ext uri="{FF2B5EF4-FFF2-40B4-BE49-F238E27FC236}">
                <a16:creationId xmlns:a16="http://schemas.microsoft.com/office/drawing/2014/main" id="{7044E828-99B7-28EF-B967-30CE87E47B2D}"/>
              </a:ext>
            </a:extLst>
          </p:cNvPr>
          <p:cNvCxnSpPr>
            <a:cxnSpLocks/>
          </p:cNvCxnSpPr>
          <p:nvPr/>
        </p:nvCxnSpPr>
        <p:spPr>
          <a:xfrm>
            <a:off x="-1928409" y="1691522"/>
            <a:ext cx="0" cy="576362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9" name="Straight Arrow Connector 848">
            <a:extLst>
              <a:ext uri="{FF2B5EF4-FFF2-40B4-BE49-F238E27FC236}">
                <a16:creationId xmlns:a16="http://schemas.microsoft.com/office/drawing/2014/main" id="{CF8EF104-2E43-6FEB-AA98-E8D638AF9B9F}"/>
              </a:ext>
            </a:extLst>
          </p:cNvPr>
          <p:cNvCxnSpPr>
            <a:cxnSpLocks/>
          </p:cNvCxnSpPr>
          <p:nvPr/>
        </p:nvCxnSpPr>
        <p:spPr>
          <a:xfrm flipH="1">
            <a:off x="-1580142" y="2638962"/>
            <a:ext cx="83979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0" name="Straight Arrow Connector 849">
            <a:extLst>
              <a:ext uri="{FF2B5EF4-FFF2-40B4-BE49-F238E27FC236}">
                <a16:creationId xmlns:a16="http://schemas.microsoft.com/office/drawing/2014/main" id="{D9426771-BF28-12B4-0701-9EF3B87160BB}"/>
              </a:ext>
            </a:extLst>
          </p:cNvPr>
          <p:cNvCxnSpPr>
            <a:cxnSpLocks/>
          </p:cNvCxnSpPr>
          <p:nvPr/>
        </p:nvCxnSpPr>
        <p:spPr>
          <a:xfrm flipV="1">
            <a:off x="-1928409" y="3056071"/>
            <a:ext cx="10813" cy="71885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2" name="Google Shape;1812;p59">
            <a:extLst>
              <a:ext uri="{FF2B5EF4-FFF2-40B4-BE49-F238E27FC236}">
                <a16:creationId xmlns:a16="http://schemas.microsoft.com/office/drawing/2014/main" id="{0BED5698-79A9-0381-E831-0E4E34570CDC}"/>
              </a:ext>
            </a:extLst>
          </p:cNvPr>
          <p:cNvGrpSpPr/>
          <p:nvPr/>
        </p:nvGrpSpPr>
        <p:grpSpPr>
          <a:xfrm>
            <a:off x="-1519770" y="3693144"/>
            <a:ext cx="333527" cy="306252"/>
            <a:chOff x="5455498" y="4215456"/>
            <a:chExt cx="333527" cy="306252"/>
          </a:xfrm>
        </p:grpSpPr>
        <p:sp>
          <p:nvSpPr>
            <p:cNvPr id="853" name="Google Shape;1813;p59">
              <a:extLst>
                <a:ext uri="{FF2B5EF4-FFF2-40B4-BE49-F238E27FC236}">
                  <a16:creationId xmlns:a16="http://schemas.microsoft.com/office/drawing/2014/main" id="{4B64681F-4C45-2919-574B-13093E5A592B}"/>
                </a:ext>
              </a:extLst>
            </p:cNvPr>
            <p:cNvSpPr/>
            <p:nvPr/>
          </p:nvSpPr>
          <p:spPr>
            <a:xfrm>
              <a:off x="5455498" y="4313486"/>
              <a:ext cx="96402" cy="68477"/>
            </a:xfrm>
            <a:custGeom>
              <a:avLst/>
              <a:gdLst/>
              <a:ahLst/>
              <a:cxnLst/>
              <a:rect l="l" t="t" r="r" b="b"/>
              <a:pathLst>
                <a:path w="4153" h="2950" extrusionOk="0">
                  <a:moveTo>
                    <a:pt x="416" y="1"/>
                  </a:moveTo>
                  <a:cubicBezTo>
                    <a:pt x="194" y="1"/>
                    <a:pt x="1" y="195"/>
                    <a:pt x="1" y="416"/>
                  </a:cubicBezTo>
                  <a:lnTo>
                    <a:pt x="1" y="2949"/>
                  </a:lnTo>
                  <a:lnTo>
                    <a:pt x="4153" y="2949"/>
                  </a:lnTo>
                  <a:lnTo>
                    <a:pt x="3253" y="1164"/>
                  </a:lnTo>
                  <a:cubicBezTo>
                    <a:pt x="2893" y="444"/>
                    <a:pt x="2174" y="1"/>
                    <a:pt x="1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814;p59">
              <a:extLst>
                <a:ext uri="{FF2B5EF4-FFF2-40B4-BE49-F238E27FC236}">
                  <a16:creationId xmlns:a16="http://schemas.microsoft.com/office/drawing/2014/main" id="{13C9960F-19DB-9591-BEA8-08BEFB4549DE}"/>
                </a:ext>
              </a:extLst>
            </p:cNvPr>
            <p:cNvSpPr/>
            <p:nvPr/>
          </p:nvSpPr>
          <p:spPr>
            <a:xfrm>
              <a:off x="5455498" y="4401535"/>
              <a:ext cx="156824" cy="81313"/>
            </a:xfrm>
            <a:custGeom>
              <a:avLst/>
              <a:gdLst/>
              <a:ahLst/>
              <a:cxnLst/>
              <a:rect l="l" t="t" r="r" b="b"/>
              <a:pathLst>
                <a:path w="6756" h="3503" extrusionOk="0">
                  <a:moveTo>
                    <a:pt x="1" y="0"/>
                  </a:moveTo>
                  <a:lnTo>
                    <a:pt x="1" y="3087"/>
                  </a:lnTo>
                  <a:cubicBezTo>
                    <a:pt x="1" y="3308"/>
                    <a:pt x="194" y="3502"/>
                    <a:pt x="416" y="3502"/>
                  </a:cubicBezTo>
                  <a:lnTo>
                    <a:pt x="1149" y="3502"/>
                  </a:lnTo>
                  <a:cubicBezTo>
                    <a:pt x="1233" y="2243"/>
                    <a:pt x="2271" y="1260"/>
                    <a:pt x="3530" y="1260"/>
                  </a:cubicBezTo>
                  <a:cubicBezTo>
                    <a:pt x="4790" y="1260"/>
                    <a:pt x="5842" y="2243"/>
                    <a:pt x="5911" y="3502"/>
                  </a:cubicBezTo>
                  <a:lnTo>
                    <a:pt x="6340" y="3502"/>
                  </a:lnTo>
                  <a:cubicBezTo>
                    <a:pt x="6575" y="3502"/>
                    <a:pt x="6755" y="3308"/>
                    <a:pt x="6755" y="3087"/>
                  </a:cubicBezTo>
                  <a:lnTo>
                    <a:pt x="6755" y="1537"/>
                  </a:lnTo>
                  <a:cubicBezTo>
                    <a:pt x="6755" y="679"/>
                    <a:pt x="6063" y="0"/>
                    <a:pt x="5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815;p59">
              <a:extLst>
                <a:ext uri="{FF2B5EF4-FFF2-40B4-BE49-F238E27FC236}">
                  <a16:creationId xmlns:a16="http://schemas.microsoft.com/office/drawing/2014/main" id="{2F833006-8CDF-1FB0-25F6-082DA1D52DAD}"/>
                </a:ext>
              </a:extLst>
            </p:cNvPr>
            <p:cNvSpPr/>
            <p:nvPr/>
          </p:nvSpPr>
          <p:spPr>
            <a:xfrm>
              <a:off x="5489552" y="4450167"/>
              <a:ext cx="83890" cy="71541"/>
            </a:xfrm>
            <a:custGeom>
              <a:avLst/>
              <a:gdLst/>
              <a:ahLst/>
              <a:cxnLst/>
              <a:rect l="l" t="t" r="r" b="b"/>
              <a:pathLst>
                <a:path w="3614" h="3082" extrusionOk="0">
                  <a:moveTo>
                    <a:pt x="2053" y="0"/>
                  </a:moveTo>
                  <a:cubicBezTo>
                    <a:pt x="1674" y="0"/>
                    <a:pt x="1287" y="140"/>
                    <a:pt x="970" y="452"/>
                  </a:cubicBezTo>
                  <a:cubicBezTo>
                    <a:pt x="1" y="1421"/>
                    <a:pt x="693" y="3082"/>
                    <a:pt x="2063" y="3082"/>
                  </a:cubicBezTo>
                  <a:cubicBezTo>
                    <a:pt x="2921" y="3082"/>
                    <a:pt x="3613" y="2390"/>
                    <a:pt x="3613" y="1546"/>
                  </a:cubicBezTo>
                  <a:cubicBezTo>
                    <a:pt x="3613" y="617"/>
                    <a:pt x="2851" y="0"/>
                    <a:pt x="2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816;p59">
              <a:extLst>
                <a:ext uri="{FF2B5EF4-FFF2-40B4-BE49-F238E27FC236}">
                  <a16:creationId xmlns:a16="http://schemas.microsoft.com/office/drawing/2014/main" id="{6E057272-A87F-200E-1945-0F95904E2C14}"/>
                </a:ext>
              </a:extLst>
            </p:cNvPr>
            <p:cNvSpPr/>
            <p:nvPr/>
          </p:nvSpPr>
          <p:spPr>
            <a:xfrm>
              <a:off x="5692623" y="4313486"/>
              <a:ext cx="96402" cy="68477"/>
            </a:xfrm>
            <a:custGeom>
              <a:avLst/>
              <a:gdLst/>
              <a:ahLst/>
              <a:cxnLst/>
              <a:rect l="l" t="t" r="r" b="b"/>
              <a:pathLst>
                <a:path w="4153" h="2950" extrusionOk="0">
                  <a:moveTo>
                    <a:pt x="2769" y="1"/>
                  </a:moveTo>
                  <a:cubicBezTo>
                    <a:pt x="1980" y="1"/>
                    <a:pt x="1246" y="444"/>
                    <a:pt x="900" y="1164"/>
                  </a:cubicBezTo>
                  <a:lnTo>
                    <a:pt x="0" y="2949"/>
                  </a:lnTo>
                  <a:lnTo>
                    <a:pt x="4153" y="2949"/>
                  </a:lnTo>
                  <a:lnTo>
                    <a:pt x="4153" y="416"/>
                  </a:lnTo>
                  <a:cubicBezTo>
                    <a:pt x="4153" y="195"/>
                    <a:pt x="3959" y="1"/>
                    <a:pt x="3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817;p59">
              <a:extLst>
                <a:ext uri="{FF2B5EF4-FFF2-40B4-BE49-F238E27FC236}">
                  <a16:creationId xmlns:a16="http://schemas.microsoft.com/office/drawing/2014/main" id="{994C2713-B463-837D-41CA-69A8FF8B0A8D}"/>
                </a:ext>
              </a:extLst>
            </p:cNvPr>
            <p:cNvSpPr/>
            <p:nvPr/>
          </p:nvSpPr>
          <p:spPr>
            <a:xfrm>
              <a:off x="5631897" y="4401535"/>
              <a:ext cx="157125" cy="81313"/>
            </a:xfrm>
            <a:custGeom>
              <a:avLst/>
              <a:gdLst/>
              <a:ahLst/>
              <a:cxnLst/>
              <a:rect l="l" t="t" r="r" b="b"/>
              <a:pathLst>
                <a:path w="6769" h="3503" extrusionOk="0">
                  <a:moveTo>
                    <a:pt x="1551" y="0"/>
                  </a:moveTo>
                  <a:cubicBezTo>
                    <a:pt x="693" y="0"/>
                    <a:pt x="0" y="679"/>
                    <a:pt x="0" y="1537"/>
                  </a:cubicBezTo>
                  <a:lnTo>
                    <a:pt x="0" y="3087"/>
                  </a:lnTo>
                  <a:cubicBezTo>
                    <a:pt x="0" y="3308"/>
                    <a:pt x="194" y="3502"/>
                    <a:pt x="416" y="3502"/>
                  </a:cubicBezTo>
                  <a:lnTo>
                    <a:pt x="845" y="3502"/>
                  </a:lnTo>
                  <a:cubicBezTo>
                    <a:pt x="928" y="2243"/>
                    <a:pt x="1966" y="1260"/>
                    <a:pt x="3225" y="1260"/>
                  </a:cubicBezTo>
                  <a:cubicBezTo>
                    <a:pt x="4485" y="1260"/>
                    <a:pt x="5537" y="2243"/>
                    <a:pt x="5606" y="3502"/>
                  </a:cubicBezTo>
                  <a:lnTo>
                    <a:pt x="6340" y="3502"/>
                  </a:lnTo>
                  <a:cubicBezTo>
                    <a:pt x="6575" y="3502"/>
                    <a:pt x="6769" y="3308"/>
                    <a:pt x="6769" y="3087"/>
                  </a:cubicBezTo>
                  <a:lnTo>
                    <a:pt x="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818;p59">
              <a:extLst>
                <a:ext uri="{FF2B5EF4-FFF2-40B4-BE49-F238E27FC236}">
                  <a16:creationId xmlns:a16="http://schemas.microsoft.com/office/drawing/2014/main" id="{4905694D-43C4-D930-67BC-1E25FDB60919}"/>
                </a:ext>
              </a:extLst>
            </p:cNvPr>
            <p:cNvSpPr/>
            <p:nvPr/>
          </p:nvSpPr>
          <p:spPr>
            <a:xfrm>
              <a:off x="5671104" y="4450167"/>
              <a:ext cx="83542" cy="71541"/>
            </a:xfrm>
            <a:custGeom>
              <a:avLst/>
              <a:gdLst/>
              <a:ahLst/>
              <a:cxnLst/>
              <a:rect l="l" t="t" r="r" b="b"/>
              <a:pathLst>
                <a:path w="3599" h="3082" extrusionOk="0">
                  <a:moveTo>
                    <a:pt x="1556" y="0"/>
                  </a:moveTo>
                  <a:cubicBezTo>
                    <a:pt x="763" y="0"/>
                    <a:pt x="0" y="617"/>
                    <a:pt x="0" y="1546"/>
                  </a:cubicBezTo>
                  <a:cubicBezTo>
                    <a:pt x="0" y="2390"/>
                    <a:pt x="692" y="3082"/>
                    <a:pt x="1536" y="3082"/>
                  </a:cubicBezTo>
                  <a:cubicBezTo>
                    <a:pt x="2921" y="3082"/>
                    <a:pt x="3599" y="1421"/>
                    <a:pt x="2630" y="452"/>
                  </a:cubicBezTo>
                  <a:cubicBezTo>
                    <a:pt x="2317" y="140"/>
                    <a:pt x="1933" y="0"/>
                    <a:pt x="1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819;p59">
              <a:extLst>
                <a:ext uri="{FF2B5EF4-FFF2-40B4-BE49-F238E27FC236}">
                  <a16:creationId xmlns:a16="http://schemas.microsoft.com/office/drawing/2014/main" id="{C3B747B9-507F-D770-BB81-AE3A5C3F5A27}"/>
                </a:ext>
              </a:extLst>
            </p:cNvPr>
            <p:cNvSpPr/>
            <p:nvPr/>
          </p:nvSpPr>
          <p:spPr>
            <a:xfrm>
              <a:off x="5566342" y="4215456"/>
              <a:ext cx="111838" cy="148815"/>
            </a:xfrm>
            <a:custGeom>
              <a:avLst/>
              <a:gdLst/>
              <a:ahLst/>
              <a:cxnLst/>
              <a:rect l="l" t="t" r="r" b="b"/>
              <a:pathLst>
                <a:path w="4818" h="6411" extrusionOk="0">
                  <a:moveTo>
                    <a:pt x="3601" y="1"/>
                  </a:moveTo>
                  <a:cubicBezTo>
                    <a:pt x="3517" y="1"/>
                    <a:pt x="3430" y="27"/>
                    <a:pt x="3350" y="85"/>
                  </a:cubicBezTo>
                  <a:lnTo>
                    <a:pt x="181" y="2466"/>
                  </a:lnTo>
                  <a:cubicBezTo>
                    <a:pt x="70" y="2549"/>
                    <a:pt x="1" y="2674"/>
                    <a:pt x="1" y="2812"/>
                  </a:cubicBezTo>
                  <a:cubicBezTo>
                    <a:pt x="1" y="2951"/>
                    <a:pt x="70" y="3075"/>
                    <a:pt x="181" y="3158"/>
                  </a:cubicBezTo>
                  <a:lnTo>
                    <a:pt x="1330" y="3975"/>
                  </a:lnTo>
                  <a:lnTo>
                    <a:pt x="817" y="5885"/>
                  </a:lnTo>
                  <a:cubicBezTo>
                    <a:pt x="734" y="6148"/>
                    <a:pt x="942" y="6411"/>
                    <a:pt x="1219" y="6411"/>
                  </a:cubicBezTo>
                  <a:cubicBezTo>
                    <a:pt x="1302" y="6411"/>
                    <a:pt x="1399" y="6369"/>
                    <a:pt x="1468" y="6314"/>
                  </a:cubicBezTo>
                  <a:lnTo>
                    <a:pt x="4638" y="3947"/>
                  </a:lnTo>
                  <a:cubicBezTo>
                    <a:pt x="4748" y="3864"/>
                    <a:pt x="4818" y="3726"/>
                    <a:pt x="4818" y="3601"/>
                  </a:cubicBezTo>
                  <a:cubicBezTo>
                    <a:pt x="4818" y="3463"/>
                    <a:pt x="4748" y="3338"/>
                    <a:pt x="4638" y="3255"/>
                  </a:cubicBezTo>
                  <a:lnTo>
                    <a:pt x="3489" y="2438"/>
                  </a:lnTo>
                  <a:lnTo>
                    <a:pt x="4015" y="528"/>
                  </a:lnTo>
                  <a:cubicBezTo>
                    <a:pt x="4088" y="237"/>
                    <a:pt x="3856" y="1"/>
                    <a:pt x="3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Rectangle 859">
            <a:extLst>
              <a:ext uri="{FF2B5EF4-FFF2-40B4-BE49-F238E27FC236}">
                <a16:creationId xmlns:a16="http://schemas.microsoft.com/office/drawing/2014/main" id="{29EE37AD-68EF-0BD2-7ADE-16763ABDEC5B}"/>
              </a:ext>
            </a:extLst>
          </p:cNvPr>
          <p:cNvSpPr/>
          <p:nvPr/>
        </p:nvSpPr>
        <p:spPr>
          <a:xfrm>
            <a:off x="-3388394" y="754177"/>
            <a:ext cx="3257765" cy="4013766"/>
          </a:xfrm>
          <a:prstGeom prst="rect">
            <a:avLst/>
          </a:prstGeom>
          <a:solidFill>
            <a:srgbClr val="FFFFFF">
              <a:alpha val="513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61" name="Graphic 860">
            <a:extLst>
              <a:ext uri="{FF2B5EF4-FFF2-40B4-BE49-F238E27FC236}">
                <a16:creationId xmlns:a16="http://schemas.microsoft.com/office/drawing/2014/main" id="{096DFDEA-14BE-88A7-FC14-1342FD1E7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862" name="Google Shape;939;p35">
            <a:extLst>
              <a:ext uri="{FF2B5EF4-FFF2-40B4-BE49-F238E27FC236}">
                <a16:creationId xmlns:a16="http://schemas.microsoft.com/office/drawing/2014/main" id="{9D562617-D4E1-CD26-1A21-00EB802B9165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  <p:sp>
        <p:nvSpPr>
          <p:cNvPr id="2" name="Google Shape;939;p35">
            <a:extLst>
              <a:ext uri="{FF2B5EF4-FFF2-40B4-BE49-F238E27FC236}">
                <a16:creationId xmlns:a16="http://schemas.microsoft.com/office/drawing/2014/main" id="{87ADBD09-A6AA-5351-318E-A7E3D20119C5}"/>
              </a:ext>
            </a:extLst>
          </p:cNvPr>
          <p:cNvSpPr txBox="1">
            <a:spLocks/>
          </p:cNvSpPr>
          <p:nvPr/>
        </p:nvSpPr>
        <p:spPr>
          <a:xfrm>
            <a:off x="1057379" y="2202583"/>
            <a:ext cx="2776598" cy="54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3200" dirty="0"/>
              <a:t>Regular Insurance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05817F3-B468-5C51-63B0-BE59477C7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6528" y="1162590"/>
            <a:ext cx="2776598" cy="3425674"/>
          </a:xfrm>
          <a:prstGeom prst="rect">
            <a:avLst/>
          </a:prstGeom>
        </p:spPr>
      </p:pic>
      <p:pic>
        <p:nvPicPr>
          <p:cNvPr id="21510" name="Picture 6" descr="logo illustration of Evil skull devill logo design black and white.  14536321 Vector Art at Vecteezy">
            <a:extLst>
              <a:ext uri="{FF2B5EF4-FFF2-40B4-BE49-F238E27FC236}">
                <a16:creationId xmlns:a16="http://schemas.microsoft.com/office/drawing/2014/main" id="{AD5E3C29-09CE-7DA7-B34F-21A1FD12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094" y1="35260" x2="57760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49" y="1593339"/>
            <a:ext cx="2401422" cy="240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982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6237;p72">
            <a:extLst>
              <a:ext uri="{FF2B5EF4-FFF2-40B4-BE49-F238E27FC236}">
                <a16:creationId xmlns:a16="http://schemas.microsoft.com/office/drawing/2014/main" id="{984B9CAD-580A-1E27-E8C1-5AE5AD569B2F}"/>
              </a:ext>
            </a:extLst>
          </p:cNvPr>
          <p:cNvGrpSpPr/>
          <p:nvPr/>
        </p:nvGrpSpPr>
        <p:grpSpPr>
          <a:xfrm>
            <a:off x="1224880" y="2553120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45" name="Google Shape;6238;p72">
              <a:extLst>
                <a:ext uri="{FF2B5EF4-FFF2-40B4-BE49-F238E27FC236}">
                  <a16:creationId xmlns:a16="http://schemas.microsoft.com/office/drawing/2014/main" id="{39CA64BC-8BA7-FC98-5D17-1C3C14D4AA95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6" name="Google Shape;6239;p72">
              <a:extLst>
                <a:ext uri="{FF2B5EF4-FFF2-40B4-BE49-F238E27FC236}">
                  <a16:creationId xmlns:a16="http://schemas.microsoft.com/office/drawing/2014/main" id="{D0571D4F-1DEA-3128-42CF-6B0C27F81532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7" name="Google Shape;6237;p72">
            <a:extLst>
              <a:ext uri="{FF2B5EF4-FFF2-40B4-BE49-F238E27FC236}">
                <a16:creationId xmlns:a16="http://schemas.microsoft.com/office/drawing/2014/main" id="{08B2D7D6-8293-76BA-06AA-16720273D9B7}"/>
              </a:ext>
            </a:extLst>
          </p:cNvPr>
          <p:cNvGrpSpPr/>
          <p:nvPr/>
        </p:nvGrpSpPr>
        <p:grpSpPr>
          <a:xfrm>
            <a:off x="2372863" y="1188571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48" name="Google Shape;6238;p72">
              <a:extLst>
                <a:ext uri="{FF2B5EF4-FFF2-40B4-BE49-F238E27FC236}">
                  <a16:creationId xmlns:a16="http://schemas.microsoft.com/office/drawing/2014/main" id="{0EB885CE-EAC2-2AC8-35C4-0E84CE8CEBE4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9" name="Google Shape;6239;p72">
              <a:extLst>
                <a:ext uri="{FF2B5EF4-FFF2-40B4-BE49-F238E27FC236}">
                  <a16:creationId xmlns:a16="http://schemas.microsoft.com/office/drawing/2014/main" id="{053921A7-C886-E471-23B1-E3DD0FBE0720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0" name="Google Shape;6237;p72">
            <a:extLst>
              <a:ext uri="{FF2B5EF4-FFF2-40B4-BE49-F238E27FC236}">
                <a16:creationId xmlns:a16="http://schemas.microsoft.com/office/drawing/2014/main" id="{08954199-691C-8DF9-1DA8-D6FBEDA197C9}"/>
              </a:ext>
            </a:extLst>
          </p:cNvPr>
          <p:cNvGrpSpPr/>
          <p:nvPr/>
        </p:nvGrpSpPr>
        <p:grpSpPr>
          <a:xfrm>
            <a:off x="3624325" y="2553120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51" name="Google Shape;6238;p72">
              <a:extLst>
                <a:ext uri="{FF2B5EF4-FFF2-40B4-BE49-F238E27FC236}">
                  <a16:creationId xmlns:a16="http://schemas.microsoft.com/office/drawing/2014/main" id="{3D16BD40-13CB-D309-6D58-BE597588ABE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2" name="Google Shape;6239;p72">
              <a:extLst>
                <a:ext uri="{FF2B5EF4-FFF2-40B4-BE49-F238E27FC236}">
                  <a16:creationId xmlns:a16="http://schemas.microsoft.com/office/drawing/2014/main" id="{EFB63B30-F2A4-C71E-3BC7-521E1B5F4749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3" name="Google Shape;6237;p72">
            <a:extLst>
              <a:ext uri="{FF2B5EF4-FFF2-40B4-BE49-F238E27FC236}">
                <a16:creationId xmlns:a16="http://schemas.microsoft.com/office/drawing/2014/main" id="{F3C8808A-BCD9-3ED9-C3CD-0412710006B8}"/>
              </a:ext>
            </a:extLst>
          </p:cNvPr>
          <p:cNvGrpSpPr/>
          <p:nvPr/>
        </p:nvGrpSpPr>
        <p:grpSpPr>
          <a:xfrm>
            <a:off x="2428349" y="4048188"/>
            <a:ext cx="337829" cy="720638"/>
            <a:chOff x="4584850" y="4399275"/>
            <a:chExt cx="225875" cy="481825"/>
          </a:xfrm>
          <a:solidFill>
            <a:srgbClr val="E62B4B"/>
          </a:solidFill>
        </p:grpSpPr>
        <p:sp>
          <p:nvSpPr>
            <p:cNvPr id="854" name="Google Shape;6238;p72">
              <a:extLst>
                <a:ext uri="{FF2B5EF4-FFF2-40B4-BE49-F238E27FC236}">
                  <a16:creationId xmlns:a16="http://schemas.microsoft.com/office/drawing/2014/main" id="{9799E779-25CB-FD9B-9FCD-558B192D6607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5" name="Google Shape;6239;p72">
              <a:extLst>
                <a:ext uri="{FF2B5EF4-FFF2-40B4-BE49-F238E27FC236}">
                  <a16:creationId xmlns:a16="http://schemas.microsoft.com/office/drawing/2014/main" id="{5DB472EF-24C4-1D80-7FB0-B3C5D173799E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56" name="Google Shape;6648;p74">
            <a:extLst>
              <a:ext uri="{FF2B5EF4-FFF2-40B4-BE49-F238E27FC236}">
                <a16:creationId xmlns:a16="http://schemas.microsoft.com/office/drawing/2014/main" id="{F7AF2A71-767D-19BE-EC99-C17DD2AAB342}"/>
              </a:ext>
            </a:extLst>
          </p:cNvPr>
          <p:cNvSpPr/>
          <p:nvPr/>
        </p:nvSpPr>
        <p:spPr>
          <a:xfrm>
            <a:off x="2757214" y="1162106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6648;p74">
            <a:extLst>
              <a:ext uri="{FF2B5EF4-FFF2-40B4-BE49-F238E27FC236}">
                <a16:creationId xmlns:a16="http://schemas.microsoft.com/office/drawing/2014/main" id="{4F0600BB-D1CB-2506-27C7-70EC12964D2C}"/>
              </a:ext>
            </a:extLst>
          </p:cNvPr>
          <p:cNvSpPr/>
          <p:nvPr/>
        </p:nvSpPr>
        <p:spPr>
          <a:xfrm>
            <a:off x="3291277" y="2398667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6648;p74">
            <a:extLst>
              <a:ext uri="{FF2B5EF4-FFF2-40B4-BE49-F238E27FC236}">
                <a16:creationId xmlns:a16="http://schemas.microsoft.com/office/drawing/2014/main" id="{CD72B845-F118-D631-C120-DA94F54422AB}"/>
              </a:ext>
            </a:extLst>
          </p:cNvPr>
          <p:cNvSpPr/>
          <p:nvPr/>
        </p:nvSpPr>
        <p:spPr>
          <a:xfrm>
            <a:off x="1518181" y="2319427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9" name="Straight Arrow Connector 858">
            <a:extLst>
              <a:ext uri="{FF2B5EF4-FFF2-40B4-BE49-F238E27FC236}">
                <a16:creationId xmlns:a16="http://schemas.microsoft.com/office/drawing/2014/main" id="{9C07AD4D-7284-3C1E-CB70-1C05DC3ABD4B}"/>
              </a:ext>
            </a:extLst>
          </p:cNvPr>
          <p:cNvCxnSpPr>
            <a:cxnSpLocks/>
          </p:cNvCxnSpPr>
          <p:nvPr/>
        </p:nvCxnSpPr>
        <p:spPr>
          <a:xfrm>
            <a:off x="1584131" y="2909925"/>
            <a:ext cx="670996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0" name="Straight Arrow Connector 859">
            <a:extLst>
              <a:ext uri="{FF2B5EF4-FFF2-40B4-BE49-F238E27FC236}">
                <a16:creationId xmlns:a16="http://schemas.microsoft.com/office/drawing/2014/main" id="{5F9ACE1C-643E-1588-E52F-55FF23E114DE}"/>
              </a:ext>
            </a:extLst>
          </p:cNvPr>
          <p:cNvCxnSpPr>
            <a:cxnSpLocks/>
          </p:cNvCxnSpPr>
          <p:nvPr/>
        </p:nvCxnSpPr>
        <p:spPr>
          <a:xfrm>
            <a:off x="2766178" y="3325221"/>
            <a:ext cx="0" cy="786326"/>
          </a:xfrm>
          <a:prstGeom prst="straightConnector1">
            <a:avLst/>
          </a:prstGeom>
          <a:ln w="76200">
            <a:solidFill>
              <a:srgbClr val="A549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Google Shape;6648;p74">
            <a:extLst>
              <a:ext uri="{FF2B5EF4-FFF2-40B4-BE49-F238E27FC236}">
                <a16:creationId xmlns:a16="http://schemas.microsoft.com/office/drawing/2014/main" id="{C5BB5B01-871F-8854-CD21-F0D2DC0E1034}"/>
              </a:ext>
            </a:extLst>
          </p:cNvPr>
          <p:cNvSpPr/>
          <p:nvPr/>
        </p:nvSpPr>
        <p:spPr>
          <a:xfrm>
            <a:off x="2113482" y="3796601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5" name="Straight Arrow Connector 864">
            <a:extLst>
              <a:ext uri="{FF2B5EF4-FFF2-40B4-BE49-F238E27FC236}">
                <a16:creationId xmlns:a16="http://schemas.microsoft.com/office/drawing/2014/main" id="{27C9B0A8-3C24-FF6C-2715-C98AF08CD825}"/>
              </a:ext>
            </a:extLst>
          </p:cNvPr>
          <p:cNvCxnSpPr>
            <a:cxnSpLocks/>
          </p:cNvCxnSpPr>
          <p:nvPr/>
        </p:nvCxnSpPr>
        <p:spPr>
          <a:xfrm>
            <a:off x="2541778" y="1909209"/>
            <a:ext cx="0" cy="576362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6" name="Straight Arrow Connector 865">
            <a:extLst>
              <a:ext uri="{FF2B5EF4-FFF2-40B4-BE49-F238E27FC236}">
                <a16:creationId xmlns:a16="http://schemas.microsoft.com/office/drawing/2014/main" id="{E810372C-E73F-3EF0-5D4F-DB1FAB8D92EA}"/>
              </a:ext>
            </a:extLst>
          </p:cNvPr>
          <p:cNvCxnSpPr>
            <a:cxnSpLocks/>
          </p:cNvCxnSpPr>
          <p:nvPr/>
        </p:nvCxnSpPr>
        <p:spPr>
          <a:xfrm flipH="1">
            <a:off x="2890045" y="2856649"/>
            <a:ext cx="83979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7" name="Straight Arrow Connector 866">
            <a:extLst>
              <a:ext uri="{FF2B5EF4-FFF2-40B4-BE49-F238E27FC236}">
                <a16:creationId xmlns:a16="http://schemas.microsoft.com/office/drawing/2014/main" id="{41A5B345-E682-98AA-934D-097FBEEA0883}"/>
              </a:ext>
            </a:extLst>
          </p:cNvPr>
          <p:cNvCxnSpPr>
            <a:cxnSpLocks/>
          </p:cNvCxnSpPr>
          <p:nvPr/>
        </p:nvCxnSpPr>
        <p:spPr>
          <a:xfrm flipV="1">
            <a:off x="2541778" y="3273758"/>
            <a:ext cx="10813" cy="71885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5" name="Google Shape;939;p35">
            <a:extLst>
              <a:ext uri="{FF2B5EF4-FFF2-40B4-BE49-F238E27FC236}">
                <a16:creationId xmlns:a16="http://schemas.microsoft.com/office/drawing/2014/main" id="{BB79A1C1-947B-30AC-1D41-D151A8DC20EB}"/>
              </a:ext>
            </a:extLst>
          </p:cNvPr>
          <p:cNvSpPr txBox="1">
            <a:spLocks/>
          </p:cNvSpPr>
          <p:nvPr/>
        </p:nvSpPr>
        <p:spPr>
          <a:xfrm>
            <a:off x="5665874" y="958822"/>
            <a:ext cx="2776598" cy="54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/>
              <a:t>Regular Insurance</a:t>
            </a:r>
          </a:p>
        </p:txBody>
      </p:sp>
      <p:pic>
        <p:nvPicPr>
          <p:cNvPr id="908" name="Picture 2" descr="Smart contracts - Free business and finance icons">
            <a:extLst>
              <a:ext uri="{FF2B5EF4-FFF2-40B4-BE49-F238E27FC236}">
                <a16:creationId xmlns:a16="http://schemas.microsoft.com/office/drawing/2014/main" id="{CF0E1DC6-2145-8A25-DB99-37BBE1935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895" y="2571750"/>
            <a:ext cx="609244" cy="6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0" name="Google Shape;1812;p59">
            <a:extLst>
              <a:ext uri="{FF2B5EF4-FFF2-40B4-BE49-F238E27FC236}">
                <a16:creationId xmlns:a16="http://schemas.microsoft.com/office/drawing/2014/main" id="{C8944337-E902-CC4D-0A86-2A56F6E2E849}"/>
              </a:ext>
            </a:extLst>
          </p:cNvPr>
          <p:cNvGrpSpPr/>
          <p:nvPr/>
        </p:nvGrpSpPr>
        <p:grpSpPr>
          <a:xfrm>
            <a:off x="2950417" y="3910831"/>
            <a:ext cx="333527" cy="306252"/>
            <a:chOff x="5455498" y="4215456"/>
            <a:chExt cx="333527" cy="306252"/>
          </a:xfrm>
        </p:grpSpPr>
        <p:sp>
          <p:nvSpPr>
            <p:cNvPr id="941" name="Google Shape;1813;p59">
              <a:extLst>
                <a:ext uri="{FF2B5EF4-FFF2-40B4-BE49-F238E27FC236}">
                  <a16:creationId xmlns:a16="http://schemas.microsoft.com/office/drawing/2014/main" id="{BF2E73DB-B92B-975A-DB80-F13D066E8E56}"/>
                </a:ext>
              </a:extLst>
            </p:cNvPr>
            <p:cNvSpPr/>
            <p:nvPr/>
          </p:nvSpPr>
          <p:spPr>
            <a:xfrm>
              <a:off x="5455498" y="4313486"/>
              <a:ext cx="96402" cy="68477"/>
            </a:xfrm>
            <a:custGeom>
              <a:avLst/>
              <a:gdLst/>
              <a:ahLst/>
              <a:cxnLst/>
              <a:rect l="l" t="t" r="r" b="b"/>
              <a:pathLst>
                <a:path w="4153" h="2950" extrusionOk="0">
                  <a:moveTo>
                    <a:pt x="416" y="1"/>
                  </a:moveTo>
                  <a:cubicBezTo>
                    <a:pt x="194" y="1"/>
                    <a:pt x="1" y="195"/>
                    <a:pt x="1" y="416"/>
                  </a:cubicBezTo>
                  <a:lnTo>
                    <a:pt x="1" y="2949"/>
                  </a:lnTo>
                  <a:lnTo>
                    <a:pt x="4153" y="2949"/>
                  </a:lnTo>
                  <a:lnTo>
                    <a:pt x="3253" y="1164"/>
                  </a:lnTo>
                  <a:cubicBezTo>
                    <a:pt x="2893" y="444"/>
                    <a:pt x="2174" y="1"/>
                    <a:pt x="1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814;p59">
              <a:extLst>
                <a:ext uri="{FF2B5EF4-FFF2-40B4-BE49-F238E27FC236}">
                  <a16:creationId xmlns:a16="http://schemas.microsoft.com/office/drawing/2014/main" id="{5F552149-D692-DC0F-2BEB-0F4A744C3AC6}"/>
                </a:ext>
              </a:extLst>
            </p:cNvPr>
            <p:cNvSpPr/>
            <p:nvPr/>
          </p:nvSpPr>
          <p:spPr>
            <a:xfrm>
              <a:off x="5455498" y="4401535"/>
              <a:ext cx="156824" cy="81313"/>
            </a:xfrm>
            <a:custGeom>
              <a:avLst/>
              <a:gdLst/>
              <a:ahLst/>
              <a:cxnLst/>
              <a:rect l="l" t="t" r="r" b="b"/>
              <a:pathLst>
                <a:path w="6756" h="3503" extrusionOk="0">
                  <a:moveTo>
                    <a:pt x="1" y="0"/>
                  </a:moveTo>
                  <a:lnTo>
                    <a:pt x="1" y="3087"/>
                  </a:lnTo>
                  <a:cubicBezTo>
                    <a:pt x="1" y="3308"/>
                    <a:pt x="194" y="3502"/>
                    <a:pt x="416" y="3502"/>
                  </a:cubicBezTo>
                  <a:lnTo>
                    <a:pt x="1149" y="3502"/>
                  </a:lnTo>
                  <a:cubicBezTo>
                    <a:pt x="1233" y="2243"/>
                    <a:pt x="2271" y="1260"/>
                    <a:pt x="3530" y="1260"/>
                  </a:cubicBezTo>
                  <a:cubicBezTo>
                    <a:pt x="4790" y="1260"/>
                    <a:pt x="5842" y="2243"/>
                    <a:pt x="5911" y="3502"/>
                  </a:cubicBezTo>
                  <a:lnTo>
                    <a:pt x="6340" y="3502"/>
                  </a:lnTo>
                  <a:cubicBezTo>
                    <a:pt x="6575" y="3502"/>
                    <a:pt x="6755" y="3308"/>
                    <a:pt x="6755" y="3087"/>
                  </a:cubicBezTo>
                  <a:lnTo>
                    <a:pt x="6755" y="1537"/>
                  </a:lnTo>
                  <a:cubicBezTo>
                    <a:pt x="6755" y="679"/>
                    <a:pt x="6063" y="0"/>
                    <a:pt x="5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815;p59">
              <a:extLst>
                <a:ext uri="{FF2B5EF4-FFF2-40B4-BE49-F238E27FC236}">
                  <a16:creationId xmlns:a16="http://schemas.microsoft.com/office/drawing/2014/main" id="{1586D934-C0DC-C910-E140-8CB74723DC10}"/>
                </a:ext>
              </a:extLst>
            </p:cNvPr>
            <p:cNvSpPr/>
            <p:nvPr/>
          </p:nvSpPr>
          <p:spPr>
            <a:xfrm>
              <a:off x="5489552" y="4450167"/>
              <a:ext cx="83890" cy="71541"/>
            </a:xfrm>
            <a:custGeom>
              <a:avLst/>
              <a:gdLst/>
              <a:ahLst/>
              <a:cxnLst/>
              <a:rect l="l" t="t" r="r" b="b"/>
              <a:pathLst>
                <a:path w="3614" h="3082" extrusionOk="0">
                  <a:moveTo>
                    <a:pt x="2053" y="0"/>
                  </a:moveTo>
                  <a:cubicBezTo>
                    <a:pt x="1674" y="0"/>
                    <a:pt x="1287" y="140"/>
                    <a:pt x="970" y="452"/>
                  </a:cubicBezTo>
                  <a:cubicBezTo>
                    <a:pt x="1" y="1421"/>
                    <a:pt x="693" y="3082"/>
                    <a:pt x="2063" y="3082"/>
                  </a:cubicBezTo>
                  <a:cubicBezTo>
                    <a:pt x="2921" y="3082"/>
                    <a:pt x="3613" y="2390"/>
                    <a:pt x="3613" y="1546"/>
                  </a:cubicBezTo>
                  <a:cubicBezTo>
                    <a:pt x="3613" y="617"/>
                    <a:pt x="2851" y="0"/>
                    <a:pt x="2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816;p59">
              <a:extLst>
                <a:ext uri="{FF2B5EF4-FFF2-40B4-BE49-F238E27FC236}">
                  <a16:creationId xmlns:a16="http://schemas.microsoft.com/office/drawing/2014/main" id="{F9F47CF2-53A9-F15B-E755-4EA80456B734}"/>
                </a:ext>
              </a:extLst>
            </p:cNvPr>
            <p:cNvSpPr/>
            <p:nvPr/>
          </p:nvSpPr>
          <p:spPr>
            <a:xfrm>
              <a:off x="5692623" y="4313486"/>
              <a:ext cx="96402" cy="68477"/>
            </a:xfrm>
            <a:custGeom>
              <a:avLst/>
              <a:gdLst/>
              <a:ahLst/>
              <a:cxnLst/>
              <a:rect l="l" t="t" r="r" b="b"/>
              <a:pathLst>
                <a:path w="4153" h="2950" extrusionOk="0">
                  <a:moveTo>
                    <a:pt x="2769" y="1"/>
                  </a:moveTo>
                  <a:cubicBezTo>
                    <a:pt x="1980" y="1"/>
                    <a:pt x="1246" y="444"/>
                    <a:pt x="900" y="1164"/>
                  </a:cubicBezTo>
                  <a:lnTo>
                    <a:pt x="0" y="2949"/>
                  </a:lnTo>
                  <a:lnTo>
                    <a:pt x="4153" y="2949"/>
                  </a:lnTo>
                  <a:lnTo>
                    <a:pt x="4153" y="416"/>
                  </a:lnTo>
                  <a:cubicBezTo>
                    <a:pt x="4153" y="195"/>
                    <a:pt x="3959" y="1"/>
                    <a:pt x="3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817;p59">
              <a:extLst>
                <a:ext uri="{FF2B5EF4-FFF2-40B4-BE49-F238E27FC236}">
                  <a16:creationId xmlns:a16="http://schemas.microsoft.com/office/drawing/2014/main" id="{EEB3F841-ACBE-D153-0B4A-EE822BD7CEE5}"/>
                </a:ext>
              </a:extLst>
            </p:cNvPr>
            <p:cNvSpPr/>
            <p:nvPr/>
          </p:nvSpPr>
          <p:spPr>
            <a:xfrm>
              <a:off x="5631897" y="4401535"/>
              <a:ext cx="157125" cy="81313"/>
            </a:xfrm>
            <a:custGeom>
              <a:avLst/>
              <a:gdLst/>
              <a:ahLst/>
              <a:cxnLst/>
              <a:rect l="l" t="t" r="r" b="b"/>
              <a:pathLst>
                <a:path w="6769" h="3503" extrusionOk="0">
                  <a:moveTo>
                    <a:pt x="1551" y="0"/>
                  </a:moveTo>
                  <a:cubicBezTo>
                    <a:pt x="693" y="0"/>
                    <a:pt x="0" y="679"/>
                    <a:pt x="0" y="1537"/>
                  </a:cubicBezTo>
                  <a:lnTo>
                    <a:pt x="0" y="3087"/>
                  </a:lnTo>
                  <a:cubicBezTo>
                    <a:pt x="0" y="3308"/>
                    <a:pt x="194" y="3502"/>
                    <a:pt x="416" y="3502"/>
                  </a:cubicBezTo>
                  <a:lnTo>
                    <a:pt x="845" y="3502"/>
                  </a:lnTo>
                  <a:cubicBezTo>
                    <a:pt x="928" y="2243"/>
                    <a:pt x="1966" y="1260"/>
                    <a:pt x="3225" y="1260"/>
                  </a:cubicBezTo>
                  <a:cubicBezTo>
                    <a:pt x="4485" y="1260"/>
                    <a:pt x="5537" y="2243"/>
                    <a:pt x="5606" y="3502"/>
                  </a:cubicBezTo>
                  <a:lnTo>
                    <a:pt x="6340" y="3502"/>
                  </a:lnTo>
                  <a:cubicBezTo>
                    <a:pt x="6575" y="3502"/>
                    <a:pt x="6769" y="3308"/>
                    <a:pt x="6769" y="3087"/>
                  </a:cubicBezTo>
                  <a:lnTo>
                    <a:pt x="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818;p59">
              <a:extLst>
                <a:ext uri="{FF2B5EF4-FFF2-40B4-BE49-F238E27FC236}">
                  <a16:creationId xmlns:a16="http://schemas.microsoft.com/office/drawing/2014/main" id="{113958F2-6D26-E874-FB88-8C4F149239D2}"/>
                </a:ext>
              </a:extLst>
            </p:cNvPr>
            <p:cNvSpPr/>
            <p:nvPr/>
          </p:nvSpPr>
          <p:spPr>
            <a:xfrm>
              <a:off x="5671104" y="4450167"/>
              <a:ext cx="83542" cy="71541"/>
            </a:xfrm>
            <a:custGeom>
              <a:avLst/>
              <a:gdLst/>
              <a:ahLst/>
              <a:cxnLst/>
              <a:rect l="l" t="t" r="r" b="b"/>
              <a:pathLst>
                <a:path w="3599" h="3082" extrusionOk="0">
                  <a:moveTo>
                    <a:pt x="1556" y="0"/>
                  </a:moveTo>
                  <a:cubicBezTo>
                    <a:pt x="763" y="0"/>
                    <a:pt x="0" y="617"/>
                    <a:pt x="0" y="1546"/>
                  </a:cubicBezTo>
                  <a:cubicBezTo>
                    <a:pt x="0" y="2390"/>
                    <a:pt x="692" y="3082"/>
                    <a:pt x="1536" y="3082"/>
                  </a:cubicBezTo>
                  <a:cubicBezTo>
                    <a:pt x="2921" y="3082"/>
                    <a:pt x="3599" y="1421"/>
                    <a:pt x="2630" y="452"/>
                  </a:cubicBezTo>
                  <a:cubicBezTo>
                    <a:pt x="2317" y="140"/>
                    <a:pt x="1933" y="0"/>
                    <a:pt x="1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819;p59">
              <a:extLst>
                <a:ext uri="{FF2B5EF4-FFF2-40B4-BE49-F238E27FC236}">
                  <a16:creationId xmlns:a16="http://schemas.microsoft.com/office/drawing/2014/main" id="{9710805D-7310-8F5A-616B-66FE6AB3F008}"/>
                </a:ext>
              </a:extLst>
            </p:cNvPr>
            <p:cNvSpPr/>
            <p:nvPr/>
          </p:nvSpPr>
          <p:spPr>
            <a:xfrm>
              <a:off x="5566342" y="4215456"/>
              <a:ext cx="111838" cy="148815"/>
            </a:xfrm>
            <a:custGeom>
              <a:avLst/>
              <a:gdLst/>
              <a:ahLst/>
              <a:cxnLst/>
              <a:rect l="l" t="t" r="r" b="b"/>
              <a:pathLst>
                <a:path w="4818" h="6411" extrusionOk="0">
                  <a:moveTo>
                    <a:pt x="3601" y="1"/>
                  </a:moveTo>
                  <a:cubicBezTo>
                    <a:pt x="3517" y="1"/>
                    <a:pt x="3430" y="27"/>
                    <a:pt x="3350" y="85"/>
                  </a:cubicBezTo>
                  <a:lnTo>
                    <a:pt x="181" y="2466"/>
                  </a:lnTo>
                  <a:cubicBezTo>
                    <a:pt x="70" y="2549"/>
                    <a:pt x="1" y="2674"/>
                    <a:pt x="1" y="2812"/>
                  </a:cubicBezTo>
                  <a:cubicBezTo>
                    <a:pt x="1" y="2951"/>
                    <a:pt x="70" y="3075"/>
                    <a:pt x="181" y="3158"/>
                  </a:cubicBezTo>
                  <a:lnTo>
                    <a:pt x="1330" y="3975"/>
                  </a:lnTo>
                  <a:lnTo>
                    <a:pt x="817" y="5885"/>
                  </a:lnTo>
                  <a:cubicBezTo>
                    <a:pt x="734" y="6148"/>
                    <a:pt x="942" y="6411"/>
                    <a:pt x="1219" y="6411"/>
                  </a:cubicBezTo>
                  <a:cubicBezTo>
                    <a:pt x="1302" y="6411"/>
                    <a:pt x="1399" y="6369"/>
                    <a:pt x="1468" y="6314"/>
                  </a:cubicBezTo>
                  <a:lnTo>
                    <a:pt x="4638" y="3947"/>
                  </a:lnTo>
                  <a:cubicBezTo>
                    <a:pt x="4748" y="3864"/>
                    <a:pt x="4818" y="3726"/>
                    <a:pt x="4818" y="3601"/>
                  </a:cubicBezTo>
                  <a:cubicBezTo>
                    <a:pt x="4818" y="3463"/>
                    <a:pt x="4748" y="3338"/>
                    <a:pt x="4638" y="3255"/>
                  </a:cubicBezTo>
                  <a:lnTo>
                    <a:pt x="3489" y="2438"/>
                  </a:lnTo>
                  <a:lnTo>
                    <a:pt x="4015" y="528"/>
                  </a:lnTo>
                  <a:cubicBezTo>
                    <a:pt x="4088" y="237"/>
                    <a:pt x="3856" y="1"/>
                    <a:pt x="3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7" name="Graphic 1006">
            <a:extLst>
              <a:ext uri="{FF2B5EF4-FFF2-40B4-BE49-F238E27FC236}">
                <a16:creationId xmlns:a16="http://schemas.microsoft.com/office/drawing/2014/main" id="{AFD02213-AC59-BB3E-18E2-1931F66EE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5103" y="1508272"/>
            <a:ext cx="2471569" cy="3049339"/>
          </a:xfrm>
          <a:prstGeom prst="rect">
            <a:avLst/>
          </a:prstGeom>
        </p:spPr>
      </p:pic>
      <p:pic>
        <p:nvPicPr>
          <p:cNvPr id="1008" name="Graphic 1007">
            <a:extLst>
              <a:ext uri="{FF2B5EF4-FFF2-40B4-BE49-F238E27FC236}">
                <a16:creationId xmlns:a16="http://schemas.microsoft.com/office/drawing/2014/main" id="{72E21D0C-ECB2-1A56-BC0E-65ACFDE5E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1010" name="Google Shape;939;p35">
            <a:extLst>
              <a:ext uri="{FF2B5EF4-FFF2-40B4-BE49-F238E27FC236}">
                <a16:creationId xmlns:a16="http://schemas.microsoft.com/office/drawing/2014/main" id="{A6435CE1-E787-EFAF-7372-272C3A0A1898}"/>
              </a:ext>
            </a:extLst>
          </p:cNvPr>
          <p:cNvSpPr txBox="1">
            <a:spLocks/>
          </p:cNvSpPr>
          <p:nvPr/>
        </p:nvSpPr>
        <p:spPr>
          <a:xfrm>
            <a:off x="2356898" y="310194"/>
            <a:ext cx="2776598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Solution</a:t>
            </a:r>
          </a:p>
        </p:txBody>
      </p:sp>
      <p:sp>
        <p:nvSpPr>
          <p:cNvPr id="1011" name="Google Shape;939;p35">
            <a:extLst>
              <a:ext uri="{FF2B5EF4-FFF2-40B4-BE49-F238E27FC236}">
                <a16:creationId xmlns:a16="http://schemas.microsoft.com/office/drawing/2014/main" id="{02A30983-301F-9BB3-E44B-52DA7666BFE0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4423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6" dur="500" fill="hold"/>
                                            <p:tgtEl>
                                              <p:spTgt spid="908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500" fill="hold"/>
                                            <p:tgtEl>
                                              <p:spTgt spid="908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Rounded Rectangle 9238">
            <a:extLst>
              <a:ext uri="{FF2B5EF4-FFF2-40B4-BE49-F238E27FC236}">
                <a16:creationId xmlns:a16="http://schemas.microsoft.com/office/drawing/2014/main" id="{131B5649-9E5E-46EA-9A07-F37976AD9A44}"/>
              </a:ext>
            </a:extLst>
          </p:cNvPr>
          <p:cNvSpPr/>
          <p:nvPr/>
        </p:nvSpPr>
        <p:spPr>
          <a:xfrm>
            <a:off x="6124886" y="1602058"/>
            <a:ext cx="1975866" cy="2796198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Rounded Rectangle 9237">
            <a:extLst>
              <a:ext uri="{FF2B5EF4-FFF2-40B4-BE49-F238E27FC236}">
                <a16:creationId xmlns:a16="http://schemas.microsoft.com/office/drawing/2014/main" id="{97ED5CDD-DD05-996B-BA8A-8A3661744874}"/>
              </a:ext>
            </a:extLst>
          </p:cNvPr>
          <p:cNvSpPr/>
          <p:nvPr/>
        </p:nvSpPr>
        <p:spPr>
          <a:xfrm>
            <a:off x="3584068" y="1602058"/>
            <a:ext cx="1975866" cy="2796198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7" name="Rounded Rectangle 9236">
            <a:extLst>
              <a:ext uri="{FF2B5EF4-FFF2-40B4-BE49-F238E27FC236}">
                <a16:creationId xmlns:a16="http://schemas.microsoft.com/office/drawing/2014/main" id="{0A1825C0-E6A4-2596-DF84-7CC70759439D}"/>
              </a:ext>
            </a:extLst>
          </p:cNvPr>
          <p:cNvSpPr/>
          <p:nvPr/>
        </p:nvSpPr>
        <p:spPr>
          <a:xfrm>
            <a:off x="974551" y="1602058"/>
            <a:ext cx="1975866" cy="2796198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C0F0D3B-4F6C-966C-AC89-77F08FD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2" name="Google Shape;939;p35">
            <a:extLst>
              <a:ext uri="{FF2B5EF4-FFF2-40B4-BE49-F238E27FC236}">
                <a16:creationId xmlns:a16="http://schemas.microsoft.com/office/drawing/2014/main" id="{8D9B1716-6948-B070-924F-B627CF87040D}"/>
              </a:ext>
            </a:extLst>
          </p:cNvPr>
          <p:cNvSpPr txBox="1">
            <a:spLocks/>
          </p:cNvSpPr>
          <p:nvPr/>
        </p:nvSpPr>
        <p:spPr>
          <a:xfrm>
            <a:off x="2356898" y="310194"/>
            <a:ext cx="2776598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Highlight</a:t>
            </a:r>
          </a:p>
        </p:txBody>
      </p:sp>
      <p:sp>
        <p:nvSpPr>
          <p:cNvPr id="4" name="Google Shape;939;p35">
            <a:extLst>
              <a:ext uri="{FF2B5EF4-FFF2-40B4-BE49-F238E27FC236}">
                <a16:creationId xmlns:a16="http://schemas.microsoft.com/office/drawing/2014/main" id="{1E745184-FEE4-68F0-B251-A5DF85BDF6B1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  <p:sp>
        <p:nvSpPr>
          <p:cNvPr id="884" name="Google Shape;939;p35">
            <a:extLst>
              <a:ext uri="{FF2B5EF4-FFF2-40B4-BE49-F238E27FC236}">
                <a16:creationId xmlns:a16="http://schemas.microsoft.com/office/drawing/2014/main" id="{242155B0-85FA-1D26-233B-6073E3EA770D}"/>
              </a:ext>
            </a:extLst>
          </p:cNvPr>
          <p:cNvSpPr txBox="1">
            <a:spLocks/>
          </p:cNvSpPr>
          <p:nvPr/>
        </p:nvSpPr>
        <p:spPr>
          <a:xfrm>
            <a:off x="600382" y="3541442"/>
            <a:ext cx="2673063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/>
              <a:t>Smart </a:t>
            </a:r>
            <a:br>
              <a:rPr lang="en-MY" sz="1800" dirty="0"/>
            </a:br>
            <a:r>
              <a:rPr lang="en-MY" sz="1800" dirty="0"/>
              <a:t>Contract</a:t>
            </a:r>
          </a:p>
        </p:txBody>
      </p:sp>
      <p:pic>
        <p:nvPicPr>
          <p:cNvPr id="9218" name="Picture 2" descr="Smart contracts - Free business and finance icons">
            <a:extLst>
              <a:ext uri="{FF2B5EF4-FFF2-40B4-BE49-F238E27FC236}">
                <a16:creationId xmlns:a16="http://schemas.microsoft.com/office/drawing/2014/main" id="{90246A5D-6A6F-4D96-0F5C-CF799BD8B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00" y="2035896"/>
            <a:ext cx="1378217" cy="137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1" name="Google Shape;939;p35">
            <a:extLst>
              <a:ext uri="{FF2B5EF4-FFF2-40B4-BE49-F238E27FC236}">
                <a16:creationId xmlns:a16="http://schemas.microsoft.com/office/drawing/2014/main" id="{402BC1EA-F206-F907-0BA6-F8A579408A26}"/>
              </a:ext>
            </a:extLst>
          </p:cNvPr>
          <p:cNvSpPr txBox="1">
            <a:spLocks/>
          </p:cNvSpPr>
          <p:nvPr/>
        </p:nvSpPr>
        <p:spPr>
          <a:xfrm>
            <a:off x="3129041" y="3536957"/>
            <a:ext cx="2868452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/>
              <a:t>Community-Led </a:t>
            </a:r>
            <a:br>
              <a:rPr lang="en-MY" sz="1800" dirty="0"/>
            </a:br>
            <a:r>
              <a:rPr lang="en-MY" sz="1800" dirty="0"/>
              <a:t>Approval</a:t>
            </a:r>
          </a:p>
        </p:txBody>
      </p:sp>
      <p:sp>
        <p:nvSpPr>
          <p:cNvPr id="9222" name="Google Shape;939;p35">
            <a:extLst>
              <a:ext uri="{FF2B5EF4-FFF2-40B4-BE49-F238E27FC236}">
                <a16:creationId xmlns:a16="http://schemas.microsoft.com/office/drawing/2014/main" id="{C98F9388-6D14-4C24-0A0E-72F854A7E160}"/>
              </a:ext>
            </a:extLst>
          </p:cNvPr>
          <p:cNvSpPr txBox="1">
            <a:spLocks/>
          </p:cNvSpPr>
          <p:nvPr/>
        </p:nvSpPr>
        <p:spPr>
          <a:xfrm>
            <a:off x="6330487" y="3396328"/>
            <a:ext cx="161881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/>
              <a:t>Community </a:t>
            </a:r>
            <a:br>
              <a:rPr lang="en-MY" sz="1800" dirty="0"/>
            </a:br>
            <a:r>
              <a:rPr lang="en-MY" sz="1800" dirty="0"/>
              <a:t>Reputation </a:t>
            </a:r>
            <a:br>
              <a:rPr lang="en-MY" sz="1800" dirty="0"/>
            </a:br>
            <a:r>
              <a:rPr lang="en-MY" sz="1800" dirty="0"/>
              <a:t>System</a:t>
            </a:r>
          </a:p>
        </p:txBody>
      </p:sp>
      <p:grpSp>
        <p:nvGrpSpPr>
          <p:cNvPr id="9228" name="Graphic 9219">
            <a:extLst>
              <a:ext uri="{FF2B5EF4-FFF2-40B4-BE49-F238E27FC236}">
                <a16:creationId xmlns:a16="http://schemas.microsoft.com/office/drawing/2014/main" id="{E2590DE7-CE26-6531-163D-32E8A1D83ACC}"/>
              </a:ext>
            </a:extLst>
          </p:cNvPr>
          <p:cNvGrpSpPr/>
          <p:nvPr/>
        </p:nvGrpSpPr>
        <p:grpSpPr>
          <a:xfrm>
            <a:off x="4108512" y="1944198"/>
            <a:ext cx="926978" cy="1588274"/>
            <a:chOff x="3969153" y="1930614"/>
            <a:chExt cx="926978" cy="1588274"/>
          </a:xfrm>
          <a:solidFill>
            <a:srgbClr val="E52C4C"/>
          </a:solidFill>
        </p:grpSpPr>
        <p:sp>
          <p:nvSpPr>
            <p:cNvPr id="9229" name="Freeform 9228">
              <a:extLst>
                <a:ext uri="{FF2B5EF4-FFF2-40B4-BE49-F238E27FC236}">
                  <a16:creationId xmlns:a16="http://schemas.microsoft.com/office/drawing/2014/main" id="{995CE9EC-EEBB-911E-ABBC-FE58F456335B}"/>
                </a:ext>
              </a:extLst>
            </p:cNvPr>
            <p:cNvSpPr/>
            <p:nvPr/>
          </p:nvSpPr>
          <p:spPr>
            <a:xfrm>
              <a:off x="4295650" y="1930614"/>
              <a:ext cx="271310" cy="267163"/>
            </a:xfrm>
            <a:custGeom>
              <a:avLst/>
              <a:gdLst>
                <a:gd name="connsiteX0" fmla="*/ 134661 w 271310"/>
                <a:gd name="connsiteY0" fmla="*/ -264 h 267163"/>
                <a:gd name="connsiteX1" fmla="*/ -944 w 271310"/>
                <a:gd name="connsiteY1" fmla="*/ 134624 h 267163"/>
                <a:gd name="connsiteX2" fmla="*/ 134661 w 271310"/>
                <a:gd name="connsiteY2" fmla="*/ 266900 h 267163"/>
                <a:gd name="connsiteX3" fmla="*/ 270367 w 271310"/>
                <a:gd name="connsiteY3" fmla="*/ 134624 h 267163"/>
                <a:gd name="connsiteX4" fmla="*/ 134661 w 271310"/>
                <a:gd name="connsiteY4" fmla="*/ -264 h 2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310" h="267163">
                  <a:moveTo>
                    <a:pt x="134661" y="-264"/>
                  </a:moveTo>
                  <a:cubicBezTo>
                    <a:pt x="61859" y="-264"/>
                    <a:pt x="-944" y="59654"/>
                    <a:pt x="-944" y="134624"/>
                  </a:cubicBezTo>
                  <a:cubicBezTo>
                    <a:pt x="-944" y="206987"/>
                    <a:pt x="61859" y="266900"/>
                    <a:pt x="134661" y="266900"/>
                  </a:cubicBezTo>
                  <a:cubicBezTo>
                    <a:pt x="210025" y="266900"/>
                    <a:pt x="270367" y="206987"/>
                    <a:pt x="270367" y="134624"/>
                  </a:cubicBezTo>
                  <a:cubicBezTo>
                    <a:pt x="270367" y="59654"/>
                    <a:pt x="210025" y="-264"/>
                    <a:pt x="134661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0" name="Freeform 9229">
              <a:extLst>
                <a:ext uri="{FF2B5EF4-FFF2-40B4-BE49-F238E27FC236}">
                  <a16:creationId xmlns:a16="http://schemas.microsoft.com/office/drawing/2014/main" id="{8220E145-DF75-B783-E3BE-C675EAAB379F}"/>
                </a:ext>
              </a:extLst>
            </p:cNvPr>
            <p:cNvSpPr/>
            <p:nvPr/>
          </p:nvSpPr>
          <p:spPr>
            <a:xfrm>
              <a:off x="3969153" y="2041626"/>
              <a:ext cx="926978" cy="816779"/>
            </a:xfrm>
            <a:custGeom>
              <a:avLst/>
              <a:gdLst>
                <a:gd name="connsiteX0" fmla="*/ 161893 w 926978"/>
                <a:gd name="connsiteY0" fmla="*/ -264 h 816779"/>
                <a:gd name="connsiteX1" fmla="*/ 54157 w 926978"/>
                <a:gd name="connsiteY1" fmla="*/ 107748 h 816779"/>
                <a:gd name="connsiteX2" fmla="*/ 84213 w 926978"/>
                <a:gd name="connsiteY2" fmla="*/ 183131 h 816779"/>
                <a:gd name="connsiteX3" fmla="*/ -944 w 926978"/>
                <a:gd name="connsiteY3" fmla="*/ 326399 h 816779"/>
                <a:gd name="connsiteX4" fmla="*/ -944 w 926978"/>
                <a:gd name="connsiteY4" fmla="*/ 459618 h 816779"/>
                <a:gd name="connsiteX5" fmla="*/ 54157 w 926978"/>
                <a:gd name="connsiteY5" fmla="*/ 540029 h 816779"/>
                <a:gd name="connsiteX6" fmla="*/ 54157 w 926978"/>
                <a:gd name="connsiteY6" fmla="*/ 680746 h 816779"/>
                <a:gd name="connsiteX7" fmla="*/ 134304 w 926978"/>
                <a:gd name="connsiteY7" fmla="*/ 761156 h 816779"/>
                <a:gd name="connsiteX8" fmla="*/ 186939 w 926978"/>
                <a:gd name="connsiteY8" fmla="*/ 761156 h 816779"/>
                <a:gd name="connsiteX9" fmla="*/ 269553 w 926978"/>
                <a:gd name="connsiteY9" fmla="*/ 680746 h 816779"/>
                <a:gd name="connsiteX10" fmla="*/ 269553 w 926978"/>
                <a:gd name="connsiteY10" fmla="*/ 540029 h 816779"/>
                <a:gd name="connsiteX11" fmla="*/ 297166 w 926978"/>
                <a:gd name="connsiteY11" fmla="*/ 519925 h 816779"/>
                <a:gd name="connsiteX12" fmla="*/ 324750 w 926978"/>
                <a:gd name="connsiteY12" fmla="*/ 540029 h 816779"/>
                <a:gd name="connsiteX13" fmla="*/ 324750 w 926978"/>
                <a:gd name="connsiteY13" fmla="*/ 733554 h 816779"/>
                <a:gd name="connsiteX14" fmla="*/ 407349 w 926978"/>
                <a:gd name="connsiteY14" fmla="*/ 816516 h 816779"/>
                <a:gd name="connsiteX15" fmla="*/ 517531 w 926978"/>
                <a:gd name="connsiteY15" fmla="*/ 816516 h 816779"/>
                <a:gd name="connsiteX16" fmla="*/ 600231 w 926978"/>
                <a:gd name="connsiteY16" fmla="*/ 733554 h 816779"/>
                <a:gd name="connsiteX17" fmla="*/ 600231 w 926978"/>
                <a:gd name="connsiteY17" fmla="*/ 540029 h 816779"/>
                <a:gd name="connsiteX18" fmla="*/ 630276 w 926978"/>
                <a:gd name="connsiteY18" fmla="*/ 519925 h 816779"/>
                <a:gd name="connsiteX19" fmla="*/ 657909 w 926978"/>
                <a:gd name="connsiteY19" fmla="*/ 540029 h 816779"/>
                <a:gd name="connsiteX20" fmla="*/ 657909 w 926978"/>
                <a:gd name="connsiteY20" fmla="*/ 680746 h 816779"/>
                <a:gd name="connsiteX21" fmla="*/ 738046 w 926978"/>
                <a:gd name="connsiteY21" fmla="*/ 761156 h 816779"/>
                <a:gd name="connsiteX22" fmla="*/ 793162 w 926978"/>
                <a:gd name="connsiteY22" fmla="*/ 761156 h 816779"/>
                <a:gd name="connsiteX23" fmla="*/ 873300 w 926978"/>
                <a:gd name="connsiteY23" fmla="*/ 680746 h 816779"/>
                <a:gd name="connsiteX24" fmla="*/ 873300 w 926978"/>
                <a:gd name="connsiteY24" fmla="*/ 540029 h 816779"/>
                <a:gd name="connsiteX25" fmla="*/ 925904 w 926978"/>
                <a:gd name="connsiteY25" fmla="*/ 459618 h 816779"/>
                <a:gd name="connsiteX26" fmla="*/ 925904 w 926978"/>
                <a:gd name="connsiteY26" fmla="*/ 326399 h 816779"/>
                <a:gd name="connsiteX27" fmla="*/ 845767 w 926978"/>
                <a:gd name="connsiteY27" fmla="*/ 183131 h 816779"/>
                <a:gd name="connsiteX28" fmla="*/ 875812 w 926978"/>
                <a:gd name="connsiteY28" fmla="*/ 107748 h 816779"/>
                <a:gd name="connsiteX29" fmla="*/ 765529 w 926978"/>
                <a:gd name="connsiteY29" fmla="*/ -264 h 816779"/>
                <a:gd name="connsiteX30" fmla="*/ 657909 w 926978"/>
                <a:gd name="connsiteY30" fmla="*/ 107748 h 816779"/>
                <a:gd name="connsiteX31" fmla="*/ 687954 w 926978"/>
                <a:gd name="connsiteY31" fmla="*/ 183131 h 816779"/>
                <a:gd name="connsiteX32" fmla="*/ 640324 w 926978"/>
                <a:gd name="connsiteY32" fmla="*/ 220863 h 816779"/>
                <a:gd name="connsiteX33" fmla="*/ 600231 w 926978"/>
                <a:gd name="connsiteY33" fmla="*/ 160557 h 816779"/>
                <a:gd name="connsiteX34" fmla="*/ 495072 w 926978"/>
                <a:gd name="connsiteY34" fmla="*/ 210809 h 816779"/>
                <a:gd name="connsiteX35" fmla="*/ 495072 w 926978"/>
                <a:gd name="connsiteY35" fmla="*/ 349055 h 816779"/>
                <a:gd name="connsiteX36" fmla="*/ 464173 w 926978"/>
                <a:gd name="connsiteY36" fmla="*/ 376339 h 816779"/>
                <a:gd name="connsiteX37" fmla="*/ 434932 w 926978"/>
                <a:gd name="connsiteY37" fmla="*/ 349055 h 816779"/>
                <a:gd name="connsiteX38" fmla="*/ 434932 w 926978"/>
                <a:gd name="connsiteY38" fmla="*/ 210809 h 816779"/>
                <a:gd name="connsiteX39" fmla="*/ 329724 w 926978"/>
                <a:gd name="connsiteY39" fmla="*/ 160557 h 816779"/>
                <a:gd name="connsiteX40" fmla="*/ 287118 w 926978"/>
                <a:gd name="connsiteY40" fmla="*/ 220863 h 816779"/>
                <a:gd name="connsiteX41" fmla="*/ 242045 w 926978"/>
                <a:gd name="connsiteY41" fmla="*/ 183131 h 816779"/>
                <a:gd name="connsiteX42" fmla="*/ 272100 w 926978"/>
                <a:gd name="connsiteY42" fmla="*/ 107748 h 816779"/>
                <a:gd name="connsiteX43" fmla="*/ 161893 w 926978"/>
                <a:gd name="connsiteY43" fmla="*/ -264 h 81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6978" h="816779">
                  <a:moveTo>
                    <a:pt x="161893" y="-264"/>
                  </a:moveTo>
                  <a:cubicBezTo>
                    <a:pt x="104249" y="-264"/>
                    <a:pt x="54157" y="47437"/>
                    <a:pt x="54157" y="107748"/>
                  </a:cubicBezTo>
                  <a:cubicBezTo>
                    <a:pt x="54157" y="137901"/>
                    <a:pt x="66718" y="165579"/>
                    <a:pt x="84213" y="183131"/>
                  </a:cubicBezTo>
                  <a:cubicBezTo>
                    <a:pt x="34120" y="210809"/>
                    <a:pt x="-944" y="266093"/>
                    <a:pt x="-944" y="326399"/>
                  </a:cubicBezTo>
                  <a:lnTo>
                    <a:pt x="-944" y="459618"/>
                  </a:lnTo>
                  <a:cubicBezTo>
                    <a:pt x="-944" y="494799"/>
                    <a:pt x="21555" y="527504"/>
                    <a:pt x="54157" y="540029"/>
                  </a:cubicBezTo>
                  <a:lnTo>
                    <a:pt x="54157" y="680746"/>
                  </a:lnTo>
                  <a:cubicBezTo>
                    <a:pt x="54157" y="723505"/>
                    <a:pt x="91764" y="761156"/>
                    <a:pt x="134304" y="761156"/>
                  </a:cubicBezTo>
                  <a:lnTo>
                    <a:pt x="186939" y="761156"/>
                  </a:lnTo>
                  <a:cubicBezTo>
                    <a:pt x="232027" y="761156"/>
                    <a:pt x="269553" y="723505"/>
                    <a:pt x="269553" y="680746"/>
                  </a:cubicBezTo>
                  <a:lnTo>
                    <a:pt x="269553" y="540029"/>
                  </a:lnTo>
                  <a:cubicBezTo>
                    <a:pt x="279571" y="535002"/>
                    <a:pt x="287118" y="529974"/>
                    <a:pt x="297166" y="519925"/>
                  </a:cubicBezTo>
                  <a:cubicBezTo>
                    <a:pt x="307165" y="524952"/>
                    <a:pt x="312189" y="532531"/>
                    <a:pt x="324750" y="540029"/>
                  </a:cubicBezTo>
                  <a:lnTo>
                    <a:pt x="324750" y="733554"/>
                  </a:lnTo>
                  <a:cubicBezTo>
                    <a:pt x="324750" y="776232"/>
                    <a:pt x="362281" y="816516"/>
                    <a:pt x="407349" y="816516"/>
                  </a:cubicBezTo>
                  <a:lnTo>
                    <a:pt x="517531" y="816516"/>
                  </a:lnTo>
                  <a:cubicBezTo>
                    <a:pt x="560187" y="816516"/>
                    <a:pt x="600231" y="778784"/>
                    <a:pt x="600231" y="733554"/>
                  </a:cubicBezTo>
                  <a:lnTo>
                    <a:pt x="600231" y="540029"/>
                  </a:lnTo>
                  <a:cubicBezTo>
                    <a:pt x="610279" y="535002"/>
                    <a:pt x="620278" y="529974"/>
                    <a:pt x="630276" y="519925"/>
                  </a:cubicBezTo>
                  <a:cubicBezTo>
                    <a:pt x="637863" y="524952"/>
                    <a:pt x="645349" y="532531"/>
                    <a:pt x="657909" y="540029"/>
                  </a:cubicBezTo>
                  <a:lnTo>
                    <a:pt x="657909" y="680746"/>
                  </a:lnTo>
                  <a:cubicBezTo>
                    <a:pt x="657909" y="723505"/>
                    <a:pt x="695441" y="761156"/>
                    <a:pt x="738046" y="761156"/>
                  </a:cubicBezTo>
                  <a:lnTo>
                    <a:pt x="793162" y="761156"/>
                  </a:lnTo>
                  <a:cubicBezTo>
                    <a:pt x="835769" y="761156"/>
                    <a:pt x="873300" y="723505"/>
                    <a:pt x="873300" y="680746"/>
                  </a:cubicBezTo>
                  <a:lnTo>
                    <a:pt x="873300" y="540029"/>
                  </a:lnTo>
                  <a:cubicBezTo>
                    <a:pt x="905907" y="527504"/>
                    <a:pt x="925904" y="497270"/>
                    <a:pt x="925904" y="459618"/>
                  </a:cubicBezTo>
                  <a:lnTo>
                    <a:pt x="925904" y="326399"/>
                  </a:lnTo>
                  <a:cubicBezTo>
                    <a:pt x="928366" y="266093"/>
                    <a:pt x="895859" y="213285"/>
                    <a:pt x="845767" y="183131"/>
                  </a:cubicBezTo>
                  <a:cubicBezTo>
                    <a:pt x="863251" y="165579"/>
                    <a:pt x="875812" y="137901"/>
                    <a:pt x="875812" y="107748"/>
                  </a:cubicBezTo>
                  <a:cubicBezTo>
                    <a:pt x="875812" y="47437"/>
                    <a:pt x="825720" y="-264"/>
                    <a:pt x="765529" y="-264"/>
                  </a:cubicBezTo>
                  <a:cubicBezTo>
                    <a:pt x="708001" y="-264"/>
                    <a:pt x="657909" y="47437"/>
                    <a:pt x="657909" y="107748"/>
                  </a:cubicBezTo>
                  <a:cubicBezTo>
                    <a:pt x="657909" y="137901"/>
                    <a:pt x="670369" y="165579"/>
                    <a:pt x="687954" y="183131"/>
                  </a:cubicBezTo>
                  <a:cubicBezTo>
                    <a:pt x="670369" y="193181"/>
                    <a:pt x="652885" y="205787"/>
                    <a:pt x="640324" y="220863"/>
                  </a:cubicBezTo>
                  <a:cubicBezTo>
                    <a:pt x="632838" y="200759"/>
                    <a:pt x="615253" y="178104"/>
                    <a:pt x="600231" y="160557"/>
                  </a:cubicBezTo>
                  <a:cubicBezTo>
                    <a:pt x="572748" y="190710"/>
                    <a:pt x="535116" y="205787"/>
                    <a:pt x="495072" y="210809"/>
                  </a:cubicBezTo>
                  <a:lnTo>
                    <a:pt x="495072" y="349055"/>
                  </a:lnTo>
                  <a:cubicBezTo>
                    <a:pt x="495072" y="366925"/>
                    <a:pt x="479447" y="376339"/>
                    <a:pt x="464173" y="376339"/>
                  </a:cubicBezTo>
                  <a:cubicBezTo>
                    <a:pt x="449402" y="376339"/>
                    <a:pt x="434932" y="367560"/>
                    <a:pt x="434932" y="349055"/>
                  </a:cubicBezTo>
                  <a:lnTo>
                    <a:pt x="434932" y="210809"/>
                  </a:lnTo>
                  <a:cubicBezTo>
                    <a:pt x="394888" y="205787"/>
                    <a:pt x="357257" y="185683"/>
                    <a:pt x="329724" y="160557"/>
                  </a:cubicBezTo>
                  <a:cubicBezTo>
                    <a:pt x="309727" y="178104"/>
                    <a:pt x="297166" y="200759"/>
                    <a:pt x="287118" y="220863"/>
                  </a:cubicBezTo>
                  <a:cubicBezTo>
                    <a:pt x="274562" y="205787"/>
                    <a:pt x="259534" y="193181"/>
                    <a:pt x="242045" y="183131"/>
                  </a:cubicBezTo>
                  <a:cubicBezTo>
                    <a:pt x="259534" y="165579"/>
                    <a:pt x="272100" y="137901"/>
                    <a:pt x="272100" y="107748"/>
                  </a:cubicBezTo>
                  <a:cubicBezTo>
                    <a:pt x="272100" y="47437"/>
                    <a:pt x="222008" y="-264"/>
                    <a:pt x="161893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31" name="Freeform 9230">
              <a:extLst>
                <a:ext uri="{FF2B5EF4-FFF2-40B4-BE49-F238E27FC236}">
                  <a16:creationId xmlns:a16="http://schemas.microsoft.com/office/drawing/2014/main" id="{0CECD843-71F1-2819-FE26-F99A9CBCBA0F}"/>
                </a:ext>
              </a:extLst>
            </p:cNvPr>
            <p:cNvSpPr/>
            <p:nvPr/>
          </p:nvSpPr>
          <p:spPr>
            <a:xfrm>
              <a:off x="4041990" y="2792855"/>
              <a:ext cx="781158" cy="589889"/>
            </a:xfrm>
            <a:custGeom>
              <a:avLst/>
              <a:gdLst>
                <a:gd name="connsiteX0" fmla="*/ 128516 w 781158"/>
                <a:gd name="connsiteY0" fmla="*/ 246035 h 589889"/>
                <a:gd name="connsiteX1" fmla="*/ 200655 w 781158"/>
                <a:gd name="connsiteY1" fmla="*/ 361988 h 589889"/>
                <a:gd name="connsiteX2" fmla="*/ 56312 w 781158"/>
                <a:gd name="connsiteY2" fmla="*/ 361988 h 589889"/>
                <a:gd name="connsiteX3" fmla="*/ 128516 w 781158"/>
                <a:gd name="connsiteY3" fmla="*/ 246035 h 589889"/>
                <a:gd name="connsiteX4" fmla="*/ 627627 w 781158"/>
                <a:gd name="connsiteY4" fmla="*/ 246035 h 589889"/>
                <a:gd name="connsiteX5" fmla="*/ 699826 w 781158"/>
                <a:gd name="connsiteY5" fmla="*/ 361988 h 589889"/>
                <a:gd name="connsiteX6" fmla="*/ 555378 w 781158"/>
                <a:gd name="connsiteY6" fmla="*/ 361988 h 589889"/>
                <a:gd name="connsiteX7" fmla="*/ 627627 w 781158"/>
                <a:gd name="connsiteY7" fmla="*/ 246035 h 589889"/>
                <a:gd name="connsiteX8" fmla="*/ 382192 w 781158"/>
                <a:gd name="connsiteY8" fmla="*/ -264 h 589889"/>
                <a:gd name="connsiteX9" fmla="*/ 314113 w 781158"/>
                <a:gd name="connsiteY9" fmla="*/ 68060 h 589889"/>
                <a:gd name="connsiteX10" fmla="*/ 314113 w 781158"/>
                <a:gd name="connsiteY10" fmla="*/ 76339 h 589889"/>
                <a:gd name="connsiteX11" fmla="*/ 293463 w 781158"/>
                <a:gd name="connsiteY11" fmla="*/ 86717 h 589889"/>
                <a:gd name="connsiteX12" fmla="*/ 194505 w 781158"/>
                <a:gd name="connsiteY12" fmla="*/ 128109 h 589889"/>
                <a:gd name="connsiteX13" fmla="*/ 132641 w 781158"/>
                <a:gd name="connsiteY13" fmla="*/ 86717 h 589889"/>
                <a:gd name="connsiteX14" fmla="*/ 72807 w 781158"/>
                <a:gd name="connsiteY14" fmla="*/ 126006 h 589889"/>
                <a:gd name="connsiteX15" fmla="*/ 29473 w 781158"/>
                <a:gd name="connsiteY15" fmla="*/ 113587 h 589889"/>
                <a:gd name="connsiteX16" fmla="*/ 19715 w 781158"/>
                <a:gd name="connsiteY16" fmla="*/ 111157 h 589889"/>
                <a:gd name="connsiteX17" fmla="*/ 603 w 781158"/>
                <a:gd name="connsiteY17" fmla="*/ 126006 h 589889"/>
                <a:gd name="connsiteX18" fmla="*/ 12973 w 781158"/>
                <a:gd name="connsiteY18" fmla="*/ 154975 h 589889"/>
                <a:gd name="connsiteX19" fmla="*/ 70777 w 781158"/>
                <a:gd name="connsiteY19" fmla="*/ 171534 h 589889"/>
                <a:gd name="connsiteX20" fmla="*/ 101676 w 781158"/>
                <a:gd name="connsiteY20" fmla="*/ 215024 h 589889"/>
                <a:gd name="connsiteX21" fmla="*/ 2698 w 781158"/>
                <a:gd name="connsiteY21" fmla="*/ 372300 h 589889"/>
                <a:gd name="connsiteX22" fmla="*/ 603 w 781158"/>
                <a:gd name="connsiteY22" fmla="*/ 384719 h 589889"/>
                <a:gd name="connsiteX23" fmla="*/ 603 w 781158"/>
                <a:gd name="connsiteY23" fmla="*/ 409553 h 589889"/>
                <a:gd name="connsiteX24" fmla="*/ 136766 w 781158"/>
                <a:gd name="connsiteY24" fmla="*/ 546201 h 589889"/>
                <a:gd name="connsiteX25" fmla="*/ 274974 w 781158"/>
                <a:gd name="connsiteY25" fmla="*/ 409553 h 589889"/>
                <a:gd name="connsiteX26" fmla="*/ 274974 w 781158"/>
                <a:gd name="connsiteY26" fmla="*/ 384719 h 589889"/>
                <a:gd name="connsiteX27" fmla="*/ 270854 w 781158"/>
                <a:gd name="connsiteY27" fmla="*/ 372300 h 589889"/>
                <a:gd name="connsiteX28" fmla="*/ 173880 w 781158"/>
                <a:gd name="connsiteY28" fmla="*/ 215024 h 589889"/>
                <a:gd name="connsiteX29" fmla="*/ 204779 w 781158"/>
                <a:gd name="connsiteY29" fmla="*/ 173637 h 589889"/>
                <a:gd name="connsiteX30" fmla="*/ 320343 w 781158"/>
                <a:gd name="connsiteY30" fmla="*/ 126006 h 589889"/>
                <a:gd name="connsiteX31" fmla="*/ 320343 w 781158"/>
                <a:gd name="connsiteY31" fmla="*/ 589625 h 589889"/>
                <a:gd name="connsiteX32" fmla="*/ 460520 w 781158"/>
                <a:gd name="connsiteY32" fmla="*/ 589625 h 589889"/>
                <a:gd name="connsiteX33" fmla="*/ 460520 w 781158"/>
                <a:gd name="connsiteY33" fmla="*/ 126006 h 589889"/>
                <a:gd name="connsiteX34" fmla="*/ 576028 w 781158"/>
                <a:gd name="connsiteY34" fmla="*/ 173637 h 589889"/>
                <a:gd name="connsiteX35" fmla="*/ 606978 w 781158"/>
                <a:gd name="connsiteY35" fmla="*/ 215024 h 589889"/>
                <a:gd name="connsiteX36" fmla="*/ 508000 w 781158"/>
                <a:gd name="connsiteY36" fmla="*/ 372300 h 589889"/>
                <a:gd name="connsiteX37" fmla="*/ 505889 w 781158"/>
                <a:gd name="connsiteY37" fmla="*/ 384719 h 589889"/>
                <a:gd name="connsiteX38" fmla="*/ 505889 w 781158"/>
                <a:gd name="connsiteY38" fmla="*/ 409553 h 589889"/>
                <a:gd name="connsiteX39" fmla="*/ 641997 w 781158"/>
                <a:gd name="connsiteY39" fmla="*/ 546201 h 589889"/>
                <a:gd name="connsiteX40" fmla="*/ 780215 w 781158"/>
                <a:gd name="connsiteY40" fmla="*/ 409553 h 589889"/>
                <a:gd name="connsiteX41" fmla="*/ 780215 w 781158"/>
                <a:gd name="connsiteY41" fmla="*/ 384719 h 589889"/>
                <a:gd name="connsiteX42" fmla="*/ 776095 w 781158"/>
                <a:gd name="connsiteY42" fmla="*/ 372300 h 589889"/>
                <a:gd name="connsiteX43" fmla="*/ 679176 w 781158"/>
                <a:gd name="connsiteY43" fmla="*/ 215024 h 589889"/>
                <a:gd name="connsiteX44" fmla="*/ 695707 w 781158"/>
                <a:gd name="connsiteY44" fmla="*/ 171534 h 589889"/>
                <a:gd name="connsiteX45" fmla="*/ 751325 w 781158"/>
                <a:gd name="connsiteY45" fmla="*/ 154975 h 589889"/>
                <a:gd name="connsiteX46" fmla="*/ 763684 w 781158"/>
                <a:gd name="connsiteY46" fmla="*/ 126006 h 589889"/>
                <a:gd name="connsiteX47" fmla="*/ 744643 w 781158"/>
                <a:gd name="connsiteY47" fmla="*/ 111157 h 589889"/>
                <a:gd name="connsiteX48" fmla="*/ 734845 w 781158"/>
                <a:gd name="connsiteY48" fmla="*/ 113587 h 589889"/>
                <a:gd name="connsiteX49" fmla="*/ 691586 w 781158"/>
                <a:gd name="connsiteY49" fmla="*/ 126006 h 589889"/>
                <a:gd name="connsiteX50" fmla="*/ 631747 w 781158"/>
                <a:gd name="connsiteY50" fmla="*/ 86717 h 589889"/>
                <a:gd name="connsiteX51" fmla="*/ 571908 w 781158"/>
                <a:gd name="connsiteY51" fmla="*/ 128109 h 589889"/>
                <a:gd name="connsiteX52" fmla="*/ 472930 w 781158"/>
                <a:gd name="connsiteY52" fmla="*/ 86717 h 589889"/>
                <a:gd name="connsiteX53" fmla="*/ 452280 w 781158"/>
                <a:gd name="connsiteY53" fmla="*/ 76339 h 589889"/>
                <a:gd name="connsiteX54" fmla="*/ 452280 w 781158"/>
                <a:gd name="connsiteY54" fmla="*/ 68060 h 589889"/>
                <a:gd name="connsiteX55" fmla="*/ 382192 w 781158"/>
                <a:gd name="connsiteY55" fmla="*/ -264 h 58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81158" h="589889">
                  <a:moveTo>
                    <a:pt x="128516" y="246035"/>
                  </a:moveTo>
                  <a:lnTo>
                    <a:pt x="200655" y="361988"/>
                  </a:lnTo>
                  <a:lnTo>
                    <a:pt x="56312" y="361988"/>
                  </a:lnTo>
                  <a:lnTo>
                    <a:pt x="128516" y="246035"/>
                  </a:lnTo>
                  <a:close/>
                  <a:moveTo>
                    <a:pt x="627627" y="246035"/>
                  </a:moveTo>
                  <a:lnTo>
                    <a:pt x="699826" y="361988"/>
                  </a:lnTo>
                  <a:lnTo>
                    <a:pt x="555378" y="361988"/>
                  </a:lnTo>
                  <a:lnTo>
                    <a:pt x="627627" y="246035"/>
                  </a:lnTo>
                  <a:close/>
                  <a:moveTo>
                    <a:pt x="382192" y="-264"/>
                  </a:moveTo>
                  <a:cubicBezTo>
                    <a:pt x="345062" y="-264"/>
                    <a:pt x="314113" y="30812"/>
                    <a:pt x="314113" y="68060"/>
                  </a:cubicBezTo>
                  <a:lnTo>
                    <a:pt x="314113" y="76339"/>
                  </a:lnTo>
                  <a:lnTo>
                    <a:pt x="293463" y="86717"/>
                  </a:lnTo>
                  <a:cubicBezTo>
                    <a:pt x="246034" y="113587"/>
                    <a:pt x="227494" y="123969"/>
                    <a:pt x="194505" y="128109"/>
                  </a:cubicBezTo>
                  <a:cubicBezTo>
                    <a:pt x="184160" y="105313"/>
                    <a:pt x="161510" y="86717"/>
                    <a:pt x="132641" y="86717"/>
                  </a:cubicBezTo>
                  <a:cubicBezTo>
                    <a:pt x="107896" y="86717"/>
                    <a:pt x="83152" y="103276"/>
                    <a:pt x="72807" y="126006"/>
                  </a:cubicBezTo>
                  <a:cubicBezTo>
                    <a:pt x="58407" y="123969"/>
                    <a:pt x="41842" y="117727"/>
                    <a:pt x="29473" y="113587"/>
                  </a:cubicBezTo>
                  <a:cubicBezTo>
                    <a:pt x="26197" y="111943"/>
                    <a:pt x="22860" y="111157"/>
                    <a:pt x="19715" y="111157"/>
                  </a:cubicBezTo>
                  <a:cubicBezTo>
                    <a:pt x="11079" y="111157"/>
                    <a:pt x="3678" y="116940"/>
                    <a:pt x="603" y="126006"/>
                  </a:cubicBezTo>
                  <a:cubicBezTo>
                    <a:pt x="-3522" y="138421"/>
                    <a:pt x="603" y="152943"/>
                    <a:pt x="12973" y="154975"/>
                  </a:cubicBezTo>
                  <a:cubicBezTo>
                    <a:pt x="31568" y="163254"/>
                    <a:pt x="50157" y="167394"/>
                    <a:pt x="70777" y="171534"/>
                  </a:cubicBezTo>
                  <a:cubicBezTo>
                    <a:pt x="74902" y="188088"/>
                    <a:pt x="87277" y="204642"/>
                    <a:pt x="101676" y="215024"/>
                  </a:cubicBezTo>
                  <a:lnTo>
                    <a:pt x="2698" y="372300"/>
                  </a:lnTo>
                  <a:cubicBezTo>
                    <a:pt x="2698" y="374403"/>
                    <a:pt x="603" y="382682"/>
                    <a:pt x="603" y="384719"/>
                  </a:cubicBezTo>
                  <a:lnTo>
                    <a:pt x="603" y="409553"/>
                  </a:lnTo>
                  <a:cubicBezTo>
                    <a:pt x="603" y="484049"/>
                    <a:pt x="62532" y="546201"/>
                    <a:pt x="136766" y="546201"/>
                  </a:cubicBezTo>
                  <a:cubicBezTo>
                    <a:pt x="213024" y="546201"/>
                    <a:pt x="274974" y="484049"/>
                    <a:pt x="274974" y="409553"/>
                  </a:cubicBezTo>
                  <a:lnTo>
                    <a:pt x="274974" y="384719"/>
                  </a:lnTo>
                  <a:cubicBezTo>
                    <a:pt x="274974" y="382682"/>
                    <a:pt x="270854" y="374403"/>
                    <a:pt x="270854" y="372300"/>
                  </a:cubicBezTo>
                  <a:lnTo>
                    <a:pt x="173880" y="215024"/>
                  </a:lnTo>
                  <a:cubicBezTo>
                    <a:pt x="188285" y="206744"/>
                    <a:pt x="198630" y="192228"/>
                    <a:pt x="204779" y="173637"/>
                  </a:cubicBezTo>
                  <a:cubicBezTo>
                    <a:pt x="248094" y="165357"/>
                    <a:pt x="270854" y="154975"/>
                    <a:pt x="320343" y="126006"/>
                  </a:cubicBezTo>
                  <a:lnTo>
                    <a:pt x="320343" y="589625"/>
                  </a:lnTo>
                  <a:lnTo>
                    <a:pt x="460520" y="589625"/>
                  </a:lnTo>
                  <a:lnTo>
                    <a:pt x="460520" y="126006"/>
                  </a:lnTo>
                  <a:cubicBezTo>
                    <a:pt x="508000" y="152943"/>
                    <a:pt x="532769" y="165357"/>
                    <a:pt x="576028" y="173637"/>
                  </a:cubicBezTo>
                  <a:cubicBezTo>
                    <a:pt x="580148" y="190191"/>
                    <a:pt x="590498" y="204642"/>
                    <a:pt x="606978" y="215024"/>
                  </a:cubicBezTo>
                  <a:lnTo>
                    <a:pt x="508000" y="372300"/>
                  </a:lnTo>
                  <a:cubicBezTo>
                    <a:pt x="508000" y="374403"/>
                    <a:pt x="505889" y="382682"/>
                    <a:pt x="505889" y="384719"/>
                  </a:cubicBezTo>
                  <a:lnTo>
                    <a:pt x="505889" y="409553"/>
                  </a:lnTo>
                  <a:cubicBezTo>
                    <a:pt x="505889" y="484049"/>
                    <a:pt x="567788" y="546201"/>
                    <a:pt x="641997" y="546201"/>
                  </a:cubicBezTo>
                  <a:cubicBezTo>
                    <a:pt x="718316" y="546201"/>
                    <a:pt x="780215" y="484049"/>
                    <a:pt x="780215" y="409553"/>
                  </a:cubicBezTo>
                  <a:lnTo>
                    <a:pt x="780215" y="384719"/>
                  </a:lnTo>
                  <a:cubicBezTo>
                    <a:pt x="780215" y="382682"/>
                    <a:pt x="776095" y="374403"/>
                    <a:pt x="776095" y="372300"/>
                  </a:cubicBezTo>
                  <a:lnTo>
                    <a:pt x="679176" y="215024"/>
                  </a:lnTo>
                  <a:cubicBezTo>
                    <a:pt x="679176" y="206744"/>
                    <a:pt x="691586" y="192228"/>
                    <a:pt x="695707" y="171534"/>
                  </a:cubicBezTo>
                  <a:cubicBezTo>
                    <a:pt x="712186" y="165357"/>
                    <a:pt x="732786" y="161217"/>
                    <a:pt x="751325" y="154975"/>
                  </a:cubicBezTo>
                  <a:cubicBezTo>
                    <a:pt x="763684" y="150840"/>
                    <a:pt x="769915" y="136384"/>
                    <a:pt x="763684" y="126006"/>
                  </a:cubicBezTo>
                  <a:cubicBezTo>
                    <a:pt x="760670" y="116940"/>
                    <a:pt x="753234" y="111157"/>
                    <a:pt x="744643" y="111157"/>
                  </a:cubicBezTo>
                  <a:cubicBezTo>
                    <a:pt x="741427" y="111157"/>
                    <a:pt x="738161" y="111943"/>
                    <a:pt x="734845" y="113587"/>
                  </a:cubicBezTo>
                  <a:cubicBezTo>
                    <a:pt x="720426" y="117727"/>
                    <a:pt x="708066" y="123969"/>
                    <a:pt x="691586" y="126006"/>
                  </a:cubicBezTo>
                  <a:cubicBezTo>
                    <a:pt x="681237" y="103276"/>
                    <a:pt x="658527" y="86717"/>
                    <a:pt x="631747" y="86717"/>
                  </a:cubicBezTo>
                  <a:cubicBezTo>
                    <a:pt x="604867" y="86717"/>
                    <a:pt x="580148" y="103276"/>
                    <a:pt x="571908" y="128109"/>
                  </a:cubicBezTo>
                  <a:cubicBezTo>
                    <a:pt x="536889" y="123969"/>
                    <a:pt x="520359" y="113587"/>
                    <a:pt x="472930" y="86717"/>
                  </a:cubicBezTo>
                  <a:lnTo>
                    <a:pt x="452280" y="76339"/>
                  </a:lnTo>
                  <a:lnTo>
                    <a:pt x="452280" y="68060"/>
                  </a:lnTo>
                  <a:cubicBezTo>
                    <a:pt x="452280" y="28709"/>
                    <a:pt x="421331" y="-264"/>
                    <a:pt x="382192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32" name="Freeform 9231">
              <a:extLst>
                <a:ext uri="{FF2B5EF4-FFF2-40B4-BE49-F238E27FC236}">
                  <a16:creationId xmlns:a16="http://schemas.microsoft.com/office/drawing/2014/main" id="{CE2DF15F-0DB5-ABB4-6F19-3F2DD1D8DF50}"/>
                </a:ext>
              </a:extLst>
            </p:cNvPr>
            <p:cNvSpPr/>
            <p:nvPr/>
          </p:nvSpPr>
          <p:spPr>
            <a:xfrm>
              <a:off x="4215262" y="3428256"/>
              <a:ext cx="411940" cy="90631"/>
            </a:xfrm>
            <a:custGeom>
              <a:avLst/>
              <a:gdLst>
                <a:gd name="connsiteX0" fmla="*/ 44375 w 411940"/>
                <a:gd name="connsiteY0" fmla="*/ -264 h 90631"/>
                <a:gd name="connsiteX1" fmla="*/ -944 w 411940"/>
                <a:gd name="connsiteY1" fmla="*/ 45052 h 90631"/>
                <a:gd name="connsiteX2" fmla="*/ -944 w 411940"/>
                <a:gd name="connsiteY2" fmla="*/ 67677 h 90631"/>
                <a:gd name="connsiteX3" fmla="*/ 21741 w 411940"/>
                <a:gd name="connsiteY3" fmla="*/ 90367 h 90631"/>
                <a:gd name="connsiteX4" fmla="*/ 388337 w 411940"/>
                <a:gd name="connsiteY4" fmla="*/ 90367 h 90631"/>
                <a:gd name="connsiteX5" fmla="*/ 410996 w 411940"/>
                <a:gd name="connsiteY5" fmla="*/ 67677 h 90631"/>
                <a:gd name="connsiteX6" fmla="*/ 410996 w 411940"/>
                <a:gd name="connsiteY6" fmla="*/ 45052 h 90631"/>
                <a:gd name="connsiteX7" fmla="*/ 363667 w 411940"/>
                <a:gd name="connsiteY7" fmla="*/ -264 h 9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940" h="90631">
                  <a:moveTo>
                    <a:pt x="44375" y="-264"/>
                  </a:moveTo>
                  <a:cubicBezTo>
                    <a:pt x="19650" y="-264"/>
                    <a:pt x="-944" y="20334"/>
                    <a:pt x="-944" y="45052"/>
                  </a:cubicBezTo>
                  <a:lnTo>
                    <a:pt x="-944" y="67677"/>
                  </a:lnTo>
                  <a:cubicBezTo>
                    <a:pt x="-944" y="82128"/>
                    <a:pt x="9386" y="90367"/>
                    <a:pt x="21741" y="90367"/>
                  </a:cubicBezTo>
                  <a:lnTo>
                    <a:pt x="388337" y="90367"/>
                  </a:lnTo>
                  <a:cubicBezTo>
                    <a:pt x="400696" y="88340"/>
                    <a:pt x="410996" y="78008"/>
                    <a:pt x="410996" y="67677"/>
                  </a:cubicBezTo>
                  <a:lnTo>
                    <a:pt x="410996" y="45052"/>
                  </a:lnTo>
                  <a:cubicBezTo>
                    <a:pt x="410996" y="20334"/>
                    <a:pt x="390397" y="-264"/>
                    <a:pt x="363667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236" name="Graphic 9235">
            <a:extLst>
              <a:ext uri="{FF2B5EF4-FFF2-40B4-BE49-F238E27FC236}">
                <a16:creationId xmlns:a16="http://schemas.microsoft.com/office/drawing/2014/main" id="{98C29587-1EA8-CAC1-C44D-64154612B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0618" y="2035895"/>
            <a:ext cx="1038552" cy="137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54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DA4E529-BC4B-1145-2AB3-87F58F97CBD9}"/>
              </a:ext>
            </a:extLst>
          </p:cNvPr>
          <p:cNvSpPr/>
          <p:nvPr/>
        </p:nvSpPr>
        <p:spPr>
          <a:xfrm>
            <a:off x="5005214" y="1899709"/>
            <a:ext cx="1410653" cy="1716277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A4A1BBE-3FF6-C397-1FC4-DEA602717011}"/>
              </a:ext>
            </a:extLst>
          </p:cNvPr>
          <p:cNvSpPr/>
          <p:nvPr/>
        </p:nvSpPr>
        <p:spPr>
          <a:xfrm>
            <a:off x="946244" y="1920785"/>
            <a:ext cx="1410653" cy="1673429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C0F0D3B-4F6C-966C-AC89-77F08FD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2" name="Google Shape;939;p35">
            <a:extLst>
              <a:ext uri="{FF2B5EF4-FFF2-40B4-BE49-F238E27FC236}">
                <a16:creationId xmlns:a16="http://schemas.microsoft.com/office/drawing/2014/main" id="{8D9B1716-6948-B070-924F-B627CF87040D}"/>
              </a:ext>
            </a:extLst>
          </p:cNvPr>
          <p:cNvSpPr txBox="1">
            <a:spLocks/>
          </p:cNvSpPr>
          <p:nvPr/>
        </p:nvSpPr>
        <p:spPr>
          <a:xfrm>
            <a:off x="2356897" y="310194"/>
            <a:ext cx="3640595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Concept</a:t>
            </a:r>
          </a:p>
        </p:txBody>
      </p:sp>
      <p:sp>
        <p:nvSpPr>
          <p:cNvPr id="4" name="Google Shape;939;p35">
            <a:extLst>
              <a:ext uri="{FF2B5EF4-FFF2-40B4-BE49-F238E27FC236}">
                <a16:creationId xmlns:a16="http://schemas.microsoft.com/office/drawing/2014/main" id="{1E745184-FEE4-68F0-B251-A5DF85BDF6B1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  <p:pic>
        <p:nvPicPr>
          <p:cNvPr id="5" name="Picture 2" descr="Smart contracts - Free business and finance icons">
            <a:extLst>
              <a:ext uri="{FF2B5EF4-FFF2-40B4-BE49-F238E27FC236}">
                <a16:creationId xmlns:a16="http://schemas.microsoft.com/office/drawing/2014/main" id="{42022B6C-D0E0-BB84-79F4-1B0258EA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6" y="2154740"/>
            <a:ext cx="897778" cy="8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aphic 9219">
            <a:extLst>
              <a:ext uri="{FF2B5EF4-FFF2-40B4-BE49-F238E27FC236}">
                <a16:creationId xmlns:a16="http://schemas.microsoft.com/office/drawing/2014/main" id="{9C6D4A2E-EEFA-7407-CEFA-0CA69D4505D1}"/>
              </a:ext>
            </a:extLst>
          </p:cNvPr>
          <p:cNvGrpSpPr/>
          <p:nvPr/>
        </p:nvGrpSpPr>
        <p:grpSpPr>
          <a:xfrm>
            <a:off x="5423231" y="2065402"/>
            <a:ext cx="626775" cy="992157"/>
            <a:chOff x="3969153" y="1930614"/>
            <a:chExt cx="926978" cy="1588274"/>
          </a:xfrm>
          <a:solidFill>
            <a:srgbClr val="E52C4C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98A6370-9F68-D83C-CC17-43BEDBC1D6F7}"/>
                </a:ext>
              </a:extLst>
            </p:cNvPr>
            <p:cNvSpPr/>
            <p:nvPr/>
          </p:nvSpPr>
          <p:spPr>
            <a:xfrm>
              <a:off x="4295650" y="1930614"/>
              <a:ext cx="271310" cy="267163"/>
            </a:xfrm>
            <a:custGeom>
              <a:avLst/>
              <a:gdLst>
                <a:gd name="connsiteX0" fmla="*/ 134661 w 271310"/>
                <a:gd name="connsiteY0" fmla="*/ -264 h 267163"/>
                <a:gd name="connsiteX1" fmla="*/ -944 w 271310"/>
                <a:gd name="connsiteY1" fmla="*/ 134624 h 267163"/>
                <a:gd name="connsiteX2" fmla="*/ 134661 w 271310"/>
                <a:gd name="connsiteY2" fmla="*/ 266900 h 267163"/>
                <a:gd name="connsiteX3" fmla="*/ 270367 w 271310"/>
                <a:gd name="connsiteY3" fmla="*/ 134624 h 267163"/>
                <a:gd name="connsiteX4" fmla="*/ 134661 w 271310"/>
                <a:gd name="connsiteY4" fmla="*/ -264 h 2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310" h="267163">
                  <a:moveTo>
                    <a:pt x="134661" y="-264"/>
                  </a:moveTo>
                  <a:cubicBezTo>
                    <a:pt x="61859" y="-264"/>
                    <a:pt x="-944" y="59654"/>
                    <a:pt x="-944" y="134624"/>
                  </a:cubicBezTo>
                  <a:cubicBezTo>
                    <a:pt x="-944" y="206987"/>
                    <a:pt x="61859" y="266900"/>
                    <a:pt x="134661" y="266900"/>
                  </a:cubicBezTo>
                  <a:cubicBezTo>
                    <a:pt x="210025" y="266900"/>
                    <a:pt x="270367" y="206987"/>
                    <a:pt x="270367" y="134624"/>
                  </a:cubicBezTo>
                  <a:cubicBezTo>
                    <a:pt x="270367" y="59654"/>
                    <a:pt x="210025" y="-264"/>
                    <a:pt x="134661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B8E8AB6-0DB4-7D20-A104-1505F0F2C812}"/>
                </a:ext>
              </a:extLst>
            </p:cNvPr>
            <p:cNvSpPr/>
            <p:nvPr/>
          </p:nvSpPr>
          <p:spPr>
            <a:xfrm>
              <a:off x="3969153" y="2041626"/>
              <a:ext cx="926978" cy="816779"/>
            </a:xfrm>
            <a:custGeom>
              <a:avLst/>
              <a:gdLst>
                <a:gd name="connsiteX0" fmla="*/ 161893 w 926978"/>
                <a:gd name="connsiteY0" fmla="*/ -264 h 816779"/>
                <a:gd name="connsiteX1" fmla="*/ 54157 w 926978"/>
                <a:gd name="connsiteY1" fmla="*/ 107748 h 816779"/>
                <a:gd name="connsiteX2" fmla="*/ 84213 w 926978"/>
                <a:gd name="connsiteY2" fmla="*/ 183131 h 816779"/>
                <a:gd name="connsiteX3" fmla="*/ -944 w 926978"/>
                <a:gd name="connsiteY3" fmla="*/ 326399 h 816779"/>
                <a:gd name="connsiteX4" fmla="*/ -944 w 926978"/>
                <a:gd name="connsiteY4" fmla="*/ 459618 h 816779"/>
                <a:gd name="connsiteX5" fmla="*/ 54157 w 926978"/>
                <a:gd name="connsiteY5" fmla="*/ 540029 h 816779"/>
                <a:gd name="connsiteX6" fmla="*/ 54157 w 926978"/>
                <a:gd name="connsiteY6" fmla="*/ 680746 h 816779"/>
                <a:gd name="connsiteX7" fmla="*/ 134304 w 926978"/>
                <a:gd name="connsiteY7" fmla="*/ 761156 h 816779"/>
                <a:gd name="connsiteX8" fmla="*/ 186939 w 926978"/>
                <a:gd name="connsiteY8" fmla="*/ 761156 h 816779"/>
                <a:gd name="connsiteX9" fmla="*/ 269553 w 926978"/>
                <a:gd name="connsiteY9" fmla="*/ 680746 h 816779"/>
                <a:gd name="connsiteX10" fmla="*/ 269553 w 926978"/>
                <a:gd name="connsiteY10" fmla="*/ 540029 h 816779"/>
                <a:gd name="connsiteX11" fmla="*/ 297166 w 926978"/>
                <a:gd name="connsiteY11" fmla="*/ 519925 h 816779"/>
                <a:gd name="connsiteX12" fmla="*/ 324750 w 926978"/>
                <a:gd name="connsiteY12" fmla="*/ 540029 h 816779"/>
                <a:gd name="connsiteX13" fmla="*/ 324750 w 926978"/>
                <a:gd name="connsiteY13" fmla="*/ 733554 h 816779"/>
                <a:gd name="connsiteX14" fmla="*/ 407349 w 926978"/>
                <a:gd name="connsiteY14" fmla="*/ 816516 h 816779"/>
                <a:gd name="connsiteX15" fmla="*/ 517531 w 926978"/>
                <a:gd name="connsiteY15" fmla="*/ 816516 h 816779"/>
                <a:gd name="connsiteX16" fmla="*/ 600231 w 926978"/>
                <a:gd name="connsiteY16" fmla="*/ 733554 h 816779"/>
                <a:gd name="connsiteX17" fmla="*/ 600231 w 926978"/>
                <a:gd name="connsiteY17" fmla="*/ 540029 h 816779"/>
                <a:gd name="connsiteX18" fmla="*/ 630276 w 926978"/>
                <a:gd name="connsiteY18" fmla="*/ 519925 h 816779"/>
                <a:gd name="connsiteX19" fmla="*/ 657909 w 926978"/>
                <a:gd name="connsiteY19" fmla="*/ 540029 h 816779"/>
                <a:gd name="connsiteX20" fmla="*/ 657909 w 926978"/>
                <a:gd name="connsiteY20" fmla="*/ 680746 h 816779"/>
                <a:gd name="connsiteX21" fmla="*/ 738046 w 926978"/>
                <a:gd name="connsiteY21" fmla="*/ 761156 h 816779"/>
                <a:gd name="connsiteX22" fmla="*/ 793162 w 926978"/>
                <a:gd name="connsiteY22" fmla="*/ 761156 h 816779"/>
                <a:gd name="connsiteX23" fmla="*/ 873300 w 926978"/>
                <a:gd name="connsiteY23" fmla="*/ 680746 h 816779"/>
                <a:gd name="connsiteX24" fmla="*/ 873300 w 926978"/>
                <a:gd name="connsiteY24" fmla="*/ 540029 h 816779"/>
                <a:gd name="connsiteX25" fmla="*/ 925904 w 926978"/>
                <a:gd name="connsiteY25" fmla="*/ 459618 h 816779"/>
                <a:gd name="connsiteX26" fmla="*/ 925904 w 926978"/>
                <a:gd name="connsiteY26" fmla="*/ 326399 h 816779"/>
                <a:gd name="connsiteX27" fmla="*/ 845767 w 926978"/>
                <a:gd name="connsiteY27" fmla="*/ 183131 h 816779"/>
                <a:gd name="connsiteX28" fmla="*/ 875812 w 926978"/>
                <a:gd name="connsiteY28" fmla="*/ 107748 h 816779"/>
                <a:gd name="connsiteX29" fmla="*/ 765529 w 926978"/>
                <a:gd name="connsiteY29" fmla="*/ -264 h 816779"/>
                <a:gd name="connsiteX30" fmla="*/ 657909 w 926978"/>
                <a:gd name="connsiteY30" fmla="*/ 107748 h 816779"/>
                <a:gd name="connsiteX31" fmla="*/ 687954 w 926978"/>
                <a:gd name="connsiteY31" fmla="*/ 183131 h 816779"/>
                <a:gd name="connsiteX32" fmla="*/ 640324 w 926978"/>
                <a:gd name="connsiteY32" fmla="*/ 220863 h 816779"/>
                <a:gd name="connsiteX33" fmla="*/ 600231 w 926978"/>
                <a:gd name="connsiteY33" fmla="*/ 160557 h 816779"/>
                <a:gd name="connsiteX34" fmla="*/ 495072 w 926978"/>
                <a:gd name="connsiteY34" fmla="*/ 210809 h 816779"/>
                <a:gd name="connsiteX35" fmla="*/ 495072 w 926978"/>
                <a:gd name="connsiteY35" fmla="*/ 349055 h 816779"/>
                <a:gd name="connsiteX36" fmla="*/ 464173 w 926978"/>
                <a:gd name="connsiteY36" fmla="*/ 376339 h 816779"/>
                <a:gd name="connsiteX37" fmla="*/ 434932 w 926978"/>
                <a:gd name="connsiteY37" fmla="*/ 349055 h 816779"/>
                <a:gd name="connsiteX38" fmla="*/ 434932 w 926978"/>
                <a:gd name="connsiteY38" fmla="*/ 210809 h 816779"/>
                <a:gd name="connsiteX39" fmla="*/ 329724 w 926978"/>
                <a:gd name="connsiteY39" fmla="*/ 160557 h 816779"/>
                <a:gd name="connsiteX40" fmla="*/ 287118 w 926978"/>
                <a:gd name="connsiteY40" fmla="*/ 220863 h 816779"/>
                <a:gd name="connsiteX41" fmla="*/ 242045 w 926978"/>
                <a:gd name="connsiteY41" fmla="*/ 183131 h 816779"/>
                <a:gd name="connsiteX42" fmla="*/ 272100 w 926978"/>
                <a:gd name="connsiteY42" fmla="*/ 107748 h 816779"/>
                <a:gd name="connsiteX43" fmla="*/ 161893 w 926978"/>
                <a:gd name="connsiteY43" fmla="*/ -264 h 81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6978" h="816779">
                  <a:moveTo>
                    <a:pt x="161893" y="-264"/>
                  </a:moveTo>
                  <a:cubicBezTo>
                    <a:pt x="104249" y="-264"/>
                    <a:pt x="54157" y="47437"/>
                    <a:pt x="54157" y="107748"/>
                  </a:cubicBezTo>
                  <a:cubicBezTo>
                    <a:pt x="54157" y="137901"/>
                    <a:pt x="66718" y="165579"/>
                    <a:pt x="84213" y="183131"/>
                  </a:cubicBezTo>
                  <a:cubicBezTo>
                    <a:pt x="34120" y="210809"/>
                    <a:pt x="-944" y="266093"/>
                    <a:pt x="-944" y="326399"/>
                  </a:cubicBezTo>
                  <a:lnTo>
                    <a:pt x="-944" y="459618"/>
                  </a:lnTo>
                  <a:cubicBezTo>
                    <a:pt x="-944" y="494799"/>
                    <a:pt x="21555" y="527504"/>
                    <a:pt x="54157" y="540029"/>
                  </a:cubicBezTo>
                  <a:lnTo>
                    <a:pt x="54157" y="680746"/>
                  </a:lnTo>
                  <a:cubicBezTo>
                    <a:pt x="54157" y="723505"/>
                    <a:pt x="91764" y="761156"/>
                    <a:pt x="134304" y="761156"/>
                  </a:cubicBezTo>
                  <a:lnTo>
                    <a:pt x="186939" y="761156"/>
                  </a:lnTo>
                  <a:cubicBezTo>
                    <a:pt x="232027" y="761156"/>
                    <a:pt x="269553" y="723505"/>
                    <a:pt x="269553" y="680746"/>
                  </a:cubicBezTo>
                  <a:lnTo>
                    <a:pt x="269553" y="540029"/>
                  </a:lnTo>
                  <a:cubicBezTo>
                    <a:pt x="279571" y="535002"/>
                    <a:pt x="287118" y="529974"/>
                    <a:pt x="297166" y="519925"/>
                  </a:cubicBezTo>
                  <a:cubicBezTo>
                    <a:pt x="307165" y="524952"/>
                    <a:pt x="312189" y="532531"/>
                    <a:pt x="324750" y="540029"/>
                  </a:cubicBezTo>
                  <a:lnTo>
                    <a:pt x="324750" y="733554"/>
                  </a:lnTo>
                  <a:cubicBezTo>
                    <a:pt x="324750" y="776232"/>
                    <a:pt x="362281" y="816516"/>
                    <a:pt x="407349" y="816516"/>
                  </a:cubicBezTo>
                  <a:lnTo>
                    <a:pt x="517531" y="816516"/>
                  </a:lnTo>
                  <a:cubicBezTo>
                    <a:pt x="560187" y="816516"/>
                    <a:pt x="600231" y="778784"/>
                    <a:pt x="600231" y="733554"/>
                  </a:cubicBezTo>
                  <a:lnTo>
                    <a:pt x="600231" y="540029"/>
                  </a:lnTo>
                  <a:cubicBezTo>
                    <a:pt x="610279" y="535002"/>
                    <a:pt x="620278" y="529974"/>
                    <a:pt x="630276" y="519925"/>
                  </a:cubicBezTo>
                  <a:cubicBezTo>
                    <a:pt x="637863" y="524952"/>
                    <a:pt x="645349" y="532531"/>
                    <a:pt x="657909" y="540029"/>
                  </a:cubicBezTo>
                  <a:lnTo>
                    <a:pt x="657909" y="680746"/>
                  </a:lnTo>
                  <a:cubicBezTo>
                    <a:pt x="657909" y="723505"/>
                    <a:pt x="695441" y="761156"/>
                    <a:pt x="738046" y="761156"/>
                  </a:cubicBezTo>
                  <a:lnTo>
                    <a:pt x="793162" y="761156"/>
                  </a:lnTo>
                  <a:cubicBezTo>
                    <a:pt x="835769" y="761156"/>
                    <a:pt x="873300" y="723505"/>
                    <a:pt x="873300" y="680746"/>
                  </a:cubicBezTo>
                  <a:lnTo>
                    <a:pt x="873300" y="540029"/>
                  </a:lnTo>
                  <a:cubicBezTo>
                    <a:pt x="905907" y="527504"/>
                    <a:pt x="925904" y="497270"/>
                    <a:pt x="925904" y="459618"/>
                  </a:cubicBezTo>
                  <a:lnTo>
                    <a:pt x="925904" y="326399"/>
                  </a:lnTo>
                  <a:cubicBezTo>
                    <a:pt x="928366" y="266093"/>
                    <a:pt x="895859" y="213285"/>
                    <a:pt x="845767" y="183131"/>
                  </a:cubicBezTo>
                  <a:cubicBezTo>
                    <a:pt x="863251" y="165579"/>
                    <a:pt x="875812" y="137901"/>
                    <a:pt x="875812" y="107748"/>
                  </a:cubicBezTo>
                  <a:cubicBezTo>
                    <a:pt x="875812" y="47437"/>
                    <a:pt x="825720" y="-264"/>
                    <a:pt x="765529" y="-264"/>
                  </a:cubicBezTo>
                  <a:cubicBezTo>
                    <a:pt x="708001" y="-264"/>
                    <a:pt x="657909" y="47437"/>
                    <a:pt x="657909" y="107748"/>
                  </a:cubicBezTo>
                  <a:cubicBezTo>
                    <a:pt x="657909" y="137901"/>
                    <a:pt x="670369" y="165579"/>
                    <a:pt x="687954" y="183131"/>
                  </a:cubicBezTo>
                  <a:cubicBezTo>
                    <a:pt x="670369" y="193181"/>
                    <a:pt x="652885" y="205787"/>
                    <a:pt x="640324" y="220863"/>
                  </a:cubicBezTo>
                  <a:cubicBezTo>
                    <a:pt x="632838" y="200759"/>
                    <a:pt x="615253" y="178104"/>
                    <a:pt x="600231" y="160557"/>
                  </a:cubicBezTo>
                  <a:cubicBezTo>
                    <a:pt x="572748" y="190710"/>
                    <a:pt x="535116" y="205787"/>
                    <a:pt x="495072" y="210809"/>
                  </a:cubicBezTo>
                  <a:lnTo>
                    <a:pt x="495072" y="349055"/>
                  </a:lnTo>
                  <a:cubicBezTo>
                    <a:pt x="495072" y="366925"/>
                    <a:pt x="479447" y="376339"/>
                    <a:pt x="464173" y="376339"/>
                  </a:cubicBezTo>
                  <a:cubicBezTo>
                    <a:pt x="449402" y="376339"/>
                    <a:pt x="434932" y="367560"/>
                    <a:pt x="434932" y="349055"/>
                  </a:cubicBezTo>
                  <a:lnTo>
                    <a:pt x="434932" y="210809"/>
                  </a:lnTo>
                  <a:cubicBezTo>
                    <a:pt x="394888" y="205787"/>
                    <a:pt x="357257" y="185683"/>
                    <a:pt x="329724" y="160557"/>
                  </a:cubicBezTo>
                  <a:cubicBezTo>
                    <a:pt x="309727" y="178104"/>
                    <a:pt x="297166" y="200759"/>
                    <a:pt x="287118" y="220863"/>
                  </a:cubicBezTo>
                  <a:cubicBezTo>
                    <a:pt x="274562" y="205787"/>
                    <a:pt x="259534" y="193181"/>
                    <a:pt x="242045" y="183131"/>
                  </a:cubicBezTo>
                  <a:cubicBezTo>
                    <a:pt x="259534" y="165579"/>
                    <a:pt x="272100" y="137901"/>
                    <a:pt x="272100" y="107748"/>
                  </a:cubicBezTo>
                  <a:cubicBezTo>
                    <a:pt x="272100" y="47437"/>
                    <a:pt x="222008" y="-264"/>
                    <a:pt x="161893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8F5228-F383-1E6F-1E31-646E43B1066B}"/>
                </a:ext>
              </a:extLst>
            </p:cNvPr>
            <p:cNvSpPr/>
            <p:nvPr/>
          </p:nvSpPr>
          <p:spPr>
            <a:xfrm>
              <a:off x="4041990" y="2792855"/>
              <a:ext cx="781158" cy="589889"/>
            </a:xfrm>
            <a:custGeom>
              <a:avLst/>
              <a:gdLst>
                <a:gd name="connsiteX0" fmla="*/ 128516 w 781158"/>
                <a:gd name="connsiteY0" fmla="*/ 246035 h 589889"/>
                <a:gd name="connsiteX1" fmla="*/ 200655 w 781158"/>
                <a:gd name="connsiteY1" fmla="*/ 361988 h 589889"/>
                <a:gd name="connsiteX2" fmla="*/ 56312 w 781158"/>
                <a:gd name="connsiteY2" fmla="*/ 361988 h 589889"/>
                <a:gd name="connsiteX3" fmla="*/ 128516 w 781158"/>
                <a:gd name="connsiteY3" fmla="*/ 246035 h 589889"/>
                <a:gd name="connsiteX4" fmla="*/ 627627 w 781158"/>
                <a:gd name="connsiteY4" fmla="*/ 246035 h 589889"/>
                <a:gd name="connsiteX5" fmla="*/ 699826 w 781158"/>
                <a:gd name="connsiteY5" fmla="*/ 361988 h 589889"/>
                <a:gd name="connsiteX6" fmla="*/ 555378 w 781158"/>
                <a:gd name="connsiteY6" fmla="*/ 361988 h 589889"/>
                <a:gd name="connsiteX7" fmla="*/ 627627 w 781158"/>
                <a:gd name="connsiteY7" fmla="*/ 246035 h 589889"/>
                <a:gd name="connsiteX8" fmla="*/ 382192 w 781158"/>
                <a:gd name="connsiteY8" fmla="*/ -264 h 589889"/>
                <a:gd name="connsiteX9" fmla="*/ 314113 w 781158"/>
                <a:gd name="connsiteY9" fmla="*/ 68060 h 589889"/>
                <a:gd name="connsiteX10" fmla="*/ 314113 w 781158"/>
                <a:gd name="connsiteY10" fmla="*/ 76339 h 589889"/>
                <a:gd name="connsiteX11" fmla="*/ 293463 w 781158"/>
                <a:gd name="connsiteY11" fmla="*/ 86717 h 589889"/>
                <a:gd name="connsiteX12" fmla="*/ 194505 w 781158"/>
                <a:gd name="connsiteY12" fmla="*/ 128109 h 589889"/>
                <a:gd name="connsiteX13" fmla="*/ 132641 w 781158"/>
                <a:gd name="connsiteY13" fmla="*/ 86717 h 589889"/>
                <a:gd name="connsiteX14" fmla="*/ 72807 w 781158"/>
                <a:gd name="connsiteY14" fmla="*/ 126006 h 589889"/>
                <a:gd name="connsiteX15" fmla="*/ 29473 w 781158"/>
                <a:gd name="connsiteY15" fmla="*/ 113587 h 589889"/>
                <a:gd name="connsiteX16" fmla="*/ 19715 w 781158"/>
                <a:gd name="connsiteY16" fmla="*/ 111157 h 589889"/>
                <a:gd name="connsiteX17" fmla="*/ 603 w 781158"/>
                <a:gd name="connsiteY17" fmla="*/ 126006 h 589889"/>
                <a:gd name="connsiteX18" fmla="*/ 12973 w 781158"/>
                <a:gd name="connsiteY18" fmla="*/ 154975 h 589889"/>
                <a:gd name="connsiteX19" fmla="*/ 70777 w 781158"/>
                <a:gd name="connsiteY19" fmla="*/ 171534 h 589889"/>
                <a:gd name="connsiteX20" fmla="*/ 101676 w 781158"/>
                <a:gd name="connsiteY20" fmla="*/ 215024 h 589889"/>
                <a:gd name="connsiteX21" fmla="*/ 2698 w 781158"/>
                <a:gd name="connsiteY21" fmla="*/ 372300 h 589889"/>
                <a:gd name="connsiteX22" fmla="*/ 603 w 781158"/>
                <a:gd name="connsiteY22" fmla="*/ 384719 h 589889"/>
                <a:gd name="connsiteX23" fmla="*/ 603 w 781158"/>
                <a:gd name="connsiteY23" fmla="*/ 409553 h 589889"/>
                <a:gd name="connsiteX24" fmla="*/ 136766 w 781158"/>
                <a:gd name="connsiteY24" fmla="*/ 546201 h 589889"/>
                <a:gd name="connsiteX25" fmla="*/ 274974 w 781158"/>
                <a:gd name="connsiteY25" fmla="*/ 409553 h 589889"/>
                <a:gd name="connsiteX26" fmla="*/ 274974 w 781158"/>
                <a:gd name="connsiteY26" fmla="*/ 384719 h 589889"/>
                <a:gd name="connsiteX27" fmla="*/ 270854 w 781158"/>
                <a:gd name="connsiteY27" fmla="*/ 372300 h 589889"/>
                <a:gd name="connsiteX28" fmla="*/ 173880 w 781158"/>
                <a:gd name="connsiteY28" fmla="*/ 215024 h 589889"/>
                <a:gd name="connsiteX29" fmla="*/ 204779 w 781158"/>
                <a:gd name="connsiteY29" fmla="*/ 173637 h 589889"/>
                <a:gd name="connsiteX30" fmla="*/ 320343 w 781158"/>
                <a:gd name="connsiteY30" fmla="*/ 126006 h 589889"/>
                <a:gd name="connsiteX31" fmla="*/ 320343 w 781158"/>
                <a:gd name="connsiteY31" fmla="*/ 589625 h 589889"/>
                <a:gd name="connsiteX32" fmla="*/ 460520 w 781158"/>
                <a:gd name="connsiteY32" fmla="*/ 589625 h 589889"/>
                <a:gd name="connsiteX33" fmla="*/ 460520 w 781158"/>
                <a:gd name="connsiteY33" fmla="*/ 126006 h 589889"/>
                <a:gd name="connsiteX34" fmla="*/ 576028 w 781158"/>
                <a:gd name="connsiteY34" fmla="*/ 173637 h 589889"/>
                <a:gd name="connsiteX35" fmla="*/ 606978 w 781158"/>
                <a:gd name="connsiteY35" fmla="*/ 215024 h 589889"/>
                <a:gd name="connsiteX36" fmla="*/ 508000 w 781158"/>
                <a:gd name="connsiteY36" fmla="*/ 372300 h 589889"/>
                <a:gd name="connsiteX37" fmla="*/ 505889 w 781158"/>
                <a:gd name="connsiteY37" fmla="*/ 384719 h 589889"/>
                <a:gd name="connsiteX38" fmla="*/ 505889 w 781158"/>
                <a:gd name="connsiteY38" fmla="*/ 409553 h 589889"/>
                <a:gd name="connsiteX39" fmla="*/ 641997 w 781158"/>
                <a:gd name="connsiteY39" fmla="*/ 546201 h 589889"/>
                <a:gd name="connsiteX40" fmla="*/ 780215 w 781158"/>
                <a:gd name="connsiteY40" fmla="*/ 409553 h 589889"/>
                <a:gd name="connsiteX41" fmla="*/ 780215 w 781158"/>
                <a:gd name="connsiteY41" fmla="*/ 384719 h 589889"/>
                <a:gd name="connsiteX42" fmla="*/ 776095 w 781158"/>
                <a:gd name="connsiteY42" fmla="*/ 372300 h 589889"/>
                <a:gd name="connsiteX43" fmla="*/ 679176 w 781158"/>
                <a:gd name="connsiteY43" fmla="*/ 215024 h 589889"/>
                <a:gd name="connsiteX44" fmla="*/ 695707 w 781158"/>
                <a:gd name="connsiteY44" fmla="*/ 171534 h 589889"/>
                <a:gd name="connsiteX45" fmla="*/ 751325 w 781158"/>
                <a:gd name="connsiteY45" fmla="*/ 154975 h 589889"/>
                <a:gd name="connsiteX46" fmla="*/ 763684 w 781158"/>
                <a:gd name="connsiteY46" fmla="*/ 126006 h 589889"/>
                <a:gd name="connsiteX47" fmla="*/ 744643 w 781158"/>
                <a:gd name="connsiteY47" fmla="*/ 111157 h 589889"/>
                <a:gd name="connsiteX48" fmla="*/ 734845 w 781158"/>
                <a:gd name="connsiteY48" fmla="*/ 113587 h 589889"/>
                <a:gd name="connsiteX49" fmla="*/ 691586 w 781158"/>
                <a:gd name="connsiteY49" fmla="*/ 126006 h 589889"/>
                <a:gd name="connsiteX50" fmla="*/ 631747 w 781158"/>
                <a:gd name="connsiteY50" fmla="*/ 86717 h 589889"/>
                <a:gd name="connsiteX51" fmla="*/ 571908 w 781158"/>
                <a:gd name="connsiteY51" fmla="*/ 128109 h 589889"/>
                <a:gd name="connsiteX52" fmla="*/ 472930 w 781158"/>
                <a:gd name="connsiteY52" fmla="*/ 86717 h 589889"/>
                <a:gd name="connsiteX53" fmla="*/ 452280 w 781158"/>
                <a:gd name="connsiteY53" fmla="*/ 76339 h 589889"/>
                <a:gd name="connsiteX54" fmla="*/ 452280 w 781158"/>
                <a:gd name="connsiteY54" fmla="*/ 68060 h 589889"/>
                <a:gd name="connsiteX55" fmla="*/ 382192 w 781158"/>
                <a:gd name="connsiteY55" fmla="*/ -264 h 58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81158" h="589889">
                  <a:moveTo>
                    <a:pt x="128516" y="246035"/>
                  </a:moveTo>
                  <a:lnTo>
                    <a:pt x="200655" y="361988"/>
                  </a:lnTo>
                  <a:lnTo>
                    <a:pt x="56312" y="361988"/>
                  </a:lnTo>
                  <a:lnTo>
                    <a:pt x="128516" y="246035"/>
                  </a:lnTo>
                  <a:close/>
                  <a:moveTo>
                    <a:pt x="627627" y="246035"/>
                  </a:moveTo>
                  <a:lnTo>
                    <a:pt x="699826" y="361988"/>
                  </a:lnTo>
                  <a:lnTo>
                    <a:pt x="555378" y="361988"/>
                  </a:lnTo>
                  <a:lnTo>
                    <a:pt x="627627" y="246035"/>
                  </a:lnTo>
                  <a:close/>
                  <a:moveTo>
                    <a:pt x="382192" y="-264"/>
                  </a:moveTo>
                  <a:cubicBezTo>
                    <a:pt x="345062" y="-264"/>
                    <a:pt x="314113" y="30812"/>
                    <a:pt x="314113" y="68060"/>
                  </a:cubicBezTo>
                  <a:lnTo>
                    <a:pt x="314113" y="76339"/>
                  </a:lnTo>
                  <a:lnTo>
                    <a:pt x="293463" y="86717"/>
                  </a:lnTo>
                  <a:cubicBezTo>
                    <a:pt x="246034" y="113587"/>
                    <a:pt x="227494" y="123969"/>
                    <a:pt x="194505" y="128109"/>
                  </a:cubicBezTo>
                  <a:cubicBezTo>
                    <a:pt x="184160" y="105313"/>
                    <a:pt x="161510" y="86717"/>
                    <a:pt x="132641" y="86717"/>
                  </a:cubicBezTo>
                  <a:cubicBezTo>
                    <a:pt x="107896" y="86717"/>
                    <a:pt x="83152" y="103276"/>
                    <a:pt x="72807" y="126006"/>
                  </a:cubicBezTo>
                  <a:cubicBezTo>
                    <a:pt x="58407" y="123969"/>
                    <a:pt x="41842" y="117727"/>
                    <a:pt x="29473" y="113587"/>
                  </a:cubicBezTo>
                  <a:cubicBezTo>
                    <a:pt x="26197" y="111943"/>
                    <a:pt x="22860" y="111157"/>
                    <a:pt x="19715" y="111157"/>
                  </a:cubicBezTo>
                  <a:cubicBezTo>
                    <a:pt x="11079" y="111157"/>
                    <a:pt x="3678" y="116940"/>
                    <a:pt x="603" y="126006"/>
                  </a:cubicBezTo>
                  <a:cubicBezTo>
                    <a:pt x="-3522" y="138421"/>
                    <a:pt x="603" y="152943"/>
                    <a:pt x="12973" y="154975"/>
                  </a:cubicBezTo>
                  <a:cubicBezTo>
                    <a:pt x="31568" y="163254"/>
                    <a:pt x="50157" y="167394"/>
                    <a:pt x="70777" y="171534"/>
                  </a:cubicBezTo>
                  <a:cubicBezTo>
                    <a:pt x="74902" y="188088"/>
                    <a:pt x="87277" y="204642"/>
                    <a:pt x="101676" y="215024"/>
                  </a:cubicBezTo>
                  <a:lnTo>
                    <a:pt x="2698" y="372300"/>
                  </a:lnTo>
                  <a:cubicBezTo>
                    <a:pt x="2698" y="374403"/>
                    <a:pt x="603" y="382682"/>
                    <a:pt x="603" y="384719"/>
                  </a:cubicBezTo>
                  <a:lnTo>
                    <a:pt x="603" y="409553"/>
                  </a:lnTo>
                  <a:cubicBezTo>
                    <a:pt x="603" y="484049"/>
                    <a:pt x="62532" y="546201"/>
                    <a:pt x="136766" y="546201"/>
                  </a:cubicBezTo>
                  <a:cubicBezTo>
                    <a:pt x="213024" y="546201"/>
                    <a:pt x="274974" y="484049"/>
                    <a:pt x="274974" y="409553"/>
                  </a:cubicBezTo>
                  <a:lnTo>
                    <a:pt x="274974" y="384719"/>
                  </a:lnTo>
                  <a:cubicBezTo>
                    <a:pt x="274974" y="382682"/>
                    <a:pt x="270854" y="374403"/>
                    <a:pt x="270854" y="372300"/>
                  </a:cubicBezTo>
                  <a:lnTo>
                    <a:pt x="173880" y="215024"/>
                  </a:lnTo>
                  <a:cubicBezTo>
                    <a:pt x="188285" y="206744"/>
                    <a:pt x="198630" y="192228"/>
                    <a:pt x="204779" y="173637"/>
                  </a:cubicBezTo>
                  <a:cubicBezTo>
                    <a:pt x="248094" y="165357"/>
                    <a:pt x="270854" y="154975"/>
                    <a:pt x="320343" y="126006"/>
                  </a:cubicBezTo>
                  <a:lnTo>
                    <a:pt x="320343" y="589625"/>
                  </a:lnTo>
                  <a:lnTo>
                    <a:pt x="460520" y="589625"/>
                  </a:lnTo>
                  <a:lnTo>
                    <a:pt x="460520" y="126006"/>
                  </a:lnTo>
                  <a:cubicBezTo>
                    <a:pt x="508000" y="152943"/>
                    <a:pt x="532769" y="165357"/>
                    <a:pt x="576028" y="173637"/>
                  </a:cubicBezTo>
                  <a:cubicBezTo>
                    <a:pt x="580148" y="190191"/>
                    <a:pt x="590498" y="204642"/>
                    <a:pt x="606978" y="215024"/>
                  </a:cubicBezTo>
                  <a:lnTo>
                    <a:pt x="508000" y="372300"/>
                  </a:lnTo>
                  <a:cubicBezTo>
                    <a:pt x="508000" y="374403"/>
                    <a:pt x="505889" y="382682"/>
                    <a:pt x="505889" y="384719"/>
                  </a:cubicBezTo>
                  <a:lnTo>
                    <a:pt x="505889" y="409553"/>
                  </a:lnTo>
                  <a:cubicBezTo>
                    <a:pt x="505889" y="484049"/>
                    <a:pt x="567788" y="546201"/>
                    <a:pt x="641997" y="546201"/>
                  </a:cubicBezTo>
                  <a:cubicBezTo>
                    <a:pt x="718316" y="546201"/>
                    <a:pt x="780215" y="484049"/>
                    <a:pt x="780215" y="409553"/>
                  </a:cubicBezTo>
                  <a:lnTo>
                    <a:pt x="780215" y="384719"/>
                  </a:lnTo>
                  <a:cubicBezTo>
                    <a:pt x="780215" y="382682"/>
                    <a:pt x="776095" y="374403"/>
                    <a:pt x="776095" y="372300"/>
                  </a:cubicBezTo>
                  <a:lnTo>
                    <a:pt x="679176" y="215024"/>
                  </a:lnTo>
                  <a:cubicBezTo>
                    <a:pt x="679176" y="206744"/>
                    <a:pt x="691586" y="192228"/>
                    <a:pt x="695707" y="171534"/>
                  </a:cubicBezTo>
                  <a:cubicBezTo>
                    <a:pt x="712186" y="165357"/>
                    <a:pt x="732786" y="161217"/>
                    <a:pt x="751325" y="154975"/>
                  </a:cubicBezTo>
                  <a:cubicBezTo>
                    <a:pt x="763684" y="150840"/>
                    <a:pt x="769915" y="136384"/>
                    <a:pt x="763684" y="126006"/>
                  </a:cubicBezTo>
                  <a:cubicBezTo>
                    <a:pt x="760670" y="116940"/>
                    <a:pt x="753234" y="111157"/>
                    <a:pt x="744643" y="111157"/>
                  </a:cubicBezTo>
                  <a:cubicBezTo>
                    <a:pt x="741427" y="111157"/>
                    <a:pt x="738161" y="111943"/>
                    <a:pt x="734845" y="113587"/>
                  </a:cubicBezTo>
                  <a:cubicBezTo>
                    <a:pt x="720426" y="117727"/>
                    <a:pt x="708066" y="123969"/>
                    <a:pt x="691586" y="126006"/>
                  </a:cubicBezTo>
                  <a:cubicBezTo>
                    <a:pt x="681237" y="103276"/>
                    <a:pt x="658527" y="86717"/>
                    <a:pt x="631747" y="86717"/>
                  </a:cubicBezTo>
                  <a:cubicBezTo>
                    <a:pt x="604867" y="86717"/>
                    <a:pt x="580148" y="103276"/>
                    <a:pt x="571908" y="128109"/>
                  </a:cubicBezTo>
                  <a:cubicBezTo>
                    <a:pt x="536889" y="123969"/>
                    <a:pt x="520359" y="113587"/>
                    <a:pt x="472930" y="86717"/>
                  </a:cubicBezTo>
                  <a:lnTo>
                    <a:pt x="452280" y="76339"/>
                  </a:lnTo>
                  <a:lnTo>
                    <a:pt x="452280" y="68060"/>
                  </a:lnTo>
                  <a:cubicBezTo>
                    <a:pt x="452280" y="28709"/>
                    <a:pt x="421331" y="-264"/>
                    <a:pt x="382192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4BA7C72-78E1-5DE7-3644-E712A538C0B8}"/>
                </a:ext>
              </a:extLst>
            </p:cNvPr>
            <p:cNvSpPr/>
            <p:nvPr/>
          </p:nvSpPr>
          <p:spPr>
            <a:xfrm>
              <a:off x="4215262" y="3428256"/>
              <a:ext cx="411940" cy="90631"/>
            </a:xfrm>
            <a:custGeom>
              <a:avLst/>
              <a:gdLst>
                <a:gd name="connsiteX0" fmla="*/ 44375 w 411940"/>
                <a:gd name="connsiteY0" fmla="*/ -264 h 90631"/>
                <a:gd name="connsiteX1" fmla="*/ -944 w 411940"/>
                <a:gd name="connsiteY1" fmla="*/ 45052 h 90631"/>
                <a:gd name="connsiteX2" fmla="*/ -944 w 411940"/>
                <a:gd name="connsiteY2" fmla="*/ 67677 h 90631"/>
                <a:gd name="connsiteX3" fmla="*/ 21741 w 411940"/>
                <a:gd name="connsiteY3" fmla="*/ 90367 h 90631"/>
                <a:gd name="connsiteX4" fmla="*/ 388337 w 411940"/>
                <a:gd name="connsiteY4" fmla="*/ 90367 h 90631"/>
                <a:gd name="connsiteX5" fmla="*/ 410996 w 411940"/>
                <a:gd name="connsiteY5" fmla="*/ 67677 h 90631"/>
                <a:gd name="connsiteX6" fmla="*/ 410996 w 411940"/>
                <a:gd name="connsiteY6" fmla="*/ 45052 h 90631"/>
                <a:gd name="connsiteX7" fmla="*/ 363667 w 411940"/>
                <a:gd name="connsiteY7" fmla="*/ -264 h 9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940" h="90631">
                  <a:moveTo>
                    <a:pt x="44375" y="-264"/>
                  </a:moveTo>
                  <a:cubicBezTo>
                    <a:pt x="19650" y="-264"/>
                    <a:pt x="-944" y="20334"/>
                    <a:pt x="-944" y="45052"/>
                  </a:cubicBezTo>
                  <a:lnTo>
                    <a:pt x="-944" y="67677"/>
                  </a:lnTo>
                  <a:cubicBezTo>
                    <a:pt x="-944" y="82128"/>
                    <a:pt x="9386" y="90367"/>
                    <a:pt x="21741" y="90367"/>
                  </a:cubicBezTo>
                  <a:lnTo>
                    <a:pt x="388337" y="90367"/>
                  </a:lnTo>
                  <a:cubicBezTo>
                    <a:pt x="400696" y="88340"/>
                    <a:pt x="410996" y="78008"/>
                    <a:pt x="410996" y="67677"/>
                  </a:cubicBezTo>
                  <a:lnTo>
                    <a:pt x="410996" y="45052"/>
                  </a:lnTo>
                  <a:cubicBezTo>
                    <a:pt x="410996" y="20334"/>
                    <a:pt x="390397" y="-264"/>
                    <a:pt x="363667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85D778-B6B6-F390-6246-218165CE9963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356897" y="1725854"/>
            <a:ext cx="536595" cy="1031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8C9B9B-1111-C725-D8D1-5D253F85A5B9}"/>
              </a:ext>
            </a:extLst>
          </p:cNvPr>
          <p:cNvCxnSpPr>
            <a:cxnSpLocks/>
            <a:stCxn id="29" idx="3"/>
            <a:endCxn id="23" idx="2"/>
          </p:cNvCxnSpPr>
          <p:nvPr/>
        </p:nvCxnSpPr>
        <p:spPr>
          <a:xfrm flipV="1">
            <a:off x="2356897" y="2751509"/>
            <a:ext cx="403823" cy="5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624A4C-8C08-E29B-1457-C7FDD9D0F9C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356897" y="2757500"/>
            <a:ext cx="536595" cy="679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39;p35">
            <a:extLst>
              <a:ext uri="{FF2B5EF4-FFF2-40B4-BE49-F238E27FC236}">
                <a16:creationId xmlns:a16="http://schemas.microsoft.com/office/drawing/2014/main" id="{4F21C5E0-D9A8-3450-0CF8-6317B0E085D7}"/>
              </a:ext>
            </a:extLst>
          </p:cNvPr>
          <p:cNvSpPr txBox="1">
            <a:spLocks/>
          </p:cNvSpPr>
          <p:nvPr/>
        </p:nvSpPr>
        <p:spPr>
          <a:xfrm>
            <a:off x="2456599" y="1251093"/>
            <a:ext cx="1386216" cy="5087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Approval</a:t>
            </a:r>
          </a:p>
        </p:txBody>
      </p:sp>
      <p:sp>
        <p:nvSpPr>
          <p:cNvPr id="22" name="Google Shape;939;p35">
            <a:extLst>
              <a:ext uri="{FF2B5EF4-FFF2-40B4-BE49-F238E27FC236}">
                <a16:creationId xmlns:a16="http://schemas.microsoft.com/office/drawing/2014/main" id="{26A64536-B8E2-4DE4-FF5D-057FD0B26362}"/>
              </a:ext>
            </a:extLst>
          </p:cNvPr>
          <p:cNvSpPr txBox="1">
            <a:spLocks/>
          </p:cNvSpPr>
          <p:nvPr/>
        </p:nvSpPr>
        <p:spPr>
          <a:xfrm>
            <a:off x="2310545" y="3447277"/>
            <a:ext cx="1117371" cy="50870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Reject</a:t>
            </a:r>
          </a:p>
        </p:txBody>
      </p:sp>
      <p:sp>
        <p:nvSpPr>
          <p:cNvPr id="23" name="Google Shape;939;p35">
            <a:extLst>
              <a:ext uri="{FF2B5EF4-FFF2-40B4-BE49-F238E27FC236}">
                <a16:creationId xmlns:a16="http://schemas.microsoft.com/office/drawing/2014/main" id="{0D4463D8-8E12-1708-2CF4-0736AE0D5D8C}"/>
              </a:ext>
            </a:extLst>
          </p:cNvPr>
          <p:cNvSpPr txBox="1">
            <a:spLocks/>
          </p:cNvSpPr>
          <p:nvPr/>
        </p:nvSpPr>
        <p:spPr>
          <a:xfrm>
            <a:off x="2760720" y="2497158"/>
            <a:ext cx="1511189" cy="50870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>
                <a:latin typeface="Tenorite Display" pitchFamily="2" charset="0"/>
              </a:rPr>
              <a:t>Unknown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C16C63-15A9-ADE4-35C5-35CB429F07D0}"/>
              </a:ext>
            </a:extLst>
          </p:cNvPr>
          <p:cNvCxnSpPr>
            <a:cxnSpLocks/>
            <a:stCxn id="23" idx="6"/>
            <a:endCxn id="35" idx="1"/>
          </p:cNvCxnSpPr>
          <p:nvPr/>
        </p:nvCxnSpPr>
        <p:spPr>
          <a:xfrm>
            <a:off x="4271909" y="2751509"/>
            <a:ext cx="733305" cy="6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939;p35">
            <a:extLst>
              <a:ext uri="{FF2B5EF4-FFF2-40B4-BE49-F238E27FC236}">
                <a16:creationId xmlns:a16="http://schemas.microsoft.com/office/drawing/2014/main" id="{910921B3-0CFF-4DA9-C359-B3DF62A42249}"/>
              </a:ext>
            </a:extLst>
          </p:cNvPr>
          <p:cNvSpPr txBox="1">
            <a:spLocks/>
          </p:cNvSpPr>
          <p:nvPr/>
        </p:nvSpPr>
        <p:spPr>
          <a:xfrm>
            <a:off x="1057729" y="2972513"/>
            <a:ext cx="1141332" cy="53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Smart </a:t>
            </a:r>
            <a:br>
              <a:rPr lang="en-MY" sz="1400" dirty="0"/>
            </a:br>
            <a:r>
              <a:rPr lang="en-MY" sz="1400" dirty="0"/>
              <a:t>Contract</a:t>
            </a:r>
          </a:p>
        </p:txBody>
      </p:sp>
      <p:sp>
        <p:nvSpPr>
          <p:cNvPr id="36" name="Google Shape;939;p35">
            <a:extLst>
              <a:ext uri="{FF2B5EF4-FFF2-40B4-BE49-F238E27FC236}">
                <a16:creationId xmlns:a16="http://schemas.microsoft.com/office/drawing/2014/main" id="{50942200-8FF5-A6E9-BF25-5B931C2B63CC}"/>
              </a:ext>
            </a:extLst>
          </p:cNvPr>
          <p:cNvSpPr txBox="1">
            <a:spLocks/>
          </p:cNvSpPr>
          <p:nvPr/>
        </p:nvSpPr>
        <p:spPr>
          <a:xfrm>
            <a:off x="4870808" y="2984470"/>
            <a:ext cx="167946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Community-Led </a:t>
            </a:r>
            <a:br>
              <a:rPr lang="en-MY" sz="1400" dirty="0"/>
            </a:br>
            <a:r>
              <a:rPr lang="en-MY" sz="1400" dirty="0"/>
              <a:t>Approval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6ECD6651-40F9-2258-4456-5AA97236FD4F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 flipV="1">
            <a:off x="1651572" y="2571752"/>
            <a:ext cx="5779743" cy="1022462"/>
          </a:xfrm>
          <a:prstGeom prst="bentConnector4">
            <a:avLst>
              <a:gd name="adj1" fmla="val 454"/>
              <a:gd name="adj2" fmla="val 159266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Google Shape;939;p35">
            <a:extLst>
              <a:ext uri="{FF2B5EF4-FFF2-40B4-BE49-F238E27FC236}">
                <a16:creationId xmlns:a16="http://schemas.microsoft.com/office/drawing/2014/main" id="{FDB31B9C-0E6B-1D53-3B66-25CA3E0A0EC4}"/>
              </a:ext>
            </a:extLst>
          </p:cNvPr>
          <p:cNvSpPr txBox="1">
            <a:spLocks/>
          </p:cNvSpPr>
          <p:nvPr/>
        </p:nvSpPr>
        <p:spPr>
          <a:xfrm>
            <a:off x="2855379" y="2138568"/>
            <a:ext cx="2216526" cy="50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Send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to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community</a:t>
            </a:r>
            <a:endParaRPr lang="en-MY" sz="1800" b="0" dirty="0">
              <a:latin typeface="Tenorite Display" pitchFamily="2" charset="0"/>
            </a:endParaRPr>
          </a:p>
        </p:txBody>
      </p:sp>
      <p:sp>
        <p:nvSpPr>
          <p:cNvPr id="61" name="Google Shape;939;p35">
            <a:extLst>
              <a:ext uri="{FF2B5EF4-FFF2-40B4-BE49-F238E27FC236}">
                <a16:creationId xmlns:a16="http://schemas.microsoft.com/office/drawing/2014/main" id="{A569A817-CA4C-102E-549D-26F013D08928}"/>
              </a:ext>
            </a:extLst>
          </p:cNvPr>
          <p:cNvSpPr txBox="1">
            <a:spLocks/>
          </p:cNvSpPr>
          <p:nvPr/>
        </p:nvSpPr>
        <p:spPr>
          <a:xfrm>
            <a:off x="1489409" y="4216240"/>
            <a:ext cx="2216526" cy="68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Update the smart contract behavior</a:t>
            </a:r>
            <a:endParaRPr lang="en-MY" sz="1800" b="0" dirty="0">
              <a:latin typeface="Tenorite Display" pitchFamily="2" charset="0"/>
            </a:endParaRPr>
          </a:p>
        </p:txBody>
      </p:sp>
      <p:sp>
        <p:nvSpPr>
          <p:cNvPr id="9236" name="Google Shape;939;p35">
            <a:extLst>
              <a:ext uri="{FF2B5EF4-FFF2-40B4-BE49-F238E27FC236}">
                <a16:creationId xmlns:a16="http://schemas.microsoft.com/office/drawing/2014/main" id="{16C4820E-9B5C-E093-B729-8169607B5EA6}"/>
              </a:ext>
            </a:extLst>
          </p:cNvPr>
          <p:cNvSpPr txBox="1">
            <a:spLocks/>
          </p:cNvSpPr>
          <p:nvPr/>
        </p:nvSpPr>
        <p:spPr>
          <a:xfrm>
            <a:off x="6730177" y="2812649"/>
            <a:ext cx="1405966" cy="50870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Reject</a:t>
            </a:r>
          </a:p>
        </p:txBody>
      </p:sp>
      <p:sp>
        <p:nvSpPr>
          <p:cNvPr id="9237" name="Google Shape;939;p35">
            <a:extLst>
              <a:ext uri="{FF2B5EF4-FFF2-40B4-BE49-F238E27FC236}">
                <a16:creationId xmlns:a16="http://schemas.microsoft.com/office/drawing/2014/main" id="{5D888BBE-3F06-7525-2B68-F198A1E71736}"/>
              </a:ext>
            </a:extLst>
          </p:cNvPr>
          <p:cNvSpPr txBox="1">
            <a:spLocks/>
          </p:cNvSpPr>
          <p:nvPr/>
        </p:nvSpPr>
        <p:spPr>
          <a:xfrm>
            <a:off x="6749927" y="2242807"/>
            <a:ext cx="1386216" cy="5087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Approval</a:t>
            </a:r>
          </a:p>
        </p:txBody>
      </p:sp>
      <p:cxnSp>
        <p:nvCxnSpPr>
          <p:cNvPr id="9238" name="Straight Arrow Connector 9237">
            <a:extLst>
              <a:ext uri="{FF2B5EF4-FFF2-40B4-BE49-F238E27FC236}">
                <a16:creationId xmlns:a16="http://schemas.microsoft.com/office/drawing/2014/main" id="{D4BA27FA-C288-7BA8-C171-51BFB6B3A965}"/>
              </a:ext>
            </a:extLst>
          </p:cNvPr>
          <p:cNvCxnSpPr>
            <a:cxnSpLocks/>
            <a:stCxn id="35" idx="3"/>
            <a:endCxn id="9237" idx="2"/>
          </p:cNvCxnSpPr>
          <p:nvPr/>
        </p:nvCxnSpPr>
        <p:spPr>
          <a:xfrm flipV="1">
            <a:off x="6415867" y="2497158"/>
            <a:ext cx="334060" cy="260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1" name="Straight Arrow Connector 9240">
            <a:extLst>
              <a:ext uri="{FF2B5EF4-FFF2-40B4-BE49-F238E27FC236}">
                <a16:creationId xmlns:a16="http://schemas.microsoft.com/office/drawing/2014/main" id="{B9958150-0BC8-6FA3-89BA-0FABF0593F79}"/>
              </a:ext>
            </a:extLst>
          </p:cNvPr>
          <p:cNvCxnSpPr>
            <a:cxnSpLocks/>
            <a:stCxn id="35" idx="3"/>
            <a:endCxn id="9236" idx="2"/>
          </p:cNvCxnSpPr>
          <p:nvPr/>
        </p:nvCxnSpPr>
        <p:spPr>
          <a:xfrm>
            <a:off x="6415867" y="2757848"/>
            <a:ext cx="314310" cy="309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1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3C0F0D3B-4F6C-966C-AC89-77F08FD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2" name="Google Shape;939;p35">
            <a:extLst>
              <a:ext uri="{FF2B5EF4-FFF2-40B4-BE49-F238E27FC236}">
                <a16:creationId xmlns:a16="http://schemas.microsoft.com/office/drawing/2014/main" id="{8D9B1716-6948-B070-924F-B627CF87040D}"/>
              </a:ext>
            </a:extLst>
          </p:cNvPr>
          <p:cNvSpPr txBox="1">
            <a:spLocks/>
          </p:cNvSpPr>
          <p:nvPr/>
        </p:nvSpPr>
        <p:spPr>
          <a:xfrm>
            <a:off x="2356897" y="310194"/>
            <a:ext cx="3640595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Concept</a:t>
            </a:r>
          </a:p>
        </p:txBody>
      </p:sp>
      <p:sp>
        <p:nvSpPr>
          <p:cNvPr id="4" name="Google Shape;939;p35">
            <a:extLst>
              <a:ext uri="{FF2B5EF4-FFF2-40B4-BE49-F238E27FC236}">
                <a16:creationId xmlns:a16="http://schemas.microsoft.com/office/drawing/2014/main" id="{1E745184-FEE4-68F0-B251-A5DF85BDF6B1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07EBF9-B5A3-D79F-D4D5-0A2546CDDA32}"/>
              </a:ext>
            </a:extLst>
          </p:cNvPr>
          <p:cNvSpPr/>
          <p:nvPr/>
        </p:nvSpPr>
        <p:spPr>
          <a:xfrm>
            <a:off x="5005214" y="1899709"/>
            <a:ext cx="1410653" cy="1716277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3C5675-D783-4045-A33D-DEFF8413E511}"/>
              </a:ext>
            </a:extLst>
          </p:cNvPr>
          <p:cNvSpPr/>
          <p:nvPr/>
        </p:nvSpPr>
        <p:spPr>
          <a:xfrm>
            <a:off x="946244" y="1920785"/>
            <a:ext cx="1410653" cy="1673429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Smart contracts - Free business and finance icons">
            <a:extLst>
              <a:ext uri="{FF2B5EF4-FFF2-40B4-BE49-F238E27FC236}">
                <a16:creationId xmlns:a16="http://schemas.microsoft.com/office/drawing/2014/main" id="{F4A2EB01-F899-360E-1C7B-1CB60BC6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6" y="2154740"/>
            <a:ext cx="897778" cy="8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aphic 9219">
            <a:extLst>
              <a:ext uri="{FF2B5EF4-FFF2-40B4-BE49-F238E27FC236}">
                <a16:creationId xmlns:a16="http://schemas.microsoft.com/office/drawing/2014/main" id="{54DC6CB9-00D0-8EDC-FE0C-9317062824A8}"/>
              </a:ext>
            </a:extLst>
          </p:cNvPr>
          <p:cNvGrpSpPr/>
          <p:nvPr/>
        </p:nvGrpSpPr>
        <p:grpSpPr>
          <a:xfrm>
            <a:off x="5423231" y="2065402"/>
            <a:ext cx="626775" cy="992157"/>
            <a:chOff x="3969153" y="1930614"/>
            <a:chExt cx="926978" cy="1588274"/>
          </a:xfrm>
          <a:solidFill>
            <a:srgbClr val="E52C4C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3A07E0-0349-FE48-F6C5-BC781F22810C}"/>
                </a:ext>
              </a:extLst>
            </p:cNvPr>
            <p:cNvSpPr/>
            <p:nvPr/>
          </p:nvSpPr>
          <p:spPr>
            <a:xfrm>
              <a:off x="4295650" y="1930614"/>
              <a:ext cx="271310" cy="267163"/>
            </a:xfrm>
            <a:custGeom>
              <a:avLst/>
              <a:gdLst>
                <a:gd name="connsiteX0" fmla="*/ 134661 w 271310"/>
                <a:gd name="connsiteY0" fmla="*/ -264 h 267163"/>
                <a:gd name="connsiteX1" fmla="*/ -944 w 271310"/>
                <a:gd name="connsiteY1" fmla="*/ 134624 h 267163"/>
                <a:gd name="connsiteX2" fmla="*/ 134661 w 271310"/>
                <a:gd name="connsiteY2" fmla="*/ 266900 h 267163"/>
                <a:gd name="connsiteX3" fmla="*/ 270367 w 271310"/>
                <a:gd name="connsiteY3" fmla="*/ 134624 h 267163"/>
                <a:gd name="connsiteX4" fmla="*/ 134661 w 271310"/>
                <a:gd name="connsiteY4" fmla="*/ -264 h 2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310" h="267163">
                  <a:moveTo>
                    <a:pt x="134661" y="-264"/>
                  </a:moveTo>
                  <a:cubicBezTo>
                    <a:pt x="61859" y="-264"/>
                    <a:pt x="-944" y="59654"/>
                    <a:pt x="-944" y="134624"/>
                  </a:cubicBezTo>
                  <a:cubicBezTo>
                    <a:pt x="-944" y="206987"/>
                    <a:pt x="61859" y="266900"/>
                    <a:pt x="134661" y="266900"/>
                  </a:cubicBezTo>
                  <a:cubicBezTo>
                    <a:pt x="210025" y="266900"/>
                    <a:pt x="270367" y="206987"/>
                    <a:pt x="270367" y="134624"/>
                  </a:cubicBezTo>
                  <a:cubicBezTo>
                    <a:pt x="270367" y="59654"/>
                    <a:pt x="210025" y="-264"/>
                    <a:pt x="134661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A0C3B02-592F-9B3C-7DD5-5E720541CC9B}"/>
                </a:ext>
              </a:extLst>
            </p:cNvPr>
            <p:cNvSpPr/>
            <p:nvPr/>
          </p:nvSpPr>
          <p:spPr>
            <a:xfrm>
              <a:off x="3969153" y="2041626"/>
              <a:ext cx="926978" cy="816779"/>
            </a:xfrm>
            <a:custGeom>
              <a:avLst/>
              <a:gdLst>
                <a:gd name="connsiteX0" fmla="*/ 161893 w 926978"/>
                <a:gd name="connsiteY0" fmla="*/ -264 h 816779"/>
                <a:gd name="connsiteX1" fmla="*/ 54157 w 926978"/>
                <a:gd name="connsiteY1" fmla="*/ 107748 h 816779"/>
                <a:gd name="connsiteX2" fmla="*/ 84213 w 926978"/>
                <a:gd name="connsiteY2" fmla="*/ 183131 h 816779"/>
                <a:gd name="connsiteX3" fmla="*/ -944 w 926978"/>
                <a:gd name="connsiteY3" fmla="*/ 326399 h 816779"/>
                <a:gd name="connsiteX4" fmla="*/ -944 w 926978"/>
                <a:gd name="connsiteY4" fmla="*/ 459618 h 816779"/>
                <a:gd name="connsiteX5" fmla="*/ 54157 w 926978"/>
                <a:gd name="connsiteY5" fmla="*/ 540029 h 816779"/>
                <a:gd name="connsiteX6" fmla="*/ 54157 w 926978"/>
                <a:gd name="connsiteY6" fmla="*/ 680746 h 816779"/>
                <a:gd name="connsiteX7" fmla="*/ 134304 w 926978"/>
                <a:gd name="connsiteY7" fmla="*/ 761156 h 816779"/>
                <a:gd name="connsiteX8" fmla="*/ 186939 w 926978"/>
                <a:gd name="connsiteY8" fmla="*/ 761156 h 816779"/>
                <a:gd name="connsiteX9" fmla="*/ 269553 w 926978"/>
                <a:gd name="connsiteY9" fmla="*/ 680746 h 816779"/>
                <a:gd name="connsiteX10" fmla="*/ 269553 w 926978"/>
                <a:gd name="connsiteY10" fmla="*/ 540029 h 816779"/>
                <a:gd name="connsiteX11" fmla="*/ 297166 w 926978"/>
                <a:gd name="connsiteY11" fmla="*/ 519925 h 816779"/>
                <a:gd name="connsiteX12" fmla="*/ 324750 w 926978"/>
                <a:gd name="connsiteY12" fmla="*/ 540029 h 816779"/>
                <a:gd name="connsiteX13" fmla="*/ 324750 w 926978"/>
                <a:gd name="connsiteY13" fmla="*/ 733554 h 816779"/>
                <a:gd name="connsiteX14" fmla="*/ 407349 w 926978"/>
                <a:gd name="connsiteY14" fmla="*/ 816516 h 816779"/>
                <a:gd name="connsiteX15" fmla="*/ 517531 w 926978"/>
                <a:gd name="connsiteY15" fmla="*/ 816516 h 816779"/>
                <a:gd name="connsiteX16" fmla="*/ 600231 w 926978"/>
                <a:gd name="connsiteY16" fmla="*/ 733554 h 816779"/>
                <a:gd name="connsiteX17" fmla="*/ 600231 w 926978"/>
                <a:gd name="connsiteY17" fmla="*/ 540029 h 816779"/>
                <a:gd name="connsiteX18" fmla="*/ 630276 w 926978"/>
                <a:gd name="connsiteY18" fmla="*/ 519925 h 816779"/>
                <a:gd name="connsiteX19" fmla="*/ 657909 w 926978"/>
                <a:gd name="connsiteY19" fmla="*/ 540029 h 816779"/>
                <a:gd name="connsiteX20" fmla="*/ 657909 w 926978"/>
                <a:gd name="connsiteY20" fmla="*/ 680746 h 816779"/>
                <a:gd name="connsiteX21" fmla="*/ 738046 w 926978"/>
                <a:gd name="connsiteY21" fmla="*/ 761156 h 816779"/>
                <a:gd name="connsiteX22" fmla="*/ 793162 w 926978"/>
                <a:gd name="connsiteY22" fmla="*/ 761156 h 816779"/>
                <a:gd name="connsiteX23" fmla="*/ 873300 w 926978"/>
                <a:gd name="connsiteY23" fmla="*/ 680746 h 816779"/>
                <a:gd name="connsiteX24" fmla="*/ 873300 w 926978"/>
                <a:gd name="connsiteY24" fmla="*/ 540029 h 816779"/>
                <a:gd name="connsiteX25" fmla="*/ 925904 w 926978"/>
                <a:gd name="connsiteY25" fmla="*/ 459618 h 816779"/>
                <a:gd name="connsiteX26" fmla="*/ 925904 w 926978"/>
                <a:gd name="connsiteY26" fmla="*/ 326399 h 816779"/>
                <a:gd name="connsiteX27" fmla="*/ 845767 w 926978"/>
                <a:gd name="connsiteY27" fmla="*/ 183131 h 816779"/>
                <a:gd name="connsiteX28" fmla="*/ 875812 w 926978"/>
                <a:gd name="connsiteY28" fmla="*/ 107748 h 816779"/>
                <a:gd name="connsiteX29" fmla="*/ 765529 w 926978"/>
                <a:gd name="connsiteY29" fmla="*/ -264 h 816779"/>
                <a:gd name="connsiteX30" fmla="*/ 657909 w 926978"/>
                <a:gd name="connsiteY30" fmla="*/ 107748 h 816779"/>
                <a:gd name="connsiteX31" fmla="*/ 687954 w 926978"/>
                <a:gd name="connsiteY31" fmla="*/ 183131 h 816779"/>
                <a:gd name="connsiteX32" fmla="*/ 640324 w 926978"/>
                <a:gd name="connsiteY32" fmla="*/ 220863 h 816779"/>
                <a:gd name="connsiteX33" fmla="*/ 600231 w 926978"/>
                <a:gd name="connsiteY33" fmla="*/ 160557 h 816779"/>
                <a:gd name="connsiteX34" fmla="*/ 495072 w 926978"/>
                <a:gd name="connsiteY34" fmla="*/ 210809 h 816779"/>
                <a:gd name="connsiteX35" fmla="*/ 495072 w 926978"/>
                <a:gd name="connsiteY35" fmla="*/ 349055 h 816779"/>
                <a:gd name="connsiteX36" fmla="*/ 464173 w 926978"/>
                <a:gd name="connsiteY36" fmla="*/ 376339 h 816779"/>
                <a:gd name="connsiteX37" fmla="*/ 434932 w 926978"/>
                <a:gd name="connsiteY37" fmla="*/ 349055 h 816779"/>
                <a:gd name="connsiteX38" fmla="*/ 434932 w 926978"/>
                <a:gd name="connsiteY38" fmla="*/ 210809 h 816779"/>
                <a:gd name="connsiteX39" fmla="*/ 329724 w 926978"/>
                <a:gd name="connsiteY39" fmla="*/ 160557 h 816779"/>
                <a:gd name="connsiteX40" fmla="*/ 287118 w 926978"/>
                <a:gd name="connsiteY40" fmla="*/ 220863 h 816779"/>
                <a:gd name="connsiteX41" fmla="*/ 242045 w 926978"/>
                <a:gd name="connsiteY41" fmla="*/ 183131 h 816779"/>
                <a:gd name="connsiteX42" fmla="*/ 272100 w 926978"/>
                <a:gd name="connsiteY42" fmla="*/ 107748 h 816779"/>
                <a:gd name="connsiteX43" fmla="*/ 161893 w 926978"/>
                <a:gd name="connsiteY43" fmla="*/ -264 h 81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6978" h="816779">
                  <a:moveTo>
                    <a:pt x="161893" y="-264"/>
                  </a:moveTo>
                  <a:cubicBezTo>
                    <a:pt x="104249" y="-264"/>
                    <a:pt x="54157" y="47437"/>
                    <a:pt x="54157" y="107748"/>
                  </a:cubicBezTo>
                  <a:cubicBezTo>
                    <a:pt x="54157" y="137901"/>
                    <a:pt x="66718" y="165579"/>
                    <a:pt x="84213" y="183131"/>
                  </a:cubicBezTo>
                  <a:cubicBezTo>
                    <a:pt x="34120" y="210809"/>
                    <a:pt x="-944" y="266093"/>
                    <a:pt x="-944" y="326399"/>
                  </a:cubicBezTo>
                  <a:lnTo>
                    <a:pt x="-944" y="459618"/>
                  </a:lnTo>
                  <a:cubicBezTo>
                    <a:pt x="-944" y="494799"/>
                    <a:pt x="21555" y="527504"/>
                    <a:pt x="54157" y="540029"/>
                  </a:cubicBezTo>
                  <a:lnTo>
                    <a:pt x="54157" y="680746"/>
                  </a:lnTo>
                  <a:cubicBezTo>
                    <a:pt x="54157" y="723505"/>
                    <a:pt x="91764" y="761156"/>
                    <a:pt x="134304" y="761156"/>
                  </a:cubicBezTo>
                  <a:lnTo>
                    <a:pt x="186939" y="761156"/>
                  </a:lnTo>
                  <a:cubicBezTo>
                    <a:pt x="232027" y="761156"/>
                    <a:pt x="269553" y="723505"/>
                    <a:pt x="269553" y="680746"/>
                  </a:cubicBezTo>
                  <a:lnTo>
                    <a:pt x="269553" y="540029"/>
                  </a:lnTo>
                  <a:cubicBezTo>
                    <a:pt x="279571" y="535002"/>
                    <a:pt x="287118" y="529974"/>
                    <a:pt x="297166" y="519925"/>
                  </a:cubicBezTo>
                  <a:cubicBezTo>
                    <a:pt x="307165" y="524952"/>
                    <a:pt x="312189" y="532531"/>
                    <a:pt x="324750" y="540029"/>
                  </a:cubicBezTo>
                  <a:lnTo>
                    <a:pt x="324750" y="733554"/>
                  </a:lnTo>
                  <a:cubicBezTo>
                    <a:pt x="324750" y="776232"/>
                    <a:pt x="362281" y="816516"/>
                    <a:pt x="407349" y="816516"/>
                  </a:cubicBezTo>
                  <a:lnTo>
                    <a:pt x="517531" y="816516"/>
                  </a:lnTo>
                  <a:cubicBezTo>
                    <a:pt x="560187" y="816516"/>
                    <a:pt x="600231" y="778784"/>
                    <a:pt x="600231" y="733554"/>
                  </a:cubicBezTo>
                  <a:lnTo>
                    <a:pt x="600231" y="540029"/>
                  </a:lnTo>
                  <a:cubicBezTo>
                    <a:pt x="610279" y="535002"/>
                    <a:pt x="620278" y="529974"/>
                    <a:pt x="630276" y="519925"/>
                  </a:cubicBezTo>
                  <a:cubicBezTo>
                    <a:pt x="637863" y="524952"/>
                    <a:pt x="645349" y="532531"/>
                    <a:pt x="657909" y="540029"/>
                  </a:cubicBezTo>
                  <a:lnTo>
                    <a:pt x="657909" y="680746"/>
                  </a:lnTo>
                  <a:cubicBezTo>
                    <a:pt x="657909" y="723505"/>
                    <a:pt x="695441" y="761156"/>
                    <a:pt x="738046" y="761156"/>
                  </a:cubicBezTo>
                  <a:lnTo>
                    <a:pt x="793162" y="761156"/>
                  </a:lnTo>
                  <a:cubicBezTo>
                    <a:pt x="835769" y="761156"/>
                    <a:pt x="873300" y="723505"/>
                    <a:pt x="873300" y="680746"/>
                  </a:cubicBezTo>
                  <a:lnTo>
                    <a:pt x="873300" y="540029"/>
                  </a:lnTo>
                  <a:cubicBezTo>
                    <a:pt x="905907" y="527504"/>
                    <a:pt x="925904" y="497270"/>
                    <a:pt x="925904" y="459618"/>
                  </a:cubicBezTo>
                  <a:lnTo>
                    <a:pt x="925904" y="326399"/>
                  </a:lnTo>
                  <a:cubicBezTo>
                    <a:pt x="928366" y="266093"/>
                    <a:pt x="895859" y="213285"/>
                    <a:pt x="845767" y="183131"/>
                  </a:cubicBezTo>
                  <a:cubicBezTo>
                    <a:pt x="863251" y="165579"/>
                    <a:pt x="875812" y="137901"/>
                    <a:pt x="875812" y="107748"/>
                  </a:cubicBezTo>
                  <a:cubicBezTo>
                    <a:pt x="875812" y="47437"/>
                    <a:pt x="825720" y="-264"/>
                    <a:pt x="765529" y="-264"/>
                  </a:cubicBezTo>
                  <a:cubicBezTo>
                    <a:pt x="708001" y="-264"/>
                    <a:pt x="657909" y="47437"/>
                    <a:pt x="657909" y="107748"/>
                  </a:cubicBezTo>
                  <a:cubicBezTo>
                    <a:pt x="657909" y="137901"/>
                    <a:pt x="670369" y="165579"/>
                    <a:pt x="687954" y="183131"/>
                  </a:cubicBezTo>
                  <a:cubicBezTo>
                    <a:pt x="670369" y="193181"/>
                    <a:pt x="652885" y="205787"/>
                    <a:pt x="640324" y="220863"/>
                  </a:cubicBezTo>
                  <a:cubicBezTo>
                    <a:pt x="632838" y="200759"/>
                    <a:pt x="615253" y="178104"/>
                    <a:pt x="600231" y="160557"/>
                  </a:cubicBezTo>
                  <a:cubicBezTo>
                    <a:pt x="572748" y="190710"/>
                    <a:pt x="535116" y="205787"/>
                    <a:pt x="495072" y="210809"/>
                  </a:cubicBezTo>
                  <a:lnTo>
                    <a:pt x="495072" y="349055"/>
                  </a:lnTo>
                  <a:cubicBezTo>
                    <a:pt x="495072" y="366925"/>
                    <a:pt x="479447" y="376339"/>
                    <a:pt x="464173" y="376339"/>
                  </a:cubicBezTo>
                  <a:cubicBezTo>
                    <a:pt x="449402" y="376339"/>
                    <a:pt x="434932" y="367560"/>
                    <a:pt x="434932" y="349055"/>
                  </a:cubicBezTo>
                  <a:lnTo>
                    <a:pt x="434932" y="210809"/>
                  </a:lnTo>
                  <a:cubicBezTo>
                    <a:pt x="394888" y="205787"/>
                    <a:pt x="357257" y="185683"/>
                    <a:pt x="329724" y="160557"/>
                  </a:cubicBezTo>
                  <a:cubicBezTo>
                    <a:pt x="309727" y="178104"/>
                    <a:pt x="297166" y="200759"/>
                    <a:pt x="287118" y="220863"/>
                  </a:cubicBezTo>
                  <a:cubicBezTo>
                    <a:pt x="274562" y="205787"/>
                    <a:pt x="259534" y="193181"/>
                    <a:pt x="242045" y="183131"/>
                  </a:cubicBezTo>
                  <a:cubicBezTo>
                    <a:pt x="259534" y="165579"/>
                    <a:pt x="272100" y="137901"/>
                    <a:pt x="272100" y="107748"/>
                  </a:cubicBezTo>
                  <a:cubicBezTo>
                    <a:pt x="272100" y="47437"/>
                    <a:pt x="222008" y="-264"/>
                    <a:pt x="161893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BBE8CC8-BF95-093A-9DAF-4EA85CA42A51}"/>
                </a:ext>
              </a:extLst>
            </p:cNvPr>
            <p:cNvSpPr/>
            <p:nvPr/>
          </p:nvSpPr>
          <p:spPr>
            <a:xfrm>
              <a:off x="4041990" y="2792855"/>
              <a:ext cx="781158" cy="589889"/>
            </a:xfrm>
            <a:custGeom>
              <a:avLst/>
              <a:gdLst>
                <a:gd name="connsiteX0" fmla="*/ 128516 w 781158"/>
                <a:gd name="connsiteY0" fmla="*/ 246035 h 589889"/>
                <a:gd name="connsiteX1" fmla="*/ 200655 w 781158"/>
                <a:gd name="connsiteY1" fmla="*/ 361988 h 589889"/>
                <a:gd name="connsiteX2" fmla="*/ 56312 w 781158"/>
                <a:gd name="connsiteY2" fmla="*/ 361988 h 589889"/>
                <a:gd name="connsiteX3" fmla="*/ 128516 w 781158"/>
                <a:gd name="connsiteY3" fmla="*/ 246035 h 589889"/>
                <a:gd name="connsiteX4" fmla="*/ 627627 w 781158"/>
                <a:gd name="connsiteY4" fmla="*/ 246035 h 589889"/>
                <a:gd name="connsiteX5" fmla="*/ 699826 w 781158"/>
                <a:gd name="connsiteY5" fmla="*/ 361988 h 589889"/>
                <a:gd name="connsiteX6" fmla="*/ 555378 w 781158"/>
                <a:gd name="connsiteY6" fmla="*/ 361988 h 589889"/>
                <a:gd name="connsiteX7" fmla="*/ 627627 w 781158"/>
                <a:gd name="connsiteY7" fmla="*/ 246035 h 589889"/>
                <a:gd name="connsiteX8" fmla="*/ 382192 w 781158"/>
                <a:gd name="connsiteY8" fmla="*/ -264 h 589889"/>
                <a:gd name="connsiteX9" fmla="*/ 314113 w 781158"/>
                <a:gd name="connsiteY9" fmla="*/ 68060 h 589889"/>
                <a:gd name="connsiteX10" fmla="*/ 314113 w 781158"/>
                <a:gd name="connsiteY10" fmla="*/ 76339 h 589889"/>
                <a:gd name="connsiteX11" fmla="*/ 293463 w 781158"/>
                <a:gd name="connsiteY11" fmla="*/ 86717 h 589889"/>
                <a:gd name="connsiteX12" fmla="*/ 194505 w 781158"/>
                <a:gd name="connsiteY12" fmla="*/ 128109 h 589889"/>
                <a:gd name="connsiteX13" fmla="*/ 132641 w 781158"/>
                <a:gd name="connsiteY13" fmla="*/ 86717 h 589889"/>
                <a:gd name="connsiteX14" fmla="*/ 72807 w 781158"/>
                <a:gd name="connsiteY14" fmla="*/ 126006 h 589889"/>
                <a:gd name="connsiteX15" fmla="*/ 29473 w 781158"/>
                <a:gd name="connsiteY15" fmla="*/ 113587 h 589889"/>
                <a:gd name="connsiteX16" fmla="*/ 19715 w 781158"/>
                <a:gd name="connsiteY16" fmla="*/ 111157 h 589889"/>
                <a:gd name="connsiteX17" fmla="*/ 603 w 781158"/>
                <a:gd name="connsiteY17" fmla="*/ 126006 h 589889"/>
                <a:gd name="connsiteX18" fmla="*/ 12973 w 781158"/>
                <a:gd name="connsiteY18" fmla="*/ 154975 h 589889"/>
                <a:gd name="connsiteX19" fmla="*/ 70777 w 781158"/>
                <a:gd name="connsiteY19" fmla="*/ 171534 h 589889"/>
                <a:gd name="connsiteX20" fmla="*/ 101676 w 781158"/>
                <a:gd name="connsiteY20" fmla="*/ 215024 h 589889"/>
                <a:gd name="connsiteX21" fmla="*/ 2698 w 781158"/>
                <a:gd name="connsiteY21" fmla="*/ 372300 h 589889"/>
                <a:gd name="connsiteX22" fmla="*/ 603 w 781158"/>
                <a:gd name="connsiteY22" fmla="*/ 384719 h 589889"/>
                <a:gd name="connsiteX23" fmla="*/ 603 w 781158"/>
                <a:gd name="connsiteY23" fmla="*/ 409553 h 589889"/>
                <a:gd name="connsiteX24" fmla="*/ 136766 w 781158"/>
                <a:gd name="connsiteY24" fmla="*/ 546201 h 589889"/>
                <a:gd name="connsiteX25" fmla="*/ 274974 w 781158"/>
                <a:gd name="connsiteY25" fmla="*/ 409553 h 589889"/>
                <a:gd name="connsiteX26" fmla="*/ 274974 w 781158"/>
                <a:gd name="connsiteY26" fmla="*/ 384719 h 589889"/>
                <a:gd name="connsiteX27" fmla="*/ 270854 w 781158"/>
                <a:gd name="connsiteY27" fmla="*/ 372300 h 589889"/>
                <a:gd name="connsiteX28" fmla="*/ 173880 w 781158"/>
                <a:gd name="connsiteY28" fmla="*/ 215024 h 589889"/>
                <a:gd name="connsiteX29" fmla="*/ 204779 w 781158"/>
                <a:gd name="connsiteY29" fmla="*/ 173637 h 589889"/>
                <a:gd name="connsiteX30" fmla="*/ 320343 w 781158"/>
                <a:gd name="connsiteY30" fmla="*/ 126006 h 589889"/>
                <a:gd name="connsiteX31" fmla="*/ 320343 w 781158"/>
                <a:gd name="connsiteY31" fmla="*/ 589625 h 589889"/>
                <a:gd name="connsiteX32" fmla="*/ 460520 w 781158"/>
                <a:gd name="connsiteY32" fmla="*/ 589625 h 589889"/>
                <a:gd name="connsiteX33" fmla="*/ 460520 w 781158"/>
                <a:gd name="connsiteY33" fmla="*/ 126006 h 589889"/>
                <a:gd name="connsiteX34" fmla="*/ 576028 w 781158"/>
                <a:gd name="connsiteY34" fmla="*/ 173637 h 589889"/>
                <a:gd name="connsiteX35" fmla="*/ 606978 w 781158"/>
                <a:gd name="connsiteY35" fmla="*/ 215024 h 589889"/>
                <a:gd name="connsiteX36" fmla="*/ 508000 w 781158"/>
                <a:gd name="connsiteY36" fmla="*/ 372300 h 589889"/>
                <a:gd name="connsiteX37" fmla="*/ 505889 w 781158"/>
                <a:gd name="connsiteY37" fmla="*/ 384719 h 589889"/>
                <a:gd name="connsiteX38" fmla="*/ 505889 w 781158"/>
                <a:gd name="connsiteY38" fmla="*/ 409553 h 589889"/>
                <a:gd name="connsiteX39" fmla="*/ 641997 w 781158"/>
                <a:gd name="connsiteY39" fmla="*/ 546201 h 589889"/>
                <a:gd name="connsiteX40" fmla="*/ 780215 w 781158"/>
                <a:gd name="connsiteY40" fmla="*/ 409553 h 589889"/>
                <a:gd name="connsiteX41" fmla="*/ 780215 w 781158"/>
                <a:gd name="connsiteY41" fmla="*/ 384719 h 589889"/>
                <a:gd name="connsiteX42" fmla="*/ 776095 w 781158"/>
                <a:gd name="connsiteY42" fmla="*/ 372300 h 589889"/>
                <a:gd name="connsiteX43" fmla="*/ 679176 w 781158"/>
                <a:gd name="connsiteY43" fmla="*/ 215024 h 589889"/>
                <a:gd name="connsiteX44" fmla="*/ 695707 w 781158"/>
                <a:gd name="connsiteY44" fmla="*/ 171534 h 589889"/>
                <a:gd name="connsiteX45" fmla="*/ 751325 w 781158"/>
                <a:gd name="connsiteY45" fmla="*/ 154975 h 589889"/>
                <a:gd name="connsiteX46" fmla="*/ 763684 w 781158"/>
                <a:gd name="connsiteY46" fmla="*/ 126006 h 589889"/>
                <a:gd name="connsiteX47" fmla="*/ 744643 w 781158"/>
                <a:gd name="connsiteY47" fmla="*/ 111157 h 589889"/>
                <a:gd name="connsiteX48" fmla="*/ 734845 w 781158"/>
                <a:gd name="connsiteY48" fmla="*/ 113587 h 589889"/>
                <a:gd name="connsiteX49" fmla="*/ 691586 w 781158"/>
                <a:gd name="connsiteY49" fmla="*/ 126006 h 589889"/>
                <a:gd name="connsiteX50" fmla="*/ 631747 w 781158"/>
                <a:gd name="connsiteY50" fmla="*/ 86717 h 589889"/>
                <a:gd name="connsiteX51" fmla="*/ 571908 w 781158"/>
                <a:gd name="connsiteY51" fmla="*/ 128109 h 589889"/>
                <a:gd name="connsiteX52" fmla="*/ 472930 w 781158"/>
                <a:gd name="connsiteY52" fmla="*/ 86717 h 589889"/>
                <a:gd name="connsiteX53" fmla="*/ 452280 w 781158"/>
                <a:gd name="connsiteY53" fmla="*/ 76339 h 589889"/>
                <a:gd name="connsiteX54" fmla="*/ 452280 w 781158"/>
                <a:gd name="connsiteY54" fmla="*/ 68060 h 589889"/>
                <a:gd name="connsiteX55" fmla="*/ 382192 w 781158"/>
                <a:gd name="connsiteY55" fmla="*/ -264 h 58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81158" h="589889">
                  <a:moveTo>
                    <a:pt x="128516" y="246035"/>
                  </a:moveTo>
                  <a:lnTo>
                    <a:pt x="200655" y="361988"/>
                  </a:lnTo>
                  <a:lnTo>
                    <a:pt x="56312" y="361988"/>
                  </a:lnTo>
                  <a:lnTo>
                    <a:pt x="128516" y="246035"/>
                  </a:lnTo>
                  <a:close/>
                  <a:moveTo>
                    <a:pt x="627627" y="246035"/>
                  </a:moveTo>
                  <a:lnTo>
                    <a:pt x="699826" y="361988"/>
                  </a:lnTo>
                  <a:lnTo>
                    <a:pt x="555378" y="361988"/>
                  </a:lnTo>
                  <a:lnTo>
                    <a:pt x="627627" y="246035"/>
                  </a:lnTo>
                  <a:close/>
                  <a:moveTo>
                    <a:pt x="382192" y="-264"/>
                  </a:moveTo>
                  <a:cubicBezTo>
                    <a:pt x="345062" y="-264"/>
                    <a:pt x="314113" y="30812"/>
                    <a:pt x="314113" y="68060"/>
                  </a:cubicBezTo>
                  <a:lnTo>
                    <a:pt x="314113" y="76339"/>
                  </a:lnTo>
                  <a:lnTo>
                    <a:pt x="293463" y="86717"/>
                  </a:lnTo>
                  <a:cubicBezTo>
                    <a:pt x="246034" y="113587"/>
                    <a:pt x="227494" y="123969"/>
                    <a:pt x="194505" y="128109"/>
                  </a:cubicBezTo>
                  <a:cubicBezTo>
                    <a:pt x="184160" y="105313"/>
                    <a:pt x="161510" y="86717"/>
                    <a:pt x="132641" y="86717"/>
                  </a:cubicBezTo>
                  <a:cubicBezTo>
                    <a:pt x="107896" y="86717"/>
                    <a:pt x="83152" y="103276"/>
                    <a:pt x="72807" y="126006"/>
                  </a:cubicBezTo>
                  <a:cubicBezTo>
                    <a:pt x="58407" y="123969"/>
                    <a:pt x="41842" y="117727"/>
                    <a:pt x="29473" y="113587"/>
                  </a:cubicBezTo>
                  <a:cubicBezTo>
                    <a:pt x="26197" y="111943"/>
                    <a:pt x="22860" y="111157"/>
                    <a:pt x="19715" y="111157"/>
                  </a:cubicBezTo>
                  <a:cubicBezTo>
                    <a:pt x="11079" y="111157"/>
                    <a:pt x="3678" y="116940"/>
                    <a:pt x="603" y="126006"/>
                  </a:cubicBezTo>
                  <a:cubicBezTo>
                    <a:pt x="-3522" y="138421"/>
                    <a:pt x="603" y="152943"/>
                    <a:pt x="12973" y="154975"/>
                  </a:cubicBezTo>
                  <a:cubicBezTo>
                    <a:pt x="31568" y="163254"/>
                    <a:pt x="50157" y="167394"/>
                    <a:pt x="70777" y="171534"/>
                  </a:cubicBezTo>
                  <a:cubicBezTo>
                    <a:pt x="74902" y="188088"/>
                    <a:pt x="87277" y="204642"/>
                    <a:pt x="101676" y="215024"/>
                  </a:cubicBezTo>
                  <a:lnTo>
                    <a:pt x="2698" y="372300"/>
                  </a:lnTo>
                  <a:cubicBezTo>
                    <a:pt x="2698" y="374403"/>
                    <a:pt x="603" y="382682"/>
                    <a:pt x="603" y="384719"/>
                  </a:cubicBezTo>
                  <a:lnTo>
                    <a:pt x="603" y="409553"/>
                  </a:lnTo>
                  <a:cubicBezTo>
                    <a:pt x="603" y="484049"/>
                    <a:pt x="62532" y="546201"/>
                    <a:pt x="136766" y="546201"/>
                  </a:cubicBezTo>
                  <a:cubicBezTo>
                    <a:pt x="213024" y="546201"/>
                    <a:pt x="274974" y="484049"/>
                    <a:pt x="274974" y="409553"/>
                  </a:cubicBezTo>
                  <a:lnTo>
                    <a:pt x="274974" y="384719"/>
                  </a:lnTo>
                  <a:cubicBezTo>
                    <a:pt x="274974" y="382682"/>
                    <a:pt x="270854" y="374403"/>
                    <a:pt x="270854" y="372300"/>
                  </a:cubicBezTo>
                  <a:lnTo>
                    <a:pt x="173880" y="215024"/>
                  </a:lnTo>
                  <a:cubicBezTo>
                    <a:pt x="188285" y="206744"/>
                    <a:pt x="198630" y="192228"/>
                    <a:pt x="204779" y="173637"/>
                  </a:cubicBezTo>
                  <a:cubicBezTo>
                    <a:pt x="248094" y="165357"/>
                    <a:pt x="270854" y="154975"/>
                    <a:pt x="320343" y="126006"/>
                  </a:cubicBezTo>
                  <a:lnTo>
                    <a:pt x="320343" y="589625"/>
                  </a:lnTo>
                  <a:lnTo>
                    <a:pt x="460520" y="589625"/>
                  </a:lnTo>
                  <a:lnTo>
                    <a:pt x="460520" y="126006"/>
                  </a:lnTo>
                  <a:cubicBezTo>
                    <a:pt x="508000" y="152943"/>
                    <a:pt x="532769" y="165357"/>
                    <a:pt x="576028" y="173637"/>
                  </a:cubicBezTo>
                  <a:cubicBezTo>
                    <a:pt x="580148" y="190191"/>
                    <a:pt x="590498" y="204642"/>
                    <a:pt x="606978" y="215024"/>
                  </a:cubicBezTo>
                  <a:lnTo>
                    <a:pt x="508000" y="372300"/>
                  </a:lnTo>
                  <a:cubicBezTo>
                    <a:pt x="508000" y="374403"/>
                    <a:pt x="505889" y="382682"/>
                    <a:pt x="505889" y="384719"/>
                  </a:cubicBezTo>
                  <a:lnTo>
                    <a:pt x="505889" y="409553"/>
                  </a:lnTo>
                  <a:cubicBezTo>
                    <a:pt x="505889" y="484049"/>
                    <a:pt x="567788" y="546201"/>
                    <a:pt x="641997" y="546201"/>
                  </a:cubicBezTo>
                  <a:cubicBezTo>
                    <a:pt x="718316" y="546201"/>
                    <a:pt x="780215" y="484049"/>
                    <a:pt x="780215" y="409553"/>
                  </a:cubicBezTo>
                  <a:lnTo>
                    <a:pt x="780215" y="384719"/>
                  </a:lnTo>
                  <a:cubicBezTo>
                    <a:pt x="780215" y="382682"/>
                    <a:pt x="776095" y="374403"/>
                    <a:pt x="776095" y="372300"/>
                  </a:cubicBezTo>
                  <a:lnTo>
                    <a:pt x="679176" y="215024"/>
                  </a:lnTo>
                  <a:cubicBezTo>
                    <a:pt x="679176" y="206744"/>
                    <a:pt x="691586" y="192228"/>
                    <a:pt x="695707" y="171534"/>
                  </a:cubicBezTo>
                  <a:cubicBezTo>
                    <a:pt x="712186" y="165357"/>
                    <a:pt x="732786" y="161217"/>
                    <a:pt x="751325" y="154975"/>
                  </a:cubicBezTo>
                  <a:cubicBezTo>
                    <a:pt x="763684" y="150840"/>
                    <a:pt x="769915" y="136384"/>
                    <a:pt x="763684" y="126006"/>
                  </a:cubicBezTo>
                  <a:cubicBezTo>
                    <a:pt x="760670" y="116940"/>
                    <a:pt x="753234" y="111157"/>
                    <a:pt x="744643" y="111157"/>
                  </a:cubicBezTo>
                  <a:cubicBezTo>
                    <a:pt x="741427" y="111157"/>
                    <a:pt x="738161" y="111943"/>
                    <a:pt x="734845" y="113587"/>
                  </a:cubicBezTo>
                  <a:cubicBezTo>
                    <a:pt x="720426" y="117727"/>
                    <a:pt x="708066" y="123969"/>
                    <a:pt x="691586" y="126006"/>
                  </a:cubicBezTo>
                  <a:cubicBezTo>
                    <a:pt x="681237" y="103276"/>
                    <a:pt x="658527" y="86717"/>
                    <a:pt x="631747" y="86717"/>
                  </a:cubicBezTo>
                  <a:cubicBezTo>
                    <a:pt x="604867" y="86717"/>
                    <a:pt x="580148" y="103276"/>
                    <a:pt x="571908" y="128109"/>
                  </a:cubicBezTo>
                  <a:cubicBezTo>
                    <a:pt x="536889" y="123969"/>
                    <a:pt x="520359" y="113587"/>
                    <a:pt x="472930" y="86717"/>
                  </a:cubicBezTo>
                  <a:lnTo>
                    <a:pt x="452280" y="76339"/>
                  </a:lnTo>
                  <a:lnTo>
                    <a:pt x="452280" y="68060"/>
                  </a:lnTo>
                  <a:cubicBezTo>
                    <a:pt x="452280" y="28709"/>
                    <a:pt x="421331" y="-264"/>
                    <a:pt x="382192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E722354-B694-4BE3-1FE7-8FCD71F8B1AD}"/>
                </a:ext>
              </a:extLst>
            </p:cNvPr>
            <p:cNvSpPr/>
            <p:nvPr/>
          </p:nvSpPr>
          <p:spPr>
            <a:xfrm>
              <a:off x="4215262" y="3428256"/>
              <a:ext cx="411940" cy="90631"/>
            </a:xfrm>
            <a:custGeom>
              <a:avLst/>
              <a:gdLst>
                <a:gd name="connsiteX0" fmla="*/ 44375 w 411940"/>
                <a:gd name="connsiteY0" fmla="*/ -264 h 90631"/>
                <a:gd name="connsiteX1" fmla="*/ -944 w 411940"/>
                <a:gd name="connsiteY1" fmla="*/ 45052 h 90631"/>
                <a:gd name="connsiteX2" fmla="*/ -944 w 411940"/>
                <a:gd name="connsiteY2" fmla="*/ 67677 h 90631"/>
                <a:gd name="connsiteX3" fmla="*/ 21741 w 411940"/>
                <a:gd name="connsiteY3" fmla="*/ 90367 h 90631"/>
                <a:gd name="connsiteX4" fmla="*/ 388337 w 411940"/>
                <a:gd name="connsiteY4" fmla="*/ 90367 h 90631"/>
                <a:gd name="connsiteX5" fmla="*/ 410996 w 411940"/>
                <a:gd name="connsiteY5" fmla="*/ 67677 h 90631"/>
                <a:gd name="connsiteX6" fmla="*/ 410996 w 411940"/>
                <a:gd name="connsiteY6" fmla="*/ 45052 h 90631"/>
                <a:gd name="connsiteX7" fmla="*/ 363667 w 411940"/>
                <a:gd name="connsiteY7" fmla="*/ -264 h 9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940" h="90631">
                  <a:moveTo>
                    <a:pt x="44375" y="-264"/>
                  </a:moveTo>
                  <a:cubicBezTo>
                    <a:pt x="19650" y="-264"/>
                    <a:pt x="-944" y="20334"/>
                    <a:pt x="-944" y="45052"/>
                  </a:cubicBezTo>
                  <a:lnTo>
                    <a:pt x="-944" y="67677"/>
                  </a:lnTo>
                  <a:cubicBezTo>
                    <a:pt x="-944" y="82128"/>
                    <a:pt x="9386" y="90367"/>
                    <a:pt x="21741" y="90367"/>
                  </a:cubicBezTo>
                  <a:lnTo>
                    <a:pt x="388337" y="90367"/>
                  </a:lnTo>
                  <a:cubicBezTo>
                    <a:pt x="400696" y="88340"/>
                    <a:pt x="410996" y="78008"/>
                    <a:pt x="410996" y="67677"/>
                  </a:cubicBezTo>
                  <a:lnTo>
                    <a:pt x="410996" y="45052"/>
                  </a:lnTo>
                  <a:cubicBezTo>
                    <a:pt x="410996" y="20334"/>
                    <a:pt x="390397" y="-264"/>
                    <a:pt x="363667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11843D-829D-5FFB-B664-EA4DAEDFD8C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356897" y="1725854"/>
            <a:ext cx="536595" cy="1031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F6097C-3C93-EC6C-3892-921C06C00847}"/>
              </a:ext>
            </a:extLst>
          </p:cNvPr>
          <p:cNvCxnSpPr>
            <a:cxnSpLocks/>
            <a:stCxn id="11" idx="3"/>
            <a:endCxn id="33" idx="2"/>
          </p:cNvCxnSpPr>
          <p:nvPr/>
        </p:nvCxnSpPr>
        <p:spPr>
          <a:xfrm flipV="1">
            <a:off x="2356897" y="2751509"/>
            <a:ext cx="403823" cy="5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82A147-A9F1-14CB-8799-8C7BC11B209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356897" y="2757500"/>
            <a:ext cx="536595" cy="679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939;p35">
            <a:extLst>
              <a:ext uri="{FF2B5EF4-FFF2-40B4-BE49-F238E27FC236}">
                <a16:creationId xmlns:a16="http://schemas.microsoft.com/office/drawing/2014/main" id="{1FF5CBB8-C1AE-5028-224B-BCBCFBAECF37}"/>
              </a:ext>
            </a:extLst>
          </p:cNvPr>
          <p:cNvSpPr txBox="1">
            <a:spLocks/>
          </p:cNvSpPr>
          <p:nvPr/>
        </p:nvSpPr>
        <p:spPr>
          <a:xfrm>
            <a:off x="2456599" y="1251093"/>
            <a:ext cx="1386216" cy="5087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Approval</a:t>
            </a:r>
          </a:p>
        </p:txBody>
      </p:sp>
      <p:sp>
        <p:nvSpPr>
          <p:cNvPr id="32" name="Google Shape;939;p35">
            <a:extLst>
              <a:ext uri="{FF2B5EF4-FFF2-40B4-BE49-F238E27FC236}">
                <a16:creationId xmlns:a16="http://schemas.microsoft.com/office/drawing/2014/main" id="{92ECBC41-58FD-D9B8-1AEC-21EA2E92632E}"/>
              </a:ext>
            </a:extLst>
          </p:cNvPr>
          <p:cNvSpPr txBox="1">
            <a:spLocks/>
          </p:cNvSpPr>
          <p:nvPr/>
        </p:nvSpPr>
        <p:spPr>
          <a:xfrm>
            <a:off x="2310545" y="3447277"/>
            <a:ext cx="1117371" cy="50870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Reject</a:t>
            </a:r>
          </a:p>
        </p:txBody>
      </p:sp>
      <p:sp>
        <p:nvSpPr>
          <p:cNvPr id="33" name="Google Shape;939;p35">
            <a:extLst>
              <a:ext uri="{FF2B5EF4-FFF2-40B4-BE49-F238E27FC236}">
                <a16:creationId xmlns:a16="http://schemas.microsoft.com/office/drawing/2014/main" id="{939A47B1-838A-B5BD-F2AD-F1778FB29DFF}"/>
              </a:ext>
            </a:extLst>
          </p:cNvPr>
          <p:cNvSpPr txBox="1">
            <a:spLocks/>
          </p:cNvSpPr>
          <p:nvPr/>
        </p:nvSpPr>
        <p:spPr>
          <a:xfrm>
            <a:off x="2760720" y="2497158"/>
            <a:ext cx="1511189" cy="50870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>
                <a:latin typeface="Tenorite Display" pitchFamily="2" charset="0"/>
              </a:rPr>
              <a:t>Unknown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B611E2-4CFA-46B0-92C8-F055C1E99454}"/>
              </a:ext>
            </a:extLst>
          </p:cNvPr>
          <p:cNvCxnSpPr>
            <a:cxnSpLocks/>
            <a:stCxn id="33" idx="6"/>
            <a:endCxn id="3" idx="1"/>
          </p:cNvCxnSpPr>
          <p:nvPr/>
        </p:nvCxnSpPr>
        <p:spPr>
          <a:xfrm>
            <a:off x="4271909" y="2751509"/>
            <a:ext cx="733305" cy="6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939;p35">
            <a:extLst>
              <a:ext uri="{FF2B5EF4-FFF2-40B4-BE49-F238E27FC236}">
                <a16:creationId xmlns:a16="http://schemas.microsoft.com/office/drawing/2014/main" id="{E9AB9E7B-20BC-3FF1-C0AC-ED94D1716005}"/>
              </a:ext>
            </a:extLst>
          </p:cNvPr>
          <p:cNvSpPr txBox="1">
            <a:spLocks/>
          </p:cNvSpPr>
          <p:nvPr/>
        </p:nvSpPr>
        <p:spPr>
          <a:xfrm>
            <a:off x="1057729" y="2972513"/>
            <a:ext cx="1141332" cy="53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Smart </a:t>
            </a:r>
            <a:br>
              <a:rPr lang="en-MY" sz="1400" dirty="0"/>
            </a:br>
            <a:r>
              <a:rPr lang="en-MY" sz="1400" dirty="0"/>
              <a:t>Contract</a:t>
            </a:r>
          </a:p>
        </p:txBody>
      </p:sp>
      <p:sp>
        <p:nvSpPr>
          <p:cNvPr id="38" name="Google Shape;939;p35">
            <a:extLst>
              <a:ext uri="{FF2B5EF4-FFF2-40B4-BE49-F238E27FC236}">
                <a16:creationId xmlns:a16="http://schemas.microsoft.com/office/drawing/2014/main" id="{A5964836-CC88-4B33-3B36-1C61DFB78112}"/>
              </a:ext>
            </a:extLst>
          </p:cNvPr>
          <p:cNvSpPr txBox="1">
            <a:spLocks/>
          </p:cNvSpPr>
          <p:nvPr/>
        </p:nvSpPr>
        <p:spPr>
          <a:xfrm>
            <a:off x="4870808" y="2984470"/>
            <a:ext cx="167946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Community-Led </a:t>
            </a:r>
            <a:br>
              <a:rPr lang="en-MY" sz="1400" dirty="0"/>
            </a:br>
            <a:r>
              <a:rPr lang="en-MY" sz="1400" dirty="0"/>
              <a:t>Approval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4F6718-A9F4-53AC-39AD-41BECDDC77E0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 flipV="1">
            <a:off x="1651572" y="2571752"/>
            <a:ext cx="5779743" cy="1022462"/>
          </a:xfrm>
          <a:prstGeom prst="bentConnector4">
            <a:avLst>
              <a:gd name="adj1" fmla="val 454"/>
              <a:gd name="adj2" fmla="val 159266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Google Shape;939;p35">
            <a:extLst>
              <a:ext uri="{FF2B5EF4-FFF2-40B4-BE49-F238E27FC236}">
                <a16:creationId xmlns:a16="http://schemas.microsoft.com/office/drawing/2014/main" id="{30708B0E-AC3D-8776-B714-417482EE5D9C}"/>
              </a:ext>
            </a:extLst>
          </p:cNvPr>
          <p:cNvSpPr txBox="1">
            <a:spLocks/>
          </p:cNvSpPr>
          <p:nvPr/>
        </p:nvSpPr>
        <p:spPr>
          <a:xfrm>
            <a:off x="2855379" y="2138568"/>
            <a:ext cx="2216526" cy="50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Send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to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community</a:t>
            </a:r>
            <a:endParaRPr lang="en-MY" sz="1800" b="0" dirty="0">
              <a:latin typeface="Tenorite Display" pitchFamily="2" charset="0"/>
            </a:endParaRPr>
          </a:p>
        </p:txBody>
      </p:sp>
      <p:sp>
        <p:nvSpPr>
          <p:cNvPr id="41" name="Google Shape;939;p35">
            <a:extLst>
              <a:ext uri="{FF2B5EF4-FFF2-40B4-BE49-F238E27FC236}">
                <a16:creationId xmlns:a16="http://schemas.microsoft.com/office/drawing/2014/main" id="{298652CF-9A0D-A918-69A1-283E2A8EA41B}"/>
              </a:ext>
            </a:extLst>
          </p:cNvPr>
          <p:cNvSpPr txBox="1">
            <a:spLocks/>
          </p:cNvSpPr>
          <p:nvPr/>
        </p:nvSpPr>
        <p:spPr>
          <a:xfrm>
            <a:off x="1489409" y="4216240"/>
            <a:ext cx="2216526" cy="68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Update the smart contract behavior</a:t>
            </a:r>
            <a:endParaRPr lang="en-MY" sz="1800" b="0" dirty="0">
              <a:latin typeface="Tenorite Display" pitchFamily="2" charset="0"/>
            </a:endParaRPr>
          </a:p>
        </p:txBody>
      </p:sp>
      <p:sp>
        <p:nvSpPr>
          <p:cNvPr id="43" name="Google Shape;939;p35">
            <a:extLst>
              <a:ext uri="{FF2B5EF4-FFF2-40B4-BE49-F238E27FC236}">
                <a16:creationId xmlns:a16="http://schemas.microsoft.com/office/drawing/2014/main" id="{8EAE7F4E-4D44-E6E6-72DD-FFB11DCB0C70}"/>
              </a:ext>
            </a:extLst>
          </p:cNvPr>
          <p:cNvSpPr txBox="1">
            <a:spLocks/>
          </p:cNvSpPr>
          <p:nvPr/>
        </p:nvSpPr>
        <p:spPr>
          <a:xfrm>
            <a:off x="6749927" y="2506755"/>
            <a:ext cx="1386216" cy="5087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Approval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FD2C33-B27B-5EC1-4CD5-EFA33A4FDC17}"/>
              </a:ext>
            </a:extLst>
          </p:cNvPr>
          <p:cNvCxnSpPr>
            <a:cxnSpLocks/>
            <a:stCxn id="3" idx="3"/>
            <a:endCxn id="43" idx="2"/>
          </p:cNvCxnSpPr>
          <p:nvPr/>
        </p:nvCxnSpPr>
        <p:spPr>
          <a:xfrm>
            <a:off x="6415867" y="2757848"/>
            <a:ext cx="334060" cy="3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loud 45">
            <a:extLst>
              <a:ext uri="{FF2B5EF4-FFF2-40B4-BE49-F238E27FC236}">
                <a16:creationId xmlns:a16="http://schemas.microsoft.com/office/drawing/2014/main" id="{D580740A-7E10-C595-3525-062E14740BDF}"/>
              </a:ext>
            </a:extLst>
          </p:cNvPr>
          <p:cNvSpPr/>
          <p:nvPr/>
        </p:nvSpPr>
        <p:spPr>
          <a:xfrm>
            <a:off x="5137721" y="3987717"/>
            <a:ext cx="1901193" cy="899056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/>
              <a:t>Might happen to me also…</a:t>
            </a:r>
          </a:p>
        </p:txBody>
      </p:sp>
      <p:sp>
        <p:nvSpPr>
          <p:cNvPr id="47" name="Google Shape;939;p35">
            <a:extLst>
              <a:ext uri="{FF2B5EF4-FFF2-40B4-BE49-F238E27FC236}">
                <a16:creationId xmlns:a16="http://schemas.microsoft.com/office/drawing/2014/main" id="{308EDDFA-0A65-8CD0-3029-DD2297D655CA}"/>
              </a:ext>
            </a:extLst>
          </p:cNvPr>
          <p:cNvSpPr txBox="1">
            <a:spLocks/>
          </p:cNvSpPr>
          <p:nvPr/>
        </p:nvSpPr>
        <p:spPr>
          <a:xfrm>
            <a:off x="7314702" y="4093970"/>
            <a:ext cx="1410654" cy="93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n>
                  <a:solidFill>
                    <a:srgbClr val="E62B4B"/>
                  </a:solidFill>
                </a:ln>
                <a:solidFill>
                  <a:srgbClr val="E62B4B"/>
                </a:solidFill>
                <a:latin typeface="Tenorite Display" pitchFamily="2" charset="0"/>
              </a:rPr>
              <a:t>Contribute biasness</a:t>
            </a:r>
            <a:endParaRPr lang="en-MY" sz="1800" b="0" dirty="0">
              <a:ln>
                <a:solidFill>
                  <a:srgbClr val="E62B4B"/>
                </a:solidFill>
              </a:ln>
              <a:solidFill>
                <a:srgbClr val="E62B4B"/>
              </a:solidFill>
              <a:latin typeface="Tenorite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0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206C584-C4EA-4C48-4A60-F2902FF0158B}"/>
              </a:ext>
            </a:extLst>
          </p:cNvPr>
          <p:cNvCxnSpPr>
            <a:cxnSpLocks/>
            <a:stCxn id="31" idx="4"/>
            <a:endCxn id="24" idx="1"/>
          </p:cNvCxnSpPr>
          <p:nvPr/>
        </p:nvCxnSpPr>
        <p:spPr>
          <a:xfrm rot="16200000" flipH="1">
            <a:off x="1699666" y="2168248"/>
            <a:ext cx="3000404" cy="206459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3C0F0D3B-4F6C-966C-AC89-77F08FD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2" name="Google Shape;939;p35">
            <a:extLst>
              <a:ext uri="{FF2B5EF4-FFF2-40B4-BE49-F238E27FC236}">
                <a16:creationId xmlns:a16="http://schemas.microsoft.com/office/drawing/2014/main" id="{8D9B1716-6948-B070-924F-B627CF87040D}"/>
              </a:ext>
            </a:extLst>
          </p:cNvPr>
          <p:cNvSpPr txBox="1">
            <a:spLocks/>
          </p:cNvSpPr>
          <p:nvPr/>
        </p:nvSpPr>
        <p:spPr>
          <a:xfrm>
            <a:off x="2356897" y="310194"/>
            <a:ext cx="3640595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Concept</a:t>
            </a:r>
          </a:p>
        </p:txBody>
      </p:sp>
      <p:sp>
        <p:nvSpPr>
          <p:cNvPr id="4" name="Google Shape;939;p35">
            <a:extLst>
              <a:ext uri="{FF2B5EF4-FFF2-40B4-BE49-F238E27FC236}">
                <a16:creationId xmlns:a16="http://schemas.microsoft.com/office/drawing/2014/main" id="{1E745184-FEE4-68F0-B251-A5DF85BDF6B1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07EBF9-B5A3-D79F-D4D5-0A2546CDDA32}"/>
              </a:ext>
            </a:extLst>
          </p:cNvPr>
          <p:cNvSpPr/>
          <p:nvPr/>
        </p:nvSpPr>
        <p:spPr>
          <a:xfrm>
            <a:off x="4598818" y="1899709"/>
            <a:ext cx="1410653" cy="1716277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3C5675-D783-4045-A33D-DEFF8413E511}"/>
              </a:ext>
            </a:extLst>
          </p:cNvPr>
          <p:cNvSpPr/>
          <p:nvPr/>
        </p:nvSpPr>
        <p:spPr>
          <a:xfrm>
            <a:off x="539848" y="1920785"/>
            <a:ext cx="1410653" cy="1673429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Smart contracts - Free business and finance icons">
            <a:extLst>
              <a:ext uri="{FF2B5EF4-FFF2-40B4-BE49-F238E27FC236}">
                <a16:creationId xmlns:a16="http://schemas.microsoft.com/office/drawing/2014/main" id="{F4A2EB01-F899-360E-1C7B-1CB60BC6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40" y="2154740"/>
            <a:ext cx="897778" cy="8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aphic 9219">
            <a:extLst>
              <a:ext uri="{FF2B5EF4-FFF2-40B4-BE49-F238E27FC236}">
                <a16:creationId xmlns:a16="http://schemas.microsoft.com/office/drawing/2014/main" id="{54DC6CB9-00D0-8EDC-FE0C-9317062824A8}"/>
              </a:ext>
            </a:extLst>
          </p:cNvPr>
          <p:cNvGrpSpPr/>
          <p:nvPr/>
        </p:nvGrpSpPr>
        <p:grpSpPr>
          <a:xfrm>
            <a:off x="5016835" y="2065402"/>
            <a:ext cx="626775" cy="992157"/>
            <a:chOff x="3969153" y="1930614"/>
            <a:chExt cx="926978" cy="1588274"/>
          </a:xfrm>
          <a:solidFill>
            <a:srgbClr val="E52C4C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3A07E0-0349-FE48-F6C5-BC781F22810C}"/>
                </a:ext>
              </a:extLst>
            </p:cNvPr>
            <p:cNvSpPr/>
            <p:nvPr/>
          </p:nvSpPr>
          <p:spPr>
            <a:xfrm>
              <a:off x="4295650" y="1930614"/>
              <a:ext cx="271310" cy="267163"/>
            </a:xfrm>
            <a:custGeom>
              <a:avLst/>
              <a:gdLst>
                <a:gd name="connsiteX0" fmla="*/ 134661 w 271310"/>
                <a:gd name="connsiteY0" fmla="*/ -264 h 267163"/>
                <a:gd name="connsiteX1" fmla="*/ -944 w 271310"/>
                <a:gd name="connsiteY1" fmla="*/ 134624 h 267163"/>
                <a:gd name="connsiteX2" fmla="*/ 134661 w 271310"/>
                <a:gd name="connsiteY2" fmla="*/ 266900 h 267163"/>
                <a:gd name="connsiteX3" fmla="*/ 270367 w 271310"/>
                <a:gd name="connsiteY3" fmla="*/ 134624 h 267163"/>
                <a:gd name="connsiteX4" fmla="*/ 134661 w 271310"/>
                <a:gd name="connsiteY4" fmla="*/ -264 h 2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310" h="267163">
                  <a:moveTo>
                    <a:pt x="134661" y="-264"/>
                  </a:moveTo>
                  <a:cubicBezTo>
                    <a:pt x="61859" y="-264"/>
                    <a:pt x="-944" y="59654"/>
                    <a:pt x="-944" y="134624"/>
                  </a:cubicBezTo>
                  <a:cubicBezTo>
                    <a:pt x="-944" y="206987"/>
                    <a:pt x="61859" y="266900"/>
                    <a:pt x="134661" y="266900"/>
                  </a:cubicBezTo>
                  <a:cubicBezTo>
                    <a:pt x="210025" y="266900"/>
                    <a:pt x="270367" y="206987"/>
                    <a:pt x="270367" y="134624"/>
                  </a:cubicBezTo>
                  <a:cubicBezTo>
                    <a:pt x="270367" y="59654"/>
                    <a:pt x="210025" y="-264"/>
                    <a:pt x="134661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A0C3B02-592F-9B3C-7DD5-5E720541CC9B}"/>
                </a:ext>
              </a:extLst>
            </p:cNvPr>
            <p:cNvSpPr/>
            <p:nvPr/>
          </p:nvSpPr>
          <p:spPr>
            <a:xfrm>
              <a:off x="3969153" y="2041626"/>
              <a:ext cx="926978" cy="816779"/>
            </a:xfrm>
            <a:custGeom>
              <a:avLst/>
              <a:gdLst>
                <a:gd name="connsiteX0" fmla="*/ 161893 w 926978"/>
                <a:gd name="connsiteY0" fmla="*/ -264 h 816779"/>
                <a:gd name="connsiteX1" fmla="*/ 54157 w 926978"/>
                <a:gd name="connsiteY1" fmla="*/ 107748 h 816779"/>
                <a:gd name="connsiteX2" fmla="*/ 84213 w 926978"/>
                <a:gd name="connsiteY2" fmla="*/ 183131 h 816779"/>
                <a:gd name="connsiteX3" fmla="*/ -944 w 926978"/>
                <a:gd name="connsiteY3" fmla="*/ 326399 h 816779"/>
                <a:gd name="connsiteX4" fmla="*/ -944 w 926978"/>
                <a:gd name="connsiteY4" fmla="*/ 459618 h 816779"/>
                <a:gd name="connsiteX5" fmla="*/ 54157 w 926978"/>
                <a:gd name="connsiteY5" fmla="*/ 540029 h 816779"/>
                <a:gd name="connsiteX6" fmla="*/ 54157 w 926978"/>
                <a:gd name="connsiteY6" fmla="*/ 680746 h 816779"/>
                <a:gd name="connsiteX7" fmla="*/ 134304 w 926978"/>
                <a:gd name="connsiteY7" fmla="*/ 761156 h 816779"/>
                <a:gd name="connsiteX8" fmla="*/ 186939 w 926978"/>
                <a:gd name="connsiteY8" fmla="*/ 761156 h 816779"/>
                <a:gd name="connsiteX9" fmla="*/ 269553 w 926978"/>
                <a:gd name="connsiteY9" fmla="*/ 680746 h 816779"/>
                <a:gd name="connsiteX10" fmla="*/ 269553 w 926978"/>
                <a:gd name="connsiteY10" fmla="*/ 540029 h 816779"/>
                <a:gd name="connsiteX11" fmla="*/ 297166 w 926978"/>
                <a:gd name="connsiteY11" fmla="*/ 519925 h 816779"/>
                <a:gd name="connsiteX12" fmla="*/ 324750 w 926978"/>
                <a:gd name="connsiteY12" fmla="*/ 540029 h 816779"/>
                <a:gd name="connsiteX13" fmla="*/ 324750 w 926978"/>
                <a:gd name="connsiteY13" fmla="*/ 733554 h 816779"/>
                <a:gd name="connsiteX14" fmla="*/ 407349 w 926978"/>
                <a:gd name="connsiteY14" fmla="*/ 816516 h 816779"/>
                <a:gd name="connsiteX15" fmla="*/ 517531 w 926978"/>
                <a:gd name="connsiteY15" fmla="*/ 816516 h 816779"/>
                <a:gd name="connsiteX16" fmla="*/ 600231 w 926978"/>
                <a:gd name="connsiteY16" fmla="*/ 733554 h 816779"/>
                <a:gd name="connsiteX17" fmla="*/ 600231 w 926978"/>
                <a:gd name="connsiteY17" fmla="*/ 540029 h 816779"/>
                <a:gd name="connsiteX18" fmla="*/ 630276 w 926978"/>
                <a:gd name="connsiteY18" fmla="*/ 519925 h 816779"/>
                <a:gd name="connsiteX19" fmla="*/ 657909 w 926978"/>
                <a:gd name="connsiteY19" fmla="*/ 540029 h 816779"/>
                <a:gd name="connsiteX20" fmla="*/ 657909 w 926978"/>
                <a:gd name="connsiteY20" fmla="*/ 680746 h 816779"/>
                <a:gd name="connsiteX21" fmla="*/ 738046 w 926978"/>
                <a:gd name="connsiteY21" fmla="*/ 761156 h 816779"/>
                <a:gd name="connsiteX22" fmla="*/ 793162 w 926978"/>
                <a:gd name="connsiteY22" fmla="*/ 761156 h 816779"/>
                <a:gd name="connsiteX23" fmla="*/ 873300 w 926978"/>
                <a:gd name="connsiteY23" fmla="*/ 680746 h 816779"/>
                <a:gd name="connsiteX24" fmla="*/ 873300 w 926978"/>
                <a:gd name="connsiteY24" fmla="*/ 540029 h 816779"/>
                <a:gd name="connsiteX25" fmla="*/ 925904 w 926978"/>
                <a:gd name="connsiteY25" fmla="*/ 459618 h 816779"/>
                <a:gd name="connsiteX26" fmla="*/ 925904 w 926978"/>
                <a:gd name="connsiteY26" fmla="*/ 326399 h 816779"/>
                <a:gd name="connsiteX27" fmla="*/ 845767 w 926978"/>
                <a:gd name="connsiteY27" fmla="*/ 183131 h 816779"/>
                <a:gd name="connsiteX28" fmla="*/ 875812 w 926978"/>
                <a:gd name="connsiteY28" fmla="*/ 107748 h 816779"/>
                <a:gd name="connsiteX29" fmla="*/ 765529 w 926978"/>
                <a:gd name="connsiteY29" fmla="*/ -264 h 816779"/>
                <a:gd name="connsiteX30" fmla="*/ 657909 w 926978"/>
                <a:gd name="connsiteY30" fmla="*/ 107748 h 816779"/>
                <a:gd name="connsiteX31" fmla="*/ 687954 w 926978"/>
                <a:gd name="connsiteY31" fmla="*/ 183131 h 816779"/>
                <a:gd name="connsiteX32" fmla="*/ 640324 w 926978"/>
                <a:gd name="connsiteY32" fmla="*/ 220863 h 816779"/>
                <a:gd name="connsiteX33" fmla="*/ 600231 w 926978"/>
                <a:gd name="connsiteY33" fmla="*/ 160557 h 816779"/>
                <a:gd name="connsiteX34" fmla="*/ 495072 w 926978"/>
                <a:gd name="connsiteY34" fmla="*/ 210809 h 816779"/>
                <a:gd name="connsiteX35" fmla="*/ 495072 w 926978"/>
                <a:gd name="connsiteY35" fmla="*/ 349055 h 816779"/>
                <a:gd name="connsiteX36" fmla="*/ 464173 w 926978"/>
                <a:gd name="connsiteY36" fmla="*/ 376339 h 816779"/>
                <a:gd name="connsiteX37" fmla="*/ 434932 w 926978"/>
                <a:gd name="connsiteY37" fmla="*/ 349055 h 816779"/>
                <a:gd name="connsiteX38" fmla="*/ 434932 w 926978"/>
                <a:gd name="connsiteY38" fmla="*/ 210809 h 816779"/>
                <a:gd name="connsiteX39" fmla="*/ 329724 w 926978"/>
                <a:gd name="connsiteY39" fmla="*/ 160557 h 816779"/>
                <a:gd name="connsiteX40" fmla="*/ 287118 w 926978"/>
                <a:gd name="connsiteY40" fmla="*/ 220863 h 816779"/>
                <a:gd name="connsiteX41" fmla="*/ 242045 w 926978"/>
                <a:gd name="connsiteY41" fmla="*/ 183131 h 816779"/>
                <a:gd name="connsiteX42" fmla="*/ 272100 w 926978"/>
                <a:gd name="connsiteY42" fmla="*/ 107748 h 816779"/>
                <a:gd name="connsiteX43" fmla="*/ 161893 w 926978"/>
                <a:gd name="connsiteY43" fmla="*/ -264 h 81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6978" h="816779">
                  <a:moveTo>
                    <a:pt x="161893" y="-264"/>
                  </a:moveTo>
                  <a:cubicBezTo>
                    <a:pt x="104249" y="-264"/>
                    <a:pt x="54157" y="47437"/>
                    <a:pt x="54157" y="107748"/>
                  </a:cubicBezTo>
                  <a:cubicBezTo>
                    <a:pt x="54157" y="137901"/>
                    <a:pt x="66718" y="165579"/>
                    <a:pt x="84213" y="183131"/>
                  </a:cubicBezTo>
                  <a:cubicBezTo>
                    <a:pt x="34120" y="210809"/>
                    <a:pt x="-944" y="266093"/>
                    <a:pt x="-944" y="326399"/>
                  </a:cubicBezTo>
                  <a:lnTo>
                    <a:pt x="-944" y="459618"/>
                  </a:lnTo>
                  <a:cubicBezTo>
                    <a:pt x="-944" y="494799"/>
                    <a:pt x="21555" y="527504"/>
                    <a:pt x="54157" y="540029"/>
                  </a:cubicBezTo>
                  <a:lnTo>
                    <a:pt x="54157" y="680746"/>
                  </a:lnTo>
                  <a:cubicBezTo>
                    <a:pt x="54157" y="723505"/>
                    <a:pt x="91764" y="761156"/>
                    <a:pt x="134304" y="761156"/>
                  </a:cubicBezTo>
                  <a:lnTo>
                    <a:pt x="186939" y="761156"/>
                  </a:lnTo>
                  <a:cubicBezTo>
                    <a:pt x="232027" y="761156"/>
                    <a:pt x="269553" y="723505"/>
                    <a:pt x="269553" y="680746"/>
                  </a:cubicBezTo>
                  <a:lnTo>
                    <a:pt x="269553" y="540029"/>
                  </a:lnTo>
                  <a:cubicBezTo>
                    <a:pt x="279571" y="535002"/>
                    <a:pt x="287118" y="529974"/>
                    <a:pt x="297166" y="519925"/>
                  </a:cubicBezTo>
                  <a:cubicBezTo>
                    <a:pt x="307165" y="524952"/>
                    <a:pt x="312189" y="532531"/>
                    <a:pt x="324750" y="540029"/>
                  </a:cubicBezTo>
                  <a:lnTo>
                    <a:pt x="324750" y="733554"/>
                  </a:lnTo>
                  <a:cubicBezTo>
                    <a:pt x="324750" y="776232"/>
                    <a:pt x="362281" y="816516"/>
                    <a:pt x="407349" y="816516"/>
                  </a:cubicBezTo>
                  <a:lnTo>
                    <a:pt x="517531" y="816516"/>
                  </a:lnTo>
                  <a:cubicBezTo>
                    <a:pt x="560187" y="816516"/>
                    <a:pt x="600231" y="778784"/>
                    <a:pt x="600231" y="733554"/>
                  </a:cubicBezTo>
                  <a:lnTo>
                    <a:pt x="600231" y="540029"/>
                  </a:lnTo>
                  <a:cubicBezTo>
                    <a:pt x="610279" y="535002"/>
                    <a:pt x="620278" y="529974"/>
                    <a:pt x="630276" y="519925"/>
                  </a:cubicBezTo>
                  <a:cubicBezTo>
                    <a:pt x="637863" y="524952"/>
                    <a:pt x="645349" y="532531"/>
                    <a:pt x="657909" y="540029"/>
                  </a:cubicBezTo>
                  <a:lnTo>
                    <a:pt x="657909" y="680746"/>
                  </a:lnTo>
                  <a:cubicBezTo>
                    <a:pt x="657909" y="723505"/>
                    <a:pt x="695441" y="761156"/>
                    <a:pt x="738046" y="761156"/>
                  </a:cubicBezTo>
                  <a:lnTo>
                    <a:pt x="793162" y="761156"/>
                  </a:lnTo>
                  <a:cubicBezTo>
                    <a:pt x="835769" y="761156"/>
                    <a:pt x="873300" y="723505"/>
                    <a:pt x="873300" y="680746"/>
                  </a:cubicBezTo>
                  <a:lnTo>
                    <a:pt x="873300" y="540029"/>
                  </a:lnTo>
                  <a:cubicBezTo>
                    <a:pt x="905907" y="527504"/>
                    <a:pt x="925904" y="497270"/>
                    <a:pt x="925904" y="459618"/>
                  </a:cubicBezTo>
                  <a:lnTo>
                    <a:pt x="925904" y="326399"/>
                  </a:lnTo>
                  <a:cubicBezTo>
                    <a:pt x="928366" y="266093"/>
                    <a:pt x="895859" y="213285"/>
                    <a:pt x="845767" y="183131"/>
                  </a:cubicBezTo>
                  <a:cubicBezTo>
                    <a:pt x="863251" y="165579"/>
                    <a:pt x="875812" y="137901"/>
                    <a:pt x="875812" y="107748"/>
                  </a:cubicBezTo>
                  <a:cubicBezTo>
                    <a:pt x="875812" y="47437"/>
                    <a:pt x="825720" y="-264"/>
                    <a:pt x="765529" y="-264"/>
                  </a:cubicBezTo>
                  <a:cubicBezTo>
                    <a:pt x="708001" y="-264"/>
                    <a:pt x="657909" y="47437"/>
                    <a:pt x="657909" y="107748"/>
                  </a:cubicBezTo>
                  <a:cubicBezTo>
                    <a:pt x="657909" y="137901"/>
                    <a:pt x="670369" y="165579"/>
                    <a:pt x="687954" y="183131"/>
                  </a:cubicBezTo>
                  <a:cubicBezTo>
                    <a:pt x="670369" y="193181"/>
                    <a:pt x="652885" y="205787"/>
                    <a:pt x="640324" y="220863"/>
                  </a:cubicBezTo>
                  <a:cubicBezTo>
                    <a:pt x="632838" y="200759"/>
                    <a:pt x="615253" y="178104"/>
                    <a:pt x="600231" y="160557"/>
                  </a:cubicBezTo>
                  <a:cubicBezTo>
                    <a:pt x="572748" y="190710"/>
                    <a:pt x="535116" y="205787"/>
                    <a:pt x="495072" y="210809"/>
                  </a:cubicBezTo>
                  <a:lnTo>
                    <a:pt x="495072" y="349055"/>
                  </a:lnTo>
                  <a:cubicBezTo>
                    <a:pt x="495072" y="366925"/>
                    <a:pt x="479447" y="376339"/>
                    <a:pt x="464173" y="376339"/>
                  </a:cubicBezTo>
                  <a:cubicBezTo>
                    <a:pt x="449402" y="376339"/>
                    <a:pt x="434932" y="367560"/>
                    <a:pt x="434932" y="349055"/>
                  </a:cubicBezTo>
                  <a:lnTo>
                    <a:pt x="434932" y="210809"/>
                  </a:lnTo>
                  <a:cubicBezTo>
                    <a:pt x="394888" y="205787"/>
                    <a:pt x="357257" y="185683"/>
                    <a:pt x="329724" y="160557"/>
                  </a:cubicBezTo>
                  <a:cubicBezTo>
                    <a:pt x="309727" y="178104"/>
                    <a:pt x="297166" y="200759"/>
                    <a:pt x="287118" y="220863"/>
                  </a:cubicBezTo>
                  <a:cubicBezTo>
                    <a:pt x="274562" y="205787"/>
                    <a:pt x="259534" y="193181"/>
                    <a:pt x="242045" y="183131"/>
                  </a:cubicBezTo>
                  <a:cubicBezTo>
                    <a:pt x="259534" y="165579"/>
                    <a:pt x="272100" y="137901"/>
                    <a:pt x="272100" y="107748"/>
                  </a:cubicBezTo>
                  <a:cubicBezTo>
                    <a:pt x="272100" y="47437"/>
                    <a:pt x="222008" y="-264"/>
                    <a:pt x="161893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BBE8CC8-BF95-093A-9DAF-4EA85CA42A51}"/>
                </a:ext>
              </a:extLst>
            </p:cNvPr>
            <p:cNvSpPr/>
            <p:nvPr/>
          </p:nvSpPr>
          <p:spPr>
            <a:xfrm>
              <a:off x="4041990" y="2792855"/>
              <a:ext cx="781158" cy="589889"/>
            </a:xfrm>
            <a:custGeom>
              <a:avLst/>
              <a:gdLst>
                <a:gd name="connsiteX0" fmla="*/ 128516 w 781158"/>
                <a:gd name="connsiteY0" fmla="*/ 246035 h 589889"/>
                <a:gd name="connsiteX1" fmla="*/ 200655 w 781158"/>
                <a:gd name="connsiteY1" fmla="*/ 361988 h 589889"/>
                <a:gd name="connsiteX2" fmla="*/ 56312 w 781158"/>
                <a:gd name="connsiteY2" fmla="*/ 361988 h 589889"/>
                <a:gd name="connsiteX3" fmla="*/ 128516 w 781158"/>
                <a:gd name="connsiteY3" fmla="*/ 246035 h 589889"/>
                <a:gd name="connsiteX4" fmla="*/ 627627 w 781158"/>
                <a:gd name="connsiteY4" fmla="*/ 246035 h 589889"/>
                <a:gd name="connsiteX5" fmla="*/ 699826 w 781158"/>
                <a:gd name="connsiteY5" fmla="*/ 361988 h 589889"/>
                <a:gd name="connsiteX6" fmla="*/ 555378 w 781158"/>
                <a:gd name="connsiteY6" fmla="*/ 361988 h 589889"/>
                <a:gd name="connsiteX7" fmla="*/ 627627 w 781158"/>
                <a:gd name="connsiteY7" fmla="*/ 246035 h 589889"/>
                <a:gd name="connsiteX8" fmla="*/ 382192 w 781158"/>
                <a:gd name="connsiteY8" fmla="*/ -264 h 589889"/>
                <a:gd name="connsiteX9" fmla="*/ 314113 w 781158"/>
                <a:gd name="connsiteY9" fmla="*/ 68060 h 589889"/>
                <a:gd name="connsiteX10" fmla="*/ 314113 w 781158"/>
                <a:gd name="connsiteY10" fmla="*/ 76339 h 589889"/>
                <a:gd name="connsiteX11" fmla="*/ 293463 w 781158"/>
                <a:gd name="connsiteY11" fmla="*/ 86717 h 589889"/>
                <a:gd name="connsiteX12" fmla="*/ 194505 w 781158"/>
                <a:gd name="connsiteY12" fmla="*/ 128109 h 589889"/>
                <a:gd name="connsiteX13" fmla="*/ 132641 w 781158"/>
                <a:gd name="connsiteY13" fmla="*/ 86717 h 589889"/>
                <a:gd name="connsiteX14" fmla="*/ 72807 w 781158"/>
                <a:gd name="connsiteY14" fmla="*/ 126006 h 589889"/>
                <a:gd name="connsiteX15" fmla="*/ 29473 w 781158"/>
                <a:gd name="connsiteY15" fmla="*/ 113587 h 589889"/>
                <a:gd name="connsiteX16" fmla="*/ 19715 w 781158"/>
                <a:gd name="connsiteY16" fmla="*/ 111157 h 589889"/>
                <a:gd name="connsiteX17" fmla="*/ 603 w 781158"/>
                <a:gd name="connsiteY17" fmla="*/ 126006 h 589889"/>
                <a:gd name="connsiteX18" fmla="*/ 12973 w 781158"/>
                <a:gd name="connsiteY18" fmla="*/ 154975 h 589889"/>
                <a:gd name="connsiteX19" fmla="*/ 70777 w 781158"/>
                <a:gd name="connsiteY19" fmla="*/ 171534 h 589889"/>
                <a:gd name="connsiteX20" fmla="*/ 101676 w 781158"/>
                <a:gd name="connsiteY20" fmla="*/ 215024 h 589889"/>
                <a:gd name="connsiteX21" fmla="*/ 2698 w 781158"/>
                <a:gd name="connsiteY21" fmla="*/ 372300 h 589889"/>
                <a:gd name="connsiteX22" fmla="*/ 603 w 781158"/>
                <a:gd name="connsiteY22" fmla="*/ 384719 h 589889"/>
                <a:gd name="connsiteX23" fmla="*/ 603 w 781158"/>
                <a:gd name="connsiteY23" fmla="*/ 409553 h 589889"/>
                <a:gd name="connsiteX24" fmla="*/ 136766 w 781158"/>
                <a:gd name="connsiteY24" fmla="*/ 546201 h 589889"/>
                <a:gd name="connsiteX25" fmla="*/ 274974 w 781158"/>
                <a:gd name="connsiteY25" fmla="*/ 409553 h 589889"/>
                <a:gd name="connsiteX26" fmla="*/ 274974 w 781158"/>
                <a:gd name="connsiteY26" fmla="*/ 384719 h 589889"/>
                <a:gd name="connsiteX27" fmla="*/ 270854 w 781158"/>
                <a:gd name="connsiteY27" fmla="*/ 372300 h 589889"/>
                <a:gd name="connsiteX28" fmla="*/ 173880 w 781158"/>
                <a:gd name="connsiteY28" fmla="*/ 215024 h 589889"/>
                <a:gd name="connsiteX29" fmla="*/ 204779 w 781158"/>
                <a:gd name="connsiteY29" fmla="*/ 173637 h 589889"/>
                <a:gd name="connsiteX30" fmla="*/ 320343 w 781158"/>
                <a:gd name="connsiteY30" fmla="*/ 126006 h 589889"/>
                <a:gd name="connsiteX31" fmla="*/ 320343 w 781158"/>
                <a:gd name="connsiteY31" fmla="*/ 589625 h 589889"/>
                <a:gd name="connsiteX32" fmla="*/ 460520 w 781158"/>
                <a:gd name="connsiteY32" fmla="*/ 589625 h 589889"/>
                <a:gd name="connsiteX33" fmla="*/ 460520 w 781158"/>
                <a:gd name="connsiteY33" fmla="*/ 126006 h 589889"/>
                <a:gd name="connsiteX34" fmla="*/ 576028 w 781158"/>
                <a:gd name="connsiteY34" fmla="*/ 173637 h 589889"/>
                <a:gd name="connsiteX35" fmla="*/ 606978 w 781158"/>
                <a:gd name="connsiteY35" fmla="*/ 215024 h 589889"/>
                <a:gd name="connsiteX36" fmla="*/ 508000 w 781158"/>
                <a:gd name="connsiteY36" fmla="*/ 372300 h 589889"/>
                <a:gd name="connsiteX37" fmla="*/ 505889 w 781158"/>
                <a:gd name="connsiteY37" fmla="*/ 384719 h 589889"/>
                <a:gd name="connsiteX38" fmla="*/ 505889 w 781158"/>
                <a:gd name="connsiteY38" fmla="*/ 409553 h 589889"/>
                <a:gd name="connsiteX39" fmla="*/ 641997 w 781158"/>
                <a:gd name="connsiteY39" fmla="*/ 546201 h 589889"/>
                <a:gd name="connsiteX40" fmla="*/ 780215 w 781158"/>
                <a:gd name="connsiteY40" fmla="*/ 409553 h 589889"/>
                <a:gd name="connsiteX41" fmla="*/ 780215 w 781158"/>
                <a:gd name="connsiteY41" fmla="*/ 384719 h 589889"/>
                <a:gd name="connsiteX42" fmla="*/ 776095 w 781158"/>
                <a:gd name="connsiteY42" fmla="*/ 372300 h 589889"/>
                <a:gd name="connsiteX43" fmla="*/ 679176 w 781158"/>
                <a:gd name="connsiteY43" fmla="*/ 215024 h 589889"/>
                <a:gd name="connsiteX44" fmla="*/ 695707 w 781158"/>
                <a:gd name="connsiteY44" fmla="*/ 171534 h 589889"/>
                <a:gd name="connsiteX45" fmla="*/ 751325 w 781158"/>
                <a:gd name="connsiteY45" fmla="*/ 154975 h 589889"/>
                <a:gd name="connsiteX46" fmla="*/ 763684 w 781158"/>
                <a:gd name="connsiteY46" fmla="*/ 126006 h 589889"/>
                <a:gd name="connsiteX47" fmla="*/ 744643 w 781158"/>
                <a:gd name="connsiteY47" fmla="*/ 111157 h 589889"/>
                <a:gd name="connsiteX48" fmla="*/ 734845 w 781158"/>
                <a:gd name="connsiteY48" fmla="*/ 113587 h 589889"/>
                <a:gd name="connsiteX49" fmla="*/ 691586 w 781158"/>
                <a:gd name="connsiteY49" fmla="*/ 126006 h 589889"/>
                <a:gd name="connsiteX50" fmla="*/ 631747 w 781158"/>
                <a:gd name="connsiteY50" fmla="*/ 86717 h 589889"/>
                <a:gd name="connsiteX51" fmla="*/ 571908 w 781158"/>
                <a:gd name="connsiteY51" fmla="*/ 128109 h 589889"/>
                <a:gd name="connsiteX52" fmla="*/ 472930 w 781158"/>
                <a:gd name="connsiteY52" fmla="*/ 86717 h 589889"/>
                <a:gd name="connsiteX53" fmla="*/ 452280 w 781158"/>
                <a:gd name="connsiteY53" fmla="*/ 76339 h 589889"/>
                <a:gd name="connsiteX54" fmla="*/ 452280 w 781158"/>
                <a:gd name="connsiteY54" fmla="*/ 68060 h 589889"/>
                <a:gd name="connsiteX55" fmla="*/ 382192 w 781158"/>
                <a:gd name="connsiteY55" fmla="*/ -264 h 58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81158" h="589889">
                  <a:moveTo>
                    <a:pt x="128516" y="246035"/>
                  </a:moveTo>
                  <a:lnTo>
                    <a:pt x="200655" y="361988"/>
                  </a:lnTo>
                  <a:lnTo>
                    <a:pt x="56312" y="361988"/>
                  </a:lnTo>
                  <a:lnTo>
                    <a:pt x="128516" y="246035"/>
                  </a:lnTo>
                  <a:close/>
                  <a:moveTo>
                    <a:pt x="627627" y="246035"/>
                  </a:moveTo>
                  <a:lnTo>
                    <a:pt x="699826" y="361988"/>
                  </a:lnTo>
                  <a:lnTo>
                    <a:pt x="555378" y="361988"/>
                  </a:lnTo>
                  <a:lnTo>
                    <a:pt x="627627" y="246035"/>
                  </a:lnTo>
                  <a:close/>
                  <a:moveTo>
                    <a:pt x="382192" y="-264"/>
                  </a:moveTo>
                  <a:cubicBezTo>
                    <a:pt x="345062" y="-264"/>
                    <a:pt x="314113" y="30812"/>
                    <a:pt x="314113" y="68060"/>
                  </a:cubicBezTo>
                  <a:lnTo>
                    <a:pt x="314113" y="76339"/>
                  </a:lnTo>
                  <a:lnTo>
                    <a:pt x="293463" y="86717"/>
                  </a:lnTo>
                  <a:cubicBezTo>
                    <a:pt x="246034" y="113587"/>
                    <a:pt x="227494" y="123969"/>
                    <a:pt x="194505" y="128109"/>
                  </a:cubicBezTo>
                  <a:cubicBezTo>
                    <a:pt x="184160" y="105313"/>
                    <a:pt x="161510" y="86717"/>
                    <a:pt x="132641" y="86717"/>
                  </a:cubicBezTo>
                  <a:cubicBezTo>
                    <a:pt x="107896" y="86717"/>
                    <a:pt x="83152" y="103276"/>
                    <a:pt x="72807" y="126006"/>
                  </a:cubicBezTo>
                  <a:cubicBezTo>
                    <a:pt x="58407" y="123969"/>
                    <a:pt x="41842" y="117727"/>
                    <a:pt x="29473" y="113587"/>
                  </a:cubicBezTo>
                  <a:cubicBezTo>
                    <a:pt x="26197" y="111943"/>
                    <a:pt x="22860" y="111157"/>
                    <a:pt x="19715" y="111157"/>
                  </a:cubicBezTo>
                  <a:cubicBezTo>
                    <a:pt x="11079" y="111157"/>
                    <a:pt x="3678" y="116940"/>
                    <a:pt x="603" y="126006"/>
                  </a:cubicBezTo>
                  <a:cubicBezTo>
                    <a:pt x="-3522" y="138421"/>
                    <a:pt x="603" y="152943"/>
                    <a:pt x="12973" y="154975"/>
                  </a:cubicBezTo>
                  <a:cubicBezTo>
                    <a:pt x="31568" y="163254"/>
                    <a:pt x="50157" y="167394"/>
                    <a:pt x="70777" y="171534"/>
                  </a:cubicBezTo>
                  <a:cubicBezTo>
                    <a:pt x="74902" y="188088"/>
                    <a:pt x="87277" y="204642"/>
                    <a:pt x="101676" y="215024"/>
                  </a:cubicBezTo>
                  <a:lnTo>
                    <a:pt x="2698" y="372300"/>
                  </a:lnTo>
                  <a:cubicBezTo>
                    <a:pt x="2698" y="374403"/>
                    <a:pt x="603" y="382682"/>
                    <a:pt x="603" y="384719"/>
                  </a:cubicBezTo>
                  <a:lnTo>
                    <a:pt x="603" y="409553"/>
                  </a:lnTo>
                  <a:cubicBezTo>
                    <a:pt x="603" y="484049"/>
                    <a:pt x="62532" y="546201"/>
                    <a:pt x="136766" y="546201"/>
                  </a:cubicBezTo>
                  <a:cubicBezTo>
                    <a:pt x="213024" y="546201"/>
                    <a:pt x="274974" y="484049"/>
                    <a:pt x="274974" y="409553"/>
                  </a:cubicBezTo>
                  <a:lnTo>
                    <a:pt x="274974" y="384719"/>
                  </a:lnTo>
                  <a:cubicBezTo>
                    <a:pt x="274974" y="382682"/>
                    <a:pt x="270854" y="374403"/>
                    <a:pt x="270854" y="372300"/>
                  </a:cubicBezTo>
                  <a:lnTo>
                    <a:pt x="173880" y="215024"/>
                  </a:lnTo>
                  <a:cubicBezTo>
                    <a:pt x="188285" y="206744"/>
                    <a:pt x="198630" y="192228"/>
                    <a:pt x="204779" y="173637"/>
                  </a:cubicBezTo>
                  <a:cubicBezTo>
                    <a:pt x="248094" y="165357"/>
                    <a:pt x="270854" y="154975"/>
                    <a:pt x="320343" y="126006"/>
                  </a:cubicBezTo>
                  <a:lnTo>
                    <a:pt x="320343" y="589625"/>
                  </a:lnTo>
                  <a:lnTo>
                    <a:pt x="460520" y="589625"/>
                  </a:lnTo>
                  <a:lnTo>
                    <a:pt x="460520" y="126006"/>
                  </a:lnTo>
                  <a:cubicBezTo>
                    <a:pt x="508000" y="152943"/>
                    <a:pt x="532769" y="165357"/>
                    <a:pt x="576028" y="173637"/>
                  </a:cubicBezTo>
                  <a:cubicBezTo>
                    <a:pt x="580148" y="190191"/>
                    <a:pt x="590498" y="204642"/>
                    <a:pt x="606978" y="215024"/>
                  </a:cubicBezTo>
                  <a:lnTo>
                    <a:pt x="508000" y="372300"/>
                  </a:lnTo>
                  <a:cubicBezTo>
                    <a:pt x="508000" y="374403"/>
                    <a:pt x="505889" y="382682"/>
                    <a:pt x="505889" y="384719"/>
                  </a:cubicBezTo>
                  <a:lnTo>
                    <a:pt x="505889" y="409553"/>
                  </a:lnTo>
                  <a:cubicBezTo>
                    <a:pt x="505889" y="484049"/>
                    <a:pt x="567788" y="546201"/>
                    <a:pt x="641997" y="546201"/>
                  </a:cubicBezTo>
                  <a:cubicBezTo>
                    <a:pt x="718316" y="546201"/>
                    <a:pt x="780215" y="484049"/>
                    <a:pt x="780215" y="409553"/>
                  </a:cubicBezTo>
                  <a:lnTo>
                    <a:pt x="780215" y="384719"/>
                  </a:lnTo>
                  <a:cubicBezTo>
                    <a:pt x="780215" y="382682"/>
                    <a:pt x="776095" y="374403"/>
                    <a:pt x="776095" y="372300"/>
                  </a:cubicBezTo>
                  <a:lnTo>
                    <a:pt x="679176" y="215024"/>
                  </a:lnTo>
                  <a:cubicBezTo>
                    <a:pt x="679176" y="206744"/>
                    <a:pt x="691586" y="192228"/>
                    <a:pt x="695707" y="171534"/>
                  </a:cubicBezTo>
                  <a:cubicBezTo>
                    <a:pt x="712186" y="165357"/>
                    <a:pt x="732786" y="161217"/>
                    <a:pt x="751325" y="154975"/>
                  </a:cubicBezTo>
                  <a:cubicBezTo>
                    <a:pt x="763684" y="150840"/>
                    <a:pt x="769915" y="136384"/>
                    <a:pt x="763684" y="126006"/>
                  </a:cubicBezTo>
                  <a:cubicBezTo>
                    <a:pt x="760670" y="116940"/>
                    <a:pt x="753234" y="111157"/>
                    <a:pt x="744643" y="111157"/>
                  </a:cubicBezTo>
                  <a:cubicBezTo>
                    <a:pt x="741427" y="111157"/>
                    <a:pt x="738161" y="111943"/>
                    <a:pt x="734845" y="113587"/>
                  </a:cubicBezTo>
                  <a:cubicBezTo>
                    <a:pt x="720426" y="117727"/>
                    <a:pt x="708066" y="123969"/>
                    <a:pt x="691586" y="126006"/>
                  </a:cubicBezTo>
                  <a:cubicBezTo>
                    <a:pt x="681237" y="103276"/>
                    <a:pt x="658527" y="86717"/>
                    <a:pt x="631747" y="86717"/>
                  </a:cubicBezTo>
                  <a:cubicBezTo>
                    <a:pt x="604867" y="86717"/>
                    <a:pt x="580148" y="103276"/>
                    <a:pt x="571908" y="128109"/>
                  </a:cubicBezTo>
                  <a:cubicBezTo>
                    <a:pt x="536889" y="123969"/>
                    <a:pt x="520359" y="113587"/>
                    <a:pt x="472930" y="86717"/>
                  </a:cubicBezTo>
                  <a:lnTo>
                    <a:pt x="452280" y="76339"/>
                  </a:lnTo>
                  <a:lnTo>
                    <a:pt x="452280" y="68060"/>
                  </a:lnTo>
                  <a:cubicBezTo>
                    <a:pt x="452280" y="28709"/>
                    <a:pt x="421331" y="-264"/>
                    <a:pt x="382192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E722354-B694-4BE3-1FE7-8FCD71F8B1AD}"/>
                </a:ext>
              </a:extLst>
            </p:cNvPr>
            <p:cNvSpPr/>
            <p:nvPr/>
          </p:nvSpPr>
          <p:spPr>
            <a:xfrm>
              <a:off x="4215262" y="3428256"/>
              <a:ext cx="411940" cy="90631"/>
            </a:xfrm>
            <a:custGeom>
              <a:avLst/>
              <a:gdLst>
                <a:gd name="connsiteX0" fmla="*/ 44375 w 411940"/>
                <a:gd name="connsiteY0" fmla="*/ -264 h 90631"/>
                <a:gd name="connsiteX1" fmla="*/ -944 w 411940"/>
                <a:gd name="connsiteY1" fmla="*/ 45052 h 90631"/>
                <a:gd name="connsiteX2" fmla="*/ -944 w 411940"/>
                <a:gd name="connsiteY2" fmla="*/ 67677 h 90631"/>
                <a:gd name="connsiteX3" fmla="*/ 21741 w 411940"/>
                <a:gd name="connsiteY3" fmla="*/ 90367 h 90631"/>
                <a:gd name="connsiteX4" fmla="*/ 388337 w 411940"/>
                <a:gd name="connsiteY4" fmla="*/ 90367 h 90631"/>
                <a:gd name="connsiteX5" fmla="*/ 410996 w 411940"/>
                <a:gd name="connsiteY5" fmla="*/ 67677 h 90631"/>
                <a:gd name="connsiteX6" fmla="*/ 410996 w 411940"/>
                <a:gd name="connsiteY6" fmla="*/ 45052 h 90631"/>
                <a:gd name="connsiteX7" fmla="*/ 363667 w 411940"/>
                <a:gd name="connsiteY7" fmla="*/ -264 h 9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940" h="90631">
                  <a:moveTo>
                    <a:pt x="44375" y="-264"/>
                  </a:moveTo>
                  <a:cubicBezTo>
                    <a:pt x="19650" y="-264"/>
                    <a:pt x="-944" y="20334"/>
                    <a:pt x="-944" y="45052"/>
                  </a:cubicBezTo>
                  <a:lnTo>
                    <a:pt x="-944" y="67677"/>
                  </a:lnTo>
                  <a:cubicBezTo>
                    <a:pt x="-944" y="82128"/>
                    <a:pt x="9386" y="90367"/>
                    <a:pt x="21741" y="90367"/>
                  </a:cubicBezTo>
                  <a:lnTo>
                    <a:pt x="388337" y="90367"/>
                  </a:lnTo>
                  <a:cubicBezTo>
                    <a:pt x="400696" y="88340"/>
                    <a:pt x="410996" y="78008"/>
                    <a:pt x="410996" y="67677"/>
                  </a:cubicBezTo>
                  <a:lnTo>
                    <a:pt x="410996" y="45052"/>
                  </a:lnTo>
                  <a:cubicBezTo>
                    <a:pt x="410996" y="20334"/>
                    <a:pt x="390397" y="-264"/>
                    <a:pt x="363667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11843D-829D-5FFB-B664-EA4DAEDFD8C3}"/>
              </a:ext>
            </a:extLst>
          </p:cNvPr>
          <p:cNvCxnSpPr>
            <a:cxnSpLocks/>
            <a:stCxn id="11" idx="3"/>
            <a:endCxn id="31" idx="4"/>
          </p:cNvCxnSpPr>
          <p:nvPr/>
        </p:nvCxnSpPr>
        <p:spPr>
          <a:xfrm flipV="1">
            <a:off x="1950501" y="1700343"/>
            <a:ext cx="217071" cy="1057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F6097C-3C93-EC6C-3892-921C06C00847}"/>
              </a:ext>
            </a:extLst>
          </p:cNvPr>
          <p:cNvCxnSpPr>
            <a:cxnSpLocks/>
            <a:stCxn id="11" idx="3"/>
            <a:endCxn id="33" idx="2"/>
          </p:cNvCxnSpPr>
          <p:nvPr/>
        </p:nvCxnSpPr>
        <p:spPr>
          <a:xfrm flipV="1">
            <a:off x="1950501" y="2746592"/>
            <a:ext cx="473824" cy="10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82A147-A9F1-14CB-8799-8C7BC11B2093}"/>
              </a:ext>
            </a:extLst>
          </p:cNvPr>
          <p:cNvCxnSpPr>
            <a:cxnSpLocks/>
            <a:stCxn id="11" idx="3"/>
            <a:endCxn id="32" idx="0"/>
          </p:cNvCxnSpPr>
          <p:nvPr/>
        </p:nvCxnSpPr>
        <p:spPr>
          <a:xfrm>
            <a:off x="1950501" y="2757500"/>
            <a:ext cx="217071" cy="1233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939;p35">
            <a:extLst>
              <a:ext uri="{FF2B5EF4-FFF2-40B4-BE49-F238E27FC236}">
                <a16:creationId xmlns:a16="http://schemas.microsoft.com/office/drawing/2014/main" id="{1FF5CBB8-C1AE-5028-224B-BCBCFBAECF37}"/>
              </a:ext>
            </a:extLst>
          </p:cNvPr>
          <p:cNvSpPr txBox="1">
            <a:spLocks/>
          </p:cNvSpPr>
          <p:nvPr/>
        </p:nvSpPr>
        <p:spPr>
          <a:xfrm>
            <a:off x="1474464" y="1191641"/>
            <a:ext cx="1386216" cy="5087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Approval</a:t>
            </a:r>
          </a:p>
        </p:txBody>
      </p:sp>
      <p:sp>
        <p:nvSpPr>
          <p:cNvPr id="32" name="Google Shape;939;p35">
            <a:extLst>
              <a:ext uri="{FF2B5EF4-FFF2-40B4-BE49-F238E27FC236}">
                <a16:creationId xmlns:a16="http://schemas.microsoft.com/office/drawing/2014/main" id="{92ECBC41-58FD-D9B8-1AEC-21EA2E92632E}"/>
              </a:ext>
            </a:extLst>
          </p:cNvPr>
          <p:cNvSpPr txBox="1">
            <a:spLocks/>
          </p:cNvSpPr>
          <p:nvPr/>
        </p:nvSpPr>
        <p:spPr>
          <a:xfrm>
            <a:off x="1474464" y="3990962"/>
            <a:ext cx="1386216" cy="50870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Reject</a:t>
            </a:r>
          </a:p>
        </p:txBody>
      </p:sp>
      <p:sp>
        <p:nvSpPr>
          <p:cNvPr id="33" name="Google Shape;939;p35">
            <a:extLst>
              <a:ext uri="{FF2B5EF4-FFF2-40B4-BE49-F238E27FC236}">
                <a16:creationId xmlns:a16="http://schemas.microsoft.com/office/drawing/2014/main" id="{939A47B1-838A-B5BD-F2AD-F1778FB29DFF}"/>
              </a:ext>
            </a:extLst>
          </p:cNvPr>
          <p:cNvSpPr txBox="1">
            <a:spLocks/>
          </p:cNvSpPr>
          <p:nvPr/>
        </p:nvSpPr>
        <p:spPr>
          <a:xfrm>
            <a:off x="2424325" y="2492241"/>
            <a:ext cx="1511189" cy="50870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>
                <a:latin typeface="Tenorite Display" pitchFamily="2" charset="0"/>
              </a:rPr>
              <a:t>Unknown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B611E2-4CFA-46B0-92C8-F055C1E99454}"/>
              </a:ext>
            </a:extLst>
          </p:cNvPr>
          <p:cNvCxnSpPr>
            <a:cxnSpLocks/>
            <a:stCxn id="33" idx="6"/>
            <a:endCxn id="3" idx="1"/>
          </p:cNvCxnSpPr>
          <p:nvPr/>
        </p:nvCxnSpPr>
        <p:spPr>
          <a:xfrm>
            <a:off x="3935514" y="2746592"/>
            <a:ext cx="663304" cy="11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939;p35">
            <a:extLst>
              <a:ext uri="{FF2B5EF4-FFF2-40B4-BE49-F238E27FC236}">
                <a16:creationId xmlns:a16="http://schemas.microsoft.com/office/drawing/2014/main" id="{E9AB9E7B-20BC-3FF1-C0AC-ED94D1716005}"/>
              </a:ext>
            </a:extLst>
          </p:cNvPr>
          <p:cNvSpPr txBox="1">
            <a:spLocks/>
          </p:cNvSpPr>
          <p:nvPr/>
        </p:nvSpPr>
        <p:spPr>
          <a:xfrm>
            <a:off x="651333" y="2972513"/>
            <a:ext cx="1141332" cy="53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Smart </a:t>
            </a:r>
            <a:br>
              <a:rPr lang="en-MY" sz="1400" dirty="0"/>
            </a:br>
            <a:r>
              <a:rPr lang="en-MY" sz="1400" dirty="0"/>
              <a:t>Contract</a:t>
            </a:r>
          </a:p>
        </p:txBody>
      </p:sp>
      <p:sp>
        <p:nvSpPr>
          <p:cNvPr id="38" name="Google Shape;939;p35">
            <a:extLst>
              <a:ext uri="{FF2B5EF4-FFF2-40B4-BE49-F238E27FC236}">
                <a16:creationId xmlns:a16="http://schemas.microsoft.com/office/drawing/2014/main" id="{A5964836-CC88-4B33-3B36-1C61DFB78112}"/>
              </a:ext>
            </a:extLst>
          </p:cNvPr>
          <p:cNvSpPr txBox="1">
            <a:spLocks/>
          </p:cNvSpPr>
          <p:nvPr/>
        </p:nvSpPr>
        <p:spPr>
          <a:xfrm>
            <a:off x="4464412" y="2984470"/>
            <a:ext cx="167946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Community-Led </a:t>
            </a:r>
            <a:br>
              <a:rPr lang="en-MY" sz="1400" dirty="0"/>
            </a:br>
            <a:r>
              <a:rPr lang="en-MY" sz="1400" dirty="0"/>
              <a:t>Approval</a:t>
            </a:r>
          </a:p>
        </p:txBody>
      </p:sp>
      <p:sp>
        <p:nvSpPr>
          <p:cNvPr id="40" name="Google Shape;939;p35">
            <a:extLst>
              <a:ext uri="{FF2B5EF4-FFF2-40B4-BE49-F238E27FC236}">
                <a16:creationId xmlns:a16="http://schemas.microsoft.com/office/drawing/2014/main" id="{30708B0E-AC3D-8776-B714-417482EE5D9C}"/>
              </a:ext>
            </a:extLst>
          </p:cNvPr>
          <p:cNvSpPr txBox="1">
            <a:spLocks/>
          </p:cNvSpPr>
          <p:nvPr/>
        </p:nvSpPr>
        <p:spPr>
          <a:xfrm>
            <a:off x="2448983" y="2138568"/>
            <a:ext cx="2216526" cy="50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Send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to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community</a:t>
            </a:r>
            <a:endParaRPr lang="en-MY" sz="1800" b="0" dirty="0">
              <a:latin typeface="Tenorite Display" pitchFamily="2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FD2C33-B27B-5EC1-4CD5-EFA33A4FDC17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6009471" y="2751509"/>
            <a:ext cx="1210233" cy="6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CFC334-03EC-503D-BA6D-98983E1F4951}"/>
              </a:ext>
            </a:extLst>
          </p:cNvPr>
          <p:cNvSpPr/>
          <p:nvPr/>
        </p:nvSpPr>
        <p:spPr>
          <a:xfrm>
            <a:off x="7219704" y="1893370"/>
            <a:ext cx="1410653" cy="1716277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E3F159A-C1E0-8C83-3268-320BA59F1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74621" y="2071121"/>
            <a:ext cx="719137" cy="904369"/>
          </a:xfrm>
          <a:prstGeom prst="rect">
            <a:avLst/>
          </a:prstGeom>
        </p:spPr>
      </p:pic>
      <p:sp>
        <p:nvSpPr>
          <p:cNvPr id="8" name="Google Shape;939;p35">
            <a:extLst>
              <a:ext uri="{FF2B5EF4-FFF2-40B4-BE49-F238E27FC236}">
                <a16:creationId xmlns:a16="http://schemas.microsoft.com/office/drawing/2014/main" id="{5BD0FB3C-F088-7A15-25DB-E4BBEA55D660}"/>
              </a:ext>
            </a:extLst>
          </p:cNvPr>
          <p:cNvSpPr txBox="1">
            <a:spLocks/>
          </p:cNvSpPr>
          <p:nvPr/>
        </p:nvSpPr>
        <p:spPr>
          <a:xfrm>
            <a:off x="5875062" y="1795021"/>
            <a:ext cx="1410654" cy="93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Handling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voting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weightage</a:t>
            </a:r>
            <a:endParaRPr lang="en-MY" sz="1800" b="0" dirty="0">
              <a:latin typeface="Tenorite Display" pitchFamily="2" charset="0"/>
            </a:endParaRPr>
          </a:p>
        </p:txBody>
      </p:sp>
      <p:sp>
        <p:nvSpPr>
          <p:cNvPr id="9" name="Google Shape;939;p35">
            <a:extLst>
              <a:ext uri="{FF2B5EF4-FFF2-40B4-BE49-F238E27FC236}">
                <a16:creationId xmlns:a16="http://schemas.microsoft.com/office/drawing/2014/main" id="{59F2FE9B-BB5B-8BA9-99C9-33A33BFD0A12}"/>
              </a:ext>
            </a:extLst>
          </p:cNvPr>
          <p:cNvSpPr txBox="1">
            <a:spLocks/>
          </p:cNvSpPr>
          <p:nvPr/>
        </p:nvSpPr>
        <p:spPr>
          <a:xfrm>
            <a:off x="7124642" y="2871476"/>
            <a:ext cx="161881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Community </a:t>
            </a:r>
            <a:br>
              <a:rPr lang="en-MY" sz="1400" dirty="0"/>
            </a:br>
            <a:r>
              <a:rPr lang="en-MY" sz="1400" dirty="0"/>
              <a:t>Reputation </a:t>
            </a:r>
            <a:br>
              <a:rPr lang="en-MY" sz="1400" dirty="0"/>
            </a:br>
            <a:r>
              <a:rPr lang="en-MY" sz="1400" dirty="0"/>
              <a:t>System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FF9AC1E-7B7E-3C66-2B70-5F1D9BFE9B25}"/>
              </a:ext>
            </a:extLst>
          </p:cNvPr>
          <p:cNvCxnSpPr>
            <a:cxnSpLocks/>
            <a:stCxn id="33" idx="4"/>
            <a:endCxn id="9" idx="2"/>
          </p:cNvCxnSpPr>
          <p:nvPr/>
        </p:nvCxnSpPr>
        <p:spPr>
          <a:xfrm rot="16200000" flipH="1">
            <a:off x="5269968" y="910894"/>
            <a:ext cx="574033" cy="4754129"/>
          </a:xfrm>
          <a:prstGeom prst="bentConnector3">
            <a:avLst>
              <a:gd name="adj1" fmla="val 180279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Google Shape;939;p35">
            <a:extLst>
              <a:ext uri="{FF2B5EF4-FFF2-40B4-BE49-F238E27FC236}">
                <a16:creationId xmlns:a16="http://schemas.microsoft.com/office/drawing/2014/main" id="{E0A12C55-2ED6-23EC-459D-32C96619B4E2}"/>
              </a:ext>
            </a:extLst>
          </p:cNvPr>
          <p:cNvSpPr txBox="1">
            <a:spLocks/>
          </p:cNvSpPr>
          <p:nvPr/>
        </p:nvSpPr>
        <p:spPr>
          <a:xfrm>
            <a:off x="4232165" y="4327134"/>
            <a:ext cx="2619037" cy="74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Approval and Reject entries is the ground truth</a:t>
            </a:r>
            <a:endParaRPr lang="en-MY" sz="1800" b="0" dirty="0">
              <a:latin typeface="Tenorite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E60CAAC-E97D-C28E-1491-6063411F5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593" y="1298826"/>
            <a:ext cx="6854814" cy="25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01473"/>
      </p:ext>
    </p:extLst>
  </p:cSld>
  <p:clrMapOvr>
    <a:masterClrMapping/>
  </p:clrMapOvr>
</p:sld>
</file>

<file path=ppt/theme/theme1.xml><?xml version="1.0" encoding="utf-8"?>
<a:theme xmlns:a="http://schemas.openxmlformats.org/drawingml/2006/main" name="Political Science &amp; International Relations Major by Slidesgo">
  <a:themeElements>
    <a:clrScheme name="Simple Light">
      <a:dk1>
        <a:srgbClr val="11182B"/>
      </a:dk1>
      <a:lt1>
        <a:srgbClr val="FFFFFF"/>
      </a:lt1>
      <a:dk2>
        <a:srgbClr val="E52C4C"/>
      </a:dk2>
      <a:lt2>
        <a:srgbClr val="EFEFEF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8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399</Words>
  <Application>Microsoft Macintosh PowerPoint</Application>
  <PresentationFormat>On-screen Show (16:9)</PresentationFormat>
  <Paragraphs>75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Source Sans Pro</vt:lpstr>
      <vt:lpstr>Poppins</vt:lpstr>
      <vt:lpstr>Tenorite Display</vt:lpstr>
      <vt:lpstr>Bierstadt Display</vt:lpstr>
      <vt:lpstr>Calibri Light</vt:lpstr>
      <vt:lpstr>Arial</vt:lpstr>
      <vt:lpstr>Fira Sans Condensed Medium</vt:lpstr>
      <vt:lpstr>Archivo</vt:lpstr>
      <vt:lpstr>Calibri</vt:lpstr>
      <vt:lpstr>Political Science &amp; International Relations Major by Slidesgo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inShield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inShield </dc:title>
  <cp:lastModifiedBy>TAN JING JIE</cp:lastModifiedBy>
  <cp:revision>28</cp:revision>
  <dcterms:modified xsi:type="dcterms:W3CDTF">2023-10-22T07:05:10Z</dcterms:modified>
</cp:coreProperties>
</file>