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19"/>
    <a:srgbClr val="921E5A"/>
    <a:srgbClr val="1DA9C1"/>
    <a:srgbClr val="D6F9FF"/>
    <a:srgbClr val="D6FFDA"/>
    <a:srgbClr val="FFD9E9"/>
    <a:srgbClr val="71DCE4"/>
    <a:srgbClr val="1BAAC1"/>
    <a:srgbClr val="94E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7"/>
    <p:restoredTop sz="64342" autoAdjust="0"/>
  </p:normalViewPr>
  <p:slideViewPr>
    <p:cSldViewPr snapToGrid="0" snapToObjects="1">
      <p:cViewPr>
        <p:scale>
          <a:sx n="66" d="100"/>
          <a:sy n="66" d="100"/>
        </p:scale>
        <p:origin x="1037" y="38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96C2-4282-8A41-AA35-B02C8A40EFE2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7E7B-172A-AE4C-9E66-25F6D96D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times have you been frustrated over the tedious process of applying for government incentives? Current government platforms are not only slow, but also lack transparency.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GoVer</a:t>
            </a:r>
            <a:r>
              <a:rPr lang="en-US" dirty="0"/>
              <a:t>, our AI-powered blockchain government incentive platform. We leverage Aptos blockchain and inject the power of AI to make web3 easily accessible for every single Malaysian.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Now, let’s dive right into the live demo.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Conclusion:</a:t>
            </a:r>
          </a:p>
          <a:p>
            <a:r>
              <a:rPr lang="en-MY" dirty="0"/>
              <a:t>All in all, </a:t>
            </a:r>
            <a:r>
              <a:rPr lang="en-MY" dirty="0" err="1"/>
              <a:t>GoVer</a:t>
            </a:r>
            <a:r>
              <a:rPr lang="en-MY" dirty="0"/>
              <a:t> isn’t just for the government, it is to bring Malaysia, a brighter, more transparent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.jpeg"/><Relationship Id="rId5" Type="http://schemas.openxmlformats.org/officeDocument/2006/relationships/image" Target="../media/image12.png"/><Relationship Id="rId1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71702"/>
            <a:ext cx="7772400" cy="267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357542" y="4404019"/>
            <a:ext cx="2452633" cy="8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3" y="4149072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57" y="4149071"/>
            <a:ext cx="1049286" cy="10492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028" y="4154858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189282" y="410096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0263" y="4436993"/>
            <a:ext cx="2654159" cy="864971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100" y="4154459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C644940-8ABE-884C-16BD-358BC825FF17}"/>
              </a:ext>
            </a:extLst>
          </p:cNvPr>
          <p:cNvSpPr/>
          <p:nvPr/>
        </p:nvSpPr>
        <p:spPr>
          <a:xfrm>
            <a:off x="6180204" y="4100130"/>
            <a:ext cx="5727502" cy="13336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91975-30CE-9009-D0C5-EEF6282BB207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E016A9-E0F7-D3FF-8BB7-0F0B44FE3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F5AE4-9BE3-2A96-F0E3-2F6E3BEB9F81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347EE-3533-D4EC-D2CF-914DE02EF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8" name="Picture 4" descr="Sustainable Development Goal 10 - Wikipedia">
            <a:extLst>
              <a:ext uri="{FF2B5EF4-FFF2-40B4-BE49-F238E27FC236}">
                <a16:creationId xmlns:a16="http://schemas.microsoft.com/office/drawing/2014/main" id="{84F08DF6-433B-DC19-F0F4-01871692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What Is Aptos? A New Ethereum Killer On the Rise">
            <a:extLst>
              <a:ext uri="{FF2B5EF4-FFF2-40B4-BE49-F238E27FC236}">
                <a16:creationId xmlns:a16="http://schemas.microsoft.com/office/drawing/2014/main" id="{474920E6-AAEB-BC21-BD0F-AE768FF4C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stainable Development Goal 1 - Wikipedia">
            <a:extLst>
              <a:ext uri="{FF2B5EF4-FFF2-40B4-BE49-F238E27FC236}">
                <a16:creationId xmlns:a16="http://schemas.microsoft.com/office/drawing/2014/main" id="{5341FABB-494B-2508-58E8-501E8918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DG 2: Zero Hunger | Sustainability, Sunway University">
            <a:extLst>
              <a:ext uri="{FF2B5EF4-FFF2-40B4-BE49-F238E27FC236}">
                <a16:creationId xmlns:a16="http://schemas.microsoft.com/office/drawing/2014/main" id="{95FAF555-7897-8B37-2416-282646F1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ustainable Development Goal 4 - Wikipedia">
            <a:extLst>
              <a:ext uri="{FF2B5EF4-FFF2-40B4-BE49-F238E27FC236}">
                <a16:creationId xmlns:a16="http://schemas.microsoft.com/office/drawing/2014/main" id="{6BC67023-4579-DCE3-3E2F-878C332C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B2E50-4CCF-03D8-1046-DBC6F1CBC2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grpSp>
        <p:nvGrpSpPr>
          <p:cNvPr id="26" name="Google Shape;6237;p72">
            <a:extLst>
              <a:ext uri="{FF2B5EF4-FFF2-40B4-BE49-F238E27FC236}">
                <a16:creationId xmlns:a16="http://schemas.microsoft.com/office/drawing/2014/main" id="{5A006046-54B4-1AB6-761A-DE29C26476D8}"/>
              </a:ext>
            </a:extLst>
          </p:cNvPr>
          <p:cNvGrpSpPr/>
          <p:nvPr/>
        </p:nvGrpSpPr>
        <p:grpSpPr>
          <a:xfrm>
            <a:off x="403564" y="4100130"/>
            <a:ext cx="1169616" cy="2086422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Google Shape;6238;p72">
              <a:extLst>
                <a:ext uri="{FF2B5EF4-FFF2-40B4-BE49-F238E27FC236}">
                  <a16:creationId xmlns:a16="http://schemas.microsoft.com/office/drawing/2014/main" id="{C299898B-2DE9-9267-87D0-56B7BF2493FE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Google Shape;6239;p72">
              <a:extLst>
                <a:ext uri="{FF2B5EF4-FFF2-40B4-BE49-F238E27FC236}">
                  <a16:creationId xmlns:a16="http://schemas.microsoft.com/office/drawing/2014/main" id="{E5E4A2D4-C8E1-2AD1-2B50-A50830EDB76E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E6B139-0308-8D2F-C351-24D3E5E58E4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557197" y="3220995"/>
            <a:ext cx="2214488" cy="12775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D04BDB-E563-0CA2-AE67-9ACD84AC2D24}"/>
              </a:ext>
            </a:extLst>
          </p:cNvPr>
          <p:cNvSpPr txBox="1"/>
          <p:nvPr/>
        </p:nvSpPr>
        <p:spPr>
          <a:xfrm>
            <a:off x="2643785" y="4041677"/>
            <a:ext cx="1554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Claiming </a:t>
            </a:r>
            <a:br>
              <a:rPr lang="en-US" sz="2800" b="1" dirty="0"/>
            </a:br>
            <a:r>
              <a:rPr lang="en-US" sz="2800" b="1" dirty="0"/>
              <a:t>Incentive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C13AC7F-160F-CA9C-5ABA-21FE5D727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4301" y="1943315"/>
            <a:ext cx="1594768" cy="127768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2EB2124-58C9-01DB-52FC-D6728138EF15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4081864" y="1735634"/>
            <a:ext cx="703122" cy="691978"/>
          </a:xfrm>
          <a:prstGeom prst="curvedConnector4">
            <a:avLst>
              <a:gd name="adj1" fmla="val -25728"/>
              <a:gd name="adj2" fmla="val 15820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94B991-E0FE-162D-DE9F-8D79792CA466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8CBEF1-22EC-C089-EB9B-D1B65FF2B16E}"/>
              </a:ext>
            </a:extLst>
          </p:cNvPr>
          <p:cNvSpPr txBox="1"/>
          <p:nvPr/>
        </p:nvSpPr>
        <p:spPr>
          <a:xfrm>
            <a:off x="4122316" y="53460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ira Sans Condensed Medium" panose="020B0603050000020004" pitchFamily="34" charset="0"/>
              </a:rPr>
              <a:t>Problem Statement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7C689C-D4B8-2B1C-C675-3568177E06A6}"/>
              </a:ext>
            </a:extLst>
          </p:cNvPr>
          <p:cNvSpPr txBox="1"/>
          <p:nvPr/>
        </p:nvSpPr>
        <p:spPr>
          <a:xfrm>
            <a:off x="5149458" y="963357"/>
            <a:ext cx="2901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TRUST DEFICITS?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TRANSPARENTCY?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1B104-7754-ECC9-73FA-6A56239BA6EE}"/>
              </a:ext>
            </a:extLst>
          </p:cNvPr>
          <p:cNvSpPr txBox="1"/>
          <p:nvPr/>
        </p:nvSpPr>
        <p:spPr>
          <a:xfrm>
            <a:off x="4494338" y="5611370"/>
            <a:ext cx="72940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Lokman</a:t>
            </a:r>
            <a:r>
              <a:rPr lang="en-US" sz="1100" dirty="0"/>
              <a:t>, N., Othman, S., &amp; </a:t>
            </a:r>
            <a:r>
              <a:rPr lang="en-US" sz="1100" dirty="0" err="1"/>
              <a:t>Mohd</a:t>
            </a:r>
            <a:r>
              <a:rPr lang="en-US" sz="1100" dirty="0"/>
              <a:t> Kamal, N. (2023). Governance, Accountability and Transparency Level of Non-Profit </a:t>
            </a:r>
            <a:r>
              <a:rPr lang="en-US" sz="1100" dirty="0" err="1"/>
              <a:t>Organisation</a:t>
            </a:r>
            <a:r>
              <a:rPr lang="en-US" sz="1100" dirty="0"/>
              <a:t>: A Study Of Malaysian Foundations. International Journal Of Business And Technology Management, 5(1), 304-318. Retrieved from https://</a:t>
            </a:r>
            <a:r>
              <a:rPr lang="en-US" sz="1100" dirty="0" err="1"/>
              <a:t>myjms.mohe.gov.my</a:t>
            </a:r>
            <a:r>
              <a:rPr lang="en-US" sz="1100" dirty="0"/>
              <a:t>/</a:t>
            </a:r>
            <a:r>
              <a:rPr lang="en-US" sz="1100" dirty="0" err="1"/>
              <a:t>index.php</a:t>
            </a:r>
            <a:r>
              <a:rPr lang="en-US" sz="1100" dirty="0"/>
              <a:t>/</a:t>
            </a:r>
            <a:r>
              <a:rPr lang="en-US" sz="1100" dirty="0" err="1"/>
              <a:t>ijbtm</a:t>
            </a:r>
            <a:r>
              <a:rPr lang="en-US" sz="1100" dirty="0"/>
              <a:t>/article/view/21953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488FC1-D403-9DD8-6575-9B5BC257810C}"/>
              </a:ext>
            </a:extLst>
          </p:cNvPr>
          <p:cNvSpPr txBox="1"/>
          <p:nvPr/>
        </p:nvSpPr>
        <p:spPr>
          <a:xfrm>
            <a:off x="6236230" y="4258825"/>
            <a:ext cx="394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The GTI index of Malaysia Organization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52A12-CABB-4EE5-C806-DF853EBD2760}"/>
              </a:ext>
            </a:extLst>
          </p:cNvPr>
          <p:cNvSpPr txBox="1"/>
          <p:nvPr/>
        </p:nvSpPr>
        <p:spPr>
          <a:xfrm>
            <a:off x="10178150" y="4324809"/>
            <a:ext cx="1696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10! </a:t>
            </a:r>
            <a:r>
              <a:rPr lang="en-US" sz="1800" b="1" dirty="0">
                <a:solidFill>
                  <a:srgbClr val="00B050"/>
                </a:solidFill>
              </a:rPr>
              <a:t>(Singapore 85)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FF193A-0C1C-18A4-AF09-F311DA12CE13}"/>
              </a:ext>
            </a:extLst>
          </p:cNvPr>
          <p:cNvSpPr txBox="1"/>
          <p:nvPr/>
        </p:nvSpPr>
        <p:spPr>
          <a:xfrm>
            <a:off x="10075333" y="4438268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5987B-E100-7A8C-D3CB-69D0BE609A3E}"/>
              </a:ext>
            </a:extLst>
          </p:cNvPr>
          <p:cNvSpPr txBox="1"/>
          <p:nvPr/>
        </p:nvSpPr>
        <p:spPr>
          <a:xfrm>
            <a:off x="3712672" y="3514218"/>
            <a:ext cx="19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Government/ NGO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4D267B-02B4-1CBC-0A7D-14E24042B67F}"/>
              </a:ext>
            </a:extLst>
          </p:cNvPr>
          <p:cNvSpPr txBox="1"/>
          <p:nvPr/>
        </p:nvSpPr>
        <p:spPr>
          <a:xfrm>
            <a:off x="436273" y="4672619"/>
            <a:ext cx="11696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" panose="020B0503030202060203" pitchFamily="34" charset="77"/>
              </a:rPr>
              <a:t>B40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D4C29C6-16C5-8786-01E3-BB386F606AEE}"/>
              </a:ext>
            </a:extLst>
          </p:cNvPr>
          <p:cNvCxnSpPr>
            <a:cxnSpLocks/>
          </p:cNvCxnSpPr>
          <p:nvPr/>
        </p:nvCxnSpPr>
        <p:spPr>
          <a:xfrm flipH="1">
            <a:off x="1408636" y="2699657"/>
            <a:ext cx="1565665" cy="158384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C8F947-A701-C6A4-C0B8-E31B588D93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1685" y="1735634"/>
            <a:ext cx="620357" cy="3101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34CA06-14C3-D424-B995-D8656D27E252}"/>
              </a:ext>
            </a:extLst>
          </p:cNvPr>
          <p:cNvSpPr txBox="1"/>
          <p:nvPr/>
        </p:nvSpPr>
        <p:spPr>
          <a:xfrm>
            <a:off x="1240465" y="2763030"/>
            <a:ext cx="1129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55515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CBB6040-9483-694F-3E9F-F9B0A6061789}"/>
              </a:ext>
            </a:extLst>
          </p:cNvPr>
          <p:cNvSpPr/>
          <p:nvPr/>
        </p:nvSpPr>
        <p:spPr>
          <a:xfrm>
            <a:off x="3372470" y="4553275"/>
            <a:ext cx="5727502" cy="1333662"/>
          </a:xfrm>
          <a:prstGeom prst="roundRect">
            <a:avLst/>
          </a:prstGeom>
          <a:gradFill flip="none" rotWithShape="1">
            <a:gsLst>
              <a:gs pos="100000">
                <a:srgbClr val="FFD9E9"/>
              </a:gs>
              <a:gs pos="50000">
                <a:srgbClr val="D6FFDA"/>
              </a:gs>
              <a:gs pos="0">
                <a:srgbClr val="D6F9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0A7D6-B98F-598B-EDD8-809A66BF420D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E9D77-663D-E4B1-BA63-5AAD4AAD88F7}"/>
              </a:ext>
            </a:extLst>
          </p:cNvPr>
          <p:cNvSpPr txBox="1"/>
          <p:nvPr/>
        </p:nvSpPr>
        <p:spPr>
          <a:xfrm>
            <a:off x="-1" y="36835"/>
            <a:ext cx="1213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 Condensed Medium" panose="020B0603050000020004" pitchFamily="34" charset="0"/>
              </a:rPr>
              <a:t>Solution</a:t>
            </a:r>
          </a:p>
        </p:txBody>
      </p:sp>
      <p:grpSp>
        <p:nvGrpSpPr>
          <p:cNvPr id="13" name="Google Shape;6237;p72">
            <a:extLst>
              <a:ext uri="{FF2B5EF4-FFF2-40B4-BE49-F238E27FC236}">
                <a16:creationId xmlns:a16="http://schemas.microsoft.com/office/drawing/2014/main" id="{C7812CDD-A2B0-ED07-73E2-59349FB4053D}"/>
              </a:ext>
            </a:extLst>
          </p:cNvPr>
          <p:cNvGrpSpPr/>
          <p:nvPr/>
        </p:nvGrpSpPr>
        <p:grpSpPr>
          <a:xfrm>
            <a:off x="1339172" y="1870806"/>
            <a:ext cx="584808" cy="1043211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Google Shape;6238;p72">
              <a:extLst>
                <a:ext uri="{FF2B5EF4-FFF2-40B4-BE49-F238E27FC236}">
                  <a16:creationId xmlns:a16="http://schemas.microsoft.com/office/drawing/2014/main" id="{575747B4-01C4-5AA4-3D0F-8C5FC784A43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oogle Shape;6239;p72">
              <a:extLst>
                <a:ext uri="{FF2B5EF4-FFF2-40B4-BE49-F238E27FC236}">
                  <a16:creationId xmlns:a16="http://schemas.microsoft.com/office/drawing/2014/main" id="{AAE24861-96DF-0F44-F7EE-4BDCA92960B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F54B490-79CD-0981-8B94-C253989742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90376" y="1473094"/>
            <a:ext cx="2303718" cy="1845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99531D-BDB9-606E-1631-7A6BF1ED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39" y="1284902"/>
            <a:ext cx="1579033" cy="18098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5D98F9-D4B7-4E19-829C-D8262EF164A1}"/>
              </a:ext>
            </a:extLst>
          </p:cNvPr>
          <p:cNvCxnSpPr>
            <a:cxnSpLocks/>
          </p:cNvCxnSpPr>
          <p:nvPr/>
        </p:nvCxnSpPr>
        <p:spPr>
          <a:xfrm>
            <a:off x="2215784" y="2281022"/>
            <a:ext cx="28134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8A39E-0D22-E014-9680-C8C3C9A4EC64}"/>
              </a:ext>
            </a:extLst>
          </p:cNvPr>
          <p:cNvCxnSpPr>
            <a:cxnSpLocks/>
          </p:cNvCxnSpPr>
          <p:nvPr/>
        </p:nvCxnSpPr>
        <p:spPr>
          <a:xfrm flipH="1">
            <a:off x="6785851" y="2575742"/>
            <a:ext cx="20974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D77DA8-FCDE-4BAC-39EB-1465776A62B5}"/>
              </a:ext>
            </a:extLst>
          </p:cNvPr>
          <p:cNvSpPr txBox="1"/>
          <p:nvPr/>
        </p:nvSpPr>
        <p:spPr>
          <a:xfrm>
            <a:off x="6729733" y="2164965"/>
            <a:ext cx="230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Policy &amp; Pump Money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B9B02-880E-4455-DF11-A85304396924}"/>
              </a:ext>
            </a:extLst>
          </p:cNvPr>
          <p:cNvSpPr txBox="1"/>
          <p:nvPr/>
        </p:nvSpPr>
        <p:spPr>
          <a:xfrm>
            <a:off x="3086718" y="187440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2E6B0-E3DE-4103-9149-D23A8733240C}"/>
              </a:ext>
            </a:extLst>
          </p:cNvPr>
          <p:cNvSpPr txBox="1"/>
          <p:nvPr/>
        </p:nvSpPr>
        <p:spPr>
          <a:xfrm>
            <a:off x="2882257" y="2589940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Paying</a:t>
            </a:r>
          </a:p>
        </p:txBody>
      </p:sp>
      <p:pic>
        <p:nvPicPr>
          <p:cNvPr id="34" name="Picture 12" descr="Home - Mindful Machine Learning">
            <a:extLst>
              <a:ext uri="{FF2B5EF4-FFF2-40B4-BE49-F238E27FC236}">
                <a16:creationId xmlns:a16="http://schemas.microsoft.com/office/drawing/2014/main" id="{DC87790E-492C-0118-8FEA-73047059D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4" t="9653" r="26240" b="30030"/>
          <a:stretch/>
        </p:blipFill>
        <p:spPr bwMode="auto">
          <a:xfrm flipH="1">
            <a:off x="3831142" y="4633939"/>
            <a:ext cx="940473" cy="11723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24EA36-4E83-9EA3-4921-6E3B87B24384}"/>
              </a:ext>
            </a:extLst>
          </p:cNvPr>
          <p:cNvSpPr txBox="1"/>
          <p:nvPr/>
        </p:nvSpPr>
        <p:spPr>
          <a:xfrm>
            <a:off x="5139645" y="4712274"/>
            <a:ext cx="372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 flip="none" rotWithShape="1">
                  <a:gsLst>
                    <a:gs pos="24000">
                      <a:srgbClr val="921E5A"/>
                    </a:gs>
                    <a:gs pos="76000">
                      <a:srgbClr val="1DA9C1"/>
                    </a:gs>
                    <a:gs pos="50000">
                      <a:srgbClr val="2A5819"/>
                    </a:gs>
                  </a:gsLst>
                  <a:lin ang="2700000" scaled="1"/>
                  <a:tileRect/>
                </a:gradFill>
                <a:latin typeface="Fira Sans Condensed Medium" panose="020B0603050000020004" pitchFamily="34" charset="0"/>
              </a:rPr>
              <a:t>Machine Learning </a:t>
            </a:r>
            <a:r>
              <a:rPr lang="en-MY" sz="2000" dirty="0"/>
              <a:t>assists in </a:t>
            </a:r>
            <a:r>
              <a:rPr lang="en-MY" sz="2000" b="1" dirty="0"/>
              <a:t>processing input documents</a:t>
            </a:r>
            <a:r>
              <a:rPr lang="en-MY" sz="2000" dirty="0"/>
              <a:t> and </a:t>
            </a:r>
            <a:br>
              <a:rPr lang="en-MY" sz="2000" dirty="0"/>
            </a:br>
            <a:r>
              <a:rPr lang="en-MY" sz="2000" b="1" dirty="0"/>
              <a:t>deal with Web3!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8A1D7D-FA63-1EA9-AB66-93F2EFB3E2AD}"/>
              </a:ext>
            </a:extLst>
          </p:cNvPr>
          <p:cNvCxnSpPr>
            <a:cxnSpLocks/>
          </p:cNvCxnSpPr>
          <p:nvPr/>
        </p:nvCxnSpPr>
        <p:spPr>
          <a:xfrm flipH="1">
            <a:off x="2179646" y="2472910"/>
            <a:ext cx="27371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2FEA-9FDF-6614-5E83-CF08E132CE26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7DC6903B-AF88-10E1-F21A-A62015C7E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9E6AAB-5F7B-9F54-5847-543E5C210EB7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96FD515-0069-C0D2-F4FC-14FB3D6CC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49" name="Picture 4" descr="Sustainable Development Goal 10 - Wikipedia">
            <a:extLst>
              <a:ext uri="{FF2B5EF4-FFF2-40B4-BE49-F238E27FC236}">
                <a16:creationId xmlns:a16="http://schemas.microsoft.com/office/drawing/2014/main" id="{A0BF0E54-6C13-BDD3-E85C-45356D2F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What Is Aptos? A New Ethereum Killer On the Rise">
            <a:extLst>
              <a:ext uri="{FF2B5EF4-FFF2-40B4-BE49-F238E27FC236}">
                <a16:creationId xmlns:a16="http://schemas.microsoft.com/office/drawing/2014/main" id="{4AFD7ED2-46E6-0EBD-8AF5-05FF5F525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Sustainable Development Goal 1 - Wikipedia">
            <a:extLst>
              <a:ext uri="{FF2B5EF4-FFF2-40B4-BE49-F238E27FC236}">
                <a16:creationId xmlns:a16="http://schemas.microsoft.com/office/drawing/2014/main" id="{FEC339E7-1060-343F-FC69-74FD64F8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SDG 2: Zero Hunger | Sustainability, Sunway University">
            <a:extLst>
              <a:ext uri="{FF2B5EF4-FFF2-40B4-BE49-F238E27FC236}">
                <a16:creationId xmlns:a16="http://schemas.microsoft.com/office/drawing/2014/main" id="{5BD95D98-0BA9-2A3C-09D6-C9050989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Sustainable Development Goal 4 - Wikipedia">
            <a:extLst>
              <a:ext uri="{FF2B5EF4-FFF2-40B4-BE49-F238E27FC236}">
                <a16:creationId xmlns:a16="http://schemas.microsoft.com/office/drawing/2014/main" id="{CD49DA98-7B81-1F31-7949-48C08CCC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79D264-7373-337C-8101-7CE75D5B5D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pic>
        <p:nvPicPr>
          <p:cNvPr id="4" name="Picture 6" descr="What Is Aptos? A New Ethereum Killer On the Rise">
            <a:extLst>
              <a:ext uri="{FF2B5EF4-FFF2-40B4-BE49-F238E27FC236}">
                <a16:creationId xmlns:a16="http://schemas.microsoft.com/office/drawing/2014/main" id="{F7960576-126F-56FF-BC15-15CE30D8A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5139645" y="3324480"/>
            <a:ext cx="1430420" cy="5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FAC17-93AC-9542-7859-72F7222931ED}"/>
              </a:ext>
            </a:extLst>
          </p:cNvPr>
          <p:cNvSpPr txBox="1"/>
          <p:nvPr/>
        </p:nvSpPr>
        <p:spPr>
          <a:xfrm>
            <a:off x="5256885" y="307456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3C21C-F3B4-10E1-9BF9-9E94D53ED8E9}"/>
              </a:ext>
            </a:extLst>
          </p:cNvPr>
          <p:cNvSpPr txBox="1"/>
          <p:nvPr/>
        </p:nvSpPr>
        <p:spPr>
          <a:xfrm>
            <a:off x="1225320" y="2905254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Citizen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5F67F-06F2-A213-AB00-D184CFA43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3495" y="2581423"/>
            <a:ext cx="305610" cy="3693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E9275F-B62E-A35D-9066-62CA1AD08B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29407" y="1156438"/>
            <a:ext cx="885875" cy="442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0FD727-1FAE-8E5A-0D33-2816936D9778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3683" y="4134610"/>
            <a:ext cx="1498600" cy="965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96F0A-814D-EDD5-3631-33329ED807ED}"/>
              </a:ext>
            </a:extLst>
          </p:cNvPr>
          <p:cNvSpPr txBox="1"/>
          <p:nvPr/>
        </p:nvSpPr>
        <p:spPr>
          <a:xfrm>
            <a:off x="1403061" y="50612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09346-7B01-965E-CF14-894F9496CF0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452283" y="3167781"/>
            <a:ext cx="2607480" cy="144942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B53995-E975-1C5A-AB32-ED72DAD0002E}"/>
              </a:ext>
            </a:extLst>
          </p:cNvPr>
          <p:cNvSpPr txBox="1"/>
          <p:nvPr/>
        </p:nvSpPr>
        <p:spPr>
          <a:xfrm>
            <a:off x="3164428" y="3697746"/>
            <a:ext cx="12637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Collaborate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6BF64-6C36-2767-A9FE-4086E6427568}"/>
              </a:ext>
            </a:extLst>
          </p:cNvPr>
          <p:cNvSpPr txBox="1"/>
          <p:nvPr/>
        </p:nvSpPr>
        <p:spPr>
          <a:xfrm>
            <a:off x="9573190" y="3620199"/>
            <a:ext cx="16905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Government Address: 0x762870eccdfad66e6a2121fde8488bb9d5a65e34edef5fadf829db2bd9168bfe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D2B92-EA1E-297C-9E0D-446525E46B90}"/>
              </a:ext>
            </a:extLst>
          </p:cNvPr>
          <p:cNvSpPr txBox="1"/>
          <p:nvPr/>
        </p:nvSpPr>
        <p:spPr>
          <a:xfrm>
            <a:off x="9620696" y="3335505"/>
            <a:ext cx="14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Government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C2729-9AB4-6189-0722-6606B8A94851}"/>
              </a:ext>
            </a:extLst>
          </p:cNvPr>
          <p:cNvSpPr txBox="1"/>
          <p:nvPr/>
        </p:nvSpPr>
        <p:spPr>
          <a:xfrm>
            <a:off x="4998462" y="3741007"/>
            <a:ext cx="1699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Contract ID:</a:t>
            </a:r>
            <a:br>
              <a:rPr lang="en-US" sz="700" dirty="0"/>
            </a:br>
            <a:r>
              <a:rPr lang="en-US" sz="700" dirty="0"/>
              <a:t>0x242c55e5645f7266eb4dde738242ba24567e6dd6a084ea8be06fe7629b637f55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07F6-DA2F-A2C5-C842-9315C2E58A66}"/>
              </a:ext>
            </a:extLst>
          </p:cNvPr>
          <p:cNvSpPr txBox="1"/>
          <p:nvPr/>
        </p:nvSpPr>
        <p:spPr>
          <a:xfrm>
            <a:off x="10349472" y="5099810"/>
            <a:ext cx="166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/>
              <a:t>Sample</a:t>
            </a:r>
          </a:p>
          <a:p>
            <a:pPr algn="r"/>
            <a:r>
              <a:rPr lang="en-US" sz="700" dirty="0"/>
              <a:t>3</a:t>
            </a:r>
            <a:r>
              <a:rPr lang="en-US" sz="700" baseline="30000" dirty="0"/>
              <a:t>rd</a:t>
            </a:r>
            <a:r>
              <a:rPr lang="en-US" sz="700" dirty="0"/>
              <a:t> Party Bank</a:t>
            </a:r>
            <a:br>
              <a:rPr lang="en-US" sz="700" dirty="0"/>
            </a:br>
            <a:r>
              <a:rPr lang="en-US" sz="700" dirty="0"/>
              <a:t>0xb1a9e5b77615658a7dd54fcfd509f698833e95ba86c20554bcacf8e6f4069cb2</a:t>
            </a:r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Sample Transaction: </a:t>
            </a:r>
            <a:br>
              <a:rPr lang="en-US" sz="700" dirty="0"/>
            </a:br>
            <a:r>
              <a:rPr lang="en-US" sz="700" dirty="0"/>
              <a:t>0x6b0d457256555c3e687983b6ca7318e719946e4bee2c5825629f2bc41084aee6</a:t>
            </a:r>
          </a:p>
        </p:txBody>
      </p:sp>
    </p:spTree>
    <p:extLst>
      <p:ext uri="{BB962C8B-B14F-4D97-AF65-F5344CB8AC3E}">
        <p14:creationId xmlns:p14="http://schemas.microsoft.com/office/powerpoint/2010/main" val="249732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93" y="1482578"/>
            <a:ext cx="5043376" cy="1737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2229768" y="3675287"/>
            <a:ext cx="1499963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462" y="43639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2" y="4364550"/>
            <a:ext cx="607710" cy="607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81" y="43624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405240" y="342900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5326" y="3631829"/>
            <a:ext cx="1864752" cy="607709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90" y="4362423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975B0C-19F8-70CE-7D44-DCB2623533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1472" y="1772389"/>
            <a:ext cx="2995940" cy="2995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07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268</Words>
  <Application>Microsoft Office PowerPoint</Application>
  <PresentationFormat>Widescreen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Graphik</vt:lpstr>
      <vt:lpstr>Aptos</vt:lpstr>
      <vt:lpstr>Arial</vt:lpstr>
      <vt:lpstr>Calibri</vt:lpstr>
      <vt:lpstr>Fira Sans Condensed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Jay Cynn</cp:lastModifiedBy>
  <cp:revision>30</cp:revision>
  <dcterms:created xsi:type="dcterms:W3CDTF">2014-01-14T12:05:24Z</dcterms:created>
  <dcterms:modified xsi:type="dcterms:W3CDTF">2024-08-18T04:27:10Z</dcterms:modified>
</cp:coreProperties>
</file>