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312" r:id="rId3"/>
    <p:sldId id="319" r:id="rId4"/>
    <p:sldId id="334" r:id="rId5"/>
    <p:sldId id="324" r:id="rId6"/>
    <p:sldId id="325" r:id="rId7"/>
    <p:sldId id="326" r:id="rId8"/>
    <p:sldId id="327" r:id="rId9"/>
    <p:sldId id="328" r:id="rId10"/>
    <p:sldId id="318" r:id="rId11"/>
    <p:sldId id="329" r:id="rId12"/>
    <p:sldId id="330" r:id="rId13"/>
    <p:sldId id="332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9B5"/>
    <a:srgbClr val="69685B"/>
    <a:srgbClr val="FE12ED"/>
    <a:srgbClr val="66A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86" autoAdjust="0"/>
    <p:restoredTop sz="86314" autoAdjust="0"/>
  </p:normalViewPr>
  <p:slideViewPr>
    <p:cSldViewPr snapToGrid="0" snapToObjects="1">
      <p:cViewPr varScale="1">
        <p:scale>
          <a:sx n="53" d="100"/>
          <a:sy n="53" d="100"/>
        </p:scale>
        <p:origin x="168" y="752"/>
      </p:cViewPr>
      <p:guideLst/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3216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indent="-11112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7200" indent="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Save this document with a new name before you begin work.</a:t>
            </a:r>
          </a:p>
          <a:p>
            <a:pPr marL="0" indent="0">
              <a:buNone/>
            </a:pPr>
            <a:r>
              <a:rPr lang="en-US" sz="1200" dirty="0"/>
              <a:t>When adding a new slide, click on the small arrow next to “New Slide” on the toolbar. Select the layout that will best fit the content you want to add.</a:t>
            </a:r>
          </a:p>
          <a:p>
            <a:pPr marL="0" indent="0">
              <a:buNone/>
            </a:pPr>
            <a:r>
              <a:rPr lang="en-US" sz="1200" dirty="0"/>
              <a:t>Change the layout of an existing slide: click the “Layout” button on the top toolbar to reformat your existing content to another master slide.</a:t>
            </a:r>
          </a:p>
          <a:p>
            <a:pPr marL="0" indent="0">
              <a:buNone/>
            </a:pPr>
            <a:r>
              <a:rPr lang="en-US" sz="1200" dirty="0"/>
              <a:t>Refer to </a:t>
            </a:r>
            <a:r>
              <a:rPr lang="en-US" sz="1200" b="1" dirty="0" err="1"/>
              <a:t>utdallas.edu</a:t>
            </a:r>
            <a:r>
              <a:rPr lang="en-US" sz="1200" b="1" dirty="0"/>
              <a:t>/brand</a:t>
            </a:r>
            <a:r>
              <a:rPr lang="en-US" sz="1200" dirty="0"/>
              <a:t> for specific rules on using the University logos and wordmarks.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Save this document with a new name before you begin work.</a:t>
            </a:r>
          </a:p>
          <a:p>
            <a:pPr marL="0" indent="0">
              <a:buNone/>
            </a:pPr>
            <a:r>
              <a:rPr lang="en-US" sz="1200" dirty="0"/>
              <a:t>When adding a new slide, click on the small arrow next to “New Slide” on the toolbar. Select the layout that will best fit the content you want to add.</a:t>
            </a:r>
          </a:p>
          <a:p>
            <a:pPr marL="0" indent="0">
              <a:buNone/>
            </a:pPr>
            <a:r>
              <a:rPr lang="en-US" sz="1200" dirty="0"/>
              <a:t>Change the layout of an existing slide: click the “Layout” button on the top toolbar to reformat your existing content to another master slide.</a:t>
            </a:r>
          </a:p>
          <a:p>
            <a:pPr marL="0" indent="0">
              <a:buNone/>
            </a:pPr>
            <a:r>
              <a:rPr lang="en-US" sz="1200" dirty="0"/>
              <a:t>Refer to </a:t>
            </a:r>
            <a:r>
              <a:rPr lang="en-US" sz="1200" b="1" dirty="0" err="1"/>
              <a:t>utdallas.edu</a:t>
            </a:r>
            <a:r>
              <a:rPr lang="en-US" sz="1200" b="1" dirty="0"/>
              <a:t>/brand</a:t>
            </a:r>
            <a:r>
              <a:rPr lang="en-US" sz="1200" dirty="0"/>
              <a:t> for specific rules on using the University logos and wordmarks.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2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489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905001"/>
            <a:ext cx="10375675" cy="2225262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4620890"/>
            <a:ext cx="10377927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04048" y="1732950"/>
            <a:ext cx="10373553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>
              <a:cxnSpLocks/>
            </p:cNvCxnSpPr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07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2">
    <p:bg>
      <p:bgPr>
        <a:gradFill>
          <a:gsLst>
            <a:gs pos="0">
              <a:schemeClr val="accent4">
                <a:lumMod val="63000"/>
                <a:lumOff val="37000"/>
              </a:schemeClr>
            </a:gs>
            <a:gs pos="76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1FD6F9-D212-2E42-B64E-F33E6A95F5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73" y="1127050"/>
            <a:ext cx="5192783" cy="3555295"/>
          </a:xfrm>
        </p:spPr>
        <p:txBody>
          <a:bodyPr anchor="ctr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99605" y="5024927"/>
            <a:ext cx="51928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 i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904048" y="1009936"/>
            <a:ext cx="51884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/>
          <p:cNvSpPr>
            <a:spLocks/>
          </p:cNvSpPr>
          <p:nvPr userDrawn="1"/>
        </p:nvSpPr>
        <p:spPr bwMode="auto">
          <a:xfrm>
            <a:off x="906298" y="4802043"/>
            <a:ext cx="5161797" cy="103187"/>
          </a:xfrm>
          <a:custGeom>
            <a:avLst/>
            <a:gdLst>
              <a:gd name="T0" fmla="*/ 0 w 4608"/>
              <a:gd name="T1" fmla="*/ 0 h 65"/>
              <a:gd name="T2" fmla="*/ 224 w 4608"/>
              <a:gd name="T3" fmla="*/ 0 h 65"/>
              <a:gd name="T4" fmla="*/ 286 w 4608"/>
              <a:gd name="T5" fmla="*/ 65 h 65"/>
              <a:gd name="T6" fmla="*/ 349 w 4608"/>
              <a:gd name="T7" fmla="*/ 0 h 65"/>
              <a:gd name="T8" fmla="*/ 4608 w 4608"/>
              <a:gd name="T9" fmla="*/ 0 h 65"/>
              <a:gd name="connsiteX0" fmla="*/ 0 w 4977"/>
              <a:gd name="connsiteY0" fmla="*/ 0 h 10000"/>
              <a:gd name="connsiteX1" fmla="*/ 486 w 4977"/>
              <a:gd name="connsiteY1" fmla="*/ 0 h 10000"/>
              <a:gd name="connsiteX2" fmla="*/ 621 w 4977"/>
              <a:gd name="connsiteY2" fmla="*/ 10000 h 10000"/>
              <a:gd name="connsiteX3" fmla="*/ 757 w 4977"/>
              <a:gd name="connsiteY3" fmla="*/ 0 h 10000"/>
              <a:gd name="connsiteX4" fmla="*/ 4977 w 497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" h="10000">
                <a:moveTo>
                  <a:pt x="0" y="0"/>
                </a:moveTo>
                <a:lnTo>
                  <a:pt x="486" y="0"/>
                </a:lnTo>
                <a:lnTo>
                  <a:pt x="621" y="10000"/>
                </a:lnTo>
                <a:cubicBezTo>
                  <a:pt x="666" y="6667"/>
                  <a:pt x="712" y="3333"/>
                  <a:pt x="757" y="0"/>
                </a:cubicBezTo>
                <a:lnTo>
                  <a:pt x="4977" y="0"/>
                </a:lnTo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63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Main Idea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08" y="1905001"/>
            <a:ext cx="10366800" cy="2225262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1441" y="4620890"/>
            <a:ext cx="10369051" cy="1415772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911508" y="1732950"/>
            <a:ext cx="10369051" cy="2672550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399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1270000" y="2959100"/>
            <a:ext cx="6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223684" y="2904236"/>
            <a:ext cx="3068713" cy="274675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defRPr lang="en-US" sz="1700" i="0" dirty="0" smtClean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02208" y="2940813"/>
            <a:ext cx="6117069" cy="2946231"/>
          </a:xfrm>
        </p:spPr>
        <p:txBody>
          <a:bodyPr/>
          <a:lstStyle>
            <a:lvl1pPr marL="0" algn="r" defTabSz="914400" rtl="0" eaLnBrk="1" latinLnBrk="0" hangingPunct="1">
              <a:lnSpc>
                <a:spcPct val="70000"/>
              </a:lnSpc>
              <a:buNone/>
              <a:defRPr lang="en-US" sz="7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40431" y="2769834"/>
            <a:ext cx="0" cy="288115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E3085-A0AF-2F49-90EE-52FB15584E6C}"/>
              </a:ext>
            </a:extLst>
          </p:cNvPr>
          <p:cNvCxnSpPr/>
          <p:nvPr userDrawn="1"/>
        </p:nvCxnSpPr>
        <p:spPr>
          <a:xfrm>
            <a:off x="7684952" y="2769834"/>
            <a:ext cx="0" cy="288115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5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10886832" y="6589188"/>
            <a:ext cx="390769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‹#›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577967"/>
            <a:ext cx="6705600" cy="134332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"/>
            <a:ext cx="12192000" cy="6908105"/>
            <a:chOff x="0" y="0"/>
            <a:chExt cx="9144000" cy="6908105"/>
          </a:xfrm>
        </p:grpSpPr>
        <p:grpSp>
          <p:nvGrpSpPr>
            <p:cNvPr id="30" name="Group 2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8458200" y="0"/>
                <a:ext cx="6858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0" y="0"/>
                <a:ext cx="84582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0" y="6172200"/>
                <a:ext cx="91440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26531"/>
                  </a:solidFill>
                </a:endParaRPr>
              </a:p>
            </p:txBody>
          </p:sp>
        </p:grpSp>
        <p:cxnSp>
          <p:nvCxnSpPr>
            <p:cNvPr id="31" name="Straight Connector 30"/>
            <p:cNvCxnSpPr/>
            <p:nvPr userDrawn="1"/>
          </p:nvCxnSpPr>
          <p:spPr>
            <a:xfrm flipV="1">
              <a:off x="6858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8458200" y="0"/>
              <a:ext cx="0" cy="6858001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 userDrawn="1"/>
          </p:nvGrpSpPr>
          <p:grpSpPr>
            <a:xfrm>
              <a:off x="5715000" y="0"/>
              <a:ext cx="457200" cy="6908105"/>
              <a:chOff x="2956470" y="50104"/>
              <a:chExt cx="457200" cy="68580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 userDrawn="1"/>
          </p:nvCxnSpPr>
          <p:spPr>
            <a:xfrm rot="5400000" flipV="1">
              <a:off x="4572000" y="-3886200"/>
              <a:ext cx="0" cy="9144000"/>
            </a:xfrm>
            <a:prstGeom prst="line">
              <a:avLst/>
            </a:prstGeom>
            <a:ln w="3175">
              <a:solidFill>
                <a:srgbClr val="FF006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 userDrawn="1"/>
          </p:nvGrpSpPr>
          <p:grpSpPr>
            <a:xfrm>
              <a:off x="0" y="1143000"/>
              <a:ext cx="9144000" cy="914400"/>
              <a:chOff x="0" y="1143000"/>
              <a:chExt cx="9144000" cy="9144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 userDrawn="1"/>
          </p:nvGrpSpPr>
          <p:grpSpPr>
            <a:xfrm>
              <a:off x="0" y="2971800"/>
              <a:ext cx="9144000" cy="914400"/>
              <a:chOff x="0" y="1143000"/>
              <a:chExt cx="9144000" cy="914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 userDrawn="1"/>
          </p:nvGrpSpPr>
          <p:grpSpPr>
            <a:xfrm>
              <a:off x="0" y="4800602"/>
              <a:ext cx="9144000" cy="914400"/>
              <a:chOff x="0" y="1143000"/>
              <a:chExt cx="91440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 flipV="1">
                <a:off x="4572000" y="-25146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V="1">
                <a:off x="4572000" y="-3429000"/>
                <a:ext cx="0" cy="9144000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 userDrawn="1"/>
          </p:nvGrpSpPr>
          <p:grpSpPr>
            <a:xfrm>
              <a:off x="2971800" y="0"/>
              <a:ext cx="457200" cy="6908105"/>
              <a:chOff x="2956470" y="50104"/>
              <a:chExt cx="457200" cy="685800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29564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413670" y="50104"/>
                <a:ext cx="0" cy="6858001"/>
              </a:xfrm>
              <a:prstGeom prst="line">
                <a:avLst/>
              </a:prstGeom>
              <a:ln w="3175">
                <a:solidFill>
                  <a:srgbClr val="FF006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6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575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21575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9144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21575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7643907" y="258983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6400800" y="256638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7643907" y="3504241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6400800" y="3480794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7643907" y="4418646"/>
            <a:ext cx="3633693" cy="9143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4395199"/>
            <a:ext cx="1243107" cy="93783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i="0">
                <a:solidFill>
                  <a:schemeClr val="tx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3B5B04-5E17-D640-81C3-D4B82468A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3D31BE0-CD3A-E04E-A7FB-DB5B5BA20F1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0E21A4-2E8D-074F-9AC0-6CC72988CEF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15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9144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6400800" y="2073443"/>
            <a:ext cx="4876800" cy="3657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544534-439F-AC4D-8175-3A0054377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9DF341-20B3-E346-8FF0-76CE642F753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430E6-55F7-9645-B1AD-7A36482991AF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33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6705600" cy="3619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83443"/>
            <a:ext cx="3048000" cy="3619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AC143F5-5835-FF41-B347-AE8DD6C232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78496-797C-6A44-9F2A-6548E9769A5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096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4572000" y="2057400"/>
            <a:ext cx="6705600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87FA64-9DF7-8D4F-AF09-1AB2C5A5F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2948ED-1B22-8845-A0B4-BB068DE3F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AACCF-3F9D-8B43-96E7-088709E2432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30C6B5-36C4-2B45-81A5-1AEAF187248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754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914400" y="2057400"/>
            <a:ext cx="3048000" cy="3657600"/>
          </a:xfrm>
        </p:spPr>
        <p:txBody>
          <a:bodyPr/>
          <a:lstStyle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45720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8229600" y="2057400"/>
            <a:ext cx="3048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E5114E4-6AB8-AA4F-A8E8-C54E55AA61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D43117-3128-D24E-806D-357156928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30A223-6475-C340-ACC1-06799CD611C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C8E98D-8F15-4247-8D5D-7D5CD99265DE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76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ADF050F-4B96-8F47-9ED5-126B6BB4A7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59F6DB-F72B-CD48-A567-A92CD37A8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ACC2408-BEEC-F148-B9BC-F196717E8C0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0E6F19-B158-8F4A-A1E8-F43562F62F5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914400" y="2057400"/>
            <a:ext cx="10363200" cy="4000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D528D74-618E-334B-87B7-D7EDA262D7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7DC360-7098-D941-A67E-D28011BF6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23084"/>
            <a:ext cx="10363200" cy="9144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745434D-4ACA-7B4C-A494-98A8512F0F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4400" y="482708"/>
            <a:ext cx="10363200" cy="451948"/>
          </a:xfr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 i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FCA18-7E9E-E74A-833D-B47F23A04116}"/>
              </a:ext>
            </a:extLst>
          </p:cNvPr>
          <p:cNvCxnSpPr>
            <a:cxnSpLocks/>
          </p:cNvCxnSpPr>
          <p:nvPr userDrawn="1"/>
        </p:nvCxnSpPr>
        <p:spPr>
          <a:xfrm>
            <a:off x="2199190" y="798654"/>
            <a:ext cx="779362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D0418A-ADC7-7C49-8916-57C1A6D29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428256"/>
            <a:ext cx="6705600" cy="167931"/>
          </a:xfrm>
        </p:spPr>
        <p:txBody>
          <a:bodyPr wrap="square" anchor="b">
            <a:spAutoFit/>
          </a:bodyPr>
          <a:lstStyle>
            <a:lvl1pPr>
              <a:defRPr sz="1000" i="0" baseline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 or footer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8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8437"/>
            <a:ext cx="10363200" cy="914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82501"/>
            <a:ext cx="10363200" cy="4401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63" r:id="rId12"/>
    <p:sldLayoutId id="2147483664" r:id="rId13"/>
    <p:sldLayoutId id="2147483656" r:id="rId14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2400" b="0" i="1" kern="1200">
          <a:solidFill>
            <a:schemeClr val="accent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63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5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5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F26B43"/>
          </p15:clr>
        </p15:guide>
        <p15:guide id="2" pos="7104" userDrawn="1">
          <p15:clr>
            <a:srgbClr val="F26B43"/>
          </p15:clr>
        </p15:guide>
        <p15:guide id="3" orient="horz" pos="3912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hyperlink" Target="https://www.kaggle.com/datasets/saurav9786/cardiogoodfitne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605" y="2011417"/>
            <a:ext cx="10375675" cy="2225262"/>
          </a:xfrm>
        </p:spPr>
        <p:txBody>
          <a:bodyPr/>
          <a:lstStyle/>
          <a:p>
            <a:r>
              <a:rPr lang="en-US" dirty="0"/>
              <a:t>Unsupervised Machine Learning Final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39CF5-6E77-5347-98CE-228E3D96D5DD}"/>
              </a:ext>
            </a:extLst>
          </p:cNvPr>
          <p:cNvSpPr txBox="1"/>
          <p:nvPr/>
        </p:nvSpPr>
        <p:spPr>
          <a:xfrm flipH="1">
            <a:off x="899605" y="1146874"/>
            <a:ext cx="3719528" cy="335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DTSA</a:t>
            </a:r>
            <a:r>
              <a:rPr lang="zh-CN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5510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6"/>
    </mc:Choice>
    <mc:Fallback xmlns="">
      <p:transition spd="slow" advTm="96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DBB4-C2ED-6345-A9E1-8083A87F269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1135066"/>
            <a:ext cx="8293769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Models &amp; Analysis – </a:t>
            </a:r>
            <a:r>
              <a:rPr lang="en-US" sz="3200" dirty="0" err="1">
                <a:latin typeface="Times" pitchFamily="2" charset="0"/>
              </a:rPr>
              <a:t>Kmeans</a:t>
            </a:r>
            <a:r>
              <a:rPr lang="en-US" sz="3200" dirty="0">
                <a:latin typeface="Times" pitchFamily="2" charset="0"/>
              </a:rPr>
              <a:t> Clustering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C17FA44-3DBF-CE8D-5055-CB035485B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15E71B-44B3-D511-7C78-BB8481C0A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000007"/>
            <a:ext cx="4635500" cy="19431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62E9617-59D1-3B2A-BE65-B070F7171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173534"/>
            <a:ext cx="4572000" cy="15494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1F445C2-E4BC-B292-5ED7-1CEBA2C988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53907"/>
            <a:ext cx="33528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DBB4-C2ED-6345-A9E1-8083A87F269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1135066"/>
            <a:ext cx="8293769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Models &amp; Analysis – </a:t>
            </a:r>
            <a:r>
              <a:rPr lang="en-US" sz="3200" dirty="0" err="1">
                <a:latin typeface="Times" pitchFamily="2" charset="0"/>
              </a:rPr>
              <a:t>Kmeans</a:t>
            </a:r>
            <a:r>
              <a:rPr lang="en-US" sz="3200" dirty="0">
                <a:latin typeface="Times" pitchFamily="2" charset="0"/>
              </a:rPr>
              <a:t> Clustering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C17FA44-3DBF-CE8D-5055-CB035485B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EB1B90B-9FF2-B20C-80FE-57D40EEE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8" y="2142595"/>
            <a:ext cx="50165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9D20BC-B7DC-2F55-8768-1C805078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53" y="1871154"/>
            <a:ext cx="3111500" cy="1752600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297229B7-F33E-9AD2-2740-35A6CE264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78" y="3907895"/>
            <a:ext cx="6071382" cy="23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DBB4-C2ED-6345-A9E1-8083A87F269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77516" y="381087"/>
            <a:ext cx="8293769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Models &amp; Analysis – Hierarchical Clustering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C17FA44-3DBF-CE8D-5055-CB035485B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F0A8B9C0-B127-0F07-88ED-FED74C4A3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89" y="1205927"/>
            <a:ext cx="7950720" cy="52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DBB4-C2ED-6345-A9E1-8083A87F269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451852" y="1031984"/>
            <a:ext cx="8293769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Models &amp; Analysis – Hierarchical Clustering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C17FA44-3DBF-CE8D-5055-CB035485B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2A03632-95A9-6AC8-1596-E000D7B55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1" y="1660395"/>
            <a:ext cx="10601158" cy="48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605" y="2011417"/>
            <a:ext cx="10375675" cy="2225262"/>
          </a:xfrm>
        </p:spPr>
        <p:txBody>
          <a:bodyPr/>
          <a:lstStyle/>
          <a:p>
            <a:r>
              <a:rPr lang="en-US" sz="6600" dirty="0"/>
              <a:t>Thank You 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39CF5-6E77-5347-98CE-228E3D96D5DD}"/>
              </a:ext>
            </a:extLst>
          </p:cNvPr>
          <p:cNvSpPr txBox="1"/>
          <p:nvPr/>
        </p:nvSpPr>
        <p:spPr>
          <a:xfrm flipH="1">
            <a:off x="899605" y="1146874"/>
            <a:ext cx="3719528" cy="335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DTSA</a:t>
            </a:r>
            <a:r>
              <a:rPr lang="zh-CN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5510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6"/>
    </mc:Choice>
    <mc:Fallback xmlns="">
      <p:transition spd="slow" advTm="96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DBB4-C2ED-6345-A9E1-8083A87F269D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967905"/>
            <a:ext cx="8293769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Overview – Cardio Good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C969-F6B3-FBBB-0B92-F35C7CE125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0" y="2083443"/>
            <a:ext cx="10619874" cy="36199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Dataset: Cardio Good Fitness from Kaggle 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https://www.kaggle.com/datasets/saurav9786/cardiogoodfitness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Data collected from individuals who purchased a treadmill at a Cardio Good Fitness retail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Roboto" panose="02000000000000000000" pitchFamily="2" charset="0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nsupervised learning problem, no labels in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 Means Clustering Vs. 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B7DE4BD-934A-19FF-1209-0C7C5FAE5A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spd="slow" advTm="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045410" y="873958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5" name="Picture 4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105D0A76-DF0C-3A1F-9C94-868978FC2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92" y="1297116"/>
            <a:ext cx="9017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045410" y="873958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8DC610-B77C-FC08-EFD5-4086FE8F0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33" y="1450141"/>
            <a:ext cx="8783908" cy="46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" y="841917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8FFD8B-4236-E2DF-05BB-BBE74945D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93900"/>
            <a:ext cx="4953000" cy="43053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800F144-8C5E-0DAE-89C2-D7D64D672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40" y="1993900"/>
            <a:ext cx="5738560" cy="4166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24466B-C226-F717-4509-0AD0B7A112FA}"/>
              </a:ext>
            </a:extLst>
          </p:cNvPr>
          <p:cNvSpPr txBox="1"/>
          <p:nvPr/>
        </p:nvSpPr>
        <p:spPr>
          <a:xfrm>
            <a:off x="6096000" y="1492687"/>
            <a:ext cx="71814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Income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DD26E-A1B1-297D-9902-27EAC8E13573}"/>
              </a:ext>
            </a:extLst>
          </p:cNvPr>
          <p:cNvSpPr txBox="1"/>
          <p:nvPr/>
        </p:nvSpPr>
        <p:spPr>
          <a:xfrm>
            <a:off x="609600" y="1492687"/>
            <a:ext cx="360035" cy="3023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513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1358612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9CAEAB-E41A-6FCF-4893-EACB7282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4" y="2171988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B23AF9-4963-2EE0-5580-6F2D6E21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38" y="2171988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3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14400" y="1358612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C1EBDC3-5846-8E99-3DE6-CD8028C3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5" y="2187980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DC4890-DA1B-72B0-9C39-A3E9A9B8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15" y="2187980"/>
            <a:ext cx="4775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89831" y="912201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EF108DE-10E7-FC61-42E4-683605C1B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26" y="1364149"/>
            <a:ext cx="4724400" cy="42672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964D06-7D33-E04F-B439-41D8B8854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1938643"/>
            <a:ext cx="6644106" cy="33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CC0402-05CD-2C46-800B-AC43B0D90EA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66295" y="908478"/>
            <a:ext cx="10363200" cy="451948"/>
          </a:xfrm>
        </p:spPr>
        <p:txBody>
          <a:bodyPr/>
          <a:lstStyle/>
          <a:p>
            <a:pPr algn="l"/>
            <a:r>
              <a:rPr lang="en-US" sz="3200" dirty="0">
                <a:latin typeface="Times" pitchFamily="2" charset="0"/>
              </a:rPr>
              <a:t>Exploratory Data Analysis (EDA)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6936E8B-C86E-B2F3-9D3C-E3A0667734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1E31998-73BF-D10F-8241-919D22E96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6" y="4279900"/>
            <a:ext cx="4572000" cy="16129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1C75490-505B-5387-6480-C2FD16276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6" y="3274378"/>
            <a:ext cx="44450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8AB421-5F5A-46C1-2638-516CE01F7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6" y="2379112"/>
            <a:ext cx="698500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E55DA-B06F-3DE2-BB03-B1F62EFEB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86" y="1532975"/>
            <a:ext cx="5626100" cy="5207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4E942E-6D98-5F68-BA28-EEFDBA21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5" y="1532975"/>
            <a:ext cx="4445001" cy="48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52"/>
    </mc:Choice>
    <mc:Fallback xmlns="">
      <p:transition spd="slow" advTm="32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ophisticated Business">
  <a:themeElements>
    <a:clrScheme name="UTD 2019 Colors">
      <a:dk1>
        <a:srgbClr val="000000"/>
      </a:dk1>
      <a:lt1>
        <a:srgbClr val="FFFFFF"/>
      </a:lt1>
      <a:dk2>
        <a:srgbClr val="414141"/>
      </a:dk2>
      <a:lt2>
        <a:srgbClr val="E7E6E6"/>
      </a:lt2>
      <a:accent1>
        <a:srgbClr val="E87500"/>
      </a:accent1>
      <a:accent2>
        <a:srgbClr val="69BD28"/>
      </a:accent2>
      <a:accent3>
        <a:srgbClr val="00A0DE"/>
      </a:accent3>
      <a:accent4>
        <a:srgbClr val="FFB611"/>
      </a:accent4>
      <a:accent5>
        <a:srgbClr val="154734"/>
      </a:accent5>
      <a:accent6>
        <a:srgbClr val="5FE0B7"/>
      </a:accent6>
      <a:hlink>
        <a:srgbClr val="C8C8C8"/>
      </a:hlink>
      <a:folHlink>
        <a:srgbClr val="808080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16038</TotalTime>
  <Words>324</Words>
  <Application>Microsoft Macintosh PowerPoint</Application>
  <PresentationFormat>Widescreen</PresentationFormat>
  <Paragraphs>33</Paragraphs>
  <Slides>14</Slides>
  <Notes>2</Notes>
  <HiddenSlides>0</HiddenSlides>
  <MMClips>12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Franklin Gothic Book</vt:lpstr>
      <vt:lpstr>Franklin Gothic Demi Cond</vt:lpstr>
      <vt:lpstr>Georgia</vt:lpstr>
      <vt:lpstr>Roboto</vt:lpstr>
      <vt:lpstr>Times</vt:lpstr>
      <vt:lpstr>Wingdings</vt:lpstr>
      <vt:lpstr>Sophisticated Business</vt:lpstr>
      <vt:lpstr>Unsupervised Machine Learning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Hu, Yanke</cp:lastModifiedBy>
  <cp:revision>503</cp:revision>
  <cp:lastPrinted>2022-06-14T02:22:25Z</cp:lastPrinted>
  <dcterms:created xsi:type="dcterms:W3CDTF">2014-02-06T21:29:49Z</dcterms:created>
  <dcterms:modified xsi:type="dcterms:W3CDTF">2022-12-05T04:55:43Z</dcterms:modified>
</cp:coreProperties>
</file>