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57" r:id="rId4"/>
    <p:sldId id="258" r:id="rId5"/>
    <p:sldId id="260" r:id="rId6"/>
    <p:sldId id="267" r:id="rId7"/>
    <p:sldId id="268" r:id="rId8"/>
    <p:sldId id="276" r:id="rId9"/>
    <p:sldId id="261" r:id="rId10"/>
    <p:sldId id="277" r:id="rId11"/>
    <p:sldId id="269" r:id="rId12"/>
    <p:sldId id="262" r:id="rId13"/>
    <p:sldId id="275" r:id="rId14"/>
    <p:sldId id="274" r:id="rId15"/>
    <p:sldId id="270" r:id="rId16"/>
    <p:sldId id="284" r:id="rId17"/>
    <p:sldId id="294" r:id="rId18"/>
    <p:sldId id="285" r:id="rId19"/>
    <p:sldId id="293" r:id="rId20"/>
    <p:sldId id="295" r:id="rId21"/>
    <p:sldId id="296" r:id="rId22"/>
    <p:sldId id="298" r:id="rId23"/>
    <p:sldId id="290" r:id="rId24"/>
    <p:sldId id="291" r:id="rId25"/>
    <p:sldId id="292" r:id="rId26"/>
    <p:sldId id="264" r:id="rId27"/>
    <p:sldId id="266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ng Jing Ch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B30E3-4D36-DC48-ACAE-6110A6161396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5857-C1DB-0B4E-92B4-9B0D8C25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45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1CF60-EBD2-1645-BE67-29F772562026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262AA-711E-1146-857D-AEDC716D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9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664-0E0C-6D49-8516-BBD887DA1AFD}" type="datetime4">
              <a:rPr lang="en-US" smtClean="0"/>
              <a:t>April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C15B-AA62-6143-812B-13560BBDD7D7}" type="datetime4">
              <a:rPr lang="en-US" smtClean="0"/>
              <a:t>April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179-4EA7-A240-B82F-1425C01747C8}" type="datetime4">
              <a:rPr lang="en-US" smtClean="0"/>
              <a:t>April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FB4-3833-634C-A02B-DF67D13BBDD9}" type="datetime4">
              <a:rPr lang="en-US" smtClean="0"/>
              <a:t>April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6B9-6AF2-8046-9CE4-84414CBED820}" type="datetime4">
              <a:rPr lang="en-US" smtClean="0"/>
              <a:t>April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FD26-3E74-D649-8A21-B27EBAF1B566}" type="datetime4">
              <a:rPr lang="en-US" smtClean="0"/>
              <a:t>April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0-DD38-BD42-8321-5B68CD44E297}" type="datetime4">
              <a:rPr lang="en-US" smtClean="0"/>
              <a:t>April 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30B9-6D07-BF46-B1E3-8570816ABED5}" type="datetime4">
              <a:rPr lang="en-US" smtClean="0"/>
              <a:t>April 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5474-90D8-2543-969E-AB94B99BF5C0}" type="datetime4">
              <a:rPr lang="en-US" smtClean="0"/>
              <a:t>April 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D8CC-2DE5-4648-B5CC-E49F4362F83E}" type="datetime4">
              <a:rPr lang="en-US" smtClean="0"/>
              <a:t>April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91-D3F1-4342-BC74-11C7366A0A0A}" type="datetime4">
              <a:rPr lang="en-US" smtClean="0"/>
              <a:t>April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EEAC36-4AF8-664B-A1D7-8E1F5B37ABBC}" type="datetime4">
              <a:rPr lang="en-US" smtClean="0"/>
              <a:t>April 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smtClean="0"/>
              <a:t>musical 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Exploration of geo-tagged music listening data </a:t>
            </a:r>
            <a:endParaRPr lang="en-US" sz="1200" dirty="0"/>
          </a:p>
        </p:txBody>
      </p:sp>
      <p:pic>
        <p:nvPicPr>
          <p:cNvPr id="5" name="Picture 4" descr="Twitter-p.4-280x16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6103">
            <a:off x="891374" y="2551384"/>
            <a:ext cx="2022907" cy="12137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5" descr="top_genres_by_twee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26" r="-12626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Geo-spatial 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sz="1800" b="1" dirty="0" smtClean="0"/>
              <a:t>Process </a:t>
            </a:r>
            <a:r>
              <a:rPr lang="en-US" sz="1800" b="1" dirty="0" smtClean="0"/>
              <a:t>considerations: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Pre-processing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Scaling data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Algorithm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Used DBSCAN and K-Means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Parameter refinement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Trial and error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Visualization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Plotting many samples/clusters on world map </a:t>
            </a:r>
            <a:r>
              <a:rPr lang="en-US" sz="1800" dirty="0">
                <a:sym typeface="Wingdings"/>
              </a:rPr>
              <a:t>=</a:t>
            </a:r>
            <a:r>
              <a:rPr lang="en-US" sz="1800" dirty="0" smtClean="0"/>
              <a:t> </a:t>
            </a:r>
            <a:r>
              <a:rPr lang="en-US" sz="1800" dirty="0" smtClean="0"/>
              <a:t>visual clutter</a:t>
            </a:r>
          </a:p>
          <a:p>
            <a:pPr lvl="1">
              <a:buFont typeface="Arial"/>
              <a:buChar char="•"/>
            </a:pPr>
            <a:endParaRPr lang="en-US" sz="22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Goal: Use </a:t>
            </a:r>
            <a:r>
              <a:rPr lang="en-US" sz="1600" dirty="0"/>
              <a:t>clustering algorithm to determine where people </a:t>
            </a:r>
            <a:r>
              <a:rPr lang="en-US" sz="1600" dirty="0" smtClean="0"/>
              <a:t>listen to (and share) music 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7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v.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K-means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 smtClean="0"/>
              <a:t>Need to specify</a:t>
            </a:r>
            <a:r>
              <a:rPr lang="en-US" sz="1800" dirty="0" smtClean="0"/>
              <a:t> </a:t>
            </a:r>
            <a:r>
              <a:rPr lang="en-US" sz="1800" dirty="0" smtClean="0"/>
              <a:t>number of </a:t>
            </a:r>
            <a:r>
              <a:rPr lang="en-US" sz="1800" dirty="0" smtClean="0"/>
              <a:t>clusters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Euclidean </a:t>
            </a:r>
            <a:r>
              <a:rPr lang="en-US" sz="1800" dirty="0" smtClean="0"/>
              <a:t>distance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Effective for two-dimensional or geospatial data 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Centroids not necessarily meaningful geographic </a:t>
            </a:r>
            <a:r>
              <a:rPr lang="en-US" sz="1800" dirty="0" smtClean="0"/>
              <a:t>locations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dbscan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/>
              <a:t>Density-based – no predefined conception of the ‘correct’ number of clusters required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Finds arbitrarily shaped-clusters and noise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Parameter </a:t>
            </a:r>
            <a:r>
              <a:rPr lang="en-US" sz="1800" dirty="0"/>
              <a:t>tuning </a:t>
            </a:r>
            <a:r>
              <a:rPr lang="en-US" sz="1800" dirty="0" smtClean="0"/>
              <a:t>may be more </a:t>
            </a:r>
            <a:r>
              <a:rPr lang="en-US" sz="1800" dirty="0"/>
              <a:t>intuitive with </a:t>
            </a:r>
            <a:r>
              <a:rPr lang="en-US" sz="1800" dirty="0" smtClean="0"/>
              <a:t>domain </a:t>
            </a:r>
            <a:r>
              <a:rPr lang="en-US" sz="1800" dirty="0"/>
              <a:t>knowledge</a:t>
            </a:r>
          </a:p>
          <a:p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1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Country-level k-means</a:t>
            </a:r>
            <a:endParaRPr lang="en-US" dirty="0"/>
          </a:p>
        </p:txBody>
      </p:sp>
      <p:pic>
        <p:nvPicPr>
          <p:cNvPr id="6" name="Content Placeholder 5" descr="kmeans_25_clusters_u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8" r="-489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country-level </a:t>
            </a:r>
            <a:r>
              <a:rPr lang="en-US" dirty="0" err="1" smtClean="0"/>
              <a:t>dbscan</a:t>
            </a:r>
            <a:endParaRPr lang="en-US" dirty="0"/>
          </a:p>
        </p:txBody>
      </p:sp>
      <p:pic>
        <p:nvPicPr>
          <p:cNvPr id="5" name="Content Placeholder 4" descr="dbscan_cluster_us_defaul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0" r="-6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1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clustering</a:t>
            </a:r>
            <a:endParaRPr lang="en-US" dirty="0"/>
          </a:p>
        </p:txBody>
      </p:sp>
      <p:pic>
        <p:nvPicPr>
          <p:cNvPr id="4" name="Content Placeholder 3" descr="dbscan_cluster_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33" r="-9233"/>
          <a:stretch>
            <a:fillRect/>
          </a:stretch>
        </p:blipFill>
        <p:spPr>
          <a:xfrm>
            <a:off x="808849" y="914400"/>
            <a:ext cx="7520940" cy="3351249"/>
          </a:xfrm>
        </p:spPr>
      </p:pic>
      <p:sp>
        <p:nvSpPr>
          <p:cNvPr id="7" name="TextBox 6"/>
          <p:cNvSpPr txBox="1"/>
          <p:nvPr/>
        </p:nvSpPr>
        <p:spPr>
          <a:xfrm>
            <a:off x="794738" y="4367249"/>
            <a:ext cx="75350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Default parameters: </a:t>
            </a:r>
            <a:r>
              <a:rPr lang="en-US" sz="1600" dirty="0" err="1" smtClean="0"/>
              <a:t>eps</a:t>
            </a:r>
            <a:r>
              <a:rPr lang="en-US" sz="1600" dirty="0"/>
              <a:t> </a:t>
            </a:r>
            <a:r>
              <a:rPr lang="en-US" sz="1600" dirty="0" smtClean="0"/>
              <a:t>= 1, </a:t>
            </a:r>
            <a:r>
              <a:rPr lang="en-US" sz="1600" dirty="0" err="1" smtClean="0"/>
              <a:t>min_samples</a:t>
            </a:r>
            <a:r>
              <a:rPr lang="en-US" sz="1600" dirty="0" smtClean="0"/>
              <a:t> = 50</a:t>
            </a:r>
          </a:p>
          <a:p>
            <a:r>
              <a:rPr lang="en-US" sz="1600" dirty="0"/>
              <a:t>process took 12572.35 seconds</a:t>
            </a:r>
          </a:p>
          <a:p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Dbscan</a:t>
            </a:r>
            <a:r>
              <a:rPr lang="en-US" dirty="0" smtClean="0"/>
              <a:t> clustering</a:t>
            </a:r>
            <a:endParaRPr lang="en-US" dirty="0"/>
          </a:p>
        </p:txBody>
      </p:sp>
      <p:pic>
        <p:nvPicPr>
          <p:cNvPr id="3" name="Content Placeholder 2" descr="dbscan_all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r="447"/>
          <a:stretch>
            <a:fillRect/>
          </a:stretch>
        </p:blipFill>
        <p:spPr>
          <a:xfrm>
            <a:off x="822325" y="1100138"/>
            <a:ext cx="7521575" cy="35798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</a:t>
            </a:r>
          </a:p>
        </p:txBody>
      </p:sp>
      <p:pic>
        <p:nvPicPr>
          <p:cNvPr id="5" name="Content Placeholder 4" descr="dbscan_pop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66659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Indie</a:t>
            </a:r>
          </a:p>
        </p:txBody>
      </p:sp>
      <p:pic>
        <p:nvPicPr>
          <p:cNvPr id="11" name="Content Placeholder 10" descr="dbscan_indie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125455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Latin</a:t>
            </a:r>
          </a:p>
        </p:txBody>
      </p:sp>
      <p:pic>
        <p:nvPicPr>
          <p:cNvPr id="5" name="Content Placeholder 4" descr="dbscan_latin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6665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Interest in music and recommendation systems</a:t>
            </a:r>
          </a:p>
          <a:p>
            <a:pPr marL="573786" lvl="3" indent="-285750">
              <a:buFont typeface="Arial"/>
              <a:buChar char="•"/>
            </a:pPr>
            <a:r>
              <a:rPr lang="en-US" sz="1800" dirty="0" smtClean="0"/>
              <a:t>Inform music industry events (concerts, tours) </a:t>
            </a:r>
            <a:r>
              <a:rPr lang="en-US" sz="1800" dirty="0" smtClean="0"/>
              <a:t>based on fan bases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Project direction stemmed from data set</a:t>
            </a:r>
          </a:p>
          <a:p>
            <a:pPr marL="573786" lvl="3" indent="-285750">
              <a:buFont typeface="Arial"/>
              <a:buChar char="•"/>
            </a:pPr>
            <a:r>
              <a:rPr lang="en-US" sz="1800" dirty="0" smtClean="0"/>
              <a:t>Behavioral data from a popular/prolific source (Twitter)</a:t>
            </a:r>
          </a:p>
          <a:p>
            <a:pPr marL="573786" lvl="3" indent="-285750">
              <a:buFont typeface="Arial"/>
              <a:buChar char="•"/>
            </a:pPr>
            <a:r>
              <a:rPr lang="en-US" sz="1800" dirty="0" smtClean="0"/>
              <a:t>Multi-dimensional: geo-location, time</a:t>
            </a:r>
            <a:endParaRPr lang="en-US" sz="1800" dirty="0"/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What does the geographic </a:t>
            </a:r>
            <a:r>
              <a:rPr lang="en-US" sz="1800" dirty="0" smtClean="0"/>
              <a:t>distribution of music fans look like?</a:t>
            </a:r>
          </a:p>
          <a:p>
            <a:pPr marL="573786" lvl="3" indent="-285750">
              <a:buFont typeface="Arial"/>
              <a:buChar char="•"/>
            </a:pPr>
            <a:r>
              <a:rPr lang="en-US" sz="1800" dirty="0" smtClean="0"/>
              <a:t>Where is music consumption most prolific?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Hardcore</a:t>
            </a:r>
          </a:p>
        </p:txBody>
      </p:sp>
      <p:pic>
        <p:nvPicPr>
          <p:cNvPr id="5" name="Content Placeholder 4" descr="dbscan_hardcore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66659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Folk</a:t>
            </a:r>
          </a:p>
        </p:txBody>
      </p:sp>
      <p:pic>
        <p:nvPicPr>
          <p:cNvPr id="7" name="Content Placeholder 6" descr="dbscan_folk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3388348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pic>
        <p:nvPicPr>
          <p:cNvPr id="4" name="Content Placeholder 3" descr="dbscan_60s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60’s</a:t>
            </a:r>
          </a:p>
        </p:txBody>
      </p:sp>
    </p:spTree>
    <p:extLst>
      <p:ext uri="{BB962C8B-B14F-4D97-AF65-F5344CB8AC3E}">
        <p14:creationId xmlns:p14="http://schemas.microsoft.com/office/powerpoint/2010/main" val="338834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70’s</a:t>
            </a:r>
          </a:p>
        </p:txBody>
      </p:sp>
      <p:pic>
        <p:nvPicPr>
          <p:cNvPr id="11" name="Content Placeholder 10" descr="dbscan_70s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403163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80’s</a:t>
            </a:r>
          </a:p>
        </p:txBody>
      </p:sp>
      <p:pic>
        <p:nvPicPr>
          <p:cNvPr id="5" name="Content Placeholder 4" descr="dbscan_80s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1873"/>
            <a:ext cx="7521575" cy="3128078"/>
          </a:xfrm>
        </p:spPr>
      </p:pic>
    </p:spTree>
    <p:extLst>
      <p:ext uri="{BB962C8B-B14F-4D97-AF65-F5344CB8AC3E}">
        <p14:creationId xmlns:p14="http://schemas.microsoft.com/office/powerpoint/2010/main" val="403163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Genre-specific </a:t>
            </a:r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325" y="1182540"/>
            <a:ext cx="37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90’s</a:t>
            </a:r>
          </a:p>
        </p:txBody>
      </p:sp>
      <p:pic>
        <p:nvPicPr>
          <p:cNvPr id="5" name="Content Placeholder 4" descr="dbscan_90s_w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>
          <a:xfrm>
            <a:off x="822325" y="1552575"/>
            <a:ext cx="7521575" cy="3127375"/>
          </a:xfrm>
        </p:spPr>
      </p:pic>
    </p:spTree>
    <p:extLst>
      <p:ext uri="{BB962C8B-B14F-4D97-AF65-F5344CB8AC3E}">
        <p14:creationId xmlns:p14="http://schemas.microsoft.com/office/powerpoint/2010/main" val="4031631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91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457200" y="274639"/>
            <a:ext cx="1294594" cy="4678362"/>
          </a:xfrm>
        </p:spPr>
        <p:txBody>
          <a:bodyPr vert="vert270"/>
          <a:lstStyle/>
          <a:p>
            <a:pPr algn="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1853982" y="274639"/>
            <a:ext cx="6680418" cy="4678362"/>
          </a:xfrm>
        </p:spPr>
        <p:txBody>
          <a:bodyPr vert="horz"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 smtClean="0"/>
              <a:t>More robust genre/tag information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Impute for unmatched tracks, incorporate tag value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Optimize tuning parameters for DBSCAN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K-distance plot </a:t>
            </a:r>
            <a:r>
              <a:rPr lang="en-US" sz="1800" dirty="0"/>
              <a:t>(with k=</a:t>
            </a:r>
            <a:r>
              <a:rPr lang="en-US" sz="1800" dirty="0" err="1"/>
              <a:t>min_samples</a:t>
            </a:r>
            <a:r>
              <a:rPr lang="en-US" sz="1800" dirty="0" smtClean="0"/>
              <a:t>) for finding epsilon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Alternative distance metrics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Localized clustering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K-means could be effective on smaller geographical areas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Time series analysis and prediction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Utilize </a:t>
            </a:r>
            <a:r>
              <a:rPr lang="en-US" sz="1800" dirty="0"/>
              <a:t>timestamp of tweets in conjunction with song tags to predict popularity of </a:t>
            </a:r>
            <a:r>
              <a:rPr lang="en-US" sz="1800" dirty="0" smtClean="0"/>
              <a:t>genres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Cool visualizations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Show tweet activity played out in real time for different genres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Correlate tweet activity with music events, concerts, festivals</a:t>
            </a:r>
          </a:p>
          <a:p>
            <a:pPr lvl="2">
              <a:buFont typeface="Arial"/>
              <a:buChar char="•"/>
            </a:pPr>
            <a:r>
              <a:rPr lang="en-US" sz="1800" dirty="0" err="1" smtClean="0"/>
              <a:t>Songkick</a:t>
            </a:r>
            <a:r>
              <a:rPr lang="en-US" sz="1800" dirty="0" smtClean="0"/>
              <a:t>, Ticketmaster, </a:t>
            </a:r>
            <a:r>
              <a:rPr lang="en-US" sz="1800" dirty="0" err="1" smtClean="0"/>
              <a:t>Livenation</a:t>
            </a:r>
            <a:endParaRPr lang="en-US" sz="1800" dirty="0" smtClean="0"/>
          </a:p>
          <a:p>
            <a:pPr lvl="1">
              <a:buFont typeface="Arial"/>
              <a:buChar char="•"/>
            </a:pPr>
            <a:endParaRPr lang="en-US" sz="1800" dirty="0" smtClean="0"/>
          </a:p>
          <a:p>
            <a:pPr lvl="1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3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THANKS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harish</a:t>
            </a:r>
            <a:r>
              <a:rPr lang="en-US" dirty="0" smtClean="0"/>
              <a:t> and </a:t>
            </a:r>
            <a:r>
              <a:rPr lang="en-US" dirty="0" err="1" smtClean="0"/>
              <a:t>stu</a:t>
            </a:r>
            <a:r>
              <a:rPr lang="en-US" dirty="0" smtClean="0"/>
              <a:t> for all their help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 smtClean="0"/>
              <a:t>Core </a:t>
            </a:r>
            <a:r>
              <a:rPr lang="en-US" sz="1800" dirty="0"/>
              <a:t>dataset: The Million Musical Tweets Dataset (</a:t>
            </a:r>
            <a:r>
              <a:rPr lang="en-US" sz="1800" dirty="0" smtClean="0"/>
              <a:t>MMTD)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Compiled and provided by scholars at Johannes </a:t>
            </a:r>
            <a:r>
              <a:rPr lang="en-US" sz="1800" dirty="0" err="1"/>
              <a:t>K</a:t>
            </a:r>
            <a:r>
              <a:rPr lang="en-US" sz="1800" dirty="0" err="1" smtClean="0"/>
              <a:t>epler</a:t>
            </a:r>
            <a:r>
              <a:rPr lang="en-US" sz="1800" dirty="0" smtClean="0"/>
              <a:t> University of Linz, Austria along with expository paper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Contains 1M+ data points of listening history as inferred from tweets collected over 17 months tagged with geo-spatial (</a:t>
            </a:r>
            <a:r>
              <a:rPr lang="en-US" sz="1800" dirty="0" err="1" smtClean="0"/>
              <a:t>lat</a:t>
            </a:r>
            <a:r>
              <a:rPr lang="en-US" sz="1800" dirty="0" smtClean="0"/>
              <a:t>-long, country, city, ...), geo-contextual (country population, languages</a:t>
            </a:r>
            <a:r>
              <a:rPr lang="en-US" sz="1800" dirty="0"/>
              <a:t>)</a:t>
            </a:r>
            <a:r>
              <a:rPr lang="en-US" sz="1800" dirty="0" smtClean="0"/>
              <a:t> and temporal information (timestamp, DOW) with references to song track and artist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Secondary data: </a:t>
            </a:r>
            <a:r>
              <a:rPr lang="en-US" sz="1800" dirty="0" err="1" smtClean="0"/>
              <a:t>Last.fm</a:t>
            </a:r>
            <a:r>
              <a:rPr lang="en-US" sz="1800" dirty="0" smtClean="0"/>
              <a:t> dataset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Song tag and song similarity dataset built off of the Million Song </a:t>
            </a:r>
            <a:r>
              <a:rPr lang="en-US" sz="1800" dirty="0" smtClean="0"/>
              <a:t>Dataset</a:t>
            </a: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/>
          </a:p>
          <a:p>
            <a:pPr lvl="2">
              <a:buFont typeface="Arial"/>
              <a:buChar char="•"/>
            </a:pPr>
            <a:endParaRPr lang="en-US" sz="18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 smtClean="0"/>
              <a:t>MMTD available as zipped text file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Ready-to-use, no NLP necessary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Removed extraneous variables (e.g. dummy categorical columns for each language)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/>
              <a:t>Last.fm</a:t>
            </a:r>
            <a:r>
              <a:rPr lang="en-US" sz="1800" dirty="0" smtClean="0"/>
              <a:t> song-track data in JSON files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Python script to read and write to </a:t>
            </a:r>
            <a:r>
              <a:rPr lang="en-US" sz="1800" dirty="0" err="1" smtClean="0"/>
              <a:t>csv</a:t>
            </a:r>
            <a:endParaRPr lang="en-US" sz="1800" dirty="0"/>
          </a:p>
          <a:p>
            <a:pPr lvl="1">
              <a:buFont typeface="Arial"/>
              <a:buChar char="•"/>
            </a:pPr>
            <a:r>
              <a:rPr lang="en-US" sz="1800" dirty="0" err="1" smtClean="0"/>
              <a:t>Last.fm</a:t>
            </a:r>
            <a:r>
              <a:rPr lang="en-US" sz="1800" dirty="0" smtClean="0"/>
              <a:t> track-tag data in SQLite database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Pulled out into </a:t>
            </a:r>
            <a:r>
              <a:rPr lang="en-US" sz="1800" dirty="0" err="1" smtClean="0"/>
              <a:t>csv</a:t>
            </a:r>
            <a:r>
              <a:rPr lang="en-US" sz="1800" dirty="0" smtClean="0"/>
              <a:t> files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Put all data into </a:t>
            </a:r>
            <a:r>
              <a:rPr lang="en-US" sz="1800" dirty="0" err="1" smtClean="0"/>
              <a:t>Postgres</a:t>
            </a:r>
            <a:r>
              <a:rPr lang="en-US" sz="1800" dirty="0" smtClean="0"/>
              <a:t> database for easier </a:t>
            </a:r>
            <a:r>
              <a:rPr lang="en-US" sz="1800" dirty="0" smtClean="0"/>
              <a:t>querying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Join MMTD data to </a:t>
            </a:r>
            <a:r>
              <a:rPr lang="en-US" sz="1800" dirty="0" err="1" smtClean="0"/>
              <a:t>Last.fm</a:t>
            </a:r>
            <a:r>
              <a:rPr lang="en-US" sz="1800" dirty="0" smtClean="0"/>
              <a:t> track-tag data on track title and artist name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~40% match rate, </a:t>
            </a:r>
            <a:r>
              <a:rPr lang="en-US" sz="1800" dirty="0"/>
              <a:t>limit 25 </a:t>
            </a:r>
            <a:r>
              <a:rPr lang="en-US" sz="1800" dirty="0" smtClean="0"/>
              <a:t>default tags </a:t>
            </a:r>
            <a:r>
              <a:rPr lang="en-US" sz="1800" dirty="0" smtClean="0"/>
              <a:t>from </a:t>
            </a:r>
            <a:r>
              <a:rPr lang="en-US" sz="1800" dirty="0" err="1" smtClean="0"/>
              <a:t>Last.fm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1.02 M tweets in cleaned data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208 K  unique users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24 K unique artists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130 K unique tracks – 89 K unique track titles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Track with most tweets: Someone Like You (Adele)</a:t>
            </a:r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Artist with most tweets: </a:t>
            </a:r>
            <a:r>
              <a:rPr lang="en-US" sz="1800" dirty="0" err="1" smtClean="0"/>
              <a:t>Rihanna</a:t>
            </a:r>
            <a:endParaRPr lang="en-US" sz="1800" dirty="0" smtClean="0"/>
          </a:p>
          <a:p>
            <a:pPr marL="116586" lvl="1" indent="-285750">
              <a:buFont typeface="Arial"/>
              <a:buChar char="•"/>
            </a:pPr>
            <a:r>
              <a:rPr lang="en-US" sz="1800" dirty="0" smtClean="0"/>
              <a:t>10 tweets from Antarctica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 which lots of bar graphs are created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2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5" name="Content Placeholder 4" descr="tweets_by_count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04" r="-17804"/>
          <a:stretch>
            <a:fillRect/>
          </a:stretch>
        </p:blipFill>
        <p:spPr>
          <a:xfrm>
            <a:off x="822960" y="1100628"/>
            <a:ext cx="7520940" cy="357984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 descr="tweets_by_c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31" r="-23431"/>
          <a:stretch>
            <a:fillRect/>
          </a:stretch>
        </p:blipFill>
        <p:spPr/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5" name="Content Placeholder 5" descr="unique_users_by_c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49" r="-27249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4" name="Content Placeholder 3" descr="prolific_arti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15" r="-17615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JINGJING CHEN - GA DATA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1465</TotalTime>
  <Words>818</Words>
  <Application>Microsoft Macintosh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global musical tweets</vt:lpstr>
      <vt:lpstr>Background and motivation</vt:lpstr>
      <vt:lpstr>data</vt:lpstr>
      <vt:lpstr>DATA CLEANING &amp; MANIPULATION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Geo-spatial clustering</vt:lpstr>
      <vt:lpstr>K-means v. dbscan</vt:lpstr>
      <vt:lpstr>Country-level k-means</vt:lpstr>
      <vt:lpstr>country-level dbscan</vt:lpstr>
      <vt:lpstr>DBSCAN clustering</vt:lpstr>
      <vt:lpstr>Dbscan clustering</vt:lpstr>
      <vt:lpstr>Genre-specific dbscan</vt:lpstr>
      <vt:lpstr>Genre-specific dbscan</vt:lpstr>
      <vt:lpstr>Genre-specific dbscan</vt:lpstr>
      <vt:lpstr>Genre-specific dbscan</vt:lpstr>
      <vt:lpstr>Genre-specific dbscan</vt:lpstr>
      <vt:lpstr>Genre-specific dbscan</vt:lpstr>
      <vt:lpstr>Genre-specific dbscan</vt:lpstr>
      <vt:lpstr>Genre-specific dbscan</vt:lpstr>
      <vt:lpstr>Genre-specific dbscan</vt:lpstr>
      <vt:lpstr>Temporal analysis</vt:lpstr>
      <vt:lpstr>Future work</vt:lpstr>
      <vt:lpstr>MANY THANKS</vt:lpstr>
    </vt:vector>
  </TitlesOfParts>
  <Company>Fiksu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Million musical tweets</dc:title>
  <dc:creator>Jing Jing Chen</dc:creator>
  <cp:lastModifiedBy>Jing Jing Chen</cp:lastModifiedBy>
  <cp:revision>103</cp:revision>
  <dcterms:created xsi:type="dcterms:W3CDTF">2015-04-08T19:37:40Z</dcterms:created>
  <dcterms:modified xsi:type="dcterms:W3CDTF">2015-04-09T20:15:38Z</dcterms:modified>
</cp:coreProperties>
</file>