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259" r:id="rId2"/>
    <p:sldId id="1329" r:id="rId3"/>
    <p:sldId id="1393" r:id="rId4"/>
    <p:sldId id="1394" r:id="rId5"/>
    <p:sldId id="1403" r:id="rId6"/>
    <p:sldId id="1395" r:id="rId7"/>
    <p:sldId id="1390" r:id="rId8"/>
    <p:sldId id="1391" r:id="rId9"/>
    <p:sldId id="1392" r:id="rId10"/>
    <p:sldId id="1396" r:id="rId11"/>
    <p:sldId id="1398" r:id="rId12"/>
    <p:sldId id="1409" r:id="rId13"/>
    <p:sldId id="1410" r:id="rId14"/>
    <p:sldId id="1411" r:id="rId15"/>
    <p:sldId id="1414" r:id="rId16"/>
    <p:sldId id="1412" r:id="rId17"/>
    <p:sldId id="1401" r:id="rId18"/>
    <p:sldId id="1413" r:id="rId19"/>
    <p:sldId id="1404" r:id="rId20"/>
    <p:sldId id="1405" r:id="rId21"/>
    <p:sldId id="1406" r:id="rId22"/>
    <p:sldId id="1407" r:id="rId23"/>
    <p:sldId id="1408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  <p15:guide id="5" orient="horz" pos="3443">
          <p15:clr>
            <a:srgbClr val="A4A3A4"/>
          </p15:clr>
        </p15:guide>
        <p15:guide id="6" orient="horz" pos="3224">
          <p15:clr>
            <a:srgbClr val="A4A3A4"/>
          </p15:clr>
        </p15:guide>
        <p15:guide id="7" pos="2168">
          <p15:clr>
            <a:srgbClr val="A4A3A4"/>
          </p15:clr>
        </p15:guide>
        <p15:guide id="8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ngjing Guo" initials="JG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99"/>
    <a:srgbClr val="FF9999"/>
    <a:srgbClr val="FFCC99"/>
    <a:srgbClr val="D27611"/>
    <a:srgbClr val="CCFFCC"/>
    <a:srgbClr val="CCFF33"/>
    <a:srgbClr val="FF9966"/>
    <a:srgbClr val="35AA00"/>
    <a:srgbClr val="34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2491" autoAdjust="0"/>
  </p:normalViewPr>
  <p:slideViewPr>
    <p:cSldViewPr snapToGrid="0">
      <p:cViewPr varScale="1">
        <p:scale>
          <a:sx n="110" d="100"/>
          <a:sy n="110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30" y="-72"/>
      </p:cViewPr>
      <p:guideLst>
        <p:guide orient="horz" pos="3127"/>
        <p:guide pos="2141"/>
        <p:guide orient="horz" pos="2928"/>
        <p:guide pos="2208"/>
        <p:guide orient="horz" pos="3443"/>
        <p:guide orient="horz" pos="3224"/>
        <p:guide pos="2168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90" y="3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0178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90" y="9720178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B89ADEE-C285-4D2B-B0F5-E19699130F49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263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5-07-12T23:44:31.5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0,'0'0,"0"0,0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90" y="3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2" y="4861781"/>
            <a:ext cx="5678823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0178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90" y="9720178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+mn-cs"/>
              </a:defRPr>
            </a:lvl1pPr>
          </a:lstStyle>
          <a:p>
            <a:pPr>
              <a:defRPr/>
            </a:pPr>
            <a:fld id="{0CDC9AD8-6DB6-43CF-A022-4D5EDED72FB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05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C9AD8-6DB6-43CF-A022-4D5EDED72F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C9AD8-6DB6-43CF-A022-4D5EDED72F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C9AD8-6DB6-43CF-A022-4D5EDED72F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C9AD8-6DB6-43CF-A022-4D5EDED72F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9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C9AD8-6DB6-43CF-A022-4D5EDED72F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C9AD8-6DB6-43CF-A022-4D5EDED72F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590550"/>
            <a:ext cx="2125662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38" y="590550"/>
            <a:ext cx="6226175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590550"/>
            <a:ext cx="8474075" cy="739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28625" y="1400175"/>
            <a:ext cx="8324850" cy="50434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590550"/>
            <a:ext cx="8474075" cy="739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1400175"/>
            <a:ext cx="4086225" cy="244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8625" y="3997325"/>
            <a:ext cx="4086225" cy="244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67250" y="1400175"/>
            <a:ext cx="4086225" cy="5043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73" y="222896"/>
            <a:ext cx="6969108" cy="739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50" y="1190298"/>
            <a:ext cx="8324850" cy="151423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990041" y="6539319"/>
            <a:ext cx="1023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C94ABC-0680-3949-AD29-61BB20A47BE8}" type="slidenum">
              <a:rPr lang="en-US" sz="1200" smtClean="0"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400175"/>
            <a:ext cx="4086225" cy="504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00175"/>
            <a:ext cx="4086225" cy="504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450" y="1193859"/>
            <a:ext cx="8324850" cy="184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4172" y="222896"/>
            <a:ext cx="84740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urdue Engr Logo_AAE.jp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3"/>
          <a:stretch/>
        </p:blipFill>
        <p:spPr>
          <a:xfrm>
            <a:off x="7091780" y="87165"/>
            <a:ext cx="2042060" cy="94884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973824" y="87165"/>
            <a:ext cx="2170176" cy="8755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10120" y="1108238"/>
            <a:ext cx="742103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  <p:cxnSp>
        <p:nvCxnSpPr>
          <p:cNvPr id="9" name="Straight Connector 8"/>
          <p:cNvCxnSpPr/>
          <p:nvPr/>
        </p:nvCxnSpPr>
        <p:spPr bwMode="auto">
          <a:xfrm>
            <a:off x="276910" y="1024048"/>
            <a:ext cx="741805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D9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/>
          <a:ea typeface="+mj-ea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600"/>
        </a:spcAft>
        <a:buChar char="•"/>
        <a:defRPr sz="20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rtl="0" eaLnBrk="0" fontAlgn="base" hangingPunct="0">
        <a:spcBef>
          <a:spcPts val="0"/>
        </a:spcBef>
        <a:spcAft>
          <a:spcPts val="1000"/>
        </a:spcAft>
        <a:buChar char="–"/>
        <a:defRPr sz="1800">
          <a:solidFill>
            <a:schemeClr val="tx1"/>
          </a:solidFill>
          <a:latin typeface="Calibri"/>
        </a:defRPr>
      </a:lvl2pPr>
      <a:lvl3pPr marL="1143000" indent="-228600" algn="l" rtl="0" eaLnBrk="0" fontAlgn="base" hangingPunct="0">
        <a:spcBef>
          <a:spcPts val="0"/>
        </a:spcBef>
        <a:spcAft>
          <a:spcPts val="1000"/>
        </a:spcAft>
        <a:buChar char="•"/>
        <a:defRPr sz="1600">
          <a:solidFill>
            <a:schemeClr val="tx1"/>
          </a:solidFill>
          <a:latin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311" y="1280986"/>
            <a:ext cx="7772400" cy="1470025"/>
          </a:xfrm>
        </p:spPr>
        <p:txBody>
          <a:bodyPr/>
          <a:lstStyle/>
          <a:p>
            <a:pPr algn="ctr"/>
            <a:r>
              <a:rPr lang="en-US" altLang="zh-CN" dirty="0"/>
              <a:t>STAT 512 Applied Regression Analysis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376451" y="3835784"/>
            <a:ext cx="8474075" cy="96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ctr"/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Clint Alfaro, Jingjing Guo, and Erin Tooley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44311" y="2170977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ctr"/>
            <a:r>
              <a:rPr lang="en-US" altLang="zh-CN" sz="3200" dirty="0"/>
              <a:t>Final Project on Liver Steatosis Data Analysis</a:t>
            </a:r>
            <a:endParaRPr lang="zh-CN" altLang="zh-CN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3474" y="4535305"/>
            <a:ext cx="8474075" cy="96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ctr">
              <a:lnSpc>
                <a:spcPts val="0"/>
              </a:lnSpc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Dec 6, 2017</a:t>
            </a:r>
          </a:p>
        </p:txBody>
      </p:sp>
    </p:spTree>
    <p:extLst>
      <p:ext uri="{BB962C8B-B14F-4D97-AF65-F5344CB8AC3E}">
        <p14:creationId xmlns:p14="http://schemas.microsoft.com/office/powerpoint/2010/main" val="39301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C89-21F5-4937-A71C-38FEABFA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1" y="0"/>
            <a:ext cx="9143999" cy="994172"/>
          </a:xfrm>
        </p:spPr>
        <p:txBody>
          <a:bodyPr>
            <a:normAutofit/>
          </a:bodyPr>
          <a:lstStyle/>
          <a:p>
            <a:r>
              <a:rPr lang="en-US" sz="2700" dirty="0"/>
              <a:t>Different combinations of predictors show that some variables may be useful and others are not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03EF28-CA6F-4673-901A-47FB21EF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710" y="994172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C2F8C6-8D7B-4205-85E7-6859321C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67641"/>
              </p:ext>
            </p:extLst>
          </p:nvPr>
        </p:nvGraphicFramePr>
        <p:xfrm>
          <a:off x="1" y="1547920"/>
          <a:ext cx="9143999" cy="2788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204">
                  <a:extLst>
                    <a:ext uri="{9D8B030D-6E8A-4147-A177-3AD203B41FA5}">
                      <a16:colId xmlns:a16="http://schemas.microsoft.com/office/drawing/2014/main" val="3863371450"/>
                    </a:ext>
                  </a:extLst>
                </a:gridCol>
                <a:gridCol w="7190387">
                  <a:extLst>
                    <a:ext uri="{9D8B030D-6E8A-4147-A177-3AD203B41FA5}">
                      <a16:colId xmlns:a16="http://schemas.microsoft.com/office/drawing/2014/main" val="791198564"/>
                    </a:ext>
                  </a:extLst>
                </a:gridCol>
                <a:gridCol w="651204">
                  <a:extLst>
                    <a:ext uri="{9D8B030D-6E8A-4147-A177-3AD203B41FA5}">
                      <a16:colId xmlns:a16="http://schemas.microsoft.com/office/drawing/2014/main" val="1170501517"/>
                    </a:ext>
                  </a:extLst>
                </a:gridCol>
                <a:gridCol w="651204">
                  <a:extLst>
                    <a:ext uri="{9D8B030D-6E8A-4147-A177-3AD203B41FA5}">
                      <a16:colId xmlns:a16="http://schemas.microsoft.com/office/drawing/2014/main" val="176962062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Model 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Model explanatory variables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R2 Adj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75202287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Age Sex Height Weight BMI 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28526899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Age Sex Height Weight SUM </a:t>
                      </a:r>
                      <a:r>
                        <a:rPr lang="en-US" sz="1400" u="none" strike="noStrike" dirty="0" err="1">
                          <a:effectLst/>
                        </a:rPr>
                        <a:t>LS_US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277940189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Age Sex Height Weight 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205681903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Age Sex Height Weight BMI </a:t>
                      </a:r>
                      <a:r>
                        <a:rPr lang="en-US" sz="1400" u="none" strike="noStrike" dirty="0" err="1">
                          <a:effectLst/>
                        </a:rPr>
                        <a:t>Obes</a:t>
                      </a:r>
                      <a:r>
                        <a:rPr lang="en-US" sz="1400" u="none" strike="noStrike" dirty="0">
                          <a:effectLst/>
                        </a:rPr>
                        <a:t> DM Met </a:t>
                      </a:r>
                      <a:r>
                        <a:rPr lang="en-US" sz="1400" u="none" strike="noStrike" dirty="0" err="1">
                          <a:effectLst/>
                        </a:rPr>
                        <a:t>HTN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HPL</a:t>
                      </a:r>
                      <a:r>
                        <a:rPr lang="en-US" sz="1400" u="none" strike="noStrike" dirty="0">
                          <a:effectLst/>
                        </a:rPr>
                        <a:t> TG CHOL HDL LDL </a:t>
                      </a:r>
                      <a:r>
                        <a:rPr lang="en-US" sz="1400" u="none" strike="noStrike" dirty="0" err="1">
                          <a:effectLst/>
                        </a:rPr>
                        <a:t>VDL</a:t>
                      </a:r>
                      <a:r>
                        <a:rPr lang="en-US" sz="1400" u="none" strike="noStrike" dirty="0">
                          <a:effectLst/>
                        </a:rPr>
                        <a:t> 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103072797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Age Sex Height Weight BMI </a:t>
                      </a:r>
                      <a:r>
                        <a:rPr lang="en-US" sz="1400" u="none" strike="noStrike" dirty="0" err="1">
                          <a:effectLst/>
                        </a:rPr>
                        <a:t>Obes</a:t>
                      </a:r>
                      <a:r>
                        <a:rPr lang="en-US" sz="1400" u="none" strike="noStrike" dirty="0">
                          <a:effectLst/>
                        </a:rPr>
                        <a:t> DM Met </a:t>
                      </a:r>
                      <a:r>
                        <a:rPr lang="en-US" sz="1400" u="none" strike="noStrike" dirty="0" err="1">
                          <a:effectLst/>
                        </a:rPr>
                        <a:t>HTN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HPL</a:t>
                      </a:r>
                      <a:r>
                        <a:rPr lang="en-US" sz="1400" u="none" strike="noStrike" dirty="0">
                          <a:effectLst/>
                        </a:rPr>
                        <a:t> TG CHOL HDL LDL </a:t>
                      </a:r>
                      <a:r>
                        <a:rPr lang="en-US" sz="1400" u="none" strike="noStrike" dirty="0" err="1">
                          <a:effectLst/>
                        </a:rPr>
                        <a:t>VDL</a:t>
                      </a:r>
                      <a:r>
                        <a:rPr lang="en-US" sz="1400" u="none" strike="noStrike" dirty="0">
                          <a:effectLst/>
                        </a:rPr>
                        <a:t> AST ALT 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1021928608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Age Sex Height Weight BMI </a:t>
                      </a:r>
                      <a:r>
                        <a:rPr lang="en-US" sz="1400" u="none" strike="noStrike" dirty="0" err="1">
                          <a:effectLst/>
                        </a:rPr>
                        <a:t>Obes</a:t>
                      </a:r>
                      <a:r>
                        <a:rPr lang="en-US" sz="1400" u="none" strike="noStrike" dirty="0">
                          <a:effectLst/>
                        </a:rPr>
                        <a:t> DM Met </a:t>
                      </a:r>
                      <a:r>
                        <a:rPr lang="en-US" sz="1400" u="none" strike="noStrike" dirty="0" err="1">
                          <a:effectLst/>
                        </a:rPr>
                        <a:t>HTN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HPL</a:t>
                      </a:r>
                      <a:r>
                        <a:rPr lang="en-US" sz="1400" u="none" strike="noStrike" dirty="0">
                          <a:effectLst/>
                        </a:rPr>
                        <a:t> TG CHOL HDL LDL </a:t>
                      </a:r>
                      <a:r>
                        <a:rPr lang="en-US" sz="1400" u="none" strike="noStrike" dirty="0" err="1">
                          <a:effectLst/>
                        </a:rPr>
                        <a:t>VDL</a:t>
                      </a:r>
                      <a:r>
                        <a:rPr lang="en-US" sz="1400" u="none" strike="noStrike" dirty="0">
                          <a:effectLst/>
                        </a:rPr>
                        <a:t> NAS </a:t>
                      </a:r>
                      <a:r>
                        <a:rPr lang="en-US" sz="1400" u="none" strike="noStrike" dirty="0" err="1">
                          <a:effectLst/>
                        </a:rPr>
                        <a:t>LS_US</a:t>
                      </a:r>
                      <a:r>
                        <a:rPr lang="en-US" sz="1400" u="none" strike="noStrike" dirty="0">
                          <a:effectLst/>
                        </a:rPr>
                        <a:t> 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1035287504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Age Sex Height DM Met </a:t>
                      </a:r>
                      <a:r>
                        <a:rPr lang="en-US" sz="1400" u="none" strike="noStrike" dirty="0" err="1">
                          <a:effectLst/>
                        </a:rPr>
                        <a:t>HTN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HPL</a:t>
                      </a:r>
                      <a:r>
                        <a:rPr lang="en-US" sz="1400" u="none" strike="noStrike" dirty="0">
                          <a:effectLst/>
                        </a:rPr>
                        <a:t> TG CHOL HDL LDL </a:t>
                      </a:r>
                      <a:r>
                        <a:rPr lang="en-US" sz="1400" u="none" strike="noStrike" dirty="0" err="1">
                          <a:effectLst/>
                        </a:rPr>
                        <a:t>VDL</a:t>
                      </a:r>
                      <a:r>
                        <a:rPr lang="en-US" sz="1400" u="none" strike="noStrike" dirty="0">
                          <a:effectLst/>
                        </a:rPr>
                        <a:t> NAS Fibrosis </a:t>
                      </a:r>
                      <a:r>
                        <a:rPr lang="en-US" sz="1400" u="none" strike="noStrike" dirty="0" err="1">
                          <a:effectLst/>
                        </a:rPr>
                        <a:t>LS_US</a:t>
                      </a:r>
                      <a:r>
                        <a:rPr lang="en-US" sz="1400" u="none" strike="noStrike" dirty="0">
                          <a:effectLst/>
                        </a:rPr>
                        <a:t> 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/>
                </a:tc>
                <a:extLst>
                  <a:ext uri="{0D108BD9-81ED-4DB2-BD59-A6C34878D82A}">
                    <a16:rowId xmlns:a16="http://schemas.microsoft.com/office/drawing/2014/main" val="25019415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478847A-E5B5-485C-97B7-2F818500D769}"/>
              </a:ext>
            </a:extLst>
          </p:cNvPr>
          <p:cNvSpPr/>
          <p:nvPr/>
        </p:nvSpPr>
        <p:spPr bwMode="auto">
          <a:xfrm>
            <a:off x="2956560" y="2223380"/>
            <a:ext cx="640080" cy="259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7486E-7BF4-44EB-A468-1F23F5D4F57C}"/>
              </a:ext>
            </a:extLst>
          </p:cNvPr>
          <p:cNvSpPr/>
          <p:nvPr/>
        </p:nvSpPr>
        <p:spPr bwMode="auto">
          <a:xfrm>
            <a:off x="6819900" y="3389240"/>
            <a:ext cx="403860" cy="259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86049-D5A5-4EC5-B03D-3A29CB07DA7A}"/>
              </a:ext>
            </a:extLst>
          </p:cNvPr>
          <p:cNvSpPr txBox="1"/>
          <p:nvPr/>
        </p:nvSpPr>
        <p:spPr>
          <a:xfrm>
            <a:off x="827314" y="5304974"/>
            <a:ext cx="670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selection techniques needed for building a useful model</a:t>
            </a:r>
          </a:p>
        </p:txBody>
      </p:sp>
    </p:spTree>
    <p:extLst>
      <p:ext uri="{BB962C8B-B14F-4D97-AF65-F5344CB8AC3E}">
        <p14:creationId xmlns:p14="http://schemas.microsoft.com/office/powerpoint/2010/main" val="283632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E4F18-7B9E-4211-982B-5E9F8CEB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41E9-09E0-4530-828B-880C563C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006821"/>
            <a:ext cx="7772400" cy="400079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2875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C135E1-FD0A-45E3-8674-235773A4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3" y="222896"/>
            <a:ext cx="6969108" cy="739775"/>
          </a:xfrm>
        </p:spPr>
        <p:txBody>
          <a:bodyPr/>
          <a:lstStyle/>
          <a:p>
            <a:r>
              <a:rPr lang="en-US" dirty="0"/>
              <a:t>II-1. Scatter Plot and 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C55BAA-A27B-492E-B9F8-D63EC8FDB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814" y="1204041"/>
            <a:ext cx="7918371" cy="4449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6B9C26-15CF-4031-9001-92591ABA2EE0}"/>
              </a:ext>
            </a:extLst>
          </p:cNvPr>
          <p:cNvSpPr txBox="1"/>
          <p:nvPr/>
        </p:nvSpPr>
        <p:spPr>
          <a:xfrm>
            <a:off x="490227" y="5657671"/>
            <a:ext cx="324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BMI and Weight: 0.86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 and DM: 0.61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HTN and Met: 0.56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E3232-CEC0-4F50-8248-0E37D0E86F58}"/>
              </a:ext>
            </a:extLst>
          </p:cNvPr>
          <p:cNvSpPr txBox="1"/>
          <p:nvPr/>
        </p:nvSpPr>
        <p:spPr>
          <a:xfrm>
            <a:off x="3223928" y="5653959"/>
            <a:ext cx="270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LDL and CHOL: 0.88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VDL and TG: 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 and AST: 0.78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6C37A-C6CE-4F54-9EA4-0689F8449F31}"/>
              </a:ext>
            </a:extLst>
          </p:cNvPr>
          <p:cNvSpPr txBox="1"/>
          <p:nvPr/>
        </p:nvSpPr>
        <p:spPr>
          <a:xfrm>
            <a:off x="5929457" y="5633739"/>
            <a:ext cx="294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Fibrosis and NAS: 0.64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LS_Bi</a:t>
            </a:r>
            <a:r>
              <a:rPr lang="en-US" dirty="0"/>
              <a:t> and NAS: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LS_Bi</a:t>
            </a:r>
            <a:r>
              <a:rPr lang="en-US" dirty="0"/>
              <a:t> and LS_US: 0.52</a:t>
            </a:r>
          </a:p>
        </p:txBody>
      </p:sp>
    </p:spTree>
    <p:extLst>
      <p:ext uri="{BB962C8B-B14F-4D97-AF65-F5344CB8AC3E}">
        <p14:creationId xmlns:p14="http://schemas.microsoft.com/office/powerpoint/2010/main" val="368874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234E-6E32-42FB-95A5-9C4DB8BB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II-1. Scatter Plot and Correlation Matrix</a:t>
            </a:r>
          </a:p>
        </p:txBody>
      </p:sp>
      <p:pic>
        <p:nvPicPr>
          <p:cNvPr id="5" name="Content Placeholder 4" descr="A blue and white tiled floor&#10;&#10;Description generated with high confidence">
            <a:extLst>
              <a:ext uri="{FF2B5EF4-FFF2-40B4-BE49-F238E27FC236}">
                <a16:creationId xmlns:a16="http://schemas.microsoft.com/office/drawing/2014/main" id="{32DAF864-278A-4568-BE71-F9E63867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2" y="1292954"/>
            <a:ext cx="5342150" cy="53421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54FAD-B931-47EA-9764-C46936319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40" y="4656362"/>
            <a:ext cx="2170922" cy="157214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C99F7-7D74-40FA-B061-548215EAC1B0}"/>
              </a:ext>
            </a:extLst>
          </p:cNvPr>
          <p:cNvSpPr/>
          <p:nvPr/>
        </p:nvSpPr>
        <p:spPr bwMode="auto">
          <a:xfrm>
            <a:off x="1470668" y="2480303"/>
            <a:ext cx="268233" cy="21549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B203B0-227B-4188-9E08-EF1ED163CEEC}"/>
              </a:ext>
            </a:extLst>
          </p:cNvPr>
          <p:cNvSpPr/>
          <p:nvPr/>
        </p:nvSpPr>
        <p:spPr bwMode="auto">
          <a:xfrm>
            <a:off x="3110844" y="4827069"/>
            <a:ext cx="268233" cy="21549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16A1B0CE-66D9-4606-921A-BFABD1E95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134973" y="1545771"/>
            <a:ext cx="1585135" cy="112754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15" name="Picture 14" descr="A close up of a map&#10;&#10;Description generated with high confidence">
            <a:extLst>
              <a:ext uri="{FF2B5EF4-FFF2-40B4-BE49-F238E27FC236}">
                <a16:creationId xmlns:a16="http://schemas.microsoft.com/office/drawing/2014/main" id="{AF115326-CC56-4A5F-8B4F-E087D2AF3A8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4"/>
          <a:stretch/>
        </p:blipFill>
        <p:spPr>
          <a:xfrm>
            <a:off x="4214002" y="2783194"/>
            <a:ext cx="1575580" cy="1130590"/>
          </a:xfrm>
          <a:prstGeom prst="rect">
            <a:avLst/>
          </a:prstGeom>
          <a:ln w="28575">
            <a:solidFill>
              <a:srgbClr val="FF3300"/>
            </a:solidFill>
          </a:ln>
        </p:spPr>
      </p:pic>
      <p:pic>
        <p:nvPicPr>
          <p:cNvPr id="16" name="Picture 1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46A6FA1-D02E-4D68-B4DE-73E77C695BD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/>
          <a:stretch/>
        </p:blipFill>
        <p:spPr>
          <a:xfrm>
            <a:off x="1387705" y="3275943"/>
            <a:ext cx="1546386" cy="1099985"/>
          </a:xfrm>
          <a:prstGeom prst="rect">
            <a:avLst/>
          </a:prstGeom>
          <a:ln w="28575">
            <a:solidFill>
              <a:srgbClr val="FF33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65632A-6420-4004-BF6D-892DA8ABD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668" y="5194637"/>
            <a:ext cx="1687311" cy="1218352"/>
          </a:xfrm>
          <a:prstGeom prst="rect">
            <a:avLst/>
          </a:prstGeom>
          <a:ln w="28575">
            <a:solidFill>
              <a:srgbClr val="FF3300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529AD4-17C5-4734-94BC-4983C0888876}"/>
              </a:ext>
            </a:extLst>
          </p:cNvPr>
          <p:cNvSpPr/>
          <p:nvPr/>
        </p:nvSpPr>
        <p:spPr bwMode="auto">
          <a:xfrm>
            <a:off x="5222211" y="6228510"/>
            <a:ext cx="268233" cy="21549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BE5F2C-5422-4BDA-978A-30C29BFC8293}"/>
              </a:ext>
            </a:extLst>
          </p:cNvPr>
          <p:cNvSpPr/>
          <p:nvPr/>
        </p:nvSpPr>
        <p:spPr bwMode="auto">
          <a:xfrm>
            <a:off x="4733559" y="6228510"/>
            <a:ext cx="268233" cy="21549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D9A8A9-5EC1-4457-83F7-A61D8B8DA59D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 bwMode="auto">
          <a:xfrm flipH="1" flipV="1">
            <a:off x="3157979" y="5803813"/>
            <a:ext cx="1575580" cy="53244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D1580-0C9A-46B5-B4BF-1C31124E4873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H="1" flipV="1">
            <a:off x="2160898" y="4375928"/>
            <a:ext cx="942270" cy="54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1F80FF-284B-412D-AB9E-98B87DBF2C47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1579151" y="2109545"/>
            <a:ext cx="555822" cy="3647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574A5E-1E0D-4FF7-A0BD-E73637DC38A4}"/>
              </a:ext>
            </a:extLst>
          </p:cNvPr>
          <p:cNvCxnSpPr>
            <a:cxnSpLocks/>
          </p:cNvCxnSpPr>
          <p:nvPr/>
        </p:nvCxnSpPr>
        <p:spPr bwMode="auto">
          <a:xfrm flipV="1">
            <a:off x="5490444" y="5442436"/>
            <a:ext cx="793796" cy="8938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0767FB-507D-4945-8D3E-1DE6C10E7873}"/>
              </a:ext>
            </a:extLst>
          </p:cNvPr>
          <p:cNvSpPr/>
          <p:nvPr/>
        </p:nvSpPr>
        <p:spPr bwMode="auto">
          <a:xfrm>
            <a:off x="3335187" y="4608427"/>
            <a:ext cx="268233" cy="21549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3F521-5D90-4BEC-9BC1-7DE827BB6568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flipV="1">
            <a:off x="3615369" y="3913784"/>
            <a:ext cx="1386423" cy="8235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28581C-F3F1-4300-B4A7-A2F78ED7BA52}"/>
              </a:ext>
            </a:extLst>
          </p:cNvPr>
          <p:cNvSpPr txBox="1"/>
          <p:nvPr/>
        </p:nvSpPr>
        <p:spPr>
          <a:xfrm>
            <a:off x="6106593" y="1629032"/>
            <a:ext cx="3133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BMI and Weight: 0.86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VDL and TG: 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LDL and CHOL: 0.88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LS_Bi</a:t>
            </a:r>
            <a:r>
              <a:rPr lang="en-US" dirty="0"/>
              <a:t> and NAS: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LS_Bi</a:t>
            </a:r>
            <a:r>
              <a:rPr lang="en-US" dirty="0"/>
              <a:t> and LS_US: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E08-0922-44C4-A2B7-28EA23D1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3" y="222896"/>
            <a:ext cx="8420206" cy="739775"/>
          </a:xfrm>
        </p:spPr>
        <p:txBody>
          <a:bodyPr/>
          <a:lstStyle/>
          <a:p>
            <a:r>
              <a:rPr lang="en-US" dirty="0"/>
              <a:t>II-2. Variable Transformations - 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C3CB-6E23-49C3-A218-C3781E3E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0" y="1190298"/>
            <a:ext cx="8324850" cy="3108513"/>
          </a:xfrm>
        </p:spPr>
        <p:txBody>
          <a:bodyPr/>
          <a:lstStyle/>
          <a:p>
            <a:r>
              <a:rPr lang="en-US" b="1" dirty="0"/>
              <a:t>Criteria for transformation of variables:</a:t>
            </a:r>
          </a:p>
          <a:p>
            <a:pPr lvl="1"/>
            <a:r>
              <a:rPr lang="en-US" dirty="0"/>
              <a:t>If residuals appear to be normal with constant variance, but relationship is nonlinear, try transforming the X's to make it a straight line.</a:t>
            </a:r>
          </a:p>
          <a:p>
            <a:pPr lvl="1"/>
            <a:r>
              <a:rPr lang="en-US" dirty="0"/>
              <a:t>If the residuals are badly behaved, try transforming Y. If that stabilizes the variance but wrecks the straight line, try transforming X as well to get the straight line back.</a:t>
            </a:r>
          </a:p>
          <a:p>
            <a:r>
              <a:rPr lang="en-US" dirty="0"/>
              <a:t>Residual plots for selected predictor variables:</a:t>
            </a:r>
          </a:p>
          <a:p>
            <a:pPr lvl="1"/>
            <a:r>
              <a:rPr lang="en-US" dirty="0"/>
              <a:t>Variance do not appear to the constant, Y transformation did not improve.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59D3-AAC8-4411-A769-840DF0A5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297680"/>
            <a:ext cx="2795722" cy="2111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C2A6C-B9D1-4451-AA81-75256A39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531" y="4297680"/>
            <a:ext cx="2826655" cy="2138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A920D-87FB-44E6-8BA1-9E1E05899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27" y="4301741"/>
            <a:ext cx="2795722" cy="21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1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E08-0922-44C4-A2B7-28EA23D1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3" y="222896"/>
            <a:ext cx="8420206" cy="739775"/>
          </a:xfrm>
        </p:spPr>
        <p:txBody>
          <a:bodyPr/>
          <a:lstStyle/>
          <a:p>
            <a:r>
              <a:rPr lang="en-US" dirty="0"/>
              <a:t>II-2. Variable Transformations - 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C3CB-6E23-49C3-A218-C3781E3E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0" y="1190298"/>
            <a:ext cx="8324850" cy="3513752"/>
          </a:xfrm>
        </p:spPr>
        <p:txBody>
          <a:bodyPr/>
          <a:lstStyle/>
          <a:p>
            <a:r>
              <a:rPr lang="en-US" b="1" dirty="0"/>
              <a:t>Criteria for transformation of variables:</a:t>
            </a:r>
          </a:p>
          <a:p>
            <a:pPr lvl="1"/>
            <a:r>
              <a:rPr lang="en-US" dirty="0"/>
              <a:t>If residuals appear to be normal with constant variance, but relationship is nonlinear, try transforming the X's to make it a straight line.</a:t>
            </a:r>
          </a:p>
          <a:p>
            <a:pPr lvl="1"/>
            <a:r>
              <a:rPr lang="en-US" dirty="0"/>
              <a:t>If the residuals are badly behaved, try transforming Y. If that stabilizes the variance but wrecks the straight line, try transforming X as well to get the straight line back.</a:t>
            </a:r>
          </a:p>
          <a:p>
            <a:r>
              <a:rPr lang="en-US" dirty="0"/>
              <a:t>Residual plots for selected predictor variables:</a:t>
            </a:r>
          </a:p>
          <a:p>
            <a:pPr lvl="1"/>
            <a:r>
              <a:rPr lang="en-US" dirty="0"/>
              <a:t>Variance do not appear to the constant, Y transformation did not improve.</a:t>
            </a:r>
          </a:p>
          <a:p>
            <a:pPr lvl="1"/>
            <a:r>
              <a:rPr lang="en-US" dirty="0"/>
              <a:t>No visible nonlinear relationship detected no transformation conducted.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37618-FF35-4B10-8D98-E6969CA9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8" y="4305488"/>
            <a:ext cx="2770832" cy="2107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0DFAA8-29AC-4DB8-82F0-4EDE5EC2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14" y="4305488"/>
            <a:ext cx="2790528" cy="2105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3C7F5-9A87-4EEA-9360-E68A4E846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4297680"/>
            <a:ext cx="2790528" cy="21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E08-0922-44C4-A2B7-28EA23D1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3" y="222896"/>
            <a:ext cx="8420206" cy="739775"/>
          </a:xfrm>
        </p:spPr>
        <p:txBody>
          <a:bodyPr/>
          <a:lstStyle/>
          <a:p>
            <a:r>
              <a:rPr lang="en-US" dirty="0"/>
              <a:t>II-2. Variable Transformations -  Response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CC3CB-6E23-49C3-A218-C3781E3E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450" y="1190298"/>
                <a:ext cx="8324850" cy="1892796"/>
              </a:xfrm>
            </p:spPr>
            <p:txBody>
              <a:bodyPr/>
              <a:lstStyle/>
              <a:p>
                <a:r>
                  <a:rPr lang="en-US" dirty="0"/>
                  <a:t>Transformation of explanatory variable (</a:t>
                </a:r>
                <a:r>
                  <a:rPr lang="en-US" dirty="0" err="1"/>
                  <a:t>LS_Bi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The Box-cox procedure returned the best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LS_US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0, 0.5, 1</m:t>
                        </m:r>
                      </m:e>
                    </m:d>
                  </m:oMath>
                </a14:m>
                <a:r>
                  <a:rPr lang="en-US" dirty="0"/>
                  <a:t>: power transformation require value to be none-zero</a:t>
                </a:r>
              </a:p>
              <a:p>
                <a:pPr lvl="1"/>
                <a:r>
                  <a:rPr lang="en-US" dirty="0"/>
                  <a:t>Transformation depend on the numerical values for categorization</a:t>
                </a:r>
              </a:p>
              <a:p>
                <a:pPr lvl="1"/>
                <a:r>
                  <a:rPr lang="en-US" dirty="0"/>
                  <a:t>For simplicity and due to low improvement, </a:t>
                </a:r>
                <a:r>
                  <a:rPr lang="en-US" dirty="0" err="1"/>
                  <a:t>LS_Bi</a:t>
                </a:r>
                <a:r>
                  <a:rPr lang="en-US" dirty="0"/>
                  <a:t> is not transformed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CC3CB-6E23-49C3-A218-C3781E3E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450" y="1190298"/>
                <a:ext cx="8324850" cy="1892796"/>
              </a:xfrm>
              <a:blipFill>
                <a:blip r:embed="rId2"/>
                <a:stretch>
                  <a:fillRect l="-806" t="-1929" b="-4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CE8713-D923-4D24-BFEF-5EE5FE3B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51" y="3310721"/>
            <a:ext cx="3809608" cy="2865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A7FCEC7-4DA3-4EF2-AF03-9C08F644E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009544"/>
                  </p:ext>
                </p:extLst>
              </p:nvPr>
            </p:nvGraphicFramePr>
            <p:xfrm>
              <a:off x="716972" y="3849707"/>
              <a:ext cx="3949296" cy="197605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41766">
                      <a:extLst>
                        <a:ext uri="{9D8B030D-6E8A-4147-A177-3AD203B41FA5}">
                          <a16:colId xmlns:a16="http://schemas.microsoft.com/office/drawing/2014/main" val="3744444273"/>
                        </a:ext>
                      </a:extLst>
                    </a:gridCol>
                    <a:gridCol w="1253765">
                      <a:extLst>
                        <a:ext uri="{9D8B030D-6E8A-4147-A177-3AD203B41FA5}">
                          <a16:colId xmlns:a16="http://schemas.microsoft.com/office/drawing/2014/main" val="135905106"/>
                        </a:ext>
                      </a:extLst>
                    </a:gridCol>
                    <a:gridCol w="1253765">
                      <a:extLst>
                        <a:ext uri="{9D8B030D-6E8A-4147-A177-3AD203B41FA5}">
                          <a16:colId xmlns:a16="http://schemas.microsoft.com/office/drawing/2014/main" val="215621945"/>
                        </a:ext>
                      </a:extLst>
                    </a:gridCol>
                  </a:tblGrid>
                  <a:tr h="67681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Before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After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369144"/>
                      </a:ext>
                    </a:extLst>
                  </a:tr>
                  <a:tr h="6224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0.3644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0.3706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2271982"/>
                      </a:ext>
                    </a:extLst>
                  </a:tr>
                  <a:tr h="676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 </a:t>
                          </a:r>
                          <a:r>
                            <a:rPr lang="en-US" dirty="0" err="1"/>
                            <a:t>Pred</a:t>
                          </a:r>
                          <a:r>
                            <a:rPr lang="en-US" dirty="0"/>
                            <a:t>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70/373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64/373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1945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A7FCEC7-4DA3-4EF2-AF03-9C08F644E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009544"/>
                  </p:ext>
                </p:extLst>
              </p:nvPr>
            </p:nvGraphicFramePr>
            <p:xfrm>
              <a:off x="716972" y="3849707"/>
              <a:ext cx="3949296" cy="197605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41766">
                      <a:extLst>
                        <a:ext uri="{9D8B030D-6E8A-4147-A177-3AD203B41FA5}">
                          <a16:colId xmlns:a16="http://schemas.microsoft.com/office/drawing/2014/main" val="3744444273"/>
                        </a:ext>
                      </a:extLst>
                    </a:gridCol>
                    <a:gridCol w="1253765">
                      <a:extLst>
                        <a:ext uri="{9D8B030D-6E8A-4147-A177-3AD203B41FA5}">
                          <a16:colId xmlns:a16="http://schemas.microsoft.com/office/drawing/2014/main" val="135905106"/>
                        </a:ext>
                      </a:extLst>
                    </a:gridCol>
                    <a:gridCol w="1253765">
                      <a:extLst>
                        <a:ext uri="{9D8B030D-6E8A-4147-A177-3AD203B41FA5}">
                          <a16:colId xmlns:a16="http://schemas.microsoft.com/office/drawing/2014/main" val="215621945"/>
                        </a:ext>
                      </a:extLst>
                    </a:gridCol>
                  </a:tblGrid>
                  <a:tr h="67681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Before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After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369144"/>
                      </a:ext>
                    </a:extLst>
                  </a:tr>
                  <a:tr h="6224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2" t="-108738" r="-175527" b="-1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0.3644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0.3706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2271982"/>
                      </a:ext>
                    </a:extLst>
                  </a:tr>
                  <a:tr h="676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 </a:t>
                          </a:r>
                          <a:r>
                            <a:rPr lang="en-US" dirty="0" err="1"/>
                            <a:t>Pred</a:t>
                          </a:r>
                          <a:r>
                            <a:rPr lang="en-US" dirty="0"/>
                            <a:t> Rate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70/373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64/373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1945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140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7F14-8675-436A-AE09-A0CDBED7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II-3 &amp; 4. Variable Selection - </a:t>
            </a:r>
            <a:r>
              <a:rPr lang="en-US" dirty="0" err="1"/>
              <a:t>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87D9-CB6D-49DF-A40A-1C34DDAD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0" y="1190298"/>
            <a:ext cx="8324850" cy="784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Cp</a:t>
            </a:r>
            <a:r>
              <a:rPr lang="en-US" i="1" dirty="0"/>
              <a:t> criteria to determine the best set of explanatory variable:</a:t>
            </a:r>
          </a:p>
          <a:p>
            <a:r>
              <a:rPr lang="en-US" b="1" dirty="0"/>
              <a:t>9 variables: {Weight, BMI, Met, HPL, TG, VDL, AST, ALT and LS_US}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B6C1E-2365-4C35-B6E8-49019E28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54"/>
          <a:stretch/>
        </p:blipFill>
        <p:spPr>
          <a:xfrm>
            <a:off x="0" y="1987177"/>
            <a:ext cx="9144000" cy="1821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FEAAD-8176-4913-9552-1A7432FAF627}"/>
              </a:ext>
            </a:extLst>
          </p:cNvPr>
          <p:cNvSpPr/>
          <p:nvPr/>
        </p:nvSpPr>
        <p:spPr bwMode="auto">
          <a:xfrm>
            <a:off x="28281" y="2281288"/>
            <a:ext cx="9078012" cy="110765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A44B4-D621-45B8-8CA6-986BD50788D7}"/>
              </a:ext>
            </a:extLst>
          </p:cNvPr>
          <p:cNvSpPr/>
          <p:nvPr/>
        </p:nvSpPr>
        <p:spPr bwMode="auto">
          <a:xfrm>
            <a:off x="480767" y="2281288"/>
            <a:ext cx="725864" cy="1527141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DF018BE-1C49-4869-9DE8-4F53591659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6449" y="4101983"/>
                <a:ext cx="4807331" cy="22467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13" tIns="45705" rIns="91413" bIns="45705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ts val="600"/>
                  </a:spcBef>
                  <a:spcAft>
                    <a:spcPts val="0"/>
                  </a:spcAft>
                  <a:buChar char="•"/>
                  <a:defRPr sz="200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ts val="0"/>
                  </a:spcBef>
                  <a:spcAft>
                    <a:spcPts val="1000"/>
                  </a:spcAft>
                  <a:buChar char="–"/>
                  <a:defRPr sz="1800">
                    <a:solidFill>
                      <a:schemeClr val="tx1"/>
                    </a:solidFill>
                    <a:latin typeface="Calibri"/>
                  </a:defRPr>
                </a:lvl2pPr>
                <a:lvl3pPr marL="1143000" indent="-228600" algn="l" rtl="0" eaLnBrk="0" fontAlgn="base" hangingPunct="0">
                  <a:spcBef>
                    <a:spcPts val="0"/>
                  </a:spcBef>
                  <a:spcAft>
                    <a:spcPts val="1000"/>
                  </a:spcAft>
                  <a:buChar char="•"/>
                  <a:defRPr sz="1600">
                    <a:solidFill>
                      <a:schemeClr val="tx1"/>
                    </a:solidFill>
                    <a:latin typeface="Calibri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did not see significant improvement</a:t>
                </a:r>
              </a:p>
              <a:p>
                <a:r>
                  <a:rPr lang="en-US" dirty="0"/>
                  <a:t>False Prediction Rate: (70/373 to 71/373)</a:t>
                </a:r>
              </a:p>
              <a:p>
                <a:r>
                  <a:rPr lang="en-US" dirty="0"/>
                  <a:t>Recall </a:t>
                </a:r>
                <a:r>
                  <a:rPr lang="en-US" dirty="0">
                    <a:solidFill>
                      <a:srgbClr val="FF0000"/>
                    </a:solidFill>
                  </a:rPr>
                  <a:t>AST</a:t>
                </a:r>
                <a:r>
                  <a:rPr lang="en-US" dirty="0"/>
                  <a:t> and ALT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Multi-collinearity</a:t>
                </a:r>
              </a:p>
              <a:p>
                <a:r>
                  <a:rPr lang="en-US" dirty="0"/>
                  <a:t>Recall Met: (HTN and DM)</a:t>
                </a:r>
              </a:p>
              <a:p>
                <a:r>
                  <a:rPr lang="en-US" dirty="0"/>
                  <a:t>VDL and TG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DF018BE-1C49-4869-9DE8-4F5359165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49" y="4101983"/>
                <a:ext cx="4807331" cy="2246739"/>
              </a:xfrm>
              <a:prstGeom prst="rect">
                <a:avLst/>
              </a:prstGeom>
              <a:blipFill>
                <a:blip r:embed="rId3"/>
                <a:stretch>
                  <a:fillRect l="-1396" t="-1630" r="-635" b="-40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253E6D0-700E-495F-9D10-C4FD0F55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81" y="4102540"/>
            <a:ext cx="3675570" cy="22461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50E546-2509-43F3-A88A-7727070B0E31}"/>
              </a:ext>
            </a:extLst>
          </p:cNvPr>
          <p:cNvSpPr/>
          <p:nvPr/>
        </p:nvSpPr>
        <p:spPr bwMode="auto">
          <a:xfrm>
            <a:off x="6881566" y="4279769"/>
            <a:ext cx="1508289" cy="207838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0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7F14-8675-436A-AE09-A0CDBED7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II-3 &amp; 4. Variable Selection - Stepwise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87D9-CB6D-49DF-A40A-1C34DDAD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49" y="1190298"/>
            <a:ext cx="8489677" cy="784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Cp</a:t>
            </a:r>
            <a:r>
              <a:rPr lang="en-US" i="1" dirty="0"/>
              <a:t> criteria to determine the best set of explanatory variable:</a:t>
            </a:r>
            <a:endParaRPr lang="en-US" dirty="0"/>
          </a:p>
          <a:p>
            <a:r>
              <a:rPr lang="en-US" b="1" dirty="0"/>
              <a:t>6 variables: {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Weight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BMI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Height</a:t>
            </a:r>
            <a:r>
              <a:rPr lang="en-US" b="1" dirty="0"/>
              <a:t>, Met, HPL,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TG</a:t>
            </a:r>
            <a:r>
              <a:rPr lang="en-US" b="1" dirty="0"/>
              <a:t>, VDL, AST,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ALT</a:t>
            </a:r>
            <a:r>
              <a:rPr lang="en-US" b="1" dirty="0"/>
              <a:t> and LS_US}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4E76D-126A-4796-84C0-2CE2B43E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56" y="2043260"/>
            <a:ext cx="5800725" cy="2257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94FC0C-BB53-4CD0-95BC-0508180608B8}"/>
              </a:ext>
            </a:extLst>
          </p:cNvPr>
          <p:cNvSpPr/>
          <p:nvPr/>
        </p:nvSpPr>
        <p:spPr bwMode="auto">
          <a:xfrm>
            <a:off x="6570482" y="2752627"/>
            <a:ext cx="622800" cy="1470581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D5065-3A05-45FF-A63C-5693A7FB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26" y="4406254"/>
            <a:ext cx="4276725" cy="22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11B5CDD-1A93-4208-8F7F-9C397C3AD0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6450" y="4368847"/>
                <a:ext cx="3967906" cy="1708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13" tIns="45705" rIns="91413" bIns="45705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ts val="600"/>
                  </a:spcBef>
                  <a:spcAft>
                    <a:spcPts val="0"/>
                  </a:spcAft>
                  <a:buChar char="•"/>
                  <a:defRPr sz="2000">
                    <a:solidFill>
                      <a:schemeClr val="tx1"/>
                    </a:solidFill>
                    <a:latin typeface="Calibri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ts val="0"/>
                  </a:spcBef>
                  <a:spcAft>
                    <a:spcPts val="1000"/>
                  </a:spcAft>
                  <a:buChar char="–"/>
                  <a:defRPr sz="1800">
                    <a:solidFill>
                      <a:schemeClr val="tx1"/>
                    </a:solidFill>
                    <a:latin typeface="Calibri"/>
                  </a:defRPr>
                </a:lvl2pPr>
                <a:lvl3pPr marL="1143000" indent="-228600" algn="l" rtl="0" eaLnBrk="0" fontAlgn="base" hangingPunct="0">
                  <a:spcBef>
                    <a:spcPts val="0"/>
                  </a:spcBef>
                  <a:spcAft>
                    <a:spcPts val="1000"/>
                  </a:spcAft>
                  <a:buChar char="•"/>
                  <a:defRPr sz="1600">
                    <a:solidFill>
                      <a:schemeClr val="tx1"/>
                    </a:solidFill>
                    <a:latin typeface="Calibri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0.3426 (compared to 0.3644)</a:t>
                </a:r>
              </a:p>
              <a:p>
                <a:r>
                  <a:rPr lang="en-US" dirty="0"/>
                  <a:t>False Prediction Rate is 73/373 (0.196, compared to 70/373=0.188)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11B5CDD-1A93-4208-8F7F-9C397C3A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50" y="4368847"/>
                <a:ext cx="3967906" cy="1708130"/>
              </a:xfrm>
              <a:prstGeom prst="rect">
                <a:avLst/>
              </a:prstGeom>
              <a:blipFill>
                <a:blip r:embed="rId4"/>
                <a:stretch>
                  <a:fillRect l="-1690" t="-2500" b="-5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2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49C4-EA00-4958-9FBD-C56F7967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44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/>
              <a:t>Examination of influential observations and outliers in candidate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C1E55-F2B3-4787-8C96-3DD34A2B4EF0}"/>
              </a:ext>
            </a:extLst>
          </p:cNvPr>
          <p:cNvSpPr/>
          <p:nvPr/>
        </p:nvSpPr>
        <p:spPr>
          <a:xfrm>
            <a:off x="0" y="2523841"/>
            <a:ext cx="819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Cutoff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studentized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residuals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-p-1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378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-9-1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(1-0.05/2*378)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368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0.99 ~ 3 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39FD7-88F5-449A-BCE8-05223FCD3E65}"/>
              </a:ext>
            </a:extLst>
          </p:cNvPr>
          <p:cNvSpPr/>
          <p:nvPr/>
        </p:nvSpPr>
        <p:spPr>
          <a:xfrm>
            <a:off x="0" y="3528950"/>
            <a:ext cx="3263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Cutoff for Cook’s 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4/n = 0.011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06AB7-3A44-4FEC-BA01-32038CC6B95E}"/>
              </a:ext>
            </a:extLst>
          </p:cNvPr>
          <p:cNvSpPr/>
          <p:nvPr/>
        </p:nvSpPr>
        <p:spPr>
          <a:xfrm>
            <a:off x="0" y="453405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Matrix cutoff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 = 0.0489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0E035-905B-4C7D-BBEF-1D316F7890A4}"/>
              </a:ext>
            </a:extLst>
          </p:cNvPr>
          <p:cNvSpPr txBox="1"/>
          <p:nvPr/>
        </p:nvSpPr>
        <p:spPr>
          <a:xfrm>
            <a:off x="585788" y="2957112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No outliers based on </a:t>
            </a:r>
            <a:r>
              <a:rPr lang="en-US" b="1" i="1" dirty="0" err="1"/>
              <a:t>studentized</a:t>
            </a:r>
            <a:r>
              <a:rPr lang="en-US" b="1" i="1" dirty="0"/>
              <a:t> residuals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678C6-457E-407B-861D-CD4928D4CBEB}"/>
              </a:ext>
            </a:extLst>
          </p:cNvPr>
          <p:cNvSpPr txBox="1"/>
          <p:nvPr/>
        </p:nvSpPr>
        <p:spPr>
          <a:xfrm>
            <a:off x="585788" y="3970174"/>
            <a:ext cx="883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Observations 136,345, 287, 132, 121, 252, 217, 346, 249, 33, 175, 383 considered influential based on Cook’s D</a:t>
            </a:r>
          </a:p>
          <a:p>
            <a:r>
              <a:rPr lang="en-US" b="1" i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5A31A-4B06-4BC8-A8D0-253F0EBBF0B5}"/>
              </a:ext>
            </a:extLst>
          </p:cNvPr>
          <p:cNvSpPr txBox="1"/>
          <p:nvPr/>
        </p:nvSpPr>
        <p:spPr>
          <a:xfrm>
            <a:off x="585787" y="4969331"/>
            <a:ext cx="8173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Observations 405,  379 ,94, 2, 273, 217, 368, 407, 347, 84, 230, 398, 346, 33, 383 above threshold for influential observations</a:t>
            </a:r>
          </a:p>
          <a:p>
            <a:r>
              <a:rPr lang="en-US" b="1" i="1" dirty="0"/>
              <a:t>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6C880-51C0-4189-941C-67373471C4D5}"/>
              </a:ext>
            </a:extLst>
          </p:cNvPr>
          <p:cNvSpPr/>
          <p:nvPr/>
        </p:nvSpPr>
        <p:spPr>
          <a:xfrm>
            <a:off x="0" y="131227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LS_Bi_predicted</a:t>
            </a:r>
            <a:r>
              <a:rPr lang="en-US" dirty="0"/>
              <a:t> = </a:t>
            </a:r>
            <a:r>
              <a:rPr lang="en-US" dirty="0" err="1"/>
              <a:t>b</a:t>
            </a:r>
            <a:r>
              <a:rPr lang="en-US" baseline="-25000" dirty="0" err="1"/>
              <a:t>0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1</a:t>
            </a:r>
            <a:r>
              <a:rPr lang="en-US" baseline="-25000" dirty="0"/>
              <a:t>*</a:t>
            </a:r>
            <a:r>
              <a:rPr lang="en-US" dirty="0"/>
              <a:t>Weight + </a:t>
            </a:r>
            <a:r>
              <a:rPr lang="en-US" dirty="0" err="1"/>
              <a:t>b</a:t>
            </a:r>
            <a:r>
              <a:rPr lang="en-US" baseline="-25000" dirty="0" err="1"/>
              <a:t>2</a:t>
            </a:r>
            <a:r>
              <a:rPr lang="en-US" baseline="-25000" dirty="0"/>
              <a:t>*</a:t>
            </a:r>
            <a:r>
              <a:rPr lang="en-US" dirty="0"/>
              <a:t>BMI + </a:t>
            </a:r>
            <a:r>
              <a:rPr lang="en-US" dirty="0" err="1"/>
              <a:t>b</a:t>
            </a:r>
            <a:r>
              <a:rPr lang="en-US" baseline="-25000" dirty="0" err="1"/>
              <a:t>3</a:t>
            </a:r>
            <a:r>
              <a:rPr lang="en-US" baseline="-25000" dirty="0"/>
              <a:t>*</a:t>
            </a:r>
            <a:r>
              <a:rPr lang="en-US" dirty="0"/>
              <a:t>Metabolic syndrome + </a:t>
            </a:r>
            <a:r>
              <a:rPr lang="en-US" dirty="0" err="1"/>
              <a:t>b</a:t>
            </a:r>
            <a:r>
              <a:rPr lang="en-US" baseline="-25000" dirty="0" err="1"/>
              <a:t>4</a:t>
            </a:r>
            <a:r>
              <a:rPr lang="en-US" baseline="-25000" dirty="0"/>
              <a:t>* </a:t>
            </a:r>
            <a:r>
              <a:rPr lang="en-US" dirty="0"/>
              <a:t>hyperlipidemia + </a:t>
            </a:r>
            <a:r>
              <a:rPr lang="en-US" dirty="0" err="1"/>
              <a:t>b</a:t>
            </a:r>
            <a:r>
              <a:rPr lang="en-US" baseline="-25000" dirty="0" err="1"/>
              <a:t>5</a:t>
            </a:r>
            <a:r>
              <a:rPr lang="en-US" baseline="-25000" dirty="0"/>
              <a:t>* </a:t>
            </a:r>
            <a:r>
              <a:rPr lang="en-US" dirty="0"/>
              <a:t>plasma triglycerides + </a:t>
            </a:r>
            <a:r>
              <a:rPr lang="en-US" dirty="0" err="1"/>
              <a:t>b</a:t>
            </a:r>
            <a:r>
              <a:rPr lang="en-US" baseline="-25000" dirty="0" err="1"/>
              <a:t>6</a:t>
            </a:r>
            <a:r>
              <a:rPr lang="en-US" baseline="-25000" dirty="0"/>
              <a:t>* </a:t>
            </a:r>
            <a:r>
              <a:rPr lang="en-US" dirty="0"/>
              <a:t>very low density lipoprotein cholesterol + </a:t>
            </a:r>
            <a:r>
              <a:rPr lang="en-US" dirty="0" err="1"/>
              <a:t>b</a:t>
            </a:r>
            <a:r>
              <a:rPr lang="en-US" baseline="-25000" dirty="0" err="1"/>
              <a:t>7</a:t>
            </a:r>
            <a:r>
              <a:rPr lang="en-US" baseline="-25000" dirty="0"/>
              <a:t> *</a:t>
            </a:r>
            <a:r>
              <a:rPr lang="en-US" dirty="0"/>
              <a:t>aspartate aminotransferase + </a:t>
            </a:r>
            <a:r>
              <a:rPr lang="en-US" dirty="0" err="1"/>
              <a:t>b</a:t>
            </a:r>
            <a:r>
              <a:rPr lang="en-US" baseline="-25000" dirty="0" err="1"/>
              <a:t>8</a:t>
            </a:r>
            <a:r>
              <a:rPr lang="en-US" baseline="-25000" dirty="0"/>
              <a:t> *</a:t>
            </a:r>
            <a:r>
              <a:rPr lang="en-US" dirty="0"/>
              <a:t>alanine aminotransferase + </a:t>
            </a:r>
            <a:r>
              <a:rPr lang="en-US" dirty="0" err="1"/>
              <a:t>b</a:t>
            </a:r>
            <a:r>
              <a:rPr lang="en-US" baseline="-25000" dirty="0" err="1"/>
              <a:t>9</a:t>
            </a:r>
            <a:r>
              <a:rPr lang="en-US" baseline="-25000" dirty="0"/>
              <a:t>* </a:t>
            </a:r>
            <a:r>
              <a:rPr lang="en-US" dirty="0"/>
              <a:t>ultrasound</a:t>
            </a:r>
          </a:p>
          <a:p>
            <a:r>
              <a:rPr lang="en-US" dirty="0"/>
              <a:t>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CD896-F360-420F-A56C-9CB0E88A1510}"/>
              </a:ext>
            </a:extLst>
          </p:cNvPr>
          <p:cNvSpPr txBox="1"/>
          <p:nvPr/>
        </p:nvSpPr>
        <p:spPr>
          <a:xfrm>
            <a:off x="2858" y="5792409"/>
            <a:ext cx="827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 may help reduce influence of these observations on the regression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1012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50" y="1190297"/>
            <a:ext cx="8324850" cy="5201394"/>
          </a:xfrm>
        </p:spPr>
        <p:txBody>
          <a:bodyPr/>
          <a:lstStyle/>
          <a:p>
            <a:r>
              <a:rPr lang="en-US" altLang="zh-CN" b="1" dirty="0"/>
              <a:t>Problem overview</a:t>
            </a:r>
          </a:p>
          <a:p>
            <a:r>
              <a:rPr lang="en-US" altLang="zh-CN" b="1" dirty="0"/>
              <a:t>PART I: </a:t>
            </a:r>
          </a:p>
          <a:p>
            <a:pPr lvl="1"/>
            <a:r>
              <a:rPr lang="en-US" altLang="zh-CN" dirty="0"/>
              <a:t>1. Piecewise regression of one predictor</a:t>
            </a:r>
          </a:p>
          <a:p>
            <a:pPr lvl="1"/>
            <a:r>
              <a:rPr lang="en-US" altLang="zh-CN" dirty="0"/>
              <a:t>2. Extra sums of squares</a:t>
            </a:r>
          </a:p>
          <a:p>
            <a:pPr lvl="1"/>
            <a:r>
              <a:rPr lang="en-US" altLang="zh-CN" dirty="0"/>
              <a:t>3. Type I and Type II sums of squares</a:t>
            </a:r>
          </a:p>
          <a:p>
            <a:pPr lvl="1"/>
            <a:r>
              <a:rPr lang="en-US" altLang="zh-CN" dirty="0"/>
              <a:t>4. Regression models with different predictors</a:t>
            </a:r>
          </a:p>
          <a:p>
            <a:r>
              <a:rPr lang="en-US" altLang="zh-CN" b="1" dirty="0"/>
              <a:t>PART II:</a:t>
            </a:r>
          </a:p>
          <a:p>
            <a:pPr lvl="1"/>
            <a:r>
              <a:rPr lang="en-US" altLang="zh-CN" dirty="0"/>
              <a:t>1. Scatterplot and Correlation Matrix</a:t>
            </a:r>
          </a:p>
          <a:p>
            <a:pPr lvl="1"/>
            <a:r>
              <a:rPr lang="en-US" altLang="zh-CN" dirty="0"/>
              <a:t>2. Transformation</a:t>
            </a:r>
          </a:p>
          <a:p>
            <a:pPr lvl="1"/>
            <a:r>
              <a:rPr lang="en-US" altLang="zh-CN" dirty="0"/>
              <a:t>3&amp;4. Variable Selection: </a:t>
            </a:r>
            <a:r>
              <a:rPr lang="en-US" altLang="zh-CN" dirty="0" err="1"/>
              <a:t>Cp</a:t>
            </a:r>
            <a:r>
              <a:rPr lang="en-US" altLang="zh-CN" dirty="0"/>
              <a:t> and Stepwise</a:t>
            </a:r>
          </a:p>
          <a:p>
            <a:pPr lvl="1"/>
            <a:r>
              <a:rPr lang="en-US" altLang="zh-CN" dirty="0"/>
              <a:t>5&amp;6. Assumption Check and Outliers</a:t>
            </a:r>
          </a:p>
          <a:p>
            <a:pPr lvl="1"/>
            <a:r>
              <a:rPr lang="en-US" altLang="zh-CN" dirty="0"/>
              <a:t>7. Best Model</a:t>
            </a:r>
          </a:p>
          <a:p>
            <a:r>
              <a:rPr lang="en-US" altLang="zh-CN" b="1" dirty="0"/>
              <a:t>Concluding Remarks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9350760" y="4548229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80" y="4539949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59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49C4-EA00-4958-9FBD-C56F7967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488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Examination of multicollinearity in candidate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6C880-51C0-4189-941C-67373471C4D5}"/>
              </a:ext>
            </a:extLst>
          </p:cNvPr>
          <p:cNvSpPr/>
          <p:nvPr/>
        </p:nvSpPr>
        <p:spPr>
          <a:xfrm>
            <a:off x="0" y="110082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LS_Bi_predicted</a:t>
            </a:r>
            <a:r>
              <a:rPr lang="en-US" dirty="0"/>
              <a:t> = </a:t>
            </a:r>
            <a:r>
              <a:rPr lang="en-US" dirty="0" err="1"/>
              <a:t>b</a:t>
            </a:r>
            <a:r>
              <a:rPr lang="en-US" baseline="-25000" dirty="0" err="1"/>
              <a:t>0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1</a:t>
            </a:r>
            <a:r>
              <a:rPr lang="en-US" baseline="-25000" dirty="0"/>
              <a:t>*</a:t>
            </a:r>
            <a:r>
              <a:rPr lang="en-US" dirty="0"/>
              <a:t>Weight + </a:t>
            </a:r>
            <a:r>
              <a:rPr lang="en-US" dirty="0" err="1"/>
              <a:t>b</a:t>
            </a:r>
            <a:r>
              <a:rPr lang="en-US" baseline="-25000" dirty="0" err="1"/>
              <a:t>2</a:t>
            </a:r>
            <a:r>
              <a:rPr lang="en-US" baseline="-25000" dirty="0"/>
              <a:t>*</a:t>
            </a:r>
            <a:r>
              <a:rPr lang="en-US" dirty="0"/>
              <a:t>BMI + </a:t>
            </a:r>
            <a:r>
              <a:rPr lang="en-US" dirty="0" err="1"/>
              <a:t>b</a:t>
            </a:r>
            <a:r>
              <a:rPr lang="en-US" baseline="-25000" dirty="0" err="1"/>
              <a:t>3</a:t>
            </a:r>
            <a:r>
              <a:rPr lang="en-US" baseline="-25000" dirty="0"/>
              <a:t>*</a:t>
            </a:r>
            <a:r>
              <a:rPr lang="en-US" dirty="0"/>
              <a:t>Metabolic syndrome + </a:t>
            </a:r>
            <a:r>
              <a:rPr lang="en-US" dirty="0" err="1"/>
              <a:t>b</a:t>
            </a:r>
            <a:r>
              <a:rPr lang="en-US" baseline="-25000" dirty="0" err="1"/>
              <a:t>4</a:t>
            </a:r>
            <a:r>
              <a:rPr lang="en-US" baseline="-25000" dirty="0"/>
              <a:t>* </a:t>
            </a:r>
            <a:r>
              <a:rPr lang="en-US" dirty="0"/>
              <a:t>hyperlipidemia + </a:t>
            </a:r>
            <a:r>
              <a:rPr lang="en-US" dirty="0" err="1"/>
              <a:t>b</a:t>
            </a:r>
            <a:r>
              <a:rPr lang="en-US" baseline="-25000" dirty="0" err="1"/>
              <a:t>5</a:t>
            </a:r>
            <a:r>
              <a:rPr lang="en-US" baseline="-25000" dirty="0"/>
              <a:t>* </a:t>
            </a:r>
            <a:r>
              <a:rPr lang="en-US" dirty="0"/>
              <a:t>plasma triglycerides + </a:t>
            </a:r>
            <a:r>
              <a:rPr lang="en-US" dirty="0" err="1"/>
              <a:t>b</a:t>
            </a:r>
            <a:r>
              <a:rPr lang="en-US" baseline="-25000" dirty="0" err="1"/>
              <a:t>6</a:t>
            </a:r>
            <a:r>
              <a:rPr lang="en-US" baseline="-25000" dirty="0"/>
              <a:t>* </a:t>
            </a:r>
            <a:r>
              <a:rPr lang="en-US" dirty="0"/>
              <a:t>very low density lipoprotein cholesterol + </a:t>
            </a:r>
            <a:r>
              <a:rPr lang="en-US" dirty="0" err="1"/>
              <a:t>b</a:t>
            </a:r>
            <a:r>
              <a:rPr lang="en-US" baseline="-25000" dirty="0" err="1"/>
              <a:t>7</a:t>
            </a:r>
            <a:r>
              <a:rPr lang="en-US" baseline="-25000" dirty="0"/>
              <a:t> *</a:t>
            </a:r>
            <a:r>
              <a:rPr lang="en-US" dirty="0"/>
              <a:t>aspartate aminotransferase + </a:t>
            </a:r>
            <a:r>
              <a:rPr lang="en-US" dirty="0" err="1"/>
              <a:t>b</a:t>
            </a:r>
            <a:r>
              <a:rPr lang="en-US" baseline="-25000" dirty="0" err="1"/>
              <a:t>8</a:t>
            </a:r>
            <a:r>
              <a:rPr lang="en-US" baseline="-25000" dirty="0"/>
              <a:t> *</a:t>
            </a:r>
            <a:r>
              <a:rPr lang="en-US" dirty="0"/>
              <a:t>alanine aminotransferase + </a:t>
            </a:r>
            <a:r>
              <a:rPr lang="en-US" dirty="0" err="1"/>
              <a:t>b</a:t>
            </a:r>
            <a:r>
              <a:rPr lang="en-US" baseline="-25000" dirty="0" err="1"/>
              <a:t>9</a:t>
            </a:r>
            <a:r>
              <a:rPr lang="en-US" baseline="-25000" dirty="0"/>
              <a:t>* </a:t>
            </a:r>
            <a:r>
              <a:rPr lang="en-US" dirty="0"/>
              <a:t>ultrasound</a:t>
            </a:r>
          </a:p>
          <a:p>
            <a:r>
              <a:rPr lang="en-US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380BFF-C8F3-4339-8F2C-DA622D50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26899"/>
              </p:ext>
            </p:extLst>
          </p:nvPr>
        </p:nvGraphicFramePr>
        <p:xfrm>
          <a:off x="313962" y="3291912"/>
          <a:ext cx="8516075" cy="3131820"/>
        </p:xfrm>
        <a:graphic>
          <a:graphicData uri="http://schemas.openxmlformats.org/drawingml/2006/table">
            <a:tbl>
              <a:tblPr/>
              <a:tblGrid>
                <a:gridCol w="1225334">
                  <a:extLst>
                    <a:ext uri="{9D8B030D-6E8A-4147-A177-3AD203B41FA5}">
                      <a16:colId xmlns:a16="http://schemas.microsoft.com/office/drawing/2014/main" val="1398651564"/>
                    </a:ext>
                  </a:extLst>
                </a:gridCol>
                <a:gridCol w="980268">
                  <a:extLst>
                    <a:ext uri="{9D8B030D-6E8A-4147-A177-3AD203B41FA5}">
                      <a16:colId xmlns:a16="http://schemas.microsoft.com/office/drawing/2014/main" val="4127525949"/>
                    </a:ext>
                  </a:extLst>
                </a:gridCol>
                <a:gridCol w="1368291">
                  <a:extLst>
                    <a:ext uri="{9D8B030D-6E8A-4147-A177-3AD203B41FA5}">
                      <a16:colId xmlns:a16="http://schemas.microsoft.com/office/drawing/2014/main" val="1293812479"/>
                    </a:ext>
                  </a:extLst>
                </a:gridCol>
                <a:gridCol w="1490823">
                  <a:extLst>
                    <a:ext uri="{9D8B030D-6E8A-4147-A177-3AD203B41FA5}">
                      <a16:colId xmlns:a16="http://schemas.microsoft.com/office/drawing/2014/main" val="3656189230"/>
                    </a:ext>
                  </a:extLst>
                </a:gridCol>
                <a:gridCol w="980268">
                  <a:extLst>
                    <a:ext uri="{9D8B030D-6E8A-4147-A177-3AD203B41FA5}">
                      <a16:colId xmlns:a16="http://schemas.microsoft.com/office/drawing/2014/main" val="2972214596"/>
                    </a:ext>
                  </a:extLst>
                </a:gridCol>
                <a:gridCol w="980268">
                  <a:extLst>
                    <a:ext uri="{9D8B030D-6E8A-4147-A177-3AD203B41FA5}">
                      <a16:colId xmlns:a16="http://schemas.microsoft.com/office/drawing/2014/main" val="3189866981"/>
                    </a:ext>
                  </a:extLst>
                </a:gridCol>
                <a:gridCol w="1490823">
                  <a:extLst>
                    <a:ext uri="{9D8B030D-6E8A-4147-A177-3AD203B41FA5}">
                      <a16:colId xmlns:a16="http://schemas.microsoft.com/office/drawing/2014/main" val="1999405196"/>
                    </a:ext>
                  </a:extLst>
                </a:gridCol>
              </a:tblGrid>
              <a:tr h="234315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 Estimates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98376"/>
                  </a:ext>
                </a:extLst>
              </a:tr>
              <a:tr h="26289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 &gt; |t|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Variance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030849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Inflation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1338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-0.0248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0.1186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0.8344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33969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-0.00269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0.00125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-2.15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3.93913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13728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0.01075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0.00409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2.63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3.9549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4667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0.07622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0.04616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0.0995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1.34418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1628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HPL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-0.10891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0.04705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-2.31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0.0212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1.45724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55401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TG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0.00483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0.00177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2.73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0.0066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36.48905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38973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VDL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-0.01812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0.00883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-2.05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0.0409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36.77166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273669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-0.00393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0.00259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-1.52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0.1296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2.53822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04075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0.00732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3.67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2.65738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6826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LS_US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0.48039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0.04264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11.27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1.08296</a:t>
                      </a:r>
                    </a:p>
                  </a:txBody>
                  <a:tcPr marL="5715" marR="5715" marT="57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8754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D01F21E-3480-4DFE-834C-BE7A3E147036}"/>
              </a:ext>
            </a:extLst>
          </p:cNvPr>
          <p:cNvSpPr/>
          <p:nvPr/>
        </p:nvSpPr>
        <p:spPr>
          <a:xfrm>
            <a:off x="7319077" y="5235336"/>
            <a:ext cx="1501816" cy="4747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ACBD7-6D19-48B1-AA63-A6DF37B5C7D7}"/>
              </a:ext>
            </a:extLst>
          </p:cNvPr>
          <p:cNvSpPr txBox="1"/>
          <p:nvPr/>
        </p:nvSpPr>
        <p:spPr>
          <a:xfrm>
            <a:off x="-1" y="22551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VIF</a:t>
            </a:r>
            <a:r>
              <a:rPr lang="en-US" b="1" dirty="0"/>
              <a:t> &gt; 10 suggests significant multicollinearity for TG (plasma triglycerides) and </a:t>
            </a:r>
            <a:r>
              <a:rPr lang="en-US" b="1" dirty="0" err="1"/>
              <a:t>VDL</a:t>
            </a:r>
            <a:r>
              <a:rPr lang="en-US" b="1" dirty="0"/>
              <a:t> (very low density lipoprotein cholesterol). </a:t>
            </a:r>
          </a:p>
        </p:txBody>
      </p:sp>
    </p:spTree>
    <p:extLst>
      <p:ext uri="{BB962C8B-B14F-4D97-AF65-F5344CB8AC3E}">
        <p14:creationId xmlns:p14="http://schemas.microsoft.com/office/powerpoint/2010/main" val="177696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44C53-2F04-40C0-BB76-47B53805910A}"/>
              </a:ext>
            </a:extLst>
          </p:cNvPr>
          <p:cNvSpPr txBox="1"/>
          <p:nvPr/>
        </p:nvSpPr>
        <p:spPr>
          <a:xfrm>
            <a:off x="0" y="10200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Residual plots for individual explanatory variables seem generally okay</a:t>
            </a:r>
          </a:p>
        </p:txBody>
      </p:sp>
      <p:pic>
        <p:nvPicPr>
          <p:cNvPr id="3074" name="Picture 2" descr="Panel of scatterplots of residuals by regressors for LS_Bi.">
            <a:extLst>
              <a:ext uri="{FF2B5EF4-FFF2-40B4-BE49-F238E27FC236}">
                <a16:creationId xmlns:a16="http://schemas.microsoft.com/office/drawing/2014/main" id="{B15E1643-1887-40D5-9AE4-61BA364A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nel of scatterplots of residuals by regressors for LS_Bi.">
            <a:extLst>
              <a:ext uri="{FF2B5EF4-FFF2-40B4-BE49-F238E27FC236}">
                <a16:creationId xmlns:a16="http://schemas.microsoft.com/office/drawing/2014/main" id="{CB5EE206-9E2F-4A4F-B67C-4A7ACABC6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25"/>
          <a:stretch/>
        </p:blipFill>
        <p:spPr bwMode="auto">
          <a:xfrm>
            <a:off x="4572000" y="1714500"/>
            <a:ext cx="4572000" cy="18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F7F67-FBFF-4F13-B12D-318EF63618D7}"/>
              </a:ext>
            </a:extLst>
          </p:cNvPr>
          <p:cNvSpPr txBox="1"/>
          <p:nvPr/>
        </p:nvSpPr>
        <p:spPr>
          <a:xfrm>
            <a:off x="4687395" y="3607410"/>
            <a:ext cx="4456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clouds fairly random for Weight, BMI, Met, </a:t>
            </a:r>
            <a:r>
              <a:rPr lang="en-US" dirty="0" err="1"/>
              <a:t>HPL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Non-constant residuals evident in </a:t>
            </a:r>
            <a:r>
              <a:rPr lang="en-US" dirty="0" err="1"/>
              <a:t>LS_US</a:t>
            </a:r>
            <a:endParaRPr lang="en-US" dirty="0"/>
          </a:p>
          <a:p>
            <a:endParaRPr lang="en-US" dirty="0"/>
          </a:p>
          <a:p>
            <a:r>
              <a:rPr lang="en-US" dirty="0"/>
              <a:t>Slight correlations in TG, AST, ALT, and </a:t>
            </a:r>
            <a:r>
              <a:rPr lang="en-US" dirty="0" err="1"/>
              <a:t>VDL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4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186-AD91-45A4-BB4F-1B83DB16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147794"/>
            <a:ext cx="9144000" cy="1268016"/>
          </a:xfrm>
        </p:spPr>
        <p:txBody>
          <a:bodyPr/>
          <a:lstStyle/>
          <a:p>
            <a:r>
              <a:rPr lang="en-US" dirty="0"/>
              <a:t>“Best” model shows some ability to predict </a:t>
            </a:r>
            <a:r>
              <a:rPr lang="en-US" dirty="0" err="1"/>
              <a:t>LS_Bi</a:t>
            </a:r>
            <a:r>
              <a:rPr lang="en-US" dirty="0"/>
              <a:t>, but needs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6743E-0C95-4635-B75E-F9962D2D0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9" t="35252" r="33669" b="32420"/>
          <a:stretch/>
        </p:blipFill>
        <p:spPr>
          <a:xfrm rot="16200000" flipV="1">
            <a:off x="5972537" y="2890679"/>
            <a:ext cx="3002438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209AC5-9222-4A4A-A88E-530C3C00B3F6}"/>
              </a:ext>
            </a:extLst>
          </p:cNvPr>
          <p:cNvSpPr/>
          <p:nvPr/>
        </p:nvSpPr>
        <p:spPr>
          <a:xfrm>
            <a:off x="35928" y="123730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LS_Bi_predicted</a:t>
            </a:r>
            <a:r>
              <a:rPr lang="en-US" dirty="0"/>
              <a:t> = </a:t>
            </a:r>
            <a:r>
              <a:rPr lang="en-US" dirty="0" err="1"/>
              <a:t>b</a:t>
            </a:r>
            <a:r>
              <a:rPr lang="en-US" baseline="-25000" dirty="0" err="1"/>
              <a:t>0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1</a:t>
            </a:r>
            <a:r>
              <a:rPr lang="en-US" baseline="-25000" dirty="0"/>
              <a:t>*</a:t>
            </a:r>
            <a:r>
              <a:rPr lang="en-US" dirty="0"/>
              <a:t>Weight + </a:t>
            </a:r>
            <a:r>
              <a:rPr lang="en-US" dirty="0" err="1"/>
              <a:t>b</a:t>
            </a:r>
            <a:r>
              <a:rPr lang="en-US" baseline="-25000" dirty="0" err="1"/>
              <a:t>2</a:t>
            </a:r>
            <a:r>
              <a:rPr lang="en-US" baseline="-25000" dirty="0"/>
              <a:t>*</a:t>
            </a:r>
            <a:r>
              <a:rPr lang="en-US" dirty="0"/>
              <a:t>BMI + </a:t>
            </a:r>
            <a:r>
              <a:rPr lang="en-US" dirty="0" err="1"/>
              <a:t>b</a:t>
            </a:r>
            <a:r>
              <a:rPr lang="en-US" baseline="-25000" dirty="0" err="1"/>
              <a:t>3</a:t>
            </a:r>
            <a:r>
              <a:rPr lang="en-US" baseline="-25000" dirty="0"/>
              <a:t>*</a:t>
            </a:r>
            <a:r>
              <a:rPr lang="en-US" dirty="0"/>
              <a:t>Metabolic syndrome + </a:t>
            </a:r>
            <a:r>
              <a:rPr lang="en-US" dirty="0" err="1"/>
              <a:t>b</a:t>
            </a:r>
            <a:r>
              <a:rPr lang="en-US" baseline="-25000" dirty="0" err="1"/>
              <a:t>4</a:t>
            </a:r>
            <a:r>
              <a:rPr lang="en-US" baseline="-25000" dirty="0"/>
              <a:t>* </a:t>
            </a:r>
            <a:r>
              <a:rPr lang="en-US" dirty="0"/>
              <a:t>hyperlipidemia + </a:t>
            </a:r>
            <a:r>
              <a:rPr lang="en-US" dirty="0" err="1"/>
              <a:t>b</a:t>
            </a:r>
            <a:r>
              <a:rPr lang="en-US" baseline="-25000" dirty="0" err="1"/>
              <a:t>5</a:t>
            </a:r>
            <a:r>
              <a:rPr lang="en-US" baseline="-25000" dirty="0"/>
              <a:t>* </a:t>
            </a:r>
            <a:r>
              <a:rPr lang="en-US" dirty="0"/>
              <a:t>plasma triglycerides + </a:t>
            </a:r>
            <a:r>
              <a:rPr lang="en-US" dirty="0" err="1"/>
              <a:t>b</a:t>
            </a:r>
            <a:r>
              <a:rPr lang="en-US" baseline="-25000" dirty="0" err="1"/>
              <a:t>6</a:t>
            </a:r>
            <a:r>
              <a:rPr lang="en-US" baseline="-25000" dirty="0"/>
              <a:t>* </a:t>
            </a:r>
            <a:r>
              <a:rPr lang="en-US" dirty="0"/>
              <a:t>very low density lipoprotein cholesterol + </a:t>
            </a:r>
            <a:r>
              <a:rPr lang="en-US" dirty="0" err="1"/>
              <a:t>b</a:t>
            </a:r>
            <a:r>
              <a:rPr lang="en-US" baseline="-25000" dirty="0" err="1"/>
              <a:t>7</a:t>
            </a:r>
            <a:r>
              <a:rPr lang="en-US" baseline="-25000" dirty="0"/>
              <a:t> *</a:t>
            </a:r>
            <a:r>
              <a:rPr lang="en-US" dirty="0"/>
              <a:t>aspartate aminotransferase + </a:t>
            </a:r>
            <a:r>
              <a:rPr lang="en-US" dirty="0" err="1"/>
              <a:t>b</a:t>
            </a:r>
            <a:r>
              <a:rPr lang="en-US" baseline="-25000" dirty="0" err="1"/>
              <a:t>8</a:t>
            </a:r>
            <a:r>
              <a:rPr lang="en-US" baseline="-25000" dirty="0"/>
              <a:t> *</a:t>
            </a:r>
            <a:r>
              <a:rPr lang="en-US" dirty="0"/>
              <a:t>alanine aminotransferase + </a:t>
            </a:r>
            <a:r>
              <a:rPr lang="en-US" dirty="0" err="1"/>
              <a:t>b</a:t>
            </a:r>
            <a:r>
              <a:rPr lang="en-US" baseline="-25000" dirty="0" err="1"/>
              <a:t>9</a:t>
            </a:r>
            <a:r>
              <a:rPr lang="en-US" baseline="-25000" dirty="0"/>
              <a:t>* </a:t>
            </a:r>
            <a:r>
              <a:rPr lang="en-US" dirty="0"/>
              <a:t>ultrasound</a:t>
            </a:r>
          </a:p>
          <a:p>
            <a:r>
              <a:rPr lang="en-US" dirty="0"/>
              <a:t>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5AA65D-05A4-48A8-A413-D87934EF16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15686"/>
            <a:ext cx="5815106" cy="29220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0D5257-C3B0-4BF3-87FC-58CF233EE1CF}"/>
              </a:ext>
            </a:extLst>
          </p:cNvPr>
          <p:cNvSpPr/>
          <p:nvPr/>
        </p:nvSpPr>
        <p:spPr>
          <a:xfrm>
            <a:off x="5987856" y="3001461"/>
            <a:ext cx="670481" cy="228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560AF5-FAE6-407F-B902-305632C6E086}"/>
              </a:ext>
            </a:extLst>
          </p:cNvPr>
          <p:cNvSpPr/>
          <p:nvPr/>
        </p:nvSpPr>
        <p:spPr>
          <a:xfrm rot="16200000">
            <a:off x="7464715" y="4385392"/>
            <a:ext cx="670481" cy="228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61B06-19D9-47A1-A514-C62EF5FC08E1}"/>
              </a:ext>
            </a:extLst>
          </p:cNvPr>
          <p:cNvSpPr txBox="1"/>
          <p:nvPr/>
        </p:nvSpPr>
        <p:spPr>
          <a:xfrm>
            <a:off x="6411112" y="3288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E6002-71DC-437C-8B62-0BFDA4181EE4}"/>
              </a:ext>
            </a:extLst>
          </p:cNvPr>
          <p:cNvSpPr txBox="1"/>
          <p:nvPr/>
        </p:nvSpPr>
        <p:spPr>
          <a:xfrm>
            <a:off x="6411112" y="47979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97F36-3354-4CC1-AD46-732C97C598DA}"/>
              </a:ext>
            </a:extLst>
          </p:cNvPr>
          <p:cNvSpPr txBox="1"/>
          <p:nvPr/>
        </p:nvSpPr>
        <p:spPr>
          <a:xfrm>
            <a:off x="6755003" y="514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E6CAB8-C6BE-454D-A7E8-090D308E3430}"/>
              </a:ext>
            </a:extLst>
          </p:cNvPr>
          <p:cNvSpPr txBox="1"/>
          <p:nvPr/>
        </p:nvSpPr>
        <p:spPr>
          <a:xfrm>
            <a:off x="8208043" y="51917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E5D71-DBF7-4435-A0D3-11C3305E4AC5}"/>
              </a:ext>
            </a:extLst>
          </p:cNvPr>
          <p:cNvSpPr txBox="1"/>
          <p:nvPr/>
        </p:nvSpPr>
        <p:spPr>
          <a:xfrm>
            <a:off x="7361605" y="536844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LS_Bi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2E0E9-0449-434B-A317-7CB6A7908EB4}"/>
              </a:ext>
            </a:extLst>
          </p:cNvPr>
          <p:cNvSpPr txBox="1"/>
          <p:nvPr/>
        </p:nvSpPr>
        <p:spPr>
          <a:xfrm rot="16200000">
            <a:off x="5150322" y="400413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LS_Bi_Predicted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26FE6B-5440-4285-8614-1CC66E8BE315}"/>
              </a:ext>
            </a:extLst>
          </p:cNvPr>
          <p:cNvSpPr txBox="1"/>
          <p:nvPr/>
        </p:nvSpPr>
        <p:spPr>
          <a:xfrm>
            <a:off x="7425457" y="5151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B7A59-4B56-46D7-8314-99495B9D1707}"/>
              </a:ext>
            </a:extLst>
          </p:cNvPr>
          <p:cNvSpPr txBox="1"/>
          <p:nvPr/>
        </p:nvSpPr>
        <p:spPr>
          <a:xfrm>
            <a:off x="6162393" y="40172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44854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AD71-49D7-456A-BA60-E37CCCA0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1807"/>
          </a:xfrm>
        </p:spPr>
        <p:txBody>
          <a:bodyPr/>
          <a:lstStyle/>
          <a:p>
            <a:r>
              <a:rPr lang="en-US" dirty="0"/>
              <a:t>Conclusions, 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2447-693C-4B5A-9CA9-F57DE6E8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10" y="1169978"/>
            <a:ext cx="8324850" cy="4555063"/>
          </a:xfrm>
        </p:spPr>
        <p:txBody>
          <a:bodyPr/>
          <a:lstStyle/>
          <a:p>
            <a:r>
              <a:rPr lang="en-US" dirty="0"/>
              <a:t>Accuracy of model does not match that of liver biopsy </a:t>
            </a:r>
          </a:p>
          <a:p>
            <a:r>
              <a:rPr lang="en-US" dirty="0"/>
              <a:t>Model may be useful in screening patients for biopsy</a:t>
            </a:r>
          </a:p>
          <a:p>
            <a:endParaRPr lang="en-US" dirty="0"/>
          </a:p>
          <a:p>
            <a:r>
              <a:rPr lang="en-US" dirty="0"/>
              <a:t>Not clear what parameter estimates mean when predicting categorical variable</a:t>
            </a:r>
          </a:p>
          <a:p>
            <a:endParaRPr lang="en-US" dirty="0"/>
          </a:p>
          <a:p>
            <a:r>
              <a:rPr lang="en-US" dirty="0"/>
              <a:t>Perform analysis with multiple logistic regression model</a:t>
            </a:r>
          </a:p>
          <a:p>
            <a:endParaRPr lang="en-US" dirty="0"/>
          </a:p>
          <a:p>
            <a:r>
              <a:rPr lang="en-US" dirty="0"/>
              <a:t>Add additional explanatory variables to improve predictive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7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7C635-AAF5-4002-8300-DD2C1A4C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669" y="1758861"/>
            <a:ext cx="2270531" cy="4001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82268-E402-48E6-885F-FEBAEC268A04}"/>
              </a:ext>
            </a:extLst>
          </p:cNvPr>
          <p:cNvSpPr txBox="1"/>
          <p:nvPr/>
        </p:nvSpPr>
        <p:spPr>
          <a:xfrm>
            <a:off x="35810" y="6641"/>
            <a:ext cx="907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predict liver steatosis from clinical variables, blood tests, and ultrasonic 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78E99-0767-48F1-AD09-9957CFFB6365}"/>
              </a:ext>
            </a:extLst>
          </p:cNvPr>
          <p:cNvSpPr/>
          <p:nvPr/>
        </p:nvSpPr>
        <p:spPr>
          <a:xfrm>
            <a:off x="4841462" y="6325922"/>
            <a:ext cx="4206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31413"/>
                </a:solidFill>
                <a:latin typeface="AdvTT3713a231"/>
              </a:rPr>
              <a:t>Wu, J. et al. </a:t>
            </a:r>
            <a:r>
              <a:rPr lang="en-US" dirty="0" err="1">
                <a:solidFill>
                  <a:srgbClr val="131413"/>
                </a:solidFill>
                <a:latin typeface="AdvTT3713a231"/>
              </a:rPr>
              <a:t>Obes</a:t>
            </a:r>
            <a:r>
              <a:rPr lang="en-US" dirty="0">
                <a:solidFill>
                  <a:srgbClr val="131413"/>
                </a:solidFill>
                <a:latin typeface="AdvTT3713a231"/>
              </a:rPr>
              <a:t>. Surg. (2012) 22:240</a:t>
            </a:r>
            <a:r>
              <a:rPr lang="en-US" dirty="0">
                <a:solidFill>
                  <a:srgbClr val="131413"/>
                </a:solidFill>
                <a:latin typeface="AdvTT3713a231+20"/>
              </a:rPr>
              <a:t>–</a:t>
            </a:r>
            <a:r>
              <a:rPr lang="en-US" dirty="0">
                <a:solidFill>
                  <a:srgbClr val="131413"/>
                </a:solidFill>
                <a:latin typeface="AdvTT3713a231"/>
              </a:rPr>
              <a:t>247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4A0D1-F7AE-4ED9-A5E4-DF1D81EA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0" y="1733174"/>
            <a:ext cx="4160020" cy="3461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9BA2A-1852-48A4-82EC-32EAC6F39B8D}"/>
              </a:ext>
            </a:extLst>
          </p:cNvPr>
          <p:cNvSpPr txBox="1"/>
          <p:nvPr/>
        </p:nvSpPr>
        <p:spPr>
          <a:xfrm>
            <a:off x="0" y="1183097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Gold standard is tissue biopsy and histopathology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E349E-9D67-4DA2-B861-2447722E4373}"/>
              </a:ext>
            </a:extLst>
          </p:cNvPr>
          <p:cNvSpPr txBox="1"/>
          <p:nvPr/>
        </p:nvSpPr>
        <p:spPr>
          <a:xfrm>
            <a:off x="5238867" y="1148399"/>
            <a:ext cx="380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Accuracy of ultrasound diagnosis is not well understood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70853-BAF6-41F3-ABDE-D7D6B16EE6C7}"/>
              </a:ext>
            </a:extLst>
          </p:cNvPr>
          <p:cNvSpPr txBox="1"/>
          <p:nvPr/>
        </p:nvSpPr>
        <p:spPr>
          <a:xfrm>
            <a:off x="706120" y="5417217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-invasive</a:t>
            </a:r>
          </a:p>
          <a:p>
            <a:r>
              <a:rPr lang="en-US" dirty="0"/>
              <a:t>-highly accurate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5FAD96-A9A2-4404-8D5A-C7A4545C13C9}"/>
              </a:ext>
            </a:extLst>
          </p:cNvPr>
          <p:cNvSpPr/>
          <p:nvPr/>
        </p:nvSpPr>
        <p:spPr>
          <a:xfrm>
            <a:off x="5849430" y="5760112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-non-invasive</a:t>
            </a:r>
          </a:p>
        </p:txBody>
      </p:sp>
    </p:spTree>
    <p:extLst>
      <p:ext uri="{BB962C8B-B14F-4D97-AF65-F5344CB8AC3E}">
        <p14:creationId xmlns:p14="http://schemas.microsoft.com/office/powerpoint/2010/main" val="21888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98ED75-BEDA-4DF7-81BF-C3F13D2C279C}"/>
              </a:ext>
            </a:extLst>
          </p:cNvPr>
          <p:cNvGraphicFramePr>
            <a:graphicFrameLocks noGrp="1"/>
          </p:cNvGraphicFramePr>
          <p:nvPr/>
        </p:nvGraphicFramePr>
        <p:xfrm>
          <a:off x="41564" y="1159867"/>
          <a:ext cx="9060874" cy="49056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246503">
                  <a:extLst>
                    <a:ext uri="{9D8B030D-6E8A-4147-A177-3AD203B41FA5}">
                      <a16:colId xmlns:a16="http://schemas.microsoft.com/office/drawing/2014/main" val="3965349719"/>
                    </a:ext>
                  </a:extLst>
                </a:gridCol>
                <a:gridCol w="944614">
                  <a:extLst>
                    <a:ext uri="{9D8B030D-6E8A-4147-A177-3AD203B41FA5}">
                      <a16:colId xmlns:a16="http://schemas.microsoft.com/office/drawing/2014/main" val="658457493"/>
                    </a:ext>
                  </a:extLst>
                </a:gridCol>
                <a:gridCol w="911036">
                  <a:extLst>
                    <a:ext uri="{9D8B030D-6E8A-4147-A177-3AD203B41FA5}">
                      <a16:colId xmlns:a16="http://schemas.microsoft.com/office/drawing/2014/main" val="3371456053"/>
                    </a:ext>
                  </a:extLst>
                </a:gridCol>
                <a:gridCol w="2880676">
                  <a:extLst>
                    <a:ext uri="{9D8B030D-6E8A-4147-A177-3AD203B41FA5}">
                      <a16:colId xmlns:a16="http://schemas.microsoft.com/office/drawing/2014/main" val="4275973101"/>
                    </a:ext>
                  </a:extLst>
                </a:gridCol>
                <a:gridCol w="1078045">
                  <a:extLst>
                    <a:ext uri="{9D8B030D-6E8A-4147-A177-3AD203B41FA5}">
                      <a16:colId xmlns:a16="http://schemas.microsoft.com/office/drawing/2014/main" val="4255913012"/>
                    </a:ext>
                  </a:extLst>
                </a:gridCol>
              </a:tblGrid>
              <a:tr h="171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Variable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Type of 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Codes,Units,Values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Abbreviation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782496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23446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=male, 2=female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82297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24981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95256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Body mass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kg/mg2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BMI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0007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Duration of obesity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Obes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962228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Diabetes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= absent, 2 = present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52041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Metabolic syndrome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= absent, 2 = present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132327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Hypertension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Clinical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= absent, 2 = present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HTN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849878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Hyperlipidemia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= absent, 2 = present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HPL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42710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Plasma triglycerides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835149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Cholesterol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mg/dL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1451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High-density lipoprotein cholesterol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Continuous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mg/dL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641112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Low-density lipoprotein cholesterol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mg/dL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2209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Very-low-density lipoprotein cholesterol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mg/dL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69261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Aspartate aminotransferase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U/L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348511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Alanine aminotransferase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Blood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U/L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89202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Nonalcoholic fatty liver disease activity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Liver biopsy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Range from 0 to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565396"/>
                  </a:ext>
                </a:extLst>
              </a:tr>
              <a:tr h="146780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Fibrosis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Liver biopsy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= 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Fibrosis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890959"/>
                  </a:ext>
                </a:extLst>
              </a:tr>
              <a:tr h="14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= perisinusoidal or periportal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70042"/>
                  </a:ext>
                </a:extLst>
              </a:tr>
              <a:tr h="171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 = perisinusoudal and poral/periportal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25308"/>
                  </a:ext>
                </a:extLst>
              </a:tr>
              <a:tr h="14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 = briding fibrosis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6050"/>
                  </a:ext>
                </a:extLst>
              </a:tr>
              <a:tr h="14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 = cirrhosis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42550"/>
                  </a:ext>
                </a:extLst>
              </a:tr>
              <a:tr h="14678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Positive liver steatosis by ultrasound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Imaging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=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LS_US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55580"/>
                  </a:ext>
                </a:extLst>
              </a:tr>
              <a:tr h="14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0.5 = inconclusive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6798"/>
                  </a:ext>
                </a:extLst>
              </a:tr>
              <a:tr h="14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=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31435"/>
                  </a:ext>
                </a:extLst>
              </a:tr>
              <a:tr h="14678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Positive liver steatosis by biopsy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Liver biopsy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=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LS_Bi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88505"/>
                  </a:ext>
                </a:extLst>
              </a:tr>
              <a:tr h="14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0.5 = inconclusive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07887"/>
                  </a:ext>
                </a:extLst>
              </a:tr>
              <a:tr h="14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 = positive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74" marR="267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944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C09DC5-3ACF-48BD-80FA-1FAED2704A49}"/>
              </a:ext>
            </a:extLst>
          </p:cNvPr>
          <p:cNvSpPr txBox="1"/>
          <p:nvPr/>
        </p:nvSpPr>
        <p:spPr>
          <a:xfrm>
            <a:off x="1559668" y="73786"/>
            <a:ext cx="602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of variables used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7615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389-AE82-4E67-8A00-1FD40DAE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579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on study population and data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976CA-D8D4-42AE-A44B-EEA3B1C9507D}"/>
              </a:ext>
            </a:extLst>
          </p:cNvPr>
          <p:cNvSpPr/>
          <p:nvPr/>
        </p:nvSpPr>
        <p:spPr>
          <a:xfrm>
            <a:off x="450273" y="1545074"/>
            <a:ext cx="86937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Palatino-Roman"/>
              </a:rPr>
              <a:t>The study enrolled patients </a:t>
            </a:r>
            <a:r>
              <a:rPr lang="en-US" dirty="0">
                <a:solidFill>
                  <a:srgbClr val="131413"/>
                </a:solidFill>
                <a:ea typeface="Calibri" panose="020F0502020204030204" pitchFamily="34" charset="0"/>
                <a:cs typeface="AdvTT3713a231"/>
              </a:rPr>
              <a:t>who had laparoscopic gastric bypass, sleeve, or band surgery. </a:t>
            </a:r>
          </a:p>
          <a:p>
            <a:endParaRPr lang="en-US" dirty="0">
              <a:solidFill>
                <a:srgbClr val="131413"/>
              </a:solidFill>
              <a:ea typeface="Calibri" panose="020F0502020204030204" pitchFamily="34" charset="0"/>
              <a:cs typeface="AdvTT3713a231"/>
            </a:endParaRPr>
          </a:p>
          <a:p>
            <a:endParaRPr lang="en-US" dirty="0">
              <a:solidFill>
                <a:srgbClr val="131413"/>
              </a:solidFill>
              <a:ea typeface="Calibri" panose="020F0502020204030204" pitchFamily="34" charset="0"/>
              <a:cs typeface="AdvTT3713a231"/>
            </a:endParaRPr>
          </a:p>
          <a:p>
            <a:r>
              <a:rPr lang="en-US" dirty="0">
                <a:solidFill>
                  <a:srgbClr val="131413"/>
                </a:solidFill>
                <a:ea typeface="Calibri" panose="020F0502020204030204" pitchFamily="34" charset="0"/>
                <a:cs typeface="AdvTT3713a231"/>
              </a:rPr>
              <a:t>Included patients who had no clinical evidence of other liver diseases and who had intraoperative needle liver biopsy with or without preoperative right upper quadrant ultrasound between 2005 and 2009.</a:t>
            </a:r>
          </a:p>
          <a:p>
            <a:endParaRPr lang="en-US" dirty="0">
              <a:solidFill>
                <a:srgbClr val="131413"/>
              </a:solidFill>
              <a:ea typeface="Calibri" panose="020F0502020204030204" pitchFamily="34" charset="0"/>
              <a:cs typeface="AdvTT3713a231"/>
            </a:endParaRPr>
          </a:p>
          <a:p>
            <a:endParaRPr lang="en-US" dirty="0">
              <a:solidFill>
                <a:srgbClr val="131413"/>
              </a:solidFill>
              <a:ea typeface="Times New Roman" panose="02020603050405020304" pitchFamily="18" charset="0"/>
            </a:endParaRPr>
          </a:p>
          <a:p>
            <a:r>
              <a:rPr lang="en-US" dirty="0"/>
              <a:t>443 human subjects included, each has the 21 variables listed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65 subjects had missing values, so only 378 subjects were used in analyses</a:t>
            </a:r>
          </a:p>
          <a:p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1AD16-CAD7-4264-8552-5B5771681FA8}"/>
              </a:ext>
            </a:extLst>
          </p:cNvPr>
          <p:cNvSpPr/>
          <p:nvPr/>
        </p:nvSpPr>
        <p:spPr>
          <a:xfrm>
            <a:off x="4937720" y="5901207"/>
            <a:ext cx="4206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31413"/>
                </a:solidFill>
                <a:latin typeface="AdvTT3713a231"/>
              </a:rPr>
              <a:t>Wu, J. et al. </a:t>
            </a:r>
            <a:r>
              <a:rPr lang="en-US" dirty="0" err="1">
                <a:solidFill>
                  <a:srgbClr val="131413"/>
                </a:solidFill>
                <a:latin typeface="AdvTT3713a231"/>
              </a:rPr>
              <a:t>Obes</a:t>
            </a:r>
            <a:r>
              <a:rPr lang="en-US" dirty="0">
                <a:solidFill>
                  <a:srgbClr val="131413"/>
                </a:solidFill>
                <a:latin typeface="AdvTT3713a231"/>
              </a:rPr>
              <a:t>. Surg. (2012) 22:240</a:t>
            </a:r>
            <a:r>
              <a:rPr lang="en-US" dirty="0">
                <a:solidFill>
                  <a:srgbClr val="131413"/>
                </a:solidFill>
                <a:latin typeface="AdvTT3713a231+20"/>
              </a:rPr>
              <a:t>–</a:t>
            </a:r>
            <a:r>
              <a:rPr lang="en-US" dirty="0">
                <a:solidFill>
                  <a:srgbClr val="131413"/>
                </a:solidFill>
                <a:latin typeface="AdvTT3713a231"/>
              </a:rPr>
              <a:t>247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4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F87-AA83-4496-86A1-5D8C2437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29889"/>
            <a:ext cx="729488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Piecewise regression of one predictor</a:t>
            </a:r>
          </a:p>
        </p:txBody>
      </p:sp>
      <p:pic>
        <p:nvPicPr>
          <p:cNvPr id="4" name="Picture 3" descr="Plot of LS_Bi by VDL">
            <a:extLst>
              <a:ext uri="{FF2B5EF4-FFF2-40B4-BE49-F238E27FC236}">
                <a16:creationId xmlns:a16="http://schemas.microsoft.com/office/drawing/2014/main" id="{A726F6A7-33D7-4689-BF75-64F5DB3842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38526"/>
            <a:ext cx="44577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lot of LS_Bi by VDL">
            <a:extLst>
              <a:ext uri="{FF2B5EF4-FFF2-40B4-BE49-F238E27FC236}">
                <a16:creationId xmlns:a16="http://schemas.microsoft.com/office/drawing/2014/main" id="{87167318-3516-40A0-A8D7-FC697098E2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8526"/>
            <a:ext cx="4457700" cy="3343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E0209E-06E0-4F3C-B5E6-E2A4F36050B1}"/>
              </a:ext>
            </a:extLst>
          </p:cNvPr>
          <p:cNvGraphicFramePr>
            <a:graphicFrameLocks noGrp="1"/>
          </p:cNvGraphicFramePr>
          <p:nvPr/>
        </p:nvGraphicFramePr>
        <p:xfrm>
          <a:off x="1885227" y="4903625"/>
          <a:ext cx="5373547" cy="990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113">
                  <a:extLst>
                    <a:ext uri="{9D8B030D-6E8A-4147-A177-3AD203B41FA5}">
                      <a16:colId xmlns:a16="http://schemas.microsoft.com/office/drawing/2014/main" val="4178788945"/>
                    </a:ext>
                  </a:extLst>
                </a:gridCol>
                <a:gridCol w="888338">
                  <a:extLst>
                    <a:ext uri="{9D8B030D-6E8A-4147-A177-3AD203B41FA5}">
                      <a16:colId xmlns:a16="http://schemas.microsoft.com/office/drawing/2014/main" val="3769899904"/>
                    </a:ext>
                  </a:extLst>
                </a:gridCol>
                <a:gridCol w="1049166">
                  <a:extLst>
                    <a:ext uri="{9D8B030D-6E8A-4147-A177-3AD203B41FA5}">
                      <a16:colId xmlns:a16="http://schemas.microsoft.com/office/drawing/2014/main" val="2271771432"/>
                    </a:ext>
                  </a:extLst>
                </a:gridCol>
                <a:gridCol w="1041598">
                  <a:extLst>
                    <a:ext uri="{9D8B030D-6E8A-4147-A177-3AD203B41FA5}">
                      <a16:colId xmlns:a16="http://schemas.microsoft.com/office/drawing/2014/main" val="4102405124"/>
                    </a:ext>
                  </a:extLst>
                </a:gridCol>
                <a:gridCol w="1081332">
                  <a:extLst>
                    <a:ext uri="{9D8B030D-6E8A-4147-A177-3AD203B41FA5}">
                      <a16:colId xmlns:a16="http://schemas.microsoft.com/office/drawing/2014/main" val="83545409"/>
                    </a:ext>
                  </a:extLst>
                </a:gridCol>
              </a:tblGrid>
              <a:tr h="26289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</a:t>
                      </a:r>
                      <a:r>
                        <a:rPr lang="en-US" sz="1200" dirty="0" err="1">
                          <a:effectLst/>
                        </a:rPr>
                        <a:t>sameline</a:t>
                      </a:r>
                      <a:r>
                        <a:rPr lang="en-US" sz="1200" dirty="0">
                          <a:effectLst/>
                        </a:rPr>
                        <a:t> Results for Dependent Variable </a:t>
                      </a:r>
                      <a:r>
                        <a:rPr lang="en-US" sz="1200" dirty="0" err="1">
                          <a:effectLst/>
                        </a:rPr>
                        <a:t>LS_Bi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46091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DF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Value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 &gt; F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55761529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Numerator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2.77694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14.41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&lt;.0001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2103192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Denominator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0.19272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1044985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6C3E849-B6A3-47C7-BB48-1FDF215A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391" y="4915547"/>
            <a:ext cx="162545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en-US" altLang="en-US" sz="825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9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D05A-91B3-42DE-B214-E4BE6AEE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3" y="222896"/>
            <a:ext cx="6969108" cy="739775"/>
          </a:xfrm>
        </p:spPr>
        <p:txBody>
          <a:bodyPr/>
          <a:lstStyle/>
          <a:p>
            <a:r>
              <a:rPr lang="en-US" dirty="0"/>
              <a:t>Extra Sum of Squares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7" y="1806295"/>
            <a:ext cx="3932569" cy="1577718"/>
          </a:xfrm>
        </p:spPr>
      </p:pic>
      <p:sp>
        <p:nvSpPr>
          <p:cNvPr id="5" name="TextBox 4"/>
          <p:cNvSpPr txBox="1"/>
          <p:nvPr/>
        </p:nvSpPr>
        <p:spPr>
          <a:xfrm>
            <a:off x="504497" y="1270166"/>
            <a:ext cx="668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Variable SUM = ALT + AST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8119" y="3312777"/>
            <a:ext cx="411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ANOVA excluding SUM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34" y="1800657"/>
            <a:ext cx="3941380" cy="1575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9463" y="3312777"/>
            <a:ext cx="411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ANOVA including SUM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7" y="4073113"/>
            <a:ext cx="8109729" cy="1874864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 bwMode="auto">
          <a:xfrm>
            <a:off x="1970690" y="2711298"/>
            <a:ext cx="662151" cy="422025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Frame 12"/>
          <p:cNvSpPr/>
          <p:nvPr/>
        </p:nvSpPr>
        <p:spPr bwMode="auto">
          <a:xfrm>
            <a:off x="3062715" y="5572514"/>
            <a:ext cx="989023" cy="422025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Frame 13"/>
          <p:cNvSpPr/>
          <p:nvPr/>
        </p:nvSpPr>
        <p:spPr bwMode="auto">
          <a:xfrm>
            <a:off x="6032939" y="2711298"/>
            <a:ext cx="662151" cy="422025"/>
          </a:xfrm>
          <a:prstGeom prst="fram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Frame 14"/>
          <p:cNvSpPr/>
          <p:nvPr/>
        </p:nvSpPr>
        <p:spPr bwMode="auto">
          <a:xfrm>
            <a:off x="4193627" y="5529594"/>
            <a:ext cx="993228" cy="468587"/>
          </a:xfrm>
          <a:prstGeom prst="fram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Sum of Squares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73" y="3466959"/>
            <a:ext cx="4838700" cy="18542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5" y="1637172"/>
            <a:ext cx="3917247" cy="2756887"/>
          </a:xfrm>
        </p:spPr>
      </p:pic>
      <p:sp>
        <p:nvSpPr>
          <p:cNvPr id="9" name="Frame 8"/>
          <p:cNvSpPr/>
          <p:nvPr/>
        </p:nvSpPr>
        <p:spPr bwMode="auto">
          <a:xfrm>
            <a:off x="1103586" y="2364457"/>
            <a:ext cx="1072056" cy="422025"/>
          </a:xfrm>
          <a:prstGeom prst="fram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185" y="5669848"/>
            <a:ext cx="795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inclusion of </a:t>
            </a:r>
            <a:r>
              <a:rPr lang="en-US"/>
              <a:t>the variable SUM does not improve the model.</a:t>
            </a:r>
          </a:p>
        </p:txBody>
      </p:sp>
    </p:spTree>
    <p:extLst>
      <p:ext uri="{BB962C8B-B14F-4D97-AF65-F5344CB8AC3E}">
        <p14:creationId xmlns:p14="http://schemas.microsoft.com/office/powerpoint/2010/main" val="22765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II Sum of Squares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3" y="1159094"/>
            <a:ext cx="5043270" cy="5415127"/>
          </a:xfrm>
        </p:spPr>
      </p:pic>
      <p:sp>
        <p:nvSpPr>
          <p:cNvPr id="5" name="Frame 4"/>
          <p:cNvSpPr/>
          <p:nvPr/>
        </p:nvSpPr>
        <p:spPr bwMode="auto">
          <a:xfrm>
            <a:off x="3708727" y="6195848"/>
            <a:ext cx="1446597" cy="26801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62" y="3022600"/>
            <a:ext cx="3175609" cy="12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91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107533</TotalTime>
  <Words>1747</Words>
  <Application>Microsoft Office PowerPoint</Application>
  <PresentationFormat>On-screen Show (4:3)</PresentationFormat>
  <Paragraphs>405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AdvTT3713a231</vt:lpstr>
      <vt:lpstr>AdvTT3713a231+20</vt:lpstr>
      <vt:lpstr>Arial Unicode MS</vt:lpstr>
      <vt:lpstr>Palatino-Roman</vt:lpstr>
      <vt:lpstr>宋体</vt:lpstr>
      <vt:lpstr>Arial</vt:lpstr>
      <vt:lpstr>Calibri</vt:lpstr>
      <vt:lpstr>Cambria Math</vt:lpstr>
      <vt:lpstr>Georgia</vt:lpstr>
      <vt:lpstr>Times New Roman</vt:lpstr>
      <vt:lpstr>Default Design</vt:lpstr>
      <vt:lpstr>STAT 512 Applied Regression Analysis</vt:lpstr>
      <vt:lpstr>Outline</vt:lpstr>
      <vt:lpstr>PowerPoint Presentation</vt:lpstr>
      <vt:lpstr>PowerPoint Presentation</vt:lpstr>
      <vt:lpstr>Information on study population and data points</vt:lpstr>
      <vt:lpstr>Piecewise regression of one predictor</vt:lpstr>
      <vt:lpstr>Extra Sum of Squares</vt:lpstr>
      <vt:lpstr>Extra Sum of Squares</vt:lpstr>
      <vt:lpstr>Type I and II Sum of Squares</vt:lpstr>
      <vt:lpstr>Different combinations of predictors show that some variables may be useful and others are not</vt:lpstr>
      <vt:lpstr>Model Selection</vt:lpstr>
      <vt:lpstr>II-1. Scatter Plot and Correlation Matrix</vt:lpstr>
      <vt:lpstr>II-1. Scatter Plot and Correlation Matrix</vt:lpstr>
      <vt:lpstr>II-2. Variable Transformations -  Explanatory Variables</vt:lpstr>
      <vt:lpstr>II-2. Variable Transformations -  Explanatory Variables</vt:lpstr>
      <vt:lpstr>II-2. Variable Transformations -  Response Variables</vt:lpstr>
      <vt:lpstr>II-3 &amp; 4. Variable Selection - Cp</vt:lpstr>
      <vt:lpstr>II-3 &amp; 4. Variable Selection - Stepwise</vt:lpstr>
      <vt:lpstr>Examination of influential observations and outliers in candidate model</vt:lpstr>
      <vt:lpstr>Examination of multicollinearity in candidate model</vt:lpstr>
      <vt:lpstr>PowerPoint Presentation</vt:lpstr>
      <vt:lpstr>“Best” model shows some ability to predict LS_Bi, but needs improvement</vt:lpstr>
      <vt:lpstr>Conclusions, limitations and future work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Engineering Computer Network</dc:creator>
  <cp:lastModifiedBy>Jingjing Guo</cp:lastModifiedBy>
  <cp:revision>2517</cp:revision>
  <cp:lastPrinted>2015-11-30T11:32:35Z</cp:lastPrinted>
  <dcterms:created xsi:type="dcterms:W3CDTF">2004-10-15T16:38:54Z</dcterms:created>
  <dcterms:modified xsi:type="dcterms:W3CDTF">2017-12-07T05:33:37Z</dcterms:modified>
</cp:coreProperties>
</file>